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4" r:id="rId30"/>
    <p:sldId id="283" r:id="rId31"/>
    <p:sldId id="285" r:id="rId32"/>
    <p:sldId id="286" r:id="rId33"/>
    <p:sldId id="287" r:id="rId34"/>
    <p:sldId id="289" r:id="rId35"/>
    <p:sldId id="288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7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2C079-4034-4725-BFD7-41F33AB73A78}" type="datetimeFigureOut">
              <a:rPr lang="it-IT" smtClean="0"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DB34-9677-465B-BB15-7A1856B8D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07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2C079-4034-4725-BFD7-41F33AB73A78}" type="datetimeFigureOut">
              <a:rPr lang="it-IT" smtClean="0"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DB34-9677-465B-BB15-7A1856B8D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5104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2C079-4034-4725-BFD7-41F33AB73A78}" type="datetimeFigureOut">
              <a:rPr lang="it-IT" smtClean="0"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DB34-9677-465B-BB15-7A1856B8D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127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2C079-4034-4725-BFD7-41F33AB73A78}" type="datetimeFigureOut">
              <a:rPr lang="it-IT" smtClean="0"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DB34-9677-465B-BB15-7A1856B8D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6777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2C079-4034-4725-BFD7-41F33AB73A78}" type="datetimeFigureOut">
              <a:rPr lang="it-IT" smtClean="0"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DB34-9677-465B-BB15-7A1856B8D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035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2C079-4034-4725-BFD7-41F33AB73A78}" type="datetimeFigureOut">
              <a:rPr lang="it-IT" smtClean="0"/>
              <a:t>19/09/2019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DB34-9677-465B-BB15-7A1856B8D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255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2C079-4034-4725-BFD7-41F33AB73A78}" type="datetimeFigureOut">
              <a:rPr lang="it-IT" smtClean="0"/>
              <a:t>19/09/2019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DB34-9677-465B-BB15-7A1856B8D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146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2C079-4034-4725-BFD7-41F33AB73A78}" type="datetimeFigureOut">
              <a:rPr lang="it-IT" smtClean="0"/>
              <a:t>19/09/2019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DB34-9677-465B-BB15-7A1856B8D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7652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2C079-4034-4725-BFD7-41F33AB73A78}" type="datetimeFigureOut">
              <a:rPr lang="it-IT" smtClean="0"/>
              <a:t>19/09/2019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DB34-9677-465B-BB15-7A1856B8D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9890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2C079-4034-4725-BFD7-41F33AB73A78}" type="datetimeFigureOut">
              <a:rPr lang="it-IT" smtClean="0"/>
              <a:t>19/09/2019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DB34-9677-465B-BB15-7A1856B8D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693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2C079-4034-4725-BFD7-41F33AB73A78}" type="datetimeFigureOut">
              <a:rPr lang="it-IT" smtClean="0"/>
              <a:t>19/09/2019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DB34-9677-465B-BB15-7A1856B8D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1071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2C079-4034-4725-BFD7-41F33AB73A78}" type="datetimeFigureOut">
              <a:rPr lang="it-IT" smtClean="0"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6DB34-9677-465B-BB15-7A1856B8DB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684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30724"/>
          </a:xfrm>
        </p:spPr>
        <p:txBody>
          <a:bodyPr>
            <a:normAutofit fontScale="90000"/>
          </a:bodyPr>
          <a:lstStyle/>
          <a:p>
            <a:r>
              <a:rPr lang="it-IT" dirty="0"/>
              <a:t>Tipo di </a:t>
            </a:r>
            <a:r>
              <a:rPr lang="it-IT" dirty="0" smtClean="0"/>
              <a:t>emergenza e </a:t>
            </a:r>
            <a:br>
              <a:rPr lang="it-IT" dirty="0" smtClean="0"/>
            </a:br>
            <a:r>
              <a:rPr lang="it-IT" dirty="0" smtClean="0"/>
              <a:t>piano di emergenza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173857"/>
            <a:ext cx="9144000" cy="4071668"/>
          </a:xfrm>
        </p:spPr>
        <p:txBody>
          <a:bodyPr>
            <a:noAutofit/>
          </a:bodyPr>
          <a:lstStyle/>
          <a:p>
            <a:r>
              <a:rPr lang="it-IT" dirty="0" smtClean="0"/>
              <a:t>Black </a:t>
            </a:r>
            <a:r>
              <a:rPr lang="it-IT" dirty="0"/>
              <a:t>out elettrico;</a:t>
            </a:r>
          </a:p>
          <a:p>
            <a:r>
              <a:rPr lang="it-IT" dirty="0" smtClean="0"/>
              <a:t>Presenza </a:t>
            </a:r>
            <a:r>
              <a:rPr lang="it-IT" dirty="0"/>
              <a:t>di squilibrato o di malintenzionato;</a:t>
            </a:r>
          </a:p>
          <a:p>
            <a:r>
              <a:rPr lang="it-IT" dirty="0" smtClean="0"/>
              <a:t>Minaccia </a:t>
            </a:r>
            <a:r>
              <a:rPr lang="it-IT" dirty="0"/>
              <a:t>di attentato o della presenza di una bomba;</a:t>
            </a:r>
          </a:p>
          <a:p>
            <a:r>
              <a:rPr lang="it-IT" dirty="0" smtClean="0"/>
              <a:t>Allagamento</a:t>
            </a:r>
            <a:r>
              <a:rPr lang="it-IT" dirty="0"/>
              <a:t>;</a:t>
            </a:r>
          </a:p>
          <a:p>
            <a:r>
              <a:rPr lang="it-IT" dirty="0"/>
              <a:t> </a:t>
            </a:r>
            <a:r>
              <a:rPr lang="it-IT" dirty="0" smtClean="0"/>
              <a:t>Fughe </a:t>
            </a:r>
            <a:r>
              <a:rPr lang="it-IT" dirty="0"/>
              <a:t>di gas;</a:t>
            </a:r>
          </a:p>
          <a:p>
            <a:r>
              <a:rPr lang="it-IT" dirty="0" smtClean="0"/>
              <a:t>Sversamenti </a:t>
            </a:r>
            <a:r>
              <a:rPr lang="it-IT" dirty="0"/>
              <a:t>di prodotti </a:t>
            </a:r>
            <a:r>
              <a:rPr lang="it-IT" dirty="0" smtClean="0"/>
              <a:t>pericolosi</a:t>
            </a:r>
          </a:p>
          <a:p>
            <a:r>
              <a:rPr lang="it-IT" dirty="0" smtClean="0"/>
              <a:t>Terremoto</a:t>
            </a:r>
            <a:r>
              <a:rPr lang="it-IT" dirty="0"/>
              <a:t>, cedimento, crollo di strutture.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308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334537"/>
            <a:ext cx="10515600" cy="58424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/>
              <a:t>Cosa fare durante del terremoto – casa e </a:t>
            </a:r>
            <a:r>
              <a:rPr lang="it-IT" b="1" dirty="0" smtClean="0"/>
              <a:t>scuola</a:t>
            </a:r>
          </a:p>
          <a:p>
            <a:r>
              <a:rPr lang="it-IT" dirty="0"/>
              <a:t>Se sei in un luogo chiuso </a:t>
            </a:r>
            <a:r>
              <a:rPr lang="it-IT" b="1" dirty="0"/>
              <a:t>cerca riparo </a:t>
            </a:r>
            <a:r>
              <a:rPr lang="it-IT" dirty="0"/>
              <a:t>nel vano di una porta </a:t>
            </a:r>
            <a:r>
              <a:rPr lang="it-IT" dirty="0" smtClean="0"/>
              <a:t>inserita in </a:t>
            </a:r>
            <a:r>
              <a:rPr lang="it-IT" dirty="0"/>
              <a:t>un muro portante (quelli più spessi) o sotto una trave o un tavolo </a:t>
            </a:r>
            <a:r>
              <a:rPr lang="it-IT" dirty="0" smtClean="0"/>
              <a:t> perché </a:t>
            </a:r>
            <a:r>
              <a:rPr lang="it-IT" dirty="0"/>
              <a:t>ti può proteggere da eventuali crolli;</a:t>
            </a:r>
          </a:p>
          <a:p>
            <a:r>
              <a:rPr lang="it-IT" dirty="0"/>
              <a:t> </a:t>
            </a:r>
            <a:r>
              <a:rPr lang="it-IT" b="1" dirty="0"/>
              <a:t>non fuggire all’esterno </a:t>
            </a:r>
            <a:r>
              <a:rPr lang="it-IT" dirty="0"/>
              <a:t>poiché vi è la possibilità di essere colpiti da </a:t>
            </a:r>
            <a:r>
              <a:rPr lang="it-IT" dirty="0" smtClean="0"/>
              <a:t>oggetti </a:t>
            </a:r>
            <a:r>
              <a:rPr lang="it-IT" dirty="0"/>
              <a:t>durante il percorso o di cadere a causa delle scosse. Uscire </a:t>
            </a:r>
            <a:r>
              <a:rPr lang="it-IT" dirty="0" smtClean="0"/>
              <a:t>solo se </a:t>
            </a:r>
            <a:r>
              <a:rPr lang="it-IT" dirty="0"/>
              <a:t>ci si trova a piano terra e la porta da accesso ad uno spazio aperto; </a:t>
            </a:r>
          </a:p>
          <a:p>
            <a:r>
              <a:rPr lang="it-IT" dirty="0"/>
              <a:t> è pericoloso stare vicino a mobili, oggetti pesanti e vetri che </a:t>
            </a:r>
            <a:r>
              <a:rPr lang="it-IT" dirty="0" smtClean="0"/>
              <a:t>potrebbero caderti </a:t>
            </a:r>
            <a:r>
              <a:rPr lang="it-IT" dirty="0"/>
              <a:t>addosso; </a:t>
            </a:r>
          </a:p>
          <a:p>
            <a:r>
              <a:rPr lang="it-IT" dirty="0"/>
              <a:t> </a:t>
            </a:r>
            <a:r>
              <a:rPr lang="it-IT" b="1" dirty="0"/>
              <a:t>non precipitarti verso le scale e non usare l’ascensore </a:t>
            </a:r>
            <a:r>
              <a:rPr lang="it-IT" b="1" dirty="0" smtClean="0"/>
              <a:t>– </a:t>
            </a:r>
            <a:r>
              <a:rPr lang="it-IT" dirty="0" smtClean="0"/>
              <a:t>talvolta </a:t>
            </a:r>
            <a:r>
              <a:rPr lang="it-IT" dirty="0"/>
              <a:t>le scale sono la parte più debole dell’edificio e l’ascensore può </a:t>
            </a:r>
            <a:r>
              <a:rPr lang="it-IT" dirty="0" smtClean="0"/>
              <a:t> bloccarsi </a:t>
            </a:r>
            <a:r>
              <a:rPr lang="it-IT" dirty="0"/>
              <a:t>e impedirti di uscire;</a:t>
            </a:r>
          </a:p>
          <a:p>
            <a:r>
              <a:rPr lang="it-IT" dirty="0"/>
              <a:t> </a:t>
            </a:r>
            <a:r>
              <a:rPr lang="it-IT" b="1" dirty="0"/>
              <a:t>se sei in auto, non sostare in prossimità di ponti, di terreni franosi o </a:t>
            </a:r>
            <a:r>
              <a:rPr lang="it-IT" b="1" dirty="0" smtClean="0"/>
              <a:t>di </a:t>
            </a:r>
            <a:r>
              <a:rPr lang="it-IT" dirty="0" smtClean="0"/>
              <a:t>spiagge </a:t>
            </a:r>
            <a:r>
              <a:rPr lang="it-IT" dirty="0"/>
              <a:t>– potrebbero lesionarsi o crollare o essere investiti da onde </a:t>
            </a:r>
            <a:r>
              <a:rPr lang="it-IT" dirty="0" smtClean="0"/>
              <a:t>di tsunami</a:t>
            </a:r>
            <a:r>
              <a:rPr lang="it-IT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08357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/>
          <a:lstStyle/>
          <a:p>
            <a:r>
              <a:rPr lang="it-IT" dirty="0"/>
              <a:t> </a:t>
            </a:r>
            <a:r>
              <a:rPr lang="it-IT" b="1" dirty="0"/>
              <a:t>se sei all’aperto:</a:t>
            </a:r>
          </a:p>
          <a:p>
            <a:r>
              <a:rPr lang="it-IT" dirty="0" smtClean="0"/>
              <a:t>allontanati </a:t>
            </a:r>
            <a:r>
              <a:rPr lang="it-IT" dirty="0"/>
              <a:t>da costruzioni e linee elettriche – potrebbero crollare;</a:t>
            </a:r>
          </a:p>
          <a:p>
            <a:r>
              <a:rPr lang="it-IT" dirty="0" smtClean="0"/>
              <a:t>stai </a:t>
            </a:r>
            <a:r>
              <a:rPr lang="it-IT" dirty="0"/>
              <a:t>lontano da impianti industriali e linee elettriche, è possibile </a:t>
            </a:r>
            <a:r>
              <a:rPr lang="it-IT" dirty="0" smtClean="0"/>
              <a:t>che </a:t>
            </a:r>
            <a:r>
              <a:rPr lang="it-IT" dirty="0"/>
              <a:t>si verifichino incidenti;</a:t>
            </a:r>
          </a:p>
          <a:p>
            <a:r>
              <a:rPr lang="it-IT" dirty="0" smtClean="0"/>
              <a:t>stai </a:t>
            </a:r>
            <a:r>
              <a:rPr lang="it-IT" dirty="0"/>
              <a:t>lontano dai bordi dei laghi e dalle spiagge marine, </a:t>
            </a:r>
            <a:r>
              <a:rPr lang="it-IT" dirty="0" smtClean="0"/>
              <a:t>potrebbero verificarsi </a:t>
            </a:r>
            <a:r>
              <a:rPr lang="it-IT" dirty="0"/>
              <a:t>onde di tsunami;</a:t>
            </a:r>
          </a:p>
          <a:p>
            <a:r>
              <a:rPr lang="it-IT" dirty="0"/>
              <a:t> </a:t>
            </a:r>
            <a:r>
              <a:rPr lang="it-IT" b="1" dirty="0"/>
              <a:t>dopo il terremoto, all’ordine di evacuazione, </a:t>
            </a:r>
            <a:r>
              <a:rPr lang="it-IT" dirty="0" smtClean="0"/>
              <a:t>abbandona l’edificio </a:t>
            </a:r>
            <a:r>
              <a:rPr lang="it-IT" dirty="0"/>
              <a:t>ordinatamente, aiutando eventuali feriti o persone in </a:t>
            </a:r>
            <a:r>
              <a:rPr lang="it-IT" dirty="0" smtClean="0"/>
              <a:t>difficoltà e </a:t>
            </a:r>
            <a:r>
              <a:rPr lang="it-IT" dirty="0"/>
              <a:t>raggiungi il luogo di raccolta indicato nel piano di emergenza. </a:t>
            </a:r>
          </a:p>
        </p:txBody>
      </p:sp>
    </p:spTree>
    <p:extLst>
      <p:ext uri="{BB962C8B-B14F-4D97-AF65-F5344CB8AC3E}">
        <p14:creationId xmlns:p14="http://schemas.microsoft.com/office/powerpoint/2010/main" val="3945725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20914"/>
            <a:ext cx="10515600" cy="5756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Cosa fare dopo il terremoto – casa e scuola </a:t>
            </a:r>
            <a:endParaRPr lang="it-IT" b="1" dirty="0" smtClean="0"/>
          </a:p>
          <a:p>
            <a:r>
              <a:rPr lang="it-IT" dirty="0" smtClean="0"/>
              <a:t>All’</a:t>
            </a:r>
            <a:r>
              <a:rPr lang="it-IT" b="1" dirty="0" smtClean="0"/>
              <a:t>ordine </a:t>
            </a:r>
            <a:r>
              <a:rPr lang="it-IT" b="1" dirty="0"/>
              <a:t>di evacuazione, abbandona l’edificio </a:t>
            </a:r>
            <a:r>
              <a:rPr lang="it-IT" b="1" dirty="0" smtClean="0"/>
              <a:t>ordinatamente, </a:t>
            </a:r>
            <a:r>
              <a:rPr lang="it-IT" dirty="0" smtClean="0"/>
              <a:t>aiutando </a:t>
            </a:r>
            <a:r>
              <a:rPr lang="it-IT" dirty="0"/>
              <a:t>eventuali feriti o persone in difficoltà e raggiungi il luogo </a:t>
            </a:r>
            <a:r>
              <a:rPr lang="it-IT" dirty="0" smtClean="0"/>
              <a:t>di raccolta </a:t>
            </a:r>
            <a:r>
              <a:rPr lang="it-IT" dirty="0"/>
              <a:t>indicato nel piano di emergenza;</a:t>
            </a:r>
          </a:p>
          <a:p>
            <a:r>
              <a:rPr lang="it-IT" dirty="0" smtClean="0"/>
              <a:t>per </a:t>
            </a:r>
            <a:r>
              <a:rPr lang="it-IT" dirty="0"/>
              <a:t>l’evacuazione </a:t>
            </a:r>
            <a:r>
              <a:rPr lang="it-IT" b="1" dirty="0"/>
              <a:t>segui la procedura specifica;</a:t>
            </a:r>
          </a:p>
          <a:p>
            <a:r>
              <a:rPr lang="it-IT" dirty="0" smtClean="0"/>
              <a:t>assicurati </a:t>
            </a:r>
            <a:r>
              <a:rPr lang="it-IT" dirty="0"/>
              <a:t>dello stato di salute delle persone attorno a te – così aiuti </a:t>
            </a:r>
            <a:r>
              <a:rPr lang="it-IT" dirty="0" smtClean="0"/>
              <a:t>chi si </a:t>
            </a:r>
            <a:r>
              <a:rPr lang="it-IT" dirty="0"/>
              <a:t>trova in difficoltà ed agevoli l’opera di soccorso;</a:t>
            </a:r>
          </a:p>
          <a:p>
            <a:r>
              <a:rPr lang="it-IT" b="1" dirty="0" smtClean="0"/>
              <a:t>non </a:t>
            </a:r>
            <a:r>
              <a:rPr lang="it-IT" dirty="0"/>
              <a:t>cercare di </a:t>
            </a:r>
            <a:r>
              <a:rPr lang="it-IT" b="1" dirty="0"/>
              <a:t>muovere persone ferite gravemente – </a:t>
            </a:r>
            <a:r>
              <a:rPr lang="it-IT" b="1" dirty="0" smtClean="0"/>
              <a:t>potresti </a:t>
            </a:r>
            <a:r>
              <a:rPr lang="it-IT" dirty="0" smtClean="0"/>
              <a:t>aggravare </a:t>
            </a:r>
            <a:r>
              <a:rPr lang="it-IT" dirty="0"/>
              <a:t>le loro condizioni;</a:t>
            </a:r>
          </a:p>
          <a:p>
            <a:r>
              <a:rPr lang="it-IT" dirty="0" smtClean="0"/>
              <a:t>esci </a:t>
            </a:r>
            <a:r>
              <a:rPr lang="it-IT" dirty="0"/>
              <a:t>con prudenza </a:t>
            </a:r>
            <a:r>
              <a:rPr lang="it-IT" b="1" dirty="0"/>
              <a:t>indossando le scarpe – in strada potresti </a:t>
            </a:r>
            <a:r>
              <a:rPr lang="it-IT" b="1" dirty="0" smtClean="0"/>
              <a:t>ferirti </a:t>
            </a:r>
            <a:r>
              <a:rPr lang="it-IT" dirty="0" smtClean="0"/>
              <a:t>con </a:t>
            </a:r>
            <a:r>
              <a:rPr lang="it-IT" dirty="0"/>
              <a:t>vetri rotti e calcinacci, </a:t>
            </a:r>
            <a:r>
              <a:rPr lang="it-IT" b="1" dirty="0"/>
              <a:t>non attraversare pozze </a:t>
            </a:r>
            <a:r>
              <a:rPr lang="it-IT" b="1" dirty="0" smtClean="0"/>
              <a:t>d’acqua </a:t>
            </a:r>
            <a:r>
              <a:rPr lang="it-IT" dirty="0" smtClean="0"/>
              <a:t>(potrebbero </a:t>
            </a:r>
            <a:r>
              <a:rPr lang="it-IT" dirty="0"/>
              <a:t>esserci cavi e rimanere folgorato) ma cerca </a:t>
            </a:r>
            <a:r>
              <a:rPr lang="it-IT" dirty="0" smtClean="0"/>
              <a:t>luoghi asciutti</a:t>
            </a:r>
            <a:r>
              <a:rPr lang="it-IT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366113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01600"/>
            <a:ext cx="10515600" cy="6176963"/>
          </a:xfrm>
        </p:spPr>
        <p:txBody>
          <a:bodyPr>
            <a:normAutofit/>
          </a:bodyPr>
          <a:lstStyle/>
          <a:p>
            <a:r>
              <a:rPr lang="it-IT" b="1" dirty="0"/>
              <a:t>raggiungi uno spazio aperto,</a:t>
            </a:r>
            <a:r>
              <a:rPr lang="it-IT" dirty="0"/>
              <a:t> lontano da edifici e da </a:t>
            </a:r>
            <a:r>
              <a:rPr lang="it-IT" dirty="0" smtClean="0"/>
              <a:t>strutture pericolanti </a:t>
            </a:r>
            <a:r>
              <a:rPr lang="it-IT" dirty="0"/>
              <a:t>– potrebbero caderti addosso; </a:t>
            </a:r>
          </a:p>
          <a:p>
            <a:r>
              <a:rPr lang="it-IT" dirty="0" smtClean="0"/>
              <a:t>stai </a:t>
            </a:r>
            <a:r>
              <a:rPr lang="it-IT" dirty="0"/>
              <a:t>lontano da impianti industriali e linee elettriche – potrebbero</a:t>
            </a:r>
          </a:p>
          <a:p>
            <a:r>
              <a:rPr lang="it-IT" dirty="0"/>
              <a:t>crollare; </a:t>
            </a:r>
          </a:p>
          <a:p>
            <a:r>
              <a:rPr lang="it-IT" dirty="0" smtClean="0"/>
              <a:t>stai </a:t>
            </a:r>
            <a:r>
              <a:rPr lang="it-IT" dirty="0"/>
              <a:t>lontano dai bordi dei laghi e dalle spiagge marine – si </a:t>
            </a:r>
            <a:r>
              <a:rPr lang="it-IT" dirty="0" smtClean="0"/>
              <a:t>possono verificare </a:t>
            </a:r>
            <a:r>
              <a:rPr lang="it-IT" dirty="0"/>
              <a:t>onde di tsunami; </a:t>
            </a:r>
          </a:p>
          <a:p>
            <a:r>
              <a:rPr lang="it-IT" b="1" dirty="0" smtClean="0"/>
              <a:t>evita </a:t>
            </a:r>
            <a:r>
              <a:rPr lang="it-IT" b="1" dirty="0"/>
              <a:t>di andare in giro a curiosare e raggiungi le aree di </a:t>
            </a:r>
            <a:r>
              <a:rPr lang="it-IT" b="1" dirty="0" smtClean="0"/>
              <a:t>attesa </a:t>
            </a:r>
            <a:r>
              <a:rPr lang="it-IT" dirty="0" smtClean="0"/>
              <a:t>individuate </a:t>
            </a:r>
            <a:r>
              <a:rPr lang="it-IT" dirty="0"/>
              <a:t>dal piano di emergenza (punti di raccolta) perché </a:t>
            </a:r>
            <a:r>
              <a:rPr lang="it-IT" dirty="0" smtClean="0"/>
              <a:t>bisogna evitare </a:t>
            </a:r>
            <a:r>
              <a:rPr lang="it-IT" dirty="0"/>
              <a:t>di avvicinarsi ai pericoli;</a:t>
            </a:r>
          </a:p>
          <a:p>
            <a:r>
              <a:rPr lang="it-IT" b="1" dirty="0" smtClean="0"/>
              <a:t>evita </a:t>
            </a:r>
            <a:r>
              <a:rPr lang="it-IT" b="1" dirty="0"/>
              <a:t>di usare il telefono e l’automobile – è necessario </a:t>
            </a:r>
            <a:r>
              <a:rPr lang="it-IT" b="1" dirty="0" smtClean="0"/>
              <a:t>lasciare </a:t>
            </a:r>
            <a:r>
              <a:rPr lang="it-IT" dirty="0" smtClean="0"/>
              <a:t>le </a:t>
            </a:r>
            <a:r>
              <a:rPr lang="it-IT" dirty="0"/>
              <a:t>linee telefoniche e le strade libere per non intralciare i soccorsi;</a:t>
            </a:r>
          </a:p>
          <a:p>
            <a:r>
              <a:rPr lang="it-IT" dirty="0"/>
              <a:t> </a:t>
            </a:r>
            <a:r>
              <a:rPr lang="it-IT" b="1" dirty="0"/>
              <a:t>non utilizzare apparecchiature elettriche</a:t>
            </a:r>
            <a:r>
              <a:rPr lang="it-IT" dirty="0"/>
              <a:t> e non usare </a:t>
            </a:r>
            <a:r>
              <a:rPr lang="it-IT" b="1" dirty="0" smtClean="0"/>
              <a:t>fiamme libere </a:t>
            </a:r>
            <a:r>
              <a:rPr lang="it-IT" dirty="0"/>
              <a:t>(potrebbe esserci una fuga di gas)</a:t>
            </a:r>
            <a:r>
              <a:rPr lang="it-IT" b="1" dirty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192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Il PERSONALE che, a seguito di un sisma, rilevi danni a persone o a strutture deve: </a:t>
            </a:r>
          </a:p>
          <a:p>
            <a:r>
              <a:rPr lang="it-IT" dirty="0"/>
              <a:t> </a:t>
            </a:r>
            <a:r>
              <a:rPr lang="it-IT" b="1" dirty="0"/>
              <a:t>chiamare l’addetto alle comunicazioni di emergenza (</a:t>
            </a:r>
            <a:r>
              <a:rPr lang="it-IT" b="1" dirty="0" smtClean="0"/>
              <a:t>collaboratore </a:t>
            </a:r>
            <a:r>
              <a:rPr lang="it-IT" dirty="0" smtClean="0"/>
              <a:t>scolastico/reception</a:t>
            </a:r>
            <a:r>
              <a:rPr lang="it-IT" dirty="0"/>
              <a:t>) specificando la tipologia dei soccorsi </a:t>
            </a:r>
            <a:r>
              <a:rPr lang="it-IT" dirty="0" smtClean="0"/>
              <a:t>necessari, eventualmente telefonando </a:t>
            </a:r>
            <a:r>
              <a:rPr lang="it-IT" dirty="0"/>
              <a:t>al n°  </a:t>
            </a:r>
          </a:p>
          <a:p>
            <a:pPr marL="0" indent="0">
              <a:buNone/>
            </a:pPr>
            <a:r>
              <a:rPr lang="it-IT" b="1" dirty="0" smtClean="0"/>
              <a:t>   ________________ </a:t>
            </a:r>
            <a:r>
              <a:rPr lang="it-IT" b="1" dirty="0"/>
              <a:t>oppure al </a:t>
            </a:r>
            <a:r>
              <a:rPr lang="it-IT" b="1" dirty="0" err="1"/>
              <a:t>cell</a:t>
            </a:r>
            <a:r>
              <a:rPr lang="it-IT" b="1" dirty="0"/>
              <a:t>. __________________. </a:t>
            </a:r>
          </a:p>
          <a:p>
            <a:r>
              <a:rPr lang="it-IT" dirty="0" smtClean="0"/>
              <a:t>prodigarsi </a:t>
            </a:r>
            <a:r>
              <a:rPr lang="it-IT" dirty="0"/>
              <a:t>al fine di far mantenere la calma;</a:t>
            </a:r>
          </a:p>
          <a:p>
            <a:r>
              <a:rPr lang="it-IT" dirty="0"/>
              <a:t> al personale non specificamente incaricato di portare soccorso ai colpiti, è fatto </a:t>
            </a:r>
            <a:r>
              <a:rPr lang="it-IT" dirty="0" smtClean="0"/>
              <a:t>divieto </a:t>
            </a:r>
            <a:r>
              <a:rPr lang="it-IT" dirty="0"/>
              <a:t>tassativo di avvicinarsi, per qualsiasi motivo, al luogo dell’incidente e </a:t>
            </a:r>
            <a:r>
              <a:rPr lang="it-IT" dirty="0" smtClean="0"/>
              <a:t>di utilizzare </a:t>
            </a:r>
            <a:r>
              <a:rPr lang="it-IT" dirty="0"/>
              <a:t>gli ascensori.</a:t>
            </a:r>
          </a:p>
        </p:txBody>
      </p:sp>
    </p:spTree>
    <p:extLst>
      <p:ext uri="{BB962C8B-B14F-4D97-AF65-F5344CB8AC3E}">
        <p14:creationId xmlns:p14="http://schemas.microsoft.com/office/powerpoint/2010/main" val="271086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348343"/>
            <a:ext cx="10515600" cy="58286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L'</a:t>
            </a:r>
            <a:r>
              <a:rPr lang="it-IT" b="1" dirty="0"/>
              <a:t>addetto alle comunicazioni di emergenza (</a:t>
            </a:r>
            <a:r>
              <a:rPr lang="it-IT" b="1" dirty="0" smtClean="0"/>
              <a:t>collaboratore </a:t>
            </a:r>
            <a:r>
              <a:rPr lang="it-IT" dirty="0" smtClean="0"/>
              <a:t>scolastico/reception</a:t>
            </a:r>
            <a:r>
              <a:rPr lang="it-IT" dirty="0"/>
              <a:t>) deve far partire immediatamente l’emergenza chiamando: </a:t>
            </a:r>
          </a:p>
          <a:p>
            <a:r>
              <a:rPr lang="it-IT" dirty="0"/>
              <a:t> il </a:t>
            </a:r>
            <a:r>
              <a:rPr lang="it-IT" b="1" dirty="0"/>
              <a:t>Coordinatore dell’Emergenza, specificando la tipologia dell’emergenza in </a:t>
            </a:r>
            <a:r>
              <a:rPr lang="it-IT" b="1" dirty="0" smtClean="0"/>
              <a:t>atto, </a:t>
            </a:r>
            <a:r>
              <a:rPr lang="it-IT" dirty="0" smtClean="0"/>
              <a:t>eventualmente </a:t>
            </a:r>
            <a:r>
              <a:rPr lang="it-IT" dirty="0"/>
              <a:t>telefonando al n°  </a:t>
            </a:r>
            <a:r>
              <a:rPr lang="it-IT" b="1" dirty="0" smtClean="0"/>
              <a:t>    </a:t>
            </a:r>
            <a:r>
              <a:rPr lang="it-IT" b="1" dirty="0" err="1" smtClean="0"/>
              <a:t>cell</a:t>
            </a:r>
            <a:r>
              <a:rPr lang="it-IT" b="1" dirty="0"/>
              <a:t>. _______________. </a:t>
            </a:r>
            <a:endParaRPr lang="it-IT" b="1" dirty="0" smtClean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dirty="0"/>
              <a:t>Se il </a:t>
            </a:r>
            <a:r>
              <a:rPr lang="it-IT" b="1" dirty="0"/>
              <a:t>Coordinatore dell’Emergenza lo richiede, oppure in caso di crolli/cedimenti </a:t>
            </a:r>
            <a:r>
              <a:rPr lang="it-IT" b="1" dirty="0" smtClean="0"/>
              <a:t>delle </a:t>
            </a:r>
            <a:r>
              <a:rPr lang="it-IT" dirty="0" smtClean="0"/>
              <a:t>strutture </a:t>
            </a:r>
            <a:r>
              <a:rPr lang="it-IT" dirty="0"/>
              <a:t>murarie chiama: </a:t>
            </a:r>
          </a:p>
          <a:p>
            <a:pPr marL="0" indent="0" algn="ctr">
              <a:buNone/>
            </a:pPr>
            <a:r>
              <a:rPr lang="it-IT" b="1" dirty="0"/>
              <a:t>VIGILI DEL FUOCO   Tel. 115</a:t>
            </a:r>
          </a:p>
          <a:p>
            <a:pPr marL="0" indent="0" algn="ctr">
              <a:buNone/>
            </a:pPr>
            <a:r>
              <a:rPr lang="it-IT" b="1" dirty="0"/>
              <a:t>PRONTO SOCCORSO Tel. 118 </a:t>
            </a:r>
          </a:p>
          <a:p>
            <a:pPr marL="0" indent="0" algn="ctr">
              <a:buNone/>
            </a:pPr>
            <a:r>
              <a:rPr lang="it-IT" b="1" dirty="0"/>
              <a:t>PROTEZIONE CIVILE (regionale) Tel. 800 222 211</a:t>
            </a:r>
          </a:p>
          <a:p>
            <a:pPr marL="0" indent="0" algn="ctr">
              <a:buNone/>
            </a:pPr>
            <a:r>
              <a:rPr lang="it-IT" b="1" dirty="0"/>
              <a:t>PROTEZIONE CIVILE (locale)  </a:t>
            </a:r>
          </a:p>
          <a:p>
            <a:pPr marL="0" indent="0" algn="ctr">
              <a:buNone/>
            </a:pPr>
            <a:r>
              <a:rPr lang="it-IT" b="1" dirty="0"/>
              <a:t>0984 930291 oppure 0984 931074 </a:t>
            </a:r>
            <a:r>
              <a:rPr lang="it-IT" b="1" dirty="0" smtClean="0"/>
              <a:t> </a:t>
            </a:r>
            <a:r>
              <a:rPr lang="it-IT" b="1" dirty="0"/>
              <a:t> (Comune di Montalto Uffugo) </a:t>
            </a:r>
          </a:p>
          <a:p>
            <a:pPr marL="0" indent="0">
              <a:buNone/>
            </a:pPr>
            <a:r>
              <a:rPr lang="it-IT" b="1" dirty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552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(telefonate che si eseguono leggendo l’apposito testo </a:t>
            </a:r>
            <a:r>
              <a:rPr lang="it-IT" dirty="0" smtClean="0"/>
              <a:t>predisposto)</a:t>
            </a:r>
          </a:p>
          <a:p>
            <a:r>
              <a:rPr lang="it-IT" dirty="0"/>
              <a:t>Se il Dirigente Scolastico lo richiede fa partire </a:t>
            </a:r>
          </a:p>
          <a:p>
            <a:pPr marL="0" indent="0" algn="ctr">
              <a:buNone/>
            </a:pPr>
            <a:r>
              <a:rPr lang="it-IT" b="1" dirty="0"/>
              <a:t>L’ORDINE DI EVACUAZIONE</a:t>
            </a:r>
          </a:p>
          <a:p>
            <a:r>
              <a:rPr lang="it-IT" dirty="0"/>
              <a:t>chiama gli </a:t>
            </a:r>
            <a:r>
              <a:rPr lang="it-IT" b="1" dirty="0"/>
              <a:t>addetti antincendio; </a:t>
            </a:r>
          </a:p>
          <a:p>
            <a:r>
              <a:rPr lang="it-IT" dirty="0"/>
              <a:t>chiama gli </a:t>
            </a:r>
            <a:r>
              <a:rPr lang="it-IT" b="1" dirty="0"/>
              <a:t>addetti al primo soccorso.</a:t>
            </a:r>
          </a:p>
          <a:p>
            <a:pPr marL="0" indent="0" algn="ctr">
              <a:buNone/>
            </a:pPr>
            <a:r>
              <a:rPr lang="it-IT" b="1" dirty="0"/>
              <a:t>RESTA IN ATTESA DI ULTERIORI INDICAZIONI DA PARTE DEL  </a:t>
            </a:r>
            <a:r>
              <a:rPr lang="it-IT" b="1" dirty="0" smtClean="0"/>
              <a:t>DIRIGENTE </a:t>
            </a:r>
            <a:r>
              <a:rPr lang="it-IT" b="1" dirty="0"/>
              <a:t>SCOLASTICO E DEL COORDINATORE DELL’EMERGENZA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662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Il </a:t>
            </a:r>
            <a:r>
              <a:rPr lang="it-IT" b="1" dirty="0"/>
              <a:t>Coordinatore </a:t>
            </a:r>
            <a:endParaRPr lang="it-IT" b="1" dirty="0" smtClean="0"/>
          </a:p>
          <a:p>
            <a:r>
              <a:rPr lang="it-IT" dirty="0"/>
              <a:t>recarsi immediatamente, </a:t>
            </a:r>
            <a:r>
              <a:rPr lang="it-IT" b="1" dirty="0"/>
              <a:t>ove praticabile in sicurezza, nell’area colpita dal </a:t>
            </a:r>
            <a:r>
              <a:rPr lang="it-IT" b="1" dirty="0" smtClean="0"/>
              <a:t>sisma </a:t>
            </a:r>
            <a:r>
              <a:rPr lang="it-IT" dirty="0" smtClean="0"/>
              <a:t>effettuando un sopralluogo al fine di verificare le condizioni dei locali (e la possibilità di permanenza negli stessi), degli impianti, dell’ascensore e l’agibilità delle vie di fuga; </a:t>
            </a:r>
          </a:p>
          <a:p>
            <a:r>
              <a:rPr lang="it-IT" dirty="0" smtClean="0"/>
              <a:t>fornire </a:t>
            </a:r>
            <a:r>
              <a:rPr lang="it-IT" dirty="0"/>
              <a:t>indicazioni in merito all’emergenza al Dirigente Scolastico, con il </a:t>
            </a:r>
            <a:r>
              <a:rPr lang="it-IT" dirty="0" smtClean="0"/>
              <a:t>quale valutare se è il caso di dare l’ordine di evacuazione; </a:t>
            </a:r>
          </a:p>
          <a:p>
            <a:r>
              <a:rPr lang="it-IT" dirty="0" smtClean="0"/>
              <a:t>richiedere </a:t>
            </a:r>
            <a:r>
              <a:rPr lang="it-IT" dirty="0"/>
              <a:t>agli </a:t>
            </a:r>
            <a:r>
              <a:rPr lang="it-IT" b="1" dirty="0"/>
              <a:t>addetti antincendio di interrompere l'erogazione del </a:t>
            </a:r>
            <a:r>
              <a:rPr lang="it-IT" b="1" dirty="0" smtClean="0"/>
              <a:t>gas </a:t>
            </a:r>
            <a:r>
              <a:rPr lang="it-IT" dirty="0" smtClean="0"/>
              <a:t>(agendo </a:t>
            </a:r>
            <a:r>
              <a:rPr lang="it-IT" dirty="0"/>
              <a:t>direttamente sui contatori gas posti all’esterno e sulle valvole </a:t>
            </a:r>
            <a:r>
              <a:rPr lang="it-IT" dirty="0" smtClean="0"/>
              <a:t>di intercettazione </a:t>
            </a:r>
            <a:r>
              <a:rPr lang="it-IT" dirty="0"/>
              <a:t>gas poste vicino le centrali termiche); </a:t>
            </a:r>
          </a:p>
          <a:p>
            <a:r>
              <a:rPr lang="it-IT" dirty="0"/>
              <a:t>richiedere agli </a:t>
            </a:r>
            <a:r>
              <a:rPr lang="it-IT" b="1" dirty="0"/>
              <a:t>addetti antincendio di interrompere l'erogazione </a:t>
            </a:r>
            <a:r>
              <a:rPr lang="it-IT" b="1" dirty="0" smtClean="0"/>
              <a:t>dell’energia elettrica </a:t>
            </a:r>
            <a:r>
              <a:rPr lang="it-IT" b="1" dirty="0"/>
              <a:t>(agendo direttamente sui contatori ENEL) e sganciare al contempo </a:t>
            </a:r>
            <a:r>
              <a:rPr lang="it-IT" b="1" dirty="0" smtClean="0"/>
              <a:t>gli </a:t>
            </a:r>
            <a:r>
              <a:rPr lang="it-IT" dirty="0" smtClean="0"/>
              <a:t>’impianti fotovoltaici </a:t>
            </a:r>
            <a:r>
              <a:rPr lang="it-IT" dirty="0"/>
              <a:t>(agendo sui pulsanti di emergenza); </a:t>
            </a:r>
          </a:p>
          <a:p>
            <a:r>
              <a:rPr lang="it-IT" dirty="0"/>
              <a:t>richiedere agli </a:t>
            </a:r>
            <a:r>
              <a:rPr lang="it-IT" b="1" dirty="0"/>
              <a:t>addetti antincendio di interrompere l'erogazione </a:t>
            </a:r>
            <a:r>
              <a:rPr lang="it-IT" b="1" dirty="0" smtClean="0"/>
              <a:t>dell’acqua </a:t>
            </a:r>
            <a:r>
              <a:rPr lang="it-IT" dirty="0" smtClean="0"/>
              <a:t>(agendo </a:t>
            </a:r>
            <a:r>
              <a:rPr lang="it-IT" dirty="0"/>
              <a:t>direttamente sui contatori acqua posti all’esterno); </a:t>
            </a:r>
          </a:p>
          <a:p>
            <a:r>
              <a:rPr lang="it-IT" dirty="0"/>
              <a:t>richiedere agli </a:t>
            </a:r>
            <a:r>
              <a:rPr lang="it-IT" b="1" dirty="0"/>
              <a:t>addetti antincendio di intervenire qualora siano presenti focolai </a:t>
            </a:r>
            <a:r>
              <a:rPr lang="it-IT" b="1" dirty="0" smtClean="0"/>
              <a:t>di </a:t>
            </a:r>
            <a:r>
              <a:rPr lang="it-IT" dirty="0" smtClean="0"/>
              <a:t>incendio</a:t>
            </a:r>
            <a:r>
              <a:rPr lang="it-IT" dirty="0"/>
              <a:t>; </a:t>
            </a:r>
            <a:r>
              <a:rPr lang="it-IT" b="1" dirty="0" smtClean="0"/>
              <a:t>dell’Emergenza </a:t>
            </a:r>
            <a:r>
              <a:rPr lang="it-IT" b="1" dirty="0"/>
              <a:t>deve: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0588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6212114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richiedere agli </a:t>
            </a:r>
            <a:r>
              <a:rPr lang="it-IT" b="1" dirty="0"/>
              <a:t>addetti primo soccorso di intervenire qualora siano </a:t>
            </a:r>
            <a:r>
              <a:rPr lang="it-IT" b="1" dirty="0" smtClean="0"/>
              <a:t>presenti </a:t>
            </a:r>
            <a:r>
              <a:rPr lang="it-IT" dirty="0" smtClean="0"/>
              <a:t>persone </a:t>
            </a:r>
            <a:r>
              <a:rPr lang="it-IT" dirty="0"/>
              <a:t>ferite e/o infortunate; </a:t>
            </a:r>
          </a:p>
          <a:p>
            <a:r>
              <a:rPr lang="it-IT" dirty="0" smtClean="0"/>
              <a:t>in </a:t>
            </a:r>
            <a:r>
              <a:rPr lang="it-IT" dirty="0"/>
              <a:t>caso di persone intrappolate e situazioni critiche, richiedere l’intervento dei </a:t>
            </a:r>
            <a:r>
              <a:rPr lang="it-IT" dirty="0" smtClean="0"/>
              <a:t>Vigili del </a:t>
            </a:r>
            <a:r>
              <a:rPr lang="it-IT" dirty="0"/>
              <a:t>Fuoco, del Pronto Soccorso e della Protezione Civile (regionale e/o locale); </a:t>
            </a:r>
          </a:p>
          <a:p>
            <a:r>
              <a:rPr lang="it-IT" dirty="0" smtClean="0"/>
              <a:t>relazionarsi </a:t>
            </a:r>
            <a:r>
              <a:rPr lang="it-IT" dirty="0"/>
              <a:t>con gli </a:t>
            </a:r>
            <a:r>
              <a:rPr lang="it-IT" b="1" dirty="0"/>
              <a:t>addetti antincendio raccogliendo le informazioni su quanto </a:t>
            </a:r>
            <a:r>
              <a:rPr lang="it-IT" b="1" dirty="0" smtClean="0"/>
              <a:t>da </a:t>
            </a:r>
            <a:r>
              <a:rPr lang="it-IT" dirty="0" smtClean="0"/>
              <a:t>loro </a:t>
            </a:r>
            <a:r>
              <a:rPr lang="it-IT" dirty="0"/>
              <a:t>verificato ed accertato, valutando la situazione in particolare con il </a:t>
            </a:r>
            <a:r>
              <a:rPr lang="it-IT" dirty="0" smtClean="0"/>
              <a:t>Dirigente Scolastico</a:t>
            </a:r>
            <a:r>
              <a:rPr lang="it-IT" dirty="0"/>
              <a:t>; </a:t>
            </a:r>
          </a:p>
          <a:p>
            <a:r>
              <a:rPr lang="it-IT" dirty="0" smtClean="0"/>
              <a:t>relazionarsi </a:t>
            </a:r>
            <a:r>
              <a:rPr lang="it-IT" dirty="0"/>
              <a:t>con gli </a:t>
            </a:r>
            <a:r>
              <a:rPr lang="it-IT" b="1" dirty="0"/>
              <a:t>addetti primo soccorso – raccogliendo le informazioni </a:t>
            </a:r>
            <a:r>
              <a:rPr lang="it-IT" b="1" dirty="0" smtClean="0"/>
              <a:t>su </a:t>
            </a:r>
            <a:r>
              <a:rPr lang="it-IT" dirty="0" smtClean="0"/>
              <a:t>quanto </a:t>
            </a:r>
            <a:r>
              <a:rPr lang="it-IT" dirty="0"/>
              <a:t>da loro verificato ed accertato, valutando la situazione in particolare con </a:t>
            </a:r>
            <a:r>
              <a:rPr lang="it-IT" dirty="0" smtClean="0"/>
              <a:t>il Dirigente </a:t>
            </a:r>
            <a:r>
              <a:rPr lang="it-IT" dirty="0"/>
              <a:t>Scolastico; </a:t>
            </a:r>
          </a:p>
          <a:p>
            <a:r>
              <a:rPr lang="it-IT" dirty="0" smtClean="0"/>
              <a:t>all’eventuale </a:t>
            </a:r>
            <a:r>
              <a:rPr lang="it-IT" dirty="0"/>
              <a:t>arrivo dei Vigili del Fuoco, del Pronto Soccorso esterno e </a:t>
            </a:r>
            <a:r>
              <a:rPr lang="it-IT" dirty="0" smtClean="0"/>
              <a:t>della Protezione </a:t>
            </a:r>
            <a:r>
              <a:rPr lang="it-IT" dirty="0"/>
              <a:t>Civile, relazionare con loro sulla situazione; </a:t>
            </a:r>
          </a:p>
          <a:p>
            <a:r>
              <a:rPr lang="it-IT" dirty="0" smtClean="0"/>
              <a:t>al </a:t>
            </a:r>
            <a:r>
              <a:rPr lang="it-IT" dirty="0"/>
              <a:t>termine dell’emergenza concordare con i Vigili del Fuoco, il Pronto </a:t>
            </a:r>
            <a:r>
              <a:rPr lang="it-IT" dirty="0" smtClean="0"/>
              <a:t>Soccorso esterno</a:t>
            </a:r>
            <a:r>
              <a:rPr lang="it-IT" dirty="0"/>
              <a:t>, la Protezione Civile ed il Dirigente Scolastico la </a:t>
            </a:r>
            <a:r>
              <a:rPr lang="it-IT" dirty="0" smtClean="0"/>
              <a:t>fine dell’emergenza ed autorizzare </a:t>
            </a:r>
            <a:r>
              <a:rPr lang="it-IT" dirty="0"/>
              <a:t>il rientro delle persone eventualmente evacuate; </a:t>
            </a:r>
            <a:endParaRPr lang="it-IT" dirty="0" smtClean="0"/>
          </a:p>
          <a:p>
            <a:r>
              <a:rPr lang="it-IT" dirty="0"/>
              <a:t>redigere il rapporto di intervento da consegnare al Dirigente Scolastico. </a:t>
            </a:r>
          </a:p>
        </p:txBody>
      </p:sp>
    </p:spTree>
    <p:extLst>
      <p:ext uri="{BB962C8B-B14F-4D97-AF65-F5344CB8AC3E}">
        <p14:creationId xmlns:p14="http://schemas.microsoft.com/office/powerpoint/2010/main" val="323286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Gli </a:t>
            </a:r>
            <a:r>
              <a:rPr lang="it-IT" b="1" dirty="0"/>
              <a:t>Addetti antincendio devono: </a:t>
            </a:r>
          </a:p>
          <a:p>
            <a:r>
              <a:rPr lang="it-IT" b="1" dirty="0" smtClean="0"/>
              <a:t>interrompere </a:t>
            </a:r>
            <a:r>
              <a:rPr lang="it-IT" b="1" dirty="0"/>
              <a:t>l'erogazione del gas (agendo direttamente sui contatori gas </a:t>
            </a:r>
            <a:r>
              <a:rPr lang="it-IT" b="1" dirty="0" smtClean="0"/>
              <a:t>posti </a:t>
            </a:r>
            <a:r>
              <a:rPr lang="it-IT" dirty="0" smtClean="0"/>
              <a:t>all’esterno </a:t>
            </a:r>
            <a:r>
              <a:rPr lang="it-IT" dirty="0"/>
              <a:t>e sulle valvole di intercettazione gas poste vicino le centrali termiche</a:t>
            </a:r>
            <a:r>
              <a:rPr lang="it-IT" dirty="0" smtClean="0"/>
              <a:t>), </a:t>
            </a:r>
            <a:r>
              <a:rPr lang="it-IT" b="1" dirty="0" smtClean="0"/>
              <a:t>ove </a:t>
            </a:r>
            <a:r>
              <a:rPr lang="it-IT" b="1" dirty="0"/>
              <a:t>praticabile in sicurezza; </a:t>
            </a:r>
          </a:p>
          <a:p>
            <a:r>
              <a:rPr lang="it-IT" b="1" dirty="0" smtClean="0"/>
              <a:t>interrompere </a:t>
            </a:r>
            <a:r>
              <a:rPr lang="it-IT" b="1" dirty="0"/>
              <a:t>l'erogazione dell’energia elettrica (agendo direttamente </a:t>
            </a:r>
            <a:r>
              <a:rPr lang="it-IT" b="1" dirty="0" smtClean="0"/>
              <a:t>sui </a:t>
            </a:r>
            <a:r>
              <a:rPr lang="it-IT" dirty="0" smtClean="0"/>
              <a:t>contatori </a:t>
            </a:r>
            <a:r>
              <a:rPr lang="it-IT" dirty="0"/>
              <a:t>ENEL) e sganciare al contempo gli ’impianti fotovoltaici (agendo sui </a:t>
            </a:r>
            <a:r>
              <a:rPr lang="it-IT" dirty="0" smtClean="0"/>
              <a:t>pulsanti di </a:t>
            </a:r>
            <a:r>
              <a:rPr lang="it-IT" dirty="0"/>
              <a:t>emergenza)</a:t>
            </a:r>
            <a:r>
              <a:rPr lang="it-IT" b="1" dirty="0"/>
              <a:t> ove praticabile in sicurezza; </a:t>
            </a:r>
          </a:p>
          <a:p>
            <a:r>
              <a:rPr lang="it-IT" b="1" dirty="0" smtClean="0"/>
              <a:t>interrompere </a:t>
            </a:r>
            <a:r>
              <a:rPr lang="it-IT" b="1" dirty="0"/>
              <a:t>l'erogazione dell’acqua (agendo direttamente sui contatori </a:t>
            </a:r>
            <a:r>
              <a:rPr lang="it-IT" b="1" dirty="0" smtClean="0"/>
              <a:t>acqua </a:t>
            </a:r>
            <a:r>
              <a:rPr lang="it-IT" dirty="0" smtClean="0"/>
              <a:t>posti </a:t>
            </a:r>
            <a:r>
              <a:rPr lang="it-IT" dirty="0"/>
              <a:t>all’esterno)</a:t>
            </a:r>
            <a:r>
              <a:rPr lang="it-IT" b="1" dirty="0"/>
              <a:t> ove praticabile in sicurezza; </a:t>
            </a:r>
          </a:p>
          <a:p>
            <a:r>
              <a:rPr lang="it-IT" dirty="0" smtClean="0"/>
              <a:t>intervenire </a:t>
            </a:r>
            <a:r>
              <a:rPr lang="it-IT" dirty="0"/>
              <a:t>qualora siano presenti focolai di incendio,</a:t>
            </a:r>
            <a:r>
              <a:rPr lang="it-IT" b="1" dirty="0"/>
              <a:t> ove praticabile </a:t>
            </a:r>
            <a:r>
              <a:rPr lang="it-IT" b="1" dirty="0" smtClean="0"/>
              <a:t>in sicurezza</a:t>
            </a:r>
            <a:r>
              <a:rPr lang="it-IT" b="1" dirty="0"/>
              <a:t>;</a:t>
            </a:r>
          </a:p>
          <a:p>
            <a:r>
              <a:rPr lang="it-IT" dirty="0" smtClean="0"/>
              <a:t>qualora </a:t>
            </a:r>
            <a:r>
              <a:rPr lang="it-IT" dirty="0"/>
              <a:t>sia stato dato l’ordine di evacuazione</a:t>
            </a:r>
            <a:r>
              <a:rPr lang="it-IT" b="1" dirty="0"/>
              <a:t>, aiutare le </a:t>
            </a:r>
            <a:r>
              <a:rPr lang="it-IT" b="1" dirty="0" smtClean="0"/>
              <a:t>persone eventualmente </a:t>
            </a:r>
            <a:r>
              <a:rPr lang="it-IT" dirty="0" smtClean="0"/>
              <a:t>presenti </a:t>
            </a:r>
            <a:r>
              <a:rPr lang="it-IT" dirty="0"/>
              <a:t>che necessitino di aiuto ad abbandonare l’edificio;</a:t>
            </a:r>
          </a:p>
          <a:p>
            <a:r>
              <a:rPr lang="it-IT" dirty="0" smtClean="0"/>
              <a:t>all’eventuale </a:t>
            </a:r>
            <a:r>
              <a:rPr lang="it-IT" dirty="0"/>
              <a:t>arrivo dei Vigili del Fuoco e della Protezione Civile mettersi </a:t>
            </a:r>
            <a:r>
              <a:rPr lang="it-IT" dirty="0" smtClean="0"/>
              <a:t>a disposizione </a:t>
            </a:r>
            <a:r>
              <a:rPr lang="it-IT" dirty="0"/>
              <a:t>e relazionare al Coordinatore dell’emergenza. </a:t>
            </a:r>
          </a:p>
        </p:txBody>
      </p:sp>
    </p:spTree>
    <p:extLst>
      <p:ext uri="{BB962C8B-B14F-4D97-AF65-F5344CB8AC3E}">
        <p14:creationId xmlns:p14="http://schemas.microsoft.com/office/powerpoint/2010/main" val="19348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30724"/>
          </a:xfrm>
        </p:spPr>
        <p:txBody>
          <a:bodyPr>
            <a:normAutofit fontScale="90000"/>
          </a:bodyPr>
          <a:lstStyle/>
          <a:p>
            <a:r>
              <a:rPr lang="it-IT" dirty="0"/>
              <a:t>Tipo di </a:t>
            </a:r>
            <a:r>
              <a:rPr lang="it-IT" dirty="0" smtClean="0"/>
              <a:t>emergenza e </a:t>
            </a:r>
            <a:br>
              <a:rPr lang="it-IT" dirty="0" smtClean="0"/>
            </a:br>
            <a:r>
              <a:rPr lang="it-IT" dirty="0" smtClean="0"/>
              <a:t>piano di emergenza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173857"/>
            <a:ext cx="9144000" cy="4071668"/>
          </a:xfrm>
        </p:spPr>
        <p:txBody>
          <a:bodyPr>
            <a:noAutofit/>
          </a:bodyPr>
          <a:lstStyle/>
          <a:p>
            <a:r>
              <a:rPr lang="it-IT" sz="3600" dirty="0" smtClean="0"/>
              <a:t>Terremoto</a:t>
            </a:r>
            <a:r>
              <a:rPr lang="it-IT" sz="3600" dirty="0"/>
              <a:t>, cedimento, crollo di strutture.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427745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Gli </a:t>
            </a:r>
            <a:r>
              <a:rPr lang="it-IT" b="1" dirty="0"/>
              <a:t>Addetti al primo soccorso  devono: </a:t>
            </a:r>
          </a:p>
          <a:p>
            <a:r>
              <a:rPr lang="it-IT" dirty="0" smtClean="0"/>
              <a:t>intervenire </a:t>
            </a:r>
            <a:r>
              <a:rPr lang="it-IT" dirty="0"/>
              <a:t>per </a:t>
            </a:r>
            <a:r>
              <a:rPr lang="it-IT" b="1" dirty="0"/>
              <a:t>prestare i primi soccorsi alle persone eventualmente ferite e/o </a:t>
            </a:r>
            <a:r>
              <a:rPr lang="it-IT" dirty="0" smtClean="0"/>
              <a:t>infortunate </a:t>
            </a:r>
            <a:r>
              <a:rPr lang="it-IT" dirty="0"/>
              <a:t>e relazionare al Coordinatore delle Emergenze;</a:t>
            </a:r>
          </a:p>
          <a:p>
            <a:r>
              <a:rPr lang="it-IT" dirty="0"/>
              <a:t> all’eventuale arrivo del Pronto Soccorso esterno mettersi a disposizione. </a:t>
            </a:r>
          </a:p>
        </p:txBody>
      </p:sp>
    </p:spTree>
    <p:extLst>
      <p:ext uri="{BB962C8B-B14F-4D97-AF65-F5344CB8AC3E}">
        <p14:creationId xmlns:p14="http://schemas.microsoft.com/office/powerpoint/2010/main" val="572308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Tutte le figure incaricate a vario titolo nell’evacuazione: </a:t>
            </a:r>
          </a:p>
          <a:p>
            <a:r>
              <a:rPr lang="it-IT" dirty="0" smtClean="0"/>
              <a:t>attuano</a:t>
            </a:r>
            <a:r>
              <a:rPr lang="it-IT" dirty="0"/>
              <a:t>, qualora sia stato dato l’ordine, quanto contenuto nella apposita procedura di </a:t>
            </a:r>
            <a:r>
              <a:rPr lang="it-IT" dirty="0" smtClean="0"/>
              <a:t>evacuazione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394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PIANO DI PREVENZIONE INCENDI E LOTTA </a:t>
            </a:r>
            <a:r>
              <a:rPr lang="it-IT" b="1" dirty="0" smtClean="0"/>
              <a:t>ANTINCENDIO</a:t>
            </a:r>
          </a:p>
          <a:p>
            <a:pPr marL="0" indent="0">
              <a:buNone/>
            </a:pPr>
            <a:r>
              <a:rPr lang="it-IT" dirty="0"/>
              <a:t>Con il termine Piano di prevenzione incendi e lotta antincendio si intende l’insieme delle </a:t>
            </a:r>
            <a:r>
              <a:rPr lang="it-IT" dirty="0" smtClean="0"/>
              <a:t>misure, delle </a:t>
            </a:r>
            <a:r>
              <a:rPr lang="it-IT" dirty="0"/>
              <a:t>procedure e delle azioni che è necessario attuare al fine prioritario di prevenire l’insorgere </a:t>
            </a:r>
            <a:r>
              <a:rPr lang="it-IT" dirty="0" smtClean="0"/>
              <a:t>di un </a:t>
            </a:r>
            <a:r>
              <a:rPr lang="it-IT" dirty="0"/>
              <a:t>incendio e, nel caso questo dovesse svilupparsi, al fine di contenere i danni che esso </a:t>
            </a:r>
            <a:r>
              <a:rPr lang="it-IT" dirty="0" smtClean="0"/>
              <a:t>può provocare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842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5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Gli obiettivi generali del Piano di prevenzione incendi e lotta antincendio sono: </a:t>
            </a:r>
          </a:p>
          <a:p>
            <a:r>
              <a:rPr lang="it-IT" dirty="0" smtClean="0"/>
              <a:t> </a:t>
            </a:r>
            <a:r>
              <a:rPr lang="it-IT" dirty="0"/>
              <a:t>ridurre al minimo la probabilità d’innesco di un incendio;</a:t>
            </a:r>
          </a:p>
          <a:p>
            <a:r>
              <a:rPr lang="it-IT" dirty="0"/>
              <a:t> definire un’adeguata procedura d’allarme incendio (sia interna che esterna);</a:t>
            </a:r>
          </a:p>
          <a:p>
            <a:r>
              <a:rPr lang="it-IT" dirty="0"/>
              <a:t> agevolare l’intervento tempestivo sul principio d’incendio;</a:t>
            </a:r>
          </a:p>
          <a:p>
            <a:r>
              <a:rPr lang="it-IT" dirty="0"/>
              <a:t> assicurare la collaborazione del personale scolastico con </a:t>
            </a:r>
            <a:r>
              <a:rPr lang="it-IT" dirty="0" smtClean="0"/>
              <a:t>compiti specifici </a:t>
            </a:r>
            <a:r>
              <a:rPr lang="it-IT" dirty="0"/>
              <a:t>durante l’intervento </a:t>
            </a:r>
          </a:p>
          <a:p>
            <a:r>
              <a:rPr lang="it-IT" dirty="0"/>
              <a:t>dei Vigili del fuoco.</a:t>
            </a:r>
          </a:p>
        </p:txBody>
      </p:sp>
    </p:spTree>
    <p:extLst>
      <p:ext uri="{BB962C8B-B14F-4D97-AF65-F5344CB8AC3E}">
        <p14:creationId xmlns:p14="http://schemas.microsoft.com/office/powerpoint/2010/main" val="248051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Elenco delle sezioni del Piano di prevenzione incendi e lotta antincendio: </a:t>
            </a:r>
          </a:p>
          <a:p>
            <a:r>
              <a:rPr lang="it-IT" dirty="0"/>
              <a:t> Valutazione del rischio incendio;</a:t>
            </a:r>
          </a:p>
          <a:p>
            <a:r>
              <a:rPr lang="it-IT" dirty="0"/>
              <a:t> Indicazioni per la stesura del piano di prevenzione incendi e lotta antincendio;</a:t>
            </a:r>
          </a:p>
          <a:p>
            <a:r>
              <a:rPr lang="it-IT" dirty="0"/>
              <a:t> Individuazione degli addetti alla prevenzione incendi e lotta antincendio;</a:t>
            </a:r>
          </a:p>
          <a:p>
            <a:r>
              <a:rPr lang="it-IT" dirty="0"/>
              <a:t> Compiti degli addetti nell’ambito della prevenzione incendi;</a:t>
            </a:r>
          </a:p>
          <a:p>
            <a:r>
              <a:rPr lang="it-IT" dirty="0"/>
              <a:t> Compiti degli addetti nell’ambito della protezione contro gli incendi;</a:t>
            </a:r>
          </a:p>
          <a:p>
            <a:r>
              <a:rPr lang="it-IT" dirty="0"/>
              <a:t> Gli addetti antincendio durante le emergenze;</a:t>
            </a:r>
          </a:p>
          <a:p>
            <a:r>
              <a:rPr lang="it-IT" dirty="0"/>
              <a:t> Dotazione dell’istituto per la prevenzione incendi e la lotta antincendio;</a:t>
            </a:r>
          </a:p>
          <a:p>
            <a:r>
              <a:rPr lang="it-IT" dirty="0"/>
              <a:t> Sorveglianza, controllo e manutenzione;</a:t>
            </a:r>
          </a:p>
          <a:p>
            <a:r>
              <a:rPr lang="it-IT" dirty="0"/>
              <a:t> Contenuti minimi del registro di controllo;</a:t>
            </a:r>
          </a:p>
          <a:p>
            <a:r>
              <a:rPr lang="it-IT" dirty="0"/>
              <a:t> Compiti del SSP relativi alla gestione antincendio;</a:t>
            </a:r>
          </a:p>
          <a:p>
            <a:r>
              <a:rPr lang="it-IT" dirty="0"/>
              <a:t> Formazione, aggiornamento ed addestramento degli addetti antincendio. </a:t>
            </a:r>
          </a:p>
        </p:txBody>
      </p:sp>
    </p:spTree>
    <p:extLst>
      <p:ext uri="{BB962C8B-B14F-4D97-AF65-F5344CB8AC3E}">
        <p14:creationId xmlns:p14="http://schemas.microsoft.com/office/powerpoint/2010/main" val="81244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Valutazione del rischio incendio</a:t>
            </a:r>
          </a:p>
          <a:p>
            <a:pPr marL="0" indent="0">
              <a:buNone/>
            </a:pPr>
            <a:r>
              <a:rPr lang="it-IT" dirty="0"/>
              <a:t>L’obiettivo della valutazione del rischio incendio è di consentire </a:t>
            </a:r>
            <a:r>
              <a:rPr lang="it-IT" dirty="0" smtClean="0"/>
              <a:t>al Dirigente </a:t>
            </a:r>
            <a:r>
              <a:rPr lang="it-IT" dirty="0"/>
              <a:t>Scolastico (DS) di </a:t>
            </a:r>
            <a:r>
              <a:rPr lang="it-IT" dirty="0" smtClean="0"/>
              <a:t>prendere </a:t>
            </a:r>
            <a:r>
              <a:rPr lang="it-IT" dirty="0"/>
              <a:t>i provvedimenti di prevenzione e protezione che sono necessari per salvaguardare </a:t>
            </a:r>
            <a:r>
              <a:rPr lang="it-IT" dirty="0" smtClean="0"/>
              <a:t>la sicurezza </a:t>
            </a:r>
            <a:r>
              <a:rPr lang="it-IT" dirty="0"/>
              <a:t>di tutto il personale e degli allievi, nonché degli altri utenti della scuola (genitori, </a:t>
            </a:r>
            <a:r>
              <a:rPr lang="it-IT" dirty="0" err="1" smtClean="0"/>
              <a:t>fornitori,ecc</a:t>
            </a:r>
            <a:r>
              <a:rPr lang="it-IT" dirty="0"/>
              <a:t>.).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445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Compiti degli addetti nell’ambito della prevenzione incendi</a:t>
            </a:r>
          </a:p>
          <a:p>
            <a:pPr marL="0" indent="0">
              <a:buNone/>
            </a:pPr>
            <a:r>
              <a:rPr lang="it-IT" dirty="0"/>
              <a:t>Il Servizio di Prevenzione e Protezione (SPP) individua nella prevenzione incendi il campo </a:t>
            </a:r>
            <a:r>
              <a:rPr lang="it-IT" dirty="0" smtClean="0"/>
              <a:t>d’impiego prioritario </a:t>
            </a:r>
            <a:r>
              <a:rPr lang="it-IT" dirty="0"/>
              <a:t>degli Addetti </a:t>
            </a:r>
            <a:r>
              <a:rPr lang="it-IT" dirty="0" smtClean="0"/>
              <a:t>Antincendio. </a:t>
            </a:r>
          </a:p>
          <a:p>
            <a:pPr marL="0" indent="0">
              <a:buNone/>
            </a:pPr>
            <a:r>
              <a:rPr lang="it-IT" dirty="0" smtClean="0"/>
              <a:t>I </a:t>
            </a:r>
            <a:r>
              <a:rPr lang="it-IT" dirty="0"/>
              <a:t>loro compiti sono di seguito esplicitati: 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r>
              <a:rPr lang="it-IT" dirty="0"/>
              <a:t> condivisione del Piano di prevenzione incendi e lotta antincendio; </a:t>
            </a:r>
          </a:p>
          <a:p>
            <a:r>
              <a:rPr lang="it-IT" dirty="0"/>
              <a:t> attuazione della sorveglianza e dei controlli periodici;</a:t>
            </a:r>
          </a:p>
          <a:p>
            <a:r>
              <a:rPr lang="it-IT" dirty="0"/>
              <a:t> segnalazione delle necessità di manutenzione (per quanto di competenza dell’Ente </a:t>
            </a:r>
          </a:p>
          <a:p>
            <a:r>
              <a:rPr lang="it-IT" dirty="0"/>
              <a:t>proprietario);</a:t>
            </a:r>
          </a:p>
          <a:p>
            <a:r>
              <a:rPr lang="it-IT" dirty="0"/>
              <a:t> interventi di manutenzione (per quanto di competenza dell’istituto). </a:t>
            </a:r>
          </a:p>
        </p:txBody>
      </p:sp>
    </p:spTree>
    <p:extLst>
      <p:ext uri="{BB962C8B-B14F-4D97-AF65-F5344CB8AC3E}">
        <p14:creationId xmlns:p14="http://schemas.microsoft.com/office/powerpoint/2010/main" val="239364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/>
              <a:t>Compiti degli addetti nell’ambito della protezione contro gli incendi</a:t>
            </a:r>
          </a:p>
          <a:p>
            <a:pPr marL="0" indent="0">
              <a:buNone/>
            </a:pPr>
            <a:r>
              <a:rPr lang="it-IT" dirty="0"/>
              <a:t>Il Piano di prevenzione incendi e lotta antincendio viene attivato in occasione del verificarsi </a:t>
            </a:r>
            <a:r>
              <a:rPr lang="it-IT" dirty="0" smtClean="0"/>
              <a:t>degli scenari </a:t>
            </a:r>
            <a:r>
              <a:rPr lang="it-IT" dirty="0"/>
              <a:t>“Principio d’incendio localizzato” o “Incendio diffuso</a:t>
            </a:r>
            <a:r>
              <a:rPr lang="it-IT" dirty="0" smtClean="0"/>
              <a:t>”.</a:t>
            </a:r>
          </a:p>
          <a:p>
            <a:pPr marL="0" indent="0">
              <a:buNone/>
            </a:pPr>
            <a:r>
              <a:rPr lang="it-IT" dirty="0" smtClean="0"/>
              <a:t>Per </a:t>
            </a:r>
            <a:r>
              <a:rPr lang="it-IT" dirty="0"/>
              <a:t>nessun motivo gli Addetti antincendio devono essere chiamati ad intervenire utilizzando </a:t>
            </a:r>
            <a:r>
              <a:rPr lang="it-IT" dirty="0" smtClean="0"/>
              <a:t>l’allarme generale </a:t>
            </a:r>
            <a:r>
              <a:rPr lang="it-IT" dirty="0"/>
              <a:t>antincendio. Solo il dirigente scolastico, o un suo delegato, ha facoltà di attivare o </a:t>
            </a:r>
            <a:r>
              <a:rPr lang="it-IT" dirty="0" smtClean="0"/>
              <a:t>far attivare </a:t>
            </a:r>
            <a:r>
              <a:rPr lang="it-IT" dirty="0"/>
              <a:t>l’allarme generale antincendio, che comporta l’avvio della procedura di </a:t>
            </a:r>
            <a:r>
              <a:rPr lang="it-IT" dirty="0" smtClean="0"/>
              <a:t>evacuazione dell’istituto</a:t>
            </a:r>
            <a:r>
              <a:rPr lang="it-IT" dirty="0"/>
              <a:t>. Nel caso in cui, al momento del bisogno, non fosse reperibile alcun addetto </a:t>
            </a:r>
            <a:r>
              <a:rPr lang="it-IT" dirty="0" smtClean="0"/>
              <a:t>antincendio, nessun’altra </a:t>
            </a:r>
            <a:r>
              <a:rPr lang="it-IT" dirty="0"/>
              <a:t>persona è autorizzata ad intervenire sul fuoco con gli estintori. L’unica cosa da fare è chiudere la porta del locale dove è presente il principio d’incendio ed avvisare subito l’addetto </a:t>
            </a:r>
            <a:r>
              <a:rPr lang="it-IT" dirty="0" smtClean="0"/>
              <a:t>alle chiamate </a:t>
            </a:r>
            <a:r>
              <a:rPr lang="it-IT" dirty="0"/>
              <a:t>di emergenza, oppure il coordinatore delle emergenze o il dirigente scolastico (o in </a:t>
            </a:r>
            <a:r>
              <a:rPr lang="it-IT" dirty="0" smtClean="0"/>
              <a:t>sua assenza </a:t>
            </a:r>
            <a:r>
              <a:rPr lang="it-IT" dirty="0"/>
              <a:t>un suo collaboratore).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254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56674"/>
            <a:ext cx="10515600" cy="592028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/>
              <a:t>Scenario principio di incendio localizzato</a:t>
            </a:r>
          </a:p>
          <a:p>
            <a:pPr marL="0" indent="0">
              <a:buNone/>
            </a:pPr>
            <a:r>
              <a:rPr lang="it-IT" dirty="0" smtClean="0"/>
              <a:t>Procedura </a:t>
            </a:r>
            <a:r>
              <a:rPr lang="it-IT" dirty="0"/>
              <a:t>da attivare in caso di intervento degli Addetti antincendio su </a:t>
            </a:r>
            <a:r>
              <a:rPr lang="it-IT" dirty="0" smtClean="0"/>
              <a:t>uno scenario </a:t>
            </a:r>
            <a:r>
              <a:rPr lang="it-IT" dirty="0"/>
              <a:t>“Principio d’incendio localizzato”: </a:t>
            </a:r>
          </a:p>
          <a:p>
            <a:r>
              <a:rPr lang="it-IT" dirty="0" smtClean="0"/>
              <a:t>chi </a:t>
            </a:r>
            <a:r>
              <a:rPr lang="it-IT" dirty="0"/>
              <a:t>si accorge di un principio d’incendio chiama o fa chiamare immediatamente l’addetto </a:t>
            </a:r>
            <a:r>
              <a:rPr lang="it-IT" dirty="0" smtClean="0"/>
              <a:t>alle comunicazioni </a:t>
            </a:r>
            <a:r>
              <a:rPr lang="it-IT" dirty="0"/>
              <a:t>di emergenza o il coordinatore delle emergenze; </a:t>
            </a:r>
          </a:p>
          <a:p>
            <a:r>
              <a:rPr lang="it-IT" dirty="0" smtClean="0"/>
              <a:t>il </a:t>
            </a:r>
            <a:r>
              <a:rPr lang="it-IT" dirty="0"/>
              <a:t>coordinatore delle emergenze o l’addetto alle comunicazioni di emergenza chiama o </a:t>
            </a:r>
            <a:r>
              <a:rPr lang="it-IT" dirty="0" smtClean="0"/>
              <a:t>fa chiamare </a:t>
            </a:r>
            <a:r>
              <a:rPr lang="it-IT" dirty="0"/>
              <a:t>immediatamente un addetto antincendio in servizio in quel momento (i </a:t>
            </a:r>
            <a:r>
              <a:rPr lang="it-IT" dirty="0" smtClean="0"/>
              <a:t>nominativi sono </a:t>
            </a:r>
            <a:r>
              <a:rPr lang="it-IT" dirty="0"/>
              <a:t>esposti nell’Albo della sicurezza e sono comunque ricordati in occasione degli </a:t>
            </a:r>
            <a:r>
              <a:rPr lang="it-IT" dirty="0" smtClean="0"/>
              <a:t>interventi informativi </a:t>
            </a:r>
            <a:r>
              <a:rPr lang="it-IT" dirty="0"/>
              <a:t>obbligatori, rivolti a tutto il personale dell’istituto); </a:t>
            </a:r>
          </a:p>
          <a:p>
            <a:r>
              <a:rPr lang="it-IT" dirty="0" smtClean="0"/>
              <a:t>l’addetto </a:t>
            </a:r>
            <a:r>
              <a:rPr lang="it-IT" dirty="0"/>
              <a:t>antincendio si porta tempestivamente nel luogo dove è stato segnalato il </a:t>
            </a:r>
            <a:r>
              <a:rPr lang="it-IT" dirty="0" smtClean="0"/>
              <a:t>principio d’incendio </a:t>
            </a:r>
            <a:r>
              <a:rPr lang="it-IT" dirty="0"/>
              <a:t>portando con se degli estintori; </a:t>
            </a:r>
          </a:p>
          <a:p>
            <a:r>
              <a:rPr lang="it-IT" dirty="0" smtClean="0"/>
              <a:t>l’addetto </a:t>
            </a:r>
            <a:r>
              <a:rPr lang="it-IT" dirty="0"/>
              <a:t>antincendio valuta la situazione, accertandosi delle condizioni di pericolo;</a:t>
            </a:r>
          </a:p>
          <a:p>
            <a:r>
              <a:rPr lang="it-IT" dirty="0" smtClean="0"/>
              <a:t>l’addetto </a:t>
            </a:r>
            <a:r>
              <a:rPr lang="it-IT" dirty="0"/>
              <a:t>antincendio si adopera per l’estinzione del principio di incendio con i mezzi </a:t>
            </a:r>
            <a:r>
              <a:rPr lang="it-IT" dirty="0" smtClean="0"/>
              <a:t>a disposizione</a:t>
            </a:r>
            <a:r>
              <a:rPr lang="it-IT" dirty="0"/>
              <a:t>, secondo le procedure d’intervento apprese con la frequenza di specifico </a:t>
            </a:r>
            <a:r>
              <a:rPr lang="it-IT" dirty="0" smtClean="0"/>
              <a:t>corso di </a:t>
            </a:r>
            <a:r>
              <a:rPr lang="it-IT" dirty="0"/>
              <a:t>formazione ai sensi del D.M.  10/03/98, senza mettere a rischio la propria ed </a:t>
            </a:r>
            <a:r>
              <a:rPr lang="it-IT" dirty="0" smtClean="0"/>
              <a:t>altrui incolumità</a:t>
            </a:r>
            <a:r>
              <a:rPr lang="it-IT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35281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/>
          </a:bodyPr>
          <a:lstStyle/>
          <a:p>
            <a:r>
              <a:rPr lang="it-IT" dirty="0" smtClean="0"/>
              <a:t>successivamente</a:t>
            </a:r>
            <a:r>
              <a:rPr lang="it-IT" dirty="0"/>
              <a:t>, l’addetto antincendio arieggia l’ambiente, provvede (se del caso) a </a:t>
            </a:r>
            <a:r>
              <a:rPr lang="it-IT" dirty="0" smtClean="0"/>
              <a:t>togliere la </a:t>
            </a:r>
            <a:r>
              <a:rPr lang="it-IT" dirty="0"/>
              <a:t>tensione elettrica dall’ambiente stesso e avvisa o fa avvisare il </a:t>
            </a:r>
            <a:r>
              <a:rPr lang="it-IT" dirty="0" smtClean="0"/>
              <a:t>coordinatore dell’emergenza</a:t>
            </a:r>
            <a:r>
              <a:rPr lang="it-IT" dirty="0"/>
              <a:t>; </a:t>
            </a:r>
          </a:p>
          <a:p>
            <a:r>
              <a:rPr lang="it-IT" dirty="0" smtClean="0"/>
              <a:t>nel </a:t>
            </a:r>
            <a:r>
              <a:rPr lang="it-IT" dirty="0"/>
              <a:t>caso lo ritenga indispensabile, l’addetto antincendio chiede al </a:t>
            </a:r>
            <a:r>
              <a:rPr lang="it-IT" dirty="0" smtClean="0"/>
              <a:t>coordinatore dell’emergenza </a:t>
            </a:r>
            <a:r>
              <a:rPr lang="it-IT" dirty="0"/>
              <a:t>di valutare con il dirigente scolastico la chiamata al 115 per </a:t>
            </a:r>
            <a:r>
              <a:rPr lang="it-IT" dirty="0" smtClean="0"/>
              <a:t>ulteriori accertamenti</a:t>
            </a:r>
            <a:r>
              <a:rPr lang="it-IT" dirty="0"/>
              <a:t>; </a:t>
            </a:r>
          </a:p>
          <a:p>
            <a:r>
              <a:rPr lang="it-IT" dirty="0" smtClean="0"/>
              <a:t>se </a:t>
            </a:r>
            <a:r>
              <a:rPr lang="it-IT" dirty="0"/>
              <a:t>l’addetto alle comunicazioni di emergenza è autorizzato a chiamare il 115, seguirà </a:t>
            </a:r>
            <a:r>
              <a:rPr lang="it-IT" dirty="0" smtClean="0"/>
              <a:t>le istruzioni </a:t>
            </a:r>
            <a:r>
              <a:rPr lang="it-IT" dirty="0"/>
              <a:t>fornite dal  Dirigente Scolastico per effettuare tale chiamata e dare </a:t>
            </a:r>
            <a:r>
              <a:rPr lang="it-IT" dirty="0" smtClean="0"/>
              <a:t>eventualmente l’allarme </a:t>
            </a:r>
            <a:r>
              <a:rPr lang="it-IT" dirty="0"/>
              <a:t>incendio e l’ordine di evacuazione; </a:t>
            </a:r>
          </a:p>
          <a:p>
            <a:r>
              <a:rPr lang="it-IT" dirty="0" smtClean="0"/>
              <a:t>se </a:t>
            </a:r>
            <a:r>
              <a:rPr lang="it-IT" dirty="0"/>
              <a:t>è stato chiamato il 115, all’arrivo dei VVF, gli Addetti antincendio in servizio in </a:t>
            </a:r>
            <a:r>
              <a:rPr lang="it-IT" dirty="0" smtClean="0"/>
              <a:t>quel momento </a:t>
            </a:r>
            <a:r>
              <a:rPr lang="it-IT" dirty="0"/>
              <a:t>si metteranno a disposizione del caposquadra dei VVF. </a:t>
            </a:r>
          </a:p>
        </p:txBody>
      </p:sp>
    </p:spTree>
    <p:extLst>
      <p:ext uri="{BB962C8B-B14F-4D97-AF65-F5344CB8AC3E}">
        <p14:creationId xmlns:p14="http://schemas.microsoft.com/office/powerpoint/2010/main" val="906085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880"/>
            <a:ext cx="10515600" cy="599408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/>
              <a:t>La procedura riportata </a:t>
            </a:r>
            <a:r>
              <a:rPr lang="it-IT" dirty="0"/>
              <a:t>deve essere applicata al verificarsi di una calamità naturale </a:t>
            </a:r>
            <a:r>
              <a:rPr lang="it-IT" dirty="0" smtClean="0"/>
              <a:t>quale un </a:t>
            </a:r>
            <a:r>
              <a:rPr lang="it-IT" dirty="0"/>
              <a:t>terremoto, cedimento e crollo di </a:t>
            </a:r>
            <a:r>
              <a:rPr lang="it-IT" dirty="0" smtClean="0"/>
              <a:t>strutture, ecc. 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Le più gravi conseguenze ipotizzabili per questo evento sismico possono essere: 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 lesione agli edifici con crolli strutturali (caduta di solai, tetti, pareti, ecc.);</a:t>
            </a:r>
          </a:p>
          <a:p>
            <a:r>
              <a:rPr lang="it-IT" dirty="0"/>
              <a:t> lesione agli edifici senza crolli strutturali (se non di calcinacci o cornicioni);</a:t>
            </a:r>
          </a:p>
          <a:p>
            <a:r>
              <a:rPr lang="it-IT" dirty="0"/>
              <a:t> danni agli impianti (con parziale o totale interruzione di erogazione elettrica, guasti alle linee </a:t>
            </a:r>
            <a:r>
              <a:rPr lang="it-IT" dirty="0" smtClean="0"/>
              <a:t>telefoniche </a:t>
            </a:r>
            <a:r>
              <a:rPr lang="it-IT" dirty="0"/>
              <a:t>o alla rete idrica, gas, ecc.);</a:t>
            </a:r>
          </a:p>
          <a:p>
            <a:r>
              <a:rPr lang="it-IT" dirty="0"/>
              <a:t> danneggiamenti a strutture interne (blocco di porte o serramenti, danneggiamenti e distacchi </a:t>
            </a:r>
            <a:r>
              <a:rPr lang="it-IT" dirty="0" smtClean="0"/>
              <a:t>di </a:t>
            </a:r>
            <a:r>
              <a:rPr lang="it-IT" dirty="0"/>
              <a:t>parte dei controsoffitti, ascensore, ecc.);</a:t>
            </a:r>
          </a:p>
          <a:p>
            <a:r>
              <a:rPr lang="it-IT" dirty="0"/>
              <a:t> panico, anche elevato, ma senza degenerazioni all’atto della verifica concreta del fatto che le </a:t>
            </a:r>
            <a:r>
              <a:rPr lang="it-IT" dirty="0" smtClean="0"/>
              <a:t>strutture </a:t>
            </a:r>
            <a:r>
              <a:rPr lang="it-IT" dirty="0"/>
              <a:t>portanti dell’edificio reggano l’urto sismico.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6341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Scenario incendio diffuso</a:t>
            </a:r>
          </a:p>
          <a:p>
            <a:pPr marL="0" indent="0">
              <a:buNone/>
            </a:pPr>
            <a:r>
              <a:rPr lang="it-IT" dirty="0"/>
              <a:t>Al verificarsi dello scenario “Incendio diffuso”, prontamente evidenziato dall’allarme </a:t>
            </a:r>
            <a:r>
              <a:rPr lang="it-IT" dirty="0" smtClean="0"/>
              <a:t>evacuazione, tutti </a:t>
            </a:r>
            <a:r>
              <a:rPr lang="it-IT" dirty="0"/>
              <a:t>gli Addetti antincendio si mettono </a:t>
            </a:r>
            <a:r>
              <a:rPr lang="it-IT" dirty="0" smtClean="0"/>
              <a:t>a disposizione </a:t>
            </a:r>
            <a:r>
              <a:rPr lang="it-IT" dirty="0"/>
              <a:t>del coordinatore delle emergenze e </a:t>
            </a:r>
            <a:r>
              <a:rPr lang="it-IT" dirty="0" smtClean="0"/>
              <a:t>del dirigente </a:t>
            </a:r>
            <a:r>
              <a:rPr lang="it-IT" dirty="0"/>
              <a:t>scolastico (o in sua assenza del suo collaboratore), su ordine del quale attivano </a:t>
            </a:r>
            <a:r>
              <a:rPr lang="it-IT" dirty="0" smtClean="0"/>
              <a:t>la chiamata </a:t>
            </a:r>
            <a:r>
              <a:rPr lang="it-IT" dirty="0"/>
              <a:t>al 115 anche attraverso l’addetto alle chiamate di emergenza. All’arrivo dei VVF, gli </a:t>
            </a:r>
            <a:r>
              <a:rPr lang="it-IT" dirty="0" smtClean="0"/>
              <a:t>addetti antincendio </a:t>
            </a:r>
            <a:r>
              <a:rPr lang="it-IT" dirty="0"/>
              <a:t>collaborano con questi, </a:t>
            </a:r>
            <a:r>
              <a:rPr lang="it-IT" dirty="0" smtClean="0"/>
              <a:t>fornendo </a:t>
            </a:r>
            <a:r>
              <a:rPr lang="it-IT" dirty="0"/>
              <a:t>informazioni e seguendo fedelmente </a:t>
            </a:r>
            <a:r>
              <a:rPr lang="it-IT" dirty="0" smtClean="0"/>
              <a:t>eventuali istruzioni </a:t>
            </a:r>
            <a:r>
              <a:rPr lang="it-IT" dirty="0"/>
              <a:t>operative.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630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/>
              <a:t>Gli addetti antincendio durante le emergenze</a:t>
            </a:r>
          </a:p>
          <a:p>
            <a:pPr marL="0" indent="0">
              <a:buNone/>
            </a:pPr>
            <a:r>
              <a:rPr lang="it-IT" dirty="0"/>
              <a:t>Durante le emergenze, la squadra antincendio presta la sua opera mettendosi a disposizione di </a:t>
            </a:r>
            <a:r>
              <a:rPr lang="it-IT" dirty="0" smtClean="0"/>
              <a:t>chi coordina </a:t>
            </a:r>
            <a:r>
              <a:rPr lang="it-IT" dirty="0"/>
              <a:t>le operazioni (“coordinatore dell’emergenza”) e collaborando con gli incaricati di </a:t>
            </a:r>
            <a:r>
              <a:rPr lang="it-IT" dirty="0" smtClean="0"/>
              <a:t>primo soccorso</a:t>
            </a:r>
            <a:r>
              <a:rPr lang="it-IT" dirty="0"/>
              <a:t>. A tal fine, è indispensabile che i suoi componenti sappiano muoversi con disinvoltura </a:t>
            </a:r>
            <a:r>
              <a:rPr lang="it-IT" dirty="0" smtClean="0"/>
              <a:t>in tutti </a:t>
            </a:r>
            <a:r>
              <a:rPr lang="it-IT" dirty="0"/>
              <a:t>gli ambienti dell’istituto e che conoscano l’ubicazione dei quadri elettrici, dei punti di </a:t>
            </a:r>
            <a:r>
              <a:rPr lang="it-IT" dirty="0" smtClean="0"/>
              <a:t>comando degli </a:t>
            </a:r>
            <a:r>
              <a:rPr lang="it-IT" dirty="0"/>
              <a:t>impianti tecnologici, dei presidi antincendio e dell’attrezzatura necessaria ad affrontare </a:t>
            </a:r>
            <a:r>
              <a:rPr lang="it-IT" dirty="0" smtClean="0"/>
              <a:t>ogni fase </a:t>
            </a:r>
            <a:r>
              <a:rPr lang="it-IT" dirty="0"/>
              <a:t>dell’emergenza. Inoltre, devono conoscere il Piano </a:t>
            </a:r>
            <a:r>
              <a:rPr lang="it-IT" dirty="0" smtClean="0"/>
              <a:t> d’emergenza </a:t>
            </a:r>
            <a:r>
              <a:rPr lang="it-IT" dirty="0"/>
              <a:t>predisposto dall’istituto, </a:t>
            </a:r>
            <a:r>
              <a:rPr lang="it-IT" dirty="0" smtClean="0"/>
              <a:t>i nominativi </a:t>
            </a:r>
            <a:r>
              <a:rPr lang="it-IT" dirty="0"/>
              <a:t>degli incaricati di primo soccorso e le linee generali del Piano di primo soccorso</a:t>
            </a:r>
            <a:r>
              <a:rPr lang="it-IT" dirty="0" smtClean="0"/>
              <a:t>.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In </a:t>
            </a:r>
            <a:r>
              <a:rPr lang="it-IT" dirty="0"/>
              <a:t>caso di intervento dei Vigili del fuoco, i componenti della squadra antincendio collaborano </a:t>
            </a:r>
            <a:r>
              <a:rPr lang="it-IT" dirty="0" smtClean="0"/>
              <a:t>con questi</a:t>
            </a:r>
            <a:r>
              <a:rPr lang="it-IT" dirty="0"/>
              <a:t>, mettendo a disposizione la loro conoscenza dei luoghi e svolgendo essenzialmente </a:t>
            </a:r>
            <a:r>
              <a:rPr lang="it-IT" dirty="0" smtClean="0"/>
              <a:t>compiti cui </a:t>
            </a:r>
            <a:r>
              <a:rPr lang="it-IT" dirty="0"/>
              <a:t>sono già abituati quotidianamente, al fine di salvaguardare l’incolumità delle persone coinvolte </a:t>
            </a:r>
            <a:r>
              <a:rPr lang="it-IT" dirty="0" smtClean="0"/>
              <a:t>e di </a:t>
            </a:r>
            <a:r>
              <a:rPr lang="it-IT" dirty="0"/>
              <a:t>limitare i danni alle risorse materiali dell’istituto.</a:t>
            </a:r>
          </a:p>
        </p:txBody>
      </p:sp>
    </p:spTree>
    <p:extLst>
      <p:ext uri="{BB962C8B-B14F-4D97-AF65-F5344CB8AC3E}">
        <p14:creationId xmlns:p14="http://schemas.microsoft.com/office/powerpoint/2010/main" val="377855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Dotazione presidi antincendio </a:t>
            </a:r>
          </a:p>
          <a:p>
            <a:pPr marL="0" indent="0">
              <a:buNone/>
            </a:pPr>
            <a:r>
              <a:rPr lang="it-IT" dirty="0"/>
              <a:t>L’Istituto Comprensivo nei vari edifici/plessi è dotato dei seguenti presidi antincendio, che </a:t>
            </a:r>
            <a:r>
              <a:rPr lang="it-IT" dirty="0" smtClean="0"/>
              <a:t>ricadono sotto </a:t>
            </a:r>
            <a:r>
              <a:rPr lang="it-IT" dirty="0"/>
              <a:t>la sorveglianza ed il controllo periodico degli Addetti antincendio: 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 smtClean="0"/>
              <a:t>estintori </a:t>
            </a:r>
            <a:r>
              <a:rPr lang="it-IT" dirty="0"/>
              <a:t>del tipo “polvere”</a:t>
            </a:r>
          </a:p>
          <a:p>
            <a:r>
              <a:rPr lang="it-IT" dirty="0" smtClean="0"/>
              <a:t>idranti </a:t>
            </a:r>
            <a:r>
              <a:rPr lang="it-IT" dirty="0"/>
              <a:t>a parete</a:t>
            </a:r>
          </a:p>
          <a:p>
            <a:r>
              <a:rPr lang="it-IT" dirty="0" smtClean="0"/>
              <a:t>pulsanti </a:t>
            </a:r>
            <a:r>
              <a:rPr lang="it-IT" dirty="0"/>
              <a:t>allarme incendio</a:t>
            </a:r>
          </a:p>
          <a:p>
            <a:r>
              <a:rPr lang="it-IT" dirty="0" smtClean="0"/>
              <a:t>lampade </a:t>
            </a:r>
            <a:r>
              <a:rPr lang="it-IT" dirty="0"/>
              <a:t>di emergenza autoalimentate</a:t>
            </a:r>
          </a:p>
          <a:p>
            <a:r>
              <a:rPr lang="it-IT" dirty="0" smtClean="0"/>
              <a:t>attacco </a:t>
            </a:r>
            <a:r>
              <a:rPr lang="it-IT" dirty="0"/>
              <a:t>VVF</a:t>
            </a:r>
          </a:p>
        </p:txBody>
      </p:sp>
    </p:spTree>
    <p:extLst>
      <p:ext uri="{BB962C8B-B14F-4D97-AF65-F5344CB8AC3E}">
        <p14:creationId xmlns:p14="http://schemas.microsoft.com/office/powerpoint/2010/main" val="228521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Sorveglianza, controllo e </a:t>
            </a:r>
            <a:r>
              <a:rPr lang="it-IT" b="1" dirty="0" smtClean="0"/>
              <a:t>manutenzione</a:t>
            </a:r>
          </a:p>
          <a:p>
            <a:r>
              <a:rPr lang="it-IT" dirty="0"/>
              <a:t>Sorveglianza: controllo visivo atto a verificare che i passaggi, le scale e i corridoi siano </a:t>
            </a:r>
            <a:r>
              <a:rPr lang="it-IT" dirty="0" smtClean="0"/>
              <a:t>liberi da </a:t>
            </a:r>
            <a:r>
              <a:rPr lang="it-IT" dirty="0"/>
              <a:t>ostruzioni o pericoli, che le porte di sicurezza (provviste di maniglioni antipanico) </a:t>
            </a:r>
            <a:r>
              <a:rPr lang="it-IT" dirty="0" smtClean="0"/>
              <a:t>siano completamente </a:t>
            </a:r>
            <a:r>
              <a:rPr lang="it-IT" dirty="0"/>
              <a:t>agibili, che la segnaletica di sicurezza e le lampade di illuminazione </a:t>
            </a:r>
            <a:r>
              <a:rPr lang="it-IT" dirty="0" smtClean="0"/>
              <a:t>di emergenza </a:t>
            </a:r>
            <a:r>
              <a:rPr lang="it-IT" dirty="0"/>
              <a:t>siano integre e che gli estintori siano facilmente accessibili. Tale </a:t>
            </a:r>
            <a:r>
              <a:rPr lang="it-IT" dirty="0" smtClean="0"/>
              <a:t>controllo può essere </a:t>
            </a:r>
            <a:r>
              <a:rPr lang="it-IT" dirty="0"/>
              <a:t>effettuato anche quotidianamente e non necessita di una precisa programmazione </a:t>
            </a:r>
            <a:r>
              <a:rPr lang="it-IT" dirty="0" smtClean="0"/>
              <a:t>né di </a:t>
            </a:r>
            <a:r>
              <a:rPr lang="it-IT" dirty="0"/>
              <a:t>modulistica specifica da compilare; le eventuali segnalazioni vanno inoltrate </a:t>
            </a:r>
            <a:r>
              <a:rPr lang="it-IT" dirty="0" smtClean="0"/>
              <a:t>al coordinatore </a:t>
            </a:r>
            <a:r>
              <a:rPr lang="it-IT" dirty="0"/>
              <a:t>della squadra o al SPP. 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6575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/>
              <a:t>Sorveglianza, controllo e </a:t>
            </a:r>
            <a:r>
              <a:rPr lang="it-IT" b="1" dirty="0" smtClean="0"/>
              <a:t>manutenzione</a:t>
            </a:r>
          </a:p>
          <a:p>
            <a:r>
              <a:rPr lang="it-IT" dirty="0"/>
              <a:t>Controllo periodico: serie di operazioni, da effettuarsi con cadenza almeno semestrale (si </a:t>
            </a:r>
            <a:r>
              <a:rPr lang="it-IT" dirty="0" smtClean="0"/>
              <a:t>suggerisce </a:t>
            </a:r>
            <a:r>
              <a:rPr lang="it-IT" dirty="0"/>
              <a:t>a settembre/ottobre e marzo/aprile), tese a verificare lo stato di </a:t>
            </a:r>
            <a:r>
              <a:rPr lang="it-IT" dirty="0" smtClean="0"/>
              <a:t>conservazione, l’assenza </a:t>
            </a:r>
            <a:r>
              <a:rPr lang="it-IT" dirty="0"/>
              <a:t>di danni materiali e la semplice verifica di funzionamento degli </a:t>
            </a:r>
            <a:r>
              <a:rPr lang="it-IT" dirty="0" smtClean="0"/>
              <a:t>interruttori differenziali </a:t>
            </a:r>
            <a:r>
              <a:rPr lang="it-IT" dirty="0"/>
              <a:t>e magnetotermici (apertura e chiusura su comando manuale), delle prese </a:t>
            </a:r>
            <a:r>
              <a:rPr lang="it-IT" dirty="0" smtClean="0"/>
              <a:t>di corrente</a:t>
            </a:r>
            <a:r>
              <a:rPr lang="it-IT" dirty="0"/>
              <a:t>, dei pulsanti d’allarme manuale antincendio, delle luci d’emergenza, delle valvole </a:t>
            </a:r>
            <a:r>
              <a:rPr lang="it-IT" dirty="0" smtClean="0"/>
              <a:t>di intercettazione </a:t>
            </a:r>
            <a:r>
              <a:rPr lang="it-IT" dirty="0"/>
              <a:t>(di gas, combustibili liquidi, acqua, ecc.), dei presidi antincendio (</a:t>
            </a:r>
            <a:r>
              <a:rPr lang="it-IT" dirty="0" smtClean="0"/>
              <a:t>estintori, idranti </a:t>
            </a:r>
            <a:r>
              <a:rPr lang="it-IT" dirty="0"/>
              <a:t>a parete, cartellonistica) e delle vie d’esodo in caso d’evacuazione (</a:t>
            </a:r>
            <a:r>
              <a:rPr lang="it-IT" dirty="0" smtClean="0"/>
              <a:t>planimetrie, percorsi </a:t>
            </a:r>
            <a:r>
              <a:rPr lang="it-IT" dirty="0"/>
              <a:t>interni ed esterni all’edificio, punti di raccolta). Al fine di agevolare queste </a:t>
            </a:r>
            <a:r>
              <a:rPr lang="it-IT" dirty="0" smtClean="0"/>
              <a:t>operazioni sono </a:t>
            </a:r>
            <a:r>
              <a:rPr lang="it-IT" dirty="0"/>
              <a:t>predisposte apposite </a:t>
            </a:r>
            <a:r>
              <a:rPr lang="it-IT" dirty="0" err="1"/>
              <a:t>check</a:t>
            </a:r>
            <a:r>
              <a:rPr lang="it-IT" dirty="0"/>
              <a:t>-list, che, una volta compilate, potranno essere raccolte </a:t>
            </a:r>
            <a:r>
              <a:rPr lang="it-IT" dirty="0" smtClean="0"/>
              <a:t>dal coordinatore </a:t>
            </a:r>
            <a:r>
              <a:rPr lang="it-IT" dirty="0"/>
              <a:t>o dal SPP ed integrate nel Registro dei controlli periodici antincendio.</a:t>
            </a:r>
          </a:p>
        </p:txBody>
      </p:sp>
    </p:spTree>
    <p:extLst>
      <p:ext uri="{BB962C8B-B14F-4D97-AF65-F5344CB8AC3E}">
        <p14:creationId xmlns:p14="http://schemas.microsoft.com/office/powerpoint/2010/main" val="176334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/>
          <a:lstStyle/>
          <a:p>
            <a:pPr marL="0" indent="0">
              <a:buNone/>
            </a:pPr>
            <a:r>
              <a:rPr lang="it-IT" b="1" dirty="0" smtClean="0"/>
              <a:t>Sorveglianza, controllo e manutenzione</a:t>
            </a:r>
          </a:p>
          <a:p>
            <a:r>
              <a:rPr lang="it-IT" dirty="0" smtClean="0"/>
              <a:t>Manutenzione</a:t>
            </a:r>
            <a:r>
              <a:rPr lang="it-IT" dirty="0"/>
              <a:t>: operazioni pratiche e interventi concreti, finalizzati a mantenere in </a:t>
            </a:r>
            <a:r>
              <a:rPr lang="it-IT" dirty="0" smtClean="0"/>
              <a:t>efficienza, in </a:t>
            </a:r>
            <a:r>
              <a:rPr lang="it-IT" dirty="0"/>
              <a:t>buono stato e fruibili gli impianti, le attrezzature, i percorsi e i presidi utilizzati </a:t>
            </a:r>
            <a:r>
              <a:rPr lang="it-IT" dirty="0" smtClean="0"/>
              <a:t>nelle emergenze</a:t>
            </a:r>
            <a:r>
              <a:rPr lang="it-IT" dirty="0"/>
              <a:t>, in caso d’incendio e durante l’evacuazione dell’istituto. Per la </a:t>
            </a:r>
            <a:r>
              <a:rPr lang="it-IT" dirty="0" smtClean="0"/>
              <a:t>manutenzione ordinaria </a:t>
            </a:r>
            <a:r>
              <a:rPr lang="it-IT" dirty="0"/>
              <a:t>possono essere predisposte schede di programmazione. </a:t>
            </a:r>
          </a:p>
        </p:txBody>
      </p:sp>
    </p:spTree>
    <p:extLst>
      <p:ext uri="{BB962C8B-B14F-4D97-AF65-F5344CB8AC3E}">
        <p14:creationId xmlns:p14="http://schemas.microsoft.com/office/powerpoint/2010/main" val="2768011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 smtClean="0"/>
              <a:t>NORME </a:t>
            </a:r>
            <a:r>
              <a:rPr lang="it-IT" b="1" dirty="0"/>
              <a:t>COMPORTAMENTALI </a:t>
            </a:r>
            <a:r>
              <a:rPr lang="it-IT" b="1" dirty="0" smtClean="0"/>
              <a:t>IN </a:t>
            </a:r>
            <a:r>
              <a:rPr lang="it-IT" b="1" dirty="0"/>
              <a:t>CASO DI </a:t>
            </a:r>
            <a:r>
              <a:rPr lang="it-IT" b="1" dirty="0" smtClean="0"/>
              <a:t>INCENDIO</a:t>
            </a:r>
          </a:p>
          <a:p>
            <a:pPr marL="0" indent="0" algn="ctr">
              <a:buNone/>
            </a:pPr>
            <a:r>
              <a:rPr lang="it-IT" b="1" dirty="0" smtClean="0"/>
              <a:t>Cosa fare se si individua un principio di incendio </a:t>
            </a:r>
          </a:p>
          <a:p>
            <a:pPr marL="0" indent="0">
              <a:buNone/>
            </a:pPr>
            <a:r>
              <a:rPr lang="it-IT" dirty="0" smtClean="0"/>
              <a:t>SE </a:t>
            </a:r>
            <a:r>
              <a:rPr lang="it-IT" dirty="0"/>
              <a:t>TI ACCORGI DI UN PRINCIPIO DI INCENDIO:</a:t>
            </a:r>
          </a:p>
          <a:p>
            <a:r>
              <a:rPr lang="it-IT" dirty="0"/>
              <a:t> </a:t>
            </a:r>
            <a:r>
              <a:rPr lang="it-IT" b="1" dirty="0"/>
              <a:t>CHIAMA </a:t>
            </a:r>
            <a:r>
              <a:rPr lang="it-IT" dirty="0"/>
              <a:t>O FA CHIAMARE IMMEDIATAMENTE L’ADDETTO </a:t>
            </a:r>
            <a:r>
              <a:rPr lang="it-IT" dirty="0" smtClean="0"/>
              <a:t>ALLE </a:t>
            </a:r>
            <a:r>
              <a:rPr lang="it-IT" dirty="0"/>
              <a:t>CHIAMATE DI EMERGENZA O IL COORDINATORE </a:t>
            </a:r>
            <a:r>
              <a:rPr lang="it-IT" dirty="0" smtClean="0"/>
              <a:t>DELLE EMERGENZE </a:t>
            </a:r>
            <a:r>
              <a:rPr lang="it-IT" dirty="0"/>
              <a:t>AL NUMERO TELEFONICO:  </a:t>
            </a:r>
          </a:p>
          <a:p>
            <a:pPr marL="0" indent="0">
              <a:buNone/>
            </a:pPr>
            <a:r>
              <a:rPr lang="it-IT" b="1" dirty="0" smtClean="0"/>
              <a:t>    ____________________________________</a:t>
            </a:r>
            <a:endParaRPr lang="it-IT" b="1" dirty="0"/>
          </a:p>
          <a:p>
            <a:pPr marL="0" indent="0">
              <a:buNone/>
            </a:pPr>
            <a:r>
              <a:rPr lang="it-IT" dirty="0" smtClean="0"/>
              <a:t>OPPURE </a:t>
            </a:r>
            <a:r>
              <a:rPr lang="it-IT" dirty="0"/>
              <a:t>SUL CELLULARE </a:t>
            </a:r>
            <a:r>
              <a:rPr lang="it-IT" b="1" dirty="0"/>
              <a:t>____________________; </a:t>
            </a:r>
            <a:endParaRPr lang="it-IT" b="1" dirty="0" smtClean="0"/>
          </a:p>
          <a:p>
            <a:pPr marL="0" indent="0">
              <a:buNone/>
            </a:pPr>
            <a:endParaRPr lang="it-IT" b="1" dirty="0"/>
          </a:p>
          <a:p>
            <a:r>
              <a:rPr lang="it-IT" dirty="0"/>
              <a:t> SE TI TROVI NELLE VICINANZE DI UN </a:t>
            </a:r>
            <a:r>
              <a:rPr lang="it-IT" b="1" dirty="0"/>
              <a:t>PULSANTE </a:t>
            </a:r>
            <a:r>
              <a:rPr lang="it-IT" b="1" dirty="0" smtClean="0"/>
              <a:t>DI EMERGENZA </a:t>
            </a:r>
            <a:r>
              <a:rPr lang="it-IT" b="1" dirty="0"/>
              <a:t>INCENDIO A ROTTURA VETRO PROVVEDI </a:t>
            </a:r>
            <a:r>
              <a:rPr lang="it-IT" b="1" dirty="0" smtClean="0"/>
              <a:t>AD </a:t>
            </a:r>
            <a:r>
              <a:rPr lang="it-IT" dirty="0" smtClean="0"/>
              <a:t>ATTIVARLO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414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SEGNALA IMMEDIATAMENTE </a:t>
            </a:r>
            <a:r>
              <a:rPr lang="it-IT" dirty="0"/>
              <a:t>LA </a:t>
            </a:r>
            <a:r>
              <a:rPr lang="it-IT" dirty="0" smtClean="0"/>
              <a:t>SITUAZIONE DI </a:t>
            </a:r>
            <a:r>
              <a:rPr lang="it-IT" dirty="0"/>
              <a:t>PERICOLO ALLE PERSONE </a:t>
            </a:r>
            <a:r>
              <a:rPr lang="it-IT" dirty="0" smtClean="0"/>
              <a:t>PRESENTI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DOPO AVER AVVISATO E DATO L’ALLARME </a:t>
            </a:r>
            <a:r>
              <a:rPr lang="it-IT" b="1" dirty="0" smtClean="0"/>
              <a:t>DIRIGITI VERSO </a:t>
            </a:r>
            <a:r>
              <a:rPr lang="it-IT" b="1" dirty="0"/>
              <a:t>L’USCITA DI SICUREZZA EVITANDO DI </a:t>
            </a:r>
            <a:r>
              <a:rPr lang="it-IT" dirty="0" smtClean="0"/>
              <a:t>INTRALCIARE </a:t>
            </a:r>
            <a:r>
              <a:rPr lang="it-IT" dirty="0"/>
              <a:t>GLI INTERVENTI PER </a:t>
            </a:r>
            <a:r>
              <a:rPr lang="it-IT" dirty="0" smtClean="0"/>
              <a:t>L’EMERGENZA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SE SENTI LA COMUNICAZIONE DI ALLARME </a:t>
            </a:r>
            <a:r>
              <a:rPr lang="it-IT" dirty="0" smtClean="0"/>
              <a:t>INCENDIO O </a:t>
            </a:r>
            <a:r>
              <a:rPr lang="it-IT" dirty="0"/>
              <a:t>QUELLA DI EVACUAZIONE </a:t>
            </a:r>
            <a:r>
              <a:rPr lang="it-IT" b="1" dirty="0"/>
              <a:t>ALLONTANATI AL PIÙ </a:t>
            </a:r>
            <a:r>
              <a:rPr lang="it-IT" b="1" dirty="0" smtClean="0"/>
              <a:t>PRESTO </a:t>
            </a:r>
            <a:r>
              <a:rPr lang="it-IT" b="1" dirty="0"/>
              <a:t>DALL’AREA INTERESSATA E SEGUI LE </a:t>
            </a:r>
            <a:r>
              <a:rPr lang="it-IT" dirty="0" smtClean="0"/>
              <a:t>PROCEDURE </a:t>
            </a:r>
            <a:r>
              <a:rPr lang="it-IT" dirty="0"/>
              <a:t>INDICATE PER L’EVACUAZIONE</a:t>
            </a:r>
          </a:p>
        </p:txBody>
      </p:sp>
    </p:spTree>
    <p:extLst>
      <p:ext uri="{BB962C8B-B14F-4D97-AF65-F5344CB8AC3E}">
        <p14:creationId xmlns:p14="http://schemas.microsoft.com/office/powerpoint/2010/main" val="403609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SE </a:t>
            </a:r>
            <a:r>
              <a:rPr lang="it-IT" b="1" dirty="0"/>
              <a:t>L’INCENDIO SI È SVILUPPATO IN CLASSE, </a:t>
            </a:r>
            <a:r>
              <a:rPr lang="it-IT" b="1" dirty="0" smtClean="0"/>
              <a:t>UFFICIO </a:t>
            </a:r>
            <a:r>
              <a:rPr lang="it-IT" b="1" dirty="0"/>
              <a:t>O LABORATORIO, ESCI SUBITO CHIUDENDO </a:t>
            </a:r>
            <a:r>
              <a:rPr lang="it-IT" dirty="0" smtClean="0"/>
              <a:t>LE </a:t>
            </a:r>
            <a:r>
              <a:rPr lang="it-IT" dirty="0"/>
              <a:t>FINESTRE E LA PORTA E </a:t>
            </a:r>
            <a:r>
              <a:rPr lang="it-IT" b="1" dirty="0"/>
              <a:t>DAI L’ALLARME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057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SE L’</a:t>
            </a:r>
            <a:r>
              <a:rPr lang="it-IT" b="1" dirty="0"/>
              <a:t>INCENDIO È FUORI DALLA TUA CLASSE, UFFICIO </a:t>
            </a:r>
            <a:r>
              <a:rPr lang="it-IT" b="1" dirty="0" smtClean="0"/>
              <a:t>O </a:t>
            </a:r>
            <a:r>
              <a:rPr lang="it-IT" dirty="0" smtClean="0"/>
              <a:t>LABORATORIO </a:t>
            </a:r>
            <a:r>
              <a:rPr lang="it-IT" dirty="0"/>
              <a:t>ED IL </a:t>
            </a:r>
            <a:r>
              <a:rPr lang="it-IT" b="1" dirty="0"/>
              <a:t>FUMO RENDE IMPRATICABILE LE VIE </a:t>
            </a:r>
            <a:r>
              <a:rPr lang="it-IT" b="1" dirty="0" smtClean="0"/>
              <a:t>DI USCITA</a:t>
            </a:r>
            <a:r>
              <a:rPr lang="it-IT" b="1" dirty="0"/>
              <a:t>: 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/>
              <a:t> NON USCIRE</a:t>
            </a:r>
          </a:p>
          <a:p>
            <a:r>
              <a:rPr lang="it-IT" dirty="0"/>
              <a:t> CHIUDI BENE LA PORTA E CERCA DI SIGILLARE LE </a:t>
            </a:r>
            <a:r>
              <a:rPr lang="it-IT" dirty="0" smtClean="0"/>
              <a:t>FESSURE CON </a:t>
            </a:r>
            <a:r>
              <a:rPr lang="it-IT" dirty="0"/>
              <a:t>PANNI POSSIBILMENTE BAGNATI</a:t>
            </a:r>
          </a:p>
          <a:p>
            <a:r>
              <a:rPr lang="it-IT" dirty="0"/>
              <a:t> APRI LA FINESTRA E CHIEDI SOCCORSO FACENDO NOTARE </a:t>
            </a:r>
            <a:r>
              <a:rPr lang="it-IT" dirty="0" smtClean="0"/>
              <a:t>LA </a:t>
            </a:r>
            <a:r>
              <a:rPr lang="it-IT" dirty="0"/>
              <a:t>TUA PRESENZA </a:t>
            </a:r>
          </a:p>
          <a:p>
            <a:r>
              <a:rPr lang="it-IT" dirty="0"/>
              <a:t> SE IL FUMO NON TI FA RESPIRARE FILTRA </a:t>
            </a:r>
            <a:r>
              <a:rPr lang="it-IT" dirty="0" smtClean="0"/>
              <a:t>L’ARIA ATTRAVERSO </a:t>
            </a:r>
            <a:r>
              <a:rPr lang="it-IT" dirty="0"/>
              <a:t>UN FAZZOLETTO, MEGLIO SE BAGNATO </a:t>
            </a:r>
            <a:r>
              <a:rPr lang="it-IT" dirty="0" smtClean="0"/>
              <a:t>E SDRAIATI </a:t>
            </a:r>
            <a:r>
              <a:rPr lang="it-IT" dirty="0"/>
              <a:t>SUL PAVIMENTO </a:t>
            </a:r>
          </a:p>
        </p:txBody>
      </p:sp>
    </p:spTree>
    <p:extLst>
      <p:ext uri="{BB962C8B-B14F-4D97-AF65-F5344CB8AC3E}">
        <p14:creationId xmlns:p14="http://schemas.microsoft.com/office/powerpoint/2010/main" val="3130365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Il terremoto è un evento negativo di durata limitata nel tempo, e durante l'evento sismico non </a:t>
            </a:r>
            <a:r>
              <a:rPr lang="it-IT" dirty="0" smtClean="0"/>
              <a:t>esiste possibilità </a:t>
            </a:r>
            <a:r>
              <a:rPr lang="it-IT" dirty="0"/>
              <a:t>di attuare interventi di contenimento, quindi la procedura di emergenza </a:t>
            </a:r>
            <a:r>
              <a:rPr lang="it-IT" dirty="0" smtClean="0"/>
              <a:t>prevede interventi </a:t>
            </a:r>
            <a:r>
              <a:rPr lang="it-IT" dirty="0"/>
              <a:t>da attuare al termine dell’evento stesso.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L’intervento si volge essenzialmente lungo tre direttrici: </a:t>
            </a:r>
          </a:p>
          <a:p>
            <a:r>
              <a:rPr lang="it-IT" dirty="0"/>
              <a:t> prima verifica delle condizioni di stabilità delle strutture e degli impianti;</a:t>
            </a:r>
          </a:p>
          <a:p>
            <a:r>
              <a:rPr lang="it-IT" dirty="0"/>
              <a:t> eventuale evacuazione precauzionale (parziale o totale);</a:t>
            </a:r>
          </a:p>
          <a:p>
            <a:r>
              <a:rPr lang="it-IT" dirty="0"/>
              <a:t> ripristino delle condizioni di sicurezza precedenti. </a:t>
            </a:r>
          </a:p>
        </p:txBody>
      </p:sp>
    </p:spTree>
    <p:extLst>
      <p:ext uri="{BB962C8B-B14F-4D97-AF65-F5344CB8AC3E}">
        <p14:creationId xmlns:p14="http://schemas.microsoft.com/office/powerpoint/2010/main" val="64207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3686" y="566058"/>
            <a:ext cx="10515600" cy="5683477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NEL CASO IN CUI SEI STATO INVESTITO DALLE FIAMME  E/O </a:t>
            </a:r>
            <a:r>
              <a:rPr lang="it-IT" dirty="0" smtClean="0"/>
              <a:t>DAL FUMO </a:t>
            </a:r>
            <a:r>
              <a:rPr lang="it-IT" dirty="0"/>
              <a:t>(DUNQUE SEI FERITO O AVVERTITI MALESSERE) MA SEI IN </a:t>
            </a:r>
            <a:r>
              <a:rPr lang="it-IT" dirty="0" smtClean="0"/>
              <a:t>CONDIZIONI </a:t>
            </a:r>
            <a:r>
              <a:rPr lang="it-IT" dirty="0"/>
              <a:t>DI CAMMINARE, </a:t>
            </a:r>
            <a:r>
              <a:rPr lang="it-IT" b="1" dirty="0"/>
              <a:t>RAGGIUNGI IL PUNTO </a:t>
            </a:r>
            <a:r>
              <a:rPr lang="it-IT" b="1" dirty="0" smtClean="0"/>
              <a:t>DI RACCOLTA </a:t>
            </a:r>
            <a:r>
              <a:rPr lang="it-IT" b="1" dirty="0"/>
              <a:t>INDIVIDUATO NELLE PLANIMETRIE DELLE VIE DI </a:t>
            </a:r>
            <a:r>
              <a:rPr lang="it-IT" dirty="0" smtClean="0"/>
              <a:t>ESODO  </a:t>
            </a:r>
            <a:r>
              <a:rPr lang="it-IT" b="1" dirty="0"/>
              <a:t>ED ATTENDI IN QUESTO POSTO I SOCCORSI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888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RICORDA DI:</a:t>
            </a:r>
          </a:p>
          <a:p>
            <a:r>
              <a:rPr lang="it-IT" dirty="0"/>
              <a:t> CAMMINARE CHINATO E DI RESPIRARE TRAMITE UN </a:t>
            </a:r>
            <a:r>
              <a:rPr lang="it-IT" dirty="0" smtClean="0"/>
              <a:t>FAZZOLETTO</a:t>
            </a:r>
            <a:r>
              <a:rPr lang="it-IT" dirty="0"/>
              <a:t>, PREFERIBILMENTE BAGNATO, NEL CASO VI </a:t>
            </a:r>
            <a:r>
              <a:rPr lang="it-IT" dirty="0" smtClean="0"/>
              <a:t>SIA </a:t>
            </a:r>
            <a:r>
              <a:rPr lang="it-IT" dirty="0"/>
              <a:t>PRESENZA DI FUMO LUNGO IL PERCORSO DI FUGA </a:t>
            </a:r>
          </a:p>
          <a:p>
            <a:r>
              <a:rPr lang="it-IT" dirty="0"/>
              <a:t> NON USARE MAI L’ASCENSORE</a:t>
            </a:r>
          </a:p>
          <a:p>
            <a:r>
              <a:rPr lang="it-IT" dirty="0"/>
              <a:t> NON USCIRE DALLA STANZA SE I CORRIDOI SONO </a:t>
            </a:r>
            <a:r>
              <a:rPr lang="it-IT" dirty="0" smtClean="0"/>
              <a:t>INVASI </a:t>
            </a:r>
            <a:r>
              <a:rPr lang="it-IT" dirty="0"/>
              <a:t>DAL FUMO</a:t>
            </a:r>
          </a:p>
          <a:p>
            <a:r>
              <a:rPr lang="it-IT" dirty="0"/>
              <a:t> SIGILLA OGNI FESSURA DELLA PORTA MEDIANTE </a:t>
            </a:r>
            <a:r>
              <a:rPr lang="it-IT" dirty="0" smtClean="0"/>
              <a:t>ABITI </a:t>
            </a:r>
            <a:r>
              <a:rPr lang="it-IT" dirty="0"/>
              <a:t>BAGNATI</a:t>
            </a:r>
          </a:p>
          <a:p>
            <a:r>
              <a:rPr lang="it-IT" dirty="0"/>
              <a:t> NON APRIRE LE FINESTRE</a:t>
            </a:r>
          </a:p>
        </p:txBody>
      </p:sp>
    </p:spTree>
    <p:extLst>
      <p:ext uri="{BB962C8B-B14F-4D97-AF65-F5344CB8AC3E}">
        <p14:creationId xmlns:p14="http://schemas.microsoft.com/office/powerpoint/2010/main" val="360537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COSA FARE IN CASO DI </a:t>
            </a:r>
            <a:r>
              <a:rPr lang="it-IT" b="1" dirty="0" smtClean="0"/>
              <a:t>ALLARME INCENDIO </a:t>
            </a:r>
            <a:r>
              <a:rPr lang="it-IT" b="1" dirty="0"/>
              <a:t>ED EVACUAZIONE </a:t>
            </a:r>
            <a:endParaRPr lang="it-IT" b="1" dirty="0" smtClean="0"/>
          </a:p>
          <a:p>
            <a:pPr marL="0" indent="0">
              <a:buNone/>
            </a:pPr>
            <a:r>
              <a:rPr lang="it-IT" b="1" dirty="0"/>
              <a:t>MANTIENI LA CALMA E AVVISA LE PERSONE </a:t>
            </a:r>
            <a:r>
              <a:rPr lang="it-IT" b="1" dirty="0" smtClean="0"/>
              <a:t>PRESENTI, </a:t>
            </a:r>
            <a:r>
              <a:rPr lang="it-IT" dirty="0" smtClean="0"/>
              <a:t>ACCERTATI </a:t>
            </a:r>
            <a:r>
              <a:rPr lang="it-IT" dirty="0"/>
              <a:t>CHE NON CI SIANO </a:t>
            </a:r>
            <a:r>
              <a:rPr lang="it-IT" b="1" dirty="0"/>
              <a:t>PERSONE FERITE DA </a:t>
            </a:r>
            <a:r>
              <a:rPr lang="it-IT" dirty="0" smtClean="0"/>
              <a:t>TRARRE </a:t>
            </a:r>
            <a:r>
              <a:rPr lang="it-IT" dirty="0"/>
              <a:t>IN SALVO </a:t>
            </a:r>
            <a:endParaRPr lang="it-IT" dirty="0" smtClean="0"/>
          </a:p>
          <a:p>
            <a:pPr marL="0" indent="0">
              <a:buNone/>
            </a:pPr>
            <a:r>
              <a:rPr lang="it-IT" b="1" dirty="0"/>
              <a:t>ESCI DAI LOCALI DOPO AVER DISATTIVATO LE </a:t>
            </a:r>
            <a:r>
              <a:rPr lang="it-IT" dirty="0" smtClean="0"/>
              <a:t>APPARECCHIATURE </a:t>
            </a:r>
            <a:r>
              <a:rPr lang="it-IT" dirty="0"/>
              <a:t>IN TENSIONE E </a:t>
            </a:r>
            <a:r>
              <a:rPr lang="it-IT" b="1" dirty="0"/>
              <a:t>CHIUSO PORTE E </a:t>
            </a:r>
            <a:r>
              <a:rPr lang="it-IT" b="1" dirty="0" smtClean="0"/>
              <a:t>FINESTRE </a:t>
            </a:r>
            <a:r>
              <a:rPr lang="it-IT" b="1" dirty="0"/>
              <a:t>SEGUENDO LE PROCEDURE DI </a:t>
            </a:r>
            <a:r>
              <a:rPr lang="it-IT" b="1" dirty="0" smtClean="0"/>
              <a:t>EVACUAZIONE</a:t>
            </a:r>
          </a:p>
          <a:p>
            <a:pPr marL="0" indent="0">
              <a:buNone/>
            </a:pPr>
            <a:r>
              <a:rPr lang="it-IT" b="1" dirty="0"/>
              <a:t>AIUTA NELL’ESODO LE PERSONE PORTATRICI DI </a:t>
            </a:r>
            <a:r>
              <a:rPr lang="it-IT" dirty="0" smtClean="0"/>
              <a:t>HANDICAP </a:t>
            </a:r>
            <a:r>
              <a:rPr lang="it-IT" dirty="0"/>
              <a:t>EVENTUALMENTE PRESENTI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PORTATI IN MODO RAPIDO E ORDINATO VERSO </a:t>
            </a:r>
            <a:r>
              <a:rPr lang="it-IT" b="1" dirty="0"/>
              <a:t>L’ USCITA DSICUREZZA SENZA SPINGERE LE PERSONE CHE </a:t>
            </a:r>
            <a:r>
              <a:rPr lang="it-IT" b="1" dirty="0" smtClean="0"/>
              <a:t>PRECEDONO </a:t>
            </a:r>
            <a:r>
              <a:rPr lang="it-IT" dirty="0" smtClean="0"/>
              <a:t>SEGUENDO </a:t>
            </a:r>
            <a:r>
              <a:rPr lang="it-IT" dirty="0"/>
              <a:t>LE PROCEDURE DI EVACUAZIONE </a:t>
            </a:r>
          </a:p>
        </p:txBody>
      </p:sp>
    </p:spTree>
    <p:extLst>
      <p:ext uri="{BB962C8B-B14F-4D97-AF65-F5344CB8AC3E}">
        <p14:creationId xmlns:p14="http://schemas.microsoft.com/office/powerpoint/2010/main" val="69587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DIRIGITI VERSO L’ESTERNO PRESSO IL </a:t>
            </a:r>
            <a:r>
              <a:rPr lang="it-IT" b="1" dirty="0"/>
              <a:t>PUNTO DI RACCOLTASEGUENDO LE PROCEDURE DI EVACUAZIONE </a:t>
            </a:r>
            <a:endParaRPr lang="it-IT" b="1" dirty="0" smtClean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dirty="0"/>
              <a:t>NEL CASO IN CUI SEI STATO INVESTITO DALLE FIAMME  E/O DALFUMO (DUNQUE SEI FERITO O AVVERTITI MALESSERE) MA SEI </a:t>
            </a:r>
            <a:r>
              <a:rPr lang="it-IT" dirty="0" smtClean="0"/>
              <a:t>IN CONDIZIONI </a:t>
            </a:r>
            <a:r>
              <a:rPr lang="it-IT" dirty="0"/>
              <a:t>DI CAMMINARE, </a:t>
            </a:r>
            <a:r>
              <a:rPr lang="it-IT" b="1" dirty="0"/>
              <a:t>RAGGIUNGI IL PUNTO </a:t>
            </a:r>
            <a:r>
              <a:rPr lang="it-IT" b="1" dirty="0" smtClean="0"/>
              <a:t>DI RACCOLTA </a:t>
            </a:r>
            <a:r>
              <a:rPr lang="it-IT" b="1" dirty="0"/>
              <a:t>INDIVIDUATO NELLE PLANIMETRIE DELLE VIE DI </a:t>
            </a:r>
            <a:r>
              <a:rPr lang="it-IT" dirty="0" smtClean="0"/>
              <a:t>ESODO  </a:t>
            </a:r>
            <a:r>
              <a:rPr lang="it-IT" b="1" dirty="0"/>
              <a:t>ED ATTENDI IN QUESTO POSTO I SOCCORSI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7157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SE L’</a:t>
            </a:r>
            <a:r>
              <a:rPr lang="it-IT" b="1" dirty="0"/>
              <a:t>INCENDIO ED IL FUMO RENDE IMPRATICABILE LE </a:t>
            </a:r>
            <a:r>
              <a:rPr lang="it-IT" b="1" dirty="0" smtClean="0"/>
              <a:t>VIE DI </a:t>
            </a:r>
            <a:r>
              <a:rPr lang="it-IT" b="1" dirty="0"/>
              <a:t>USCITA: </a:t>
            </a:r>
          </a:p>
          <a:p>
            <a:r>
              <a:rPr lang="it-IT" dirty="0" smtClean="0"/>
              <a:t> </a:t>
            </a:r>
            <a:r>
              <a:rPr lang="it-IT" dirty="0"/>
              <a:t>NON USCIRE</a:t>
            </a:r>
          </a:p>
          <a:p>
            <a:r>
              <a:rPr lang="it-IT" dirty="0"/>
              <a:t> CHIUDI BENE LA PORTA E CERCA DI SIGILLARE LE FESSURE </a:t>
            </a:r>
            <a:r>
              <a:rPr lang="it-IT" dirty="0" smtClean="0"/>
              <a:t>CON </a:t>
            </a:r>
            <a:r>
              <a:rPr lang="it-IT" dirty="0"/>
              <a:t>PANNI POSSIBILMENTE BAGNATI</a:t>
            </a:r>
          </a:p>
          <a:p>
            <a:r>
              <a:rPr lang="it-IT" dirty="0"/>
              <a:t> APRI LA FINESTRA E CHIEDI SOCCORSO FACENDO NOTARE </a:t>
            </a:r>
            <a:r>
              <a:rPr lang="it-IT" dirty="0" smtClean="0"/>
              <a:t>LA </a:t>
            </a:r>
            <a:r>
              <a:rPr lang="it-IT" dirty="0"/>
              <a:t>TUA PRESENZA </a:t>
            </a:r>
          </a:p>
          <a:p>
            <a:r>
              <a:rPr lang="it-IT" dirty="0"/>
              <a:t> SE IL FUMO NON TI FA RESPIRARE FILTRA </a:t>
            </a:r>
            <a:r>
              <a:rPr lang="it-IT" dirty="0" smtClean="0"/>
              <a:t>L’ARIA ATTRAVERSO </a:t>
            </a:r>
            <a:r>
              <a:rPr lang="it-IT" dirty="0"/>
              <a:t>UN FAZZOLETTO, MEGLIO SE BAGNATO </a:t>
            </a:r>
            <a:r>
              <a:rPr lang="it-IT" dirty="0" smtClean="0"/>
              <a:t>E SDRAIATI </a:t>
            </a:r>
            <a:r>
              <a:rPr lang="it-IT" dirty="0"/>
              <a:t>SUL PAVIMENTO</a:t>
            </a:r>
          </a:p>
        </p:txBody>
      </p:sp>
    </p:spTree>
    <p:extLst>
      <p:ext uri="{BB962C8B-B14F-4D97-AF65-F5344CB8AC3E}">
        <p14:creationId xmlns:p14="http://schemas.microsoft.com/office/powerpoint/2010/main" val="115260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RICORDA DI:</a:t>
            </a:r>
          </a:p>
          <a:p>
            <a:r>
              <a:rPr lang="it-IT" dirty="0"/>
              <a:t> CAMMINARE CHINATO E DI RESPIRARE TRAMITE UN </a:t>
            </a:r>
            <a:r>
              <a:rPr lang="it-IT" dirty="0" smtClean="0"/>
              <a:t>FAZZOLETTO</a:t>
            </a:r>
            <a:r>
              <a:rPr lang="it-IT" dirty="0"/>
              <a:t>, PREFERIBILMENTE BAGNATO, NEL CASO VI </a:t>
            </a:r>
            <a:r>
              <a:rPr lang="it-IT" dirty="0" smtClean="0"/>
              <a:t>SIA </a:t>
            </a:r>
            <a:r>
              <a:rPr lang="it-IT" dirty="0"/>
              <a:t>PRESENZA DI FUMO LUNGO IL PERCORSO DI FUGA </a:t>
            </a:r>
          </a:p>
          <a:p>
            <a:r>
              <a:rPr lang="it-IT" dirty="0"/>
              <a:t> NON USARE MAI L’ASCENSORE</a:t>
            </a:r>
          </a:p>
          <a:p>
            <a:r>
              <a:rPr lang="it-IT" dirty="0"/>
              <a:t> NON USCIRE DALLA STANZA SE I CORRIDOI SONO  </a:t>
            </a:r>
            <a:r>
              <a:rPr lang="it-IT" dirty="0" smtClean="0"/>
              <a:t>INVASI </a:t>
            </a:r>
            <a:r>
              <a:rPr lang="it-IT" dirty="0"/>
              <a:t>DAL FUMO</a:t>
            </a:r>
          </a:p>
          <a:p>
            <a:r>
              <a:rPr lang="it-IT" dirty="0"/>
              <a:t> SIGILLA OGNI FESSURA DELLA PORTA MEDIANTE  </a:t>
            </a:r>
            <a:r>
              <a:rPr lang="it-IT" dirty="0" smtClean="0"/>
              <a:t>ABITI </a:t>
            </a:r>
            <a:r>
              <a:rPr lang="it-IT" dirty="0"/>
              <a:t>BAGNATI</a:t>
            </a:r>
          </a:p>
          <a:p>
            <a:r>
              <a:rPr lang="it-IT" dirty="0"/>
              <a:t> NON APRIRE LE FINESTRE</a:t>
            </a:r>
          </a:p>
        </p:txBody>
      </p:sp>
    </p:spTree>
    <p:extLst>
      <p:ext uri="{BB962C8B-B14F-4D97-AF65-F5344CB8AC3E}">
        <p14:creationId xmlns:p14="http://schemas.microsoft.com/office/powerpoint/2010/main" val="76709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COSA DEVE FARE </a:t>
            </a:r>
            <a:r>
              <a:rPr lang="it-IT" b="1" dirty="0" smtClean="0"/>
              <a:t>L’ADDETTO ALLE </a:t>
            </a:r>
            <a:r>
              <a:rPr lang="it-IT" b="1" dirty="0"/>
              <a:t>CHIAMATE DI EMERGENZA </a:t>
            </a:r>
            <a:endParaRPr lang="it-IT" b="1" dirty="0" smtClean="0"/>
          </a:p>
          <a:p>
            <a:r>
              <a:rPr lang="it-IT" dirty="0"/>
              <a:t>QUANDO RICEVI L’ALLARME INCENDIO: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b="1" dirty="0"/>
              <a:t>CHIAMA IL COORDINATORE DELLE EMERGENZE AL NUMERO </a:t>
            </a:r>
          </a:p>
          <a:p>
            <a:pPr marL="0" indent="0">
              <a:buNone/>
            </a:pPr>
            <a:r>
              <a:rPr lang="it-IT" dirty="0"/>
              <a:t>TELEFONICO: </a:t>
            </a:r>
            <a:r>
              <a:rPr lang="it-IT" b="1" dirty="0"/>
              <a:t>____________________________</a:t>
            </a:r>
          </a:p>
          <a:p>
            <a:pPr marL="0" indent="0">
              <a:buNone/>
            </a:pPr>
            <a:r>
              <a:rPr lang="it-IT" dirty="0"/>
              <a:t>OPPURE SUL CELLULARE </a:t>
            </a:r>
            <a:r>
              <a:rPr lang="it-IT" b="1" dirty="0"/>
              <a:t>_______________; 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b="1" dirty="0"/>
              <a:t>CHIAMA GLI ADDETTI ANTINCENDIO AL </a:t>
            </a:r>
            <a:r>
              <a:rPr lang="it-IT" b="1" dirty="0" smtClean="0"/>
              <a:t>NUMERO </a:t>
            </a:r>
            <a:r>
              <a:rPr lang="it-IT" dirty="0" smtClean="0"/>
              <a:t>TELEFONICO</a:t>
            </a:r>
            <a:r>
              <a:rPr lang="it-IT" dirty="0"/>
              <a:t>: </a:t>
            </a:r>
            <a:r>
              <a:rPr lang="it-IT" b="1" dirty="0"/>
              <a:t>____________________________</a:t>
            </a:r>
          </a:p>
          <a:p>
            <a:pPr marL="0" indent="0">
              <a:buNone/>
            </a:pPr>
            <a:r>
              <a:rPr lang="it-IT" dirty="0"/>
              <a:t>OPPURE SUL CELLULARE </a:t>
            </a:r>
            <a:r>
              <a:rPr lang="it-IT" b="1" dirty="0"/>
              <a:t>_______________; </a:t>
            </a:r>
          </a:p>
          <a:p>
            <a:pPr marL="0" indent="0">
              <a:buNone/>
            </a:pPr>
            <a:r>
              <a:rPr lang="it-IT" dirty="0"/>
              <a:t>PER FAR ACCERTARE LA SITUAZIONE DI PERICOLO NELL’AREA </a:t>
            </a:r>
            <a:r>
              <a:rPr lang="it-IT" dirty="0" smtClean="0"/>
              <a:t>DA CUI </a:t>
            </a:r>
            <a:r>
              <a:rPr lang="it-IT" dirty="0"/>
              <a:t>E’ PERVENUTA LA SEGNALAZIONE </a:t>
            </a:r>
          </a:p>
        </p:txBody>
      </p:sp>
    </p:spTree>
    <p:extLst>
      <p:ext uri="{BB962C8B-B14F-4D97-AF65-F5344CB8AC3E}">
        <p14:creationId xmlns:p14="http://schemas.microsoft.com/office/powerpoint/2010/main" val="345230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PREDISPONI IL </a:t>
            </a:r>
            <a:r>
              <a:rPr lang="it-IT" b="1" dirty="0"/>
              <a:t>BLOCCO DELL’INGRESSO DELLA </a:t>
            </a:r>
            <a:r>
              <a:rPr lang="it-IT" b="1" dirty="0" smtClean="0"/>
              <a:t>SCUOLA </a:t>
            </a:r>
            <a:r>
              <a:rPr lang="it-IT" dirty="0" smtClean="0"/>
              <a:t> </a:t>
            </a:r>
            <a:r>
              <a:rPr lang="it-IT" dirty="0"/>
              <a:t>SINO ALLA CESSAZIONE DELL’EMERGENZA LASCIANDO </a:t>
            </a:r>
            <a:r>
              <a:rPr lang="it-IT" dirty="0" smtClean="0"/>
              <a:t>LIBERA </a:t>
            </a:r>
            <a:r>
              <a:rPr lang="it-IT" dirty="0"/>
              <a:t>LA LINEA TELEFONICA PER LE COMUNICAZIONI 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RESTA IN ATTESA DELLE INFORMAZIONI DA PARTE </a:t>
            </a:r>
            <a:r>
              <a:rPr lang="it-IT" b="1" dirty="0" smtClean="0"/>
              <a:t>DEL C</a:t>
            </a:r>
            <a:r>
              <a:rPr lang="it-IT" dirty="0" smtClean="0"/>
              <a:t>OORDINATORE </a:t>
            </a:r>
            <a:r>
              <a:rPr lang="it-IT" dirty="0"/>
              <a:t>DELL’ EMERGENZA O DEGLI ADDETTI </a:t>
            </a:r>
            <a:r>
              <a:rPr lang="it-IT" dirty="0" smtClean="0"/>
              <a:t>ANTINCENDIO </a:t>
            </a:r>
            <a:r>
              <a:rPr lang="it-IT" dirty="0"/>
              <a:t>INVIATI SUL POSTO PER LA </a:t>
            </a:r>
            <a:r>
              <a:rPr lang="it-IT" dirty="0" smtClean="0"/>
              <a:t>VERIFICA 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SU </a:t>
            </a:r>
            <a:r>
              <a:rPr lang="it-IT" dirty="0"/>
              <a:t>INDICAZIONE DEL </a:t>
            </a:r>
            <a:r>
              <a:rPr lang="it-IT" b="1" dirty="0"/>
              <a:t>COORDINATORE DELL’EMERGENZA E </a:t>
            </a:r>
            <a:r>
              <a:rPr lang="it-IT" b="1" dirty="0" smtClean="0"/>
              <a:t>SE </a:t>
            </a:r>
            <a:r>
              <a:rPr lang="it-IT" dirty="0" smtClean="0"/>
              <a:t>IL </a:t>
            </a:r>
            <a:r>
              <a:rPr lang="it-IT" b="1" dirty="0" smtClean="0"/>
              <a:t>DIRIGENTE SCOLASTICO </a:t>
            </a:r>
            <a:r>
              <a:rPr lang="it-IT" b="1" dirty="0"/>
              <a:t>LO RICHIEDE, SE </a:t>
            </a:r>
            <a:r>
              <a:rPr lang="it-IT" b="1" dirty="0" smtClean="0"/>
              <a:t>VIENE </a:t>
            </a:r>
            <a:r>
              <a:rPr lang="it-IT" dirty="0" smtClean="0"/>
              <a:t>CONFERMATA </a:t>
            </a:r>
            <a:r>
              <a:rPr lang="it-IT" dirty="0"/>
              <a:t>L’ESISTENZA DELL’INCENDIO IN FASE DI </a:t>
            </a:r>
            <a:r>
              <a:rPr lang="it-IT" dirty="0" smtClean="0"/>
              <a:t>SVILUPPO </a:t>
            </a:r>
            <a:r>
              <a:rPr lang="it-IT" dirty="0"/>
              <a:t>GENERALIZZATO: </a:t>
            </a:r>
          </a:p>
          <a:p>
            <a:r>
              <a:rPr lang="it-IT" dirty="0" smtClean="0"/>
              <a:t> </a:t>
            </a:r>
            <a:r>
              <a:rPr lang="it-IT" dirty="0"/>
              <a:t>APRI E BLOCCA IL CANCELLO PRINCIPALE</a:t>
            </a:r>
          </a:p>
          <a:p>
            <a:r>
              <a:rPr lang="it-IT" dirty="0"/>
              <a:t> ATTIVA L’ALLARME INCENDIO E L’EVACUAZIONE</a:t>
            </a:r>
          </a:p>
          <a:p>
            <a:r>
              <a:rPr lang="it-IT" dirty="0"/>
              <a:t> SUBITO DOPO CHIAMA I VIGILI DEL FUOCO ED IL PRONTO </a:t>
            </a:r>
            <a:r>
              <a:rPr lang="it-IT" dirty="0" smtClean="0"/>
              <a:t>SOCCORSO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53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QUANDO RICEVI L’ORDINE DI ABBANDONARE LA SCUOLA:</a:t>
            </a:r>
          </a:p>
          <a:p>
            <a:pPr marL="0" indent="0">
              <a:buNone/>
            </a:pPr>
            <a:r>
              <a:rPr lang="it-IT" dirty="0"/>
              <a:t>DIRIGITI AL </a:t>
            </a:r>
            <a:r>
              <a:rPr lang="it-IT" b="1" dirty="0"/>
              <a:t>PUNTO DI RACCOLTA  SEGUENDO LE </a:t>
            </a:r>
            <a:r>
              <a:rPr lang="it-IT" dirty="0" smtClean="0"/>
              <a:t>PROCEDURE </a:t>
            </a:r>
            <a:r>
              <a:rPr lang="it-IT" dirty="0"/>
              <a:t>DI EVACUAZIONE PORTANDO CON TE IL </a:t>
            </a:r>
            <a:r>
              <a:rPr lang="it-IT" dirty="0" smtClean="0"/>
              <a:t>“</a:t>
            </a:r>
            <a:r>
              <a:rPr lang="it-IT" b="1" dirty="0"/>
              <a:t>PIANO DI EMERGENZA” CON LE PLANIMETRIE ALLEGATE </a:t>
            </a:r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NEL </a:t>
            </a:r>
            <a:r>
              <a:rPr lang="it-IT" dirty="0"/>
              <a:t>CASO IN CUI SEI STATO INVESTITO DALLE FIAMME  E/O </a:t>
            </a:r>
            <a:r>
              <a:rPr lang="it-IT" dirty="0" smtClean="0"/>
              <a:t>DAL FUMO </a:t>
            </a:r>
            <a:r>
              <a:rPr lang="it-IT" dirty="0"/>
              <a:t>(DUNQUE SEI FERITO O AVVERTITI MALESSERE) MA SEI IN </a:t>
            </a:r>
            <a:r>
              <a:rPr lang="it-IT" dirty="0" smtClean="0"/>
              <a:t>CONDIZIONI </a:t>
            </a:r>
            <a:r>
              <a:rPr lang="it-IT" dirty="0"/>
              <a:t>DI CAMMINARE, </a:t>
            </a:r>
            <a:r>
              <a:rPr lang="it-IT" b="1" dirty="0"/>
              <a:t>RAGGIUNGI IL PUNTO </a:t>
            </a:r>
            <a:r>
              <a:rPr lang="it-IT" b="1" dirty="0" smtClean="0"/>
              <a:t>DI RACCOLTA </a:t>
            </a:r>
            <a:r>
              <a:rPr lang="it-IT" b="1" dirty="0"/>
              <a:t>INDIVIDUATO NELLE PLANIMETRIE DELLE VIE DI </a:t>
            </a:r>
            <a:r>
              <a:rPr lang="it-IT" dirty="0" smtClean="0"/>
              <a:t>ESODO  </a:t>
            </a:r>
            <a:r>
              <a:rPr lang="it-IT" b="1" dirty="0"/>
              <a:t>ED ATTENDI IN QUESTO POSTO I SOCCORSI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553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COSA DEVE FARE </a:t>
            </a:r>
            <a:r>
              <a:rPr lang="it-IT" b="1" dirty="0" smtClean="0"/>
              <a:t>L’ADDETTO ANTINCENDIO</a:t>
            </a:r>
          </a:p>
          <a:p>
            <a:pPr marL="0" indent="0">
              <a:buNone/>
            </a:pPr>
            <a:r>
              <a:rPr lang="it-IT" b="1" dirty="0"/>
              <a:t>QUANDO RICEVE UNA SEGNALAZIONE DI ALLARME:</a:t>
            </a:r>
          </a:p>
          <a:p>
            <a:r>
              <a:rPr lang="it-IT" dirty="0"/>
              <a:t> </a:t>
            </a:r>
            <a:r>
              <a:rPr lang="it-IT" b="1" dirty="0"/>
              <a:t>SI RECA TEMPESTIVAMENTE NEL LUOGO DOVE E’ STATO </a:t>
            </a:r>
            <a:r>
              <a:rPr lang="it-IT" dirty="0" smtClean="0"/>
              <a:t>SEGNALATO </a:t>
            </a:r>
            <a:r>
              <a:rPr lang="it-IT" dirty="0"/>
              <a:t>IL PRINCIPIO DI INCENDIO PORTANDO CON </a:t>
            </a:r>
            <a:r>
              <a:rPr lang="it-IT" dirty="0" smtClean="0"/>
              <a:t>SE DEGLI </a:t>
            </a:r>
            <a:r>
              <a:rPr lang="it-IT" dirty="0"/>
              <a:t>ESTINTORI PORTATILI </a:t>
            </a:r>
          </a:p>
          <a:p>
            <a:r>
              <a:rPr lang="it-IT" dirty="0"/>
              <a:t> </a:t>
            </a:r>
            <a:r>
              <a:rPr lang="it-IT" b="1" dirty="0"/>
              <a:t>VALUTA LA SITUAZIONE, ACCERTANDOSI </a:t>
            </a:r>
            <a:r>
              <a:rPr lang="it-IT" b="1" dirty="0" smtClean="0"/>
              <a:t>DELLE </a:t>
            </a:r>
            <a:r>
              <a:rPr lang="it-IT" dirty="0" smtClean="0"/>
              <a:t>CONDIZIONI </a:t>
            </a:r>
            <a:r>
              <a:rPr lang="it-IT" dirty="0"/>
              <a:t>DI PERICOLO </a:t>
            </a:r>
          </a:p>
          <a:p>
            <a:r>
              <a:rPr lang="it-IT" dirty="0"/>
              <a:t> </a:t>
            </a:r>
            <a:r>
              <a:rPr lang="it-IT" b="1" dirty="0"/>
              <a:t>SI ADOPERA PER L’ESTINZIONE DEL </a:t>
            </a:r>
            <a:r>
              <a:rPr lang="it-IT" b="1" dirty="0" smtClean="0"/>
              <a:t>PRINCIPIO </a:t>
            </a:r>
            <a:r>
              <a:rPr lang="it-IT" dirty="0" smtClean="0"/>
              <a:t>D’INCENDIO </a:t>
            </a:r>
            <a:r>
              <a:rPr lang="it-IT" dirty="0"/>
              <a:t>CON I MEZZI A DISPOSIZIONE, SECONDO </a:t>
            </a:r>
            <a:r>
              <a:rPr lang="it-IT" dirty="0" smtClean="0"/>
              <a:t>LE PROCEDURE </a:t>
            </a:r>
            <a:r>
              <a:rPr lang="it-IT" dirty="0"/>
              <a:t>D’INTERVENTO APPRESE CON LA FREQUENZA </a:t>
            </a:r>
            <a:r>
              <a:rPr lang="it-IT" dirty="0" smtClean="0"/>
              <a:t>DI SPECIFICO </a:t>
            </a:r>
            <a:r>
              <a:rPr lang="it-IT" dirty="0"/>
              <a:t>CORSO DI FORMAZIONE AI SENSI DEL </a:t>
            </a:r>
            <a:r>
              <a:rPr lang="it-IT" dirty="0" smtClean="0"/>
              <a:t>D.M. 10/03/1998</a:t>
            </a:r>
            <a:r>
              <a:rPr lang="it-IT" dirty="0"/>
              <a:t>, SENZA METTERE A RISCHIO LA PROPRIA </a:t>
            </a:r>
            <a:r>
              <a:rPr lang="it-IT" dirty="0" smtClean="0"/>
              <a:t>ED ALTRUI </a:t>
            </a:r>
            <a:r>
              <a:rPr lang="it-IT" dirty="0"/>
              <a:t>INCOLUMITÀ </a:t>
            </a:r>
          </a:p>
        </p:txBody>
      </p:sp>
    </p:spTree>
    <p:extLst>
      <p:ext uri="{BB962C8B-B14F-4D97-AF65-F5344CB8AC3E}">
        <p14:creationId xmlns:p14="http://schemas.microsoft.com/office/powerpoint/2010/main" val="285981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67360"/>
            <a:ext cx="10515600" cy="5709603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Di seguito si forniscono le indicazioni sui comportamenti da tenere prima del terremoto, durante </a:t>
            </a:r>
            <a:r>
              <a:rPr lang="it-IT" dirty="0" smtClean="0"/>
              <a:t>il terremoto </a:t>
            </a:r>
            <a:r>
              <a:rPr lang="it-IT" dirty="0"/>
              <a:t>e dopo il terremoto fornite dalla Protezione Civile e la relativa procedura.</a:t>
            </a:r>
          </a:p>
          <a:p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294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SE IL PRINCIPIO DI INCENDIO VIENE ESTINTO:</a:t>
            </a:r>
          </a:p>
          <a:p>
            <a:r>
              <a:rPr lang="it-IT" dirty="0"/>
              <a:t> </a:t>
            </a:r>
            <a:r>
              <a:rPr lang="it-IT" b="1" dirty="0"/>
              <a:t>COMUNICA IL CESSATO ALLARME AL COORDINATORE DELLE </a:t>
            </a:r>
            <a:r>
              <a:rPr lang="it-IT" dirty="0" smtClean="0"/>
              <a:t>EMERGENZE </a:t>
            </a:r>
            <a:r>
              <a:rPr lang="it-IT" dirty="0"/>
              <a:t>ED ALL’ADDETTO ALLE CHIAMATE </a:t>
            </a:r>
            <a:r>
              <a:rPr lang="it-IT" dirty="0" smtClean="0"/>
              <a:t>DI EMERGENZA </a:t>
            </a:r>
            <a:endParaRPr lang="it-IT" dirty="0"/>
          </a:p>
          <a:p>
            <a:r>
              <a:rPr lang="it-IT" dirty="0"/>
              <a:t> ARIEGGIA L’AMBIENTE, PROVVEDENDO (SE DEL CASO) A </a:t>
            </a:r>
            <a:r>
              <a:rPr lang="it-IT" dirty="0" smtClean="0"/>
              <a:t>TOGLIERE </a:t>
            </a:r>
            <a:r>
              <a:rPr lang="it-IT" dirty="0"/>
              <a:t>LA TENSIONE ELETTRICA DALL’AMBIENTE STESSO;</a:t>
            </a:r>
          </a:p>
          <a:p>
            <a:r>
              <a:rPr lang="it-IT" dirty="0"/>
              <a:t> EFFETTUA UNA </a:t>
            </a:r>
            <a:r>
              <a:rPr lang="it-IT" b="1" dirty="0"/>
              <a:t>RICOGNIZIONE NEI LUOGHI INTESA AD </a:t>
            </a:r>
            <a:r>
              <a:rPr lang="it-IT" dirty="0" smtClean="0"/>
              <a:t>ACCERTARE </a:t>
            </a:r>
            <a:r>
              <a:rPr lang="it-IT" dirty="0"/>
              <a:t>L’ASSENZA DI ULTERIORI “CONDIZIONI </a:t>
            </a:r>
            <a:r>
              <a:rPr lang="it-IT" dirty="0" smtClean="0"/>
              <a:t>DI PERICOLO</a:t>
            </a:r>
            <a:r>
              <a:rPr lang="it-IT" dirty="0"/>
              <a:t>” AL RIPRISTINO DELLE NORMALI ATTIVITA’ </a:t>
            </a:r>
          </a:p>
          <a:p>
            <a:r>
              <a:rPr lang="it-IT" dirty="0"/>
              <a:t> DELIMITA L’AREA NELLA QUALE SI E’ </a:t>
            </a:r>
            <a:r>
              <a:rPr lang="it-IT" dirty="0" smtClean="0"/>
              <a:t>SVILUPPATO L’INCENDIO </a:t>
            </a:r>
            <a:endParaRPr lang="it-IT" dirty="0"/>
          </a:p>
          <a:p>
            <a:r>
              <a:rPr lang="it-IT" dirty="0"/>
              <a:t> </a:t>
            </a:r>
            <a:r>
              <a:rPr lang="it-IT" b="1" dirty="0"/>
              <a:t>ATTENDE ULTERIORI INDICAZIONI DA PARTE </a:t>
            </a:r>
            <a:r>
              <a:rPr lang="it-IT" b="1" dirty="0" smtClean="0"/>
              <a:t>DEL </a:t>
            </a:r>
            <a:r>
              <a:rPr lang="it-IT" dirty="0" smtClean="0"/>
              <a:t>COORDINATORE </a:t>
            </a:r>
            <a:r>
              <a:rPr lang="it-IT" dirty="0"/>
              <a:t>DELLE EMERGENZE</a:t>
            </a:r>
          </a:p>
        </p:txBody>
      </p:sp>
    </p:spTree>
    <p:extLst>
      <p:ext uri="{BB962C8B-B14F-4D97-AF65-F5344CB8AC3E}">
        <p14:creationId xmlns:p14="http://schemas.microsoft.com/office/powerpoint/2010/main" val="373283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SE L’INCENDIO NON E’ DOMATO O E’ DI </a:t>
            </a:r>
            <a:r>
              <a:rPr lang="it-IT" b="1" dirty="0" smtClean="0"/>
              <a:t>PROPORZIONI TALI </a:t>
            </a:r>
            <a:r>
              <a:rPr lang="it-IT" b="1" dirty="0"/>
              <a:t>DA RICHIEDERE L’INTERVENTO ESTERNO: </a:t>
            </a:r>
            <a:r>
              <a:rPr lang="it-IT" dirty="0" smtClean="0"/>
              <a:t> </a:t>
            </a:r>
            <a:endParaRPr lang="it-IT" dirty="0"/>
          </a:p>
          <a:p>
            <a:endParaRPr lang="it-IT" dirty="0"/>
          </a:p>
          <a:p>
            <a:r>
              <a:rPr lang="it-IT" dirty="0"/>
              <a:t> </a:t>
            </a:r>
            <a:r>
              <a:rPr lang="it-IT" b="1" dirty="0"/>
              <a:t>COMUNICA IMMEDIATAMENTE LA SITUAZIONE </a:t>
            </a:r>
            <a:r>
              <a:rPr lang="it-IT" b="1" dirty="0" smtClean="0"/>
              <a:t>AL </a:t>
            </a:r>
            <a:r>
              <a:rPr lang="it-IT" dirty="0" smtClean="0"/>
              <a:t>COORDINATORE </a:t>
            </a:r>
            <a:r>
              <a:rPr lang="it-IT" dirty="0"/>
              <a:t>DELLE EMERGENZE ED ALL’ADDETTO </a:t>
            </a:r>
            <a:r>
              <a:rPr lang="it-IT" dirty="0" smtClean="0"/>
              <a:t> ALLE </a:t>
            </a:r>
            <a:r>
              <a:rPr lang="it-IT" dirty="0"/>
              <a:t>CHIAMATE DI EMERGENZA </a:t>
            </a:r>
          </a:p>
          <a:p>
            <a:r>
              <a:rPr lang="it-IT" dirty="0"/>
              <a:t> FORNISCE LE INDICAZIONI AL COORDINATORE </a:t>
            </a:r>
            <a:r>
              <a:rPr lang="it-IT" dirty="0" smtClean="0"/>
              <a:t>DELLE EMERGENZE </a:t>
            </a:r>
            <a:r>
              <a:rPr lang="it-IT" dirty="0"/>
              <a:t>AL FINE DI CONSENTIRE AL </a:t>
            </a:r>
            <a:r>
              <a:rPr lang="it-IT" dirty="0" smtClean="0"/>
              <a:t>DIRIGENTE SCOLASTICO </a:t>
            </a:r>
            <a:r>
              <a:rPr lang="it-IT" dirty="0"/>
              <a:t>DI VALUTARE L’OPPORTUNITA’ DI </a:t>
            </a:r>
            <a:r>
              <a:rPr lang="it-IT" dirty="0" smtClean="0"/>
              <a:t>DIRAMARE L’ALLARME </a:t>
            </a:r>
            <a:r>
              <a:rPr lang="it-IT" dirty="0"/>
              <a:t>INCENDIO E L’ORDINE DI EVACUAZIONE </a:t>
            </a:r>
            <a:endParaRPr lang="it-IT" dirty="0" smtClean="0"/>
          </a:p>
          <a:p>
            <a:r>
              <a:rPr lang="it-IT" b="1" dirty="0" smtClean="0"/>
              <a:t>SI </a:t>
            </a:r>
            <a:r>
              <a:rPr lang="it-IT" b="1" dirty="0"/>
              <a:t>METTE A DISPOSIZIONE DEL COORDINATORE </a:t>
            </a:r>
            <a:r>
              <a:rPr lang="it-IT" b="1" dirty="0" smtClean="0"/>
              <a:t>DELLE </a:t>
            </a:r>
            <a:r>
              <a:rPr lang="it-IT" dirty="0" smtClean="0"/>
              <a:t>EMERGENZE </a:t>
            </a:r>
            <a:r>
              <a:rPr lang="it-IT" dirty="0"/>
              <a:t>ATTENDENDO ULTERIORI INDICAZIONI </a:t>
            </a:r>
          </a:p>
        </p:txBody>
      </p:sp>
    </p:spTree>
    <p:extLst>
      <p:ext uri="{BB962C8B-B14F-4D97-AF65-F5344CB8AC3E}">
        <p14:creationId xmlns:p14="http://schemas.microsoft.com/office/powerpoint/2010/main" val="346098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/>
              <a:t>ALL’ARRIVO DEI SOCCORSI ESTERNI (VIGILI DEL FUOCO </a:t>
            </a:r>
            <a:r>
              <a:rPr lang="it-IT" b="1" dirty="0" smtClean="0"/>
              <a:t>E PRONTO </a:t>
            </a:r>
            <a:r>
              <a:rPr lang="it-IT" b="1" dirty="0"/>
              <a:t>SOCCORSO): 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 SE POSSIBILE, CONDUCE LE SQUADRE DI SOCCORSO </a:t>
            </a:r>
            <a:r>
              <a:rPr lang="it-IT" dirty="0" smtClean="0"/>
              <a:t>VVF DIRETTAMENTE </a:t>
            </a:r>
            <a:r>
              <a:rPr lang="it-IT" dirty="0"/>
              <a:t>ALL’AREA DELL’INCENDIO  </a:t>
            </a:r>
          </a:p>
          <a:p>
            <a:r>
              <a:rPr lang="it-IT" dirty="0"/>
              <a:t> FORNISCE INDICAZIONI SULLA POSIZIONE DEGLI </a:t>
            </a:r>
            <a:r>
              <a:rPr lang="it-IT" dirty="0" smtClean="0"/>
              <a:t>IMPIANTI TECNOLOGICI </a:t>
            </a:r>
            <a:r>
              <a:rPr lang="it-IT" dirty="0"/>
              <a:t>E SULLA POSIZIONE DEI LOCALI IN CUI </a:t>
            </a:r>
            <a:r>
              <a:rPr lang="it-IT" dirty="0" smtClean="0"/>
              <a:t>È PRESENTE </a:t>
            </a:r>
            <a:r>
              <a:rPr lang="it-IT" dirty="0"/>
              <a:t>UNO SPECIFICO RISCHIO PER LA SICUREZZA </a:t>
            </a:r>
            <a:r>
              <a:rPr lang="it-IT" dirty="0" smtClean="0"/>
              <a:t> </a:t>
            </a:r>
          </a:p>
          <a:p>
            <a:r>
              <a:rPr lang="it-IT" dirty="0" smtClean="0"/>
              <a:t>FORNISCE </a:t>
            </a:r>
            <a:r>
              <a:rPr lang="it-IT" dirty="0"/>
              <a:t>INDICAZIONI PER EVENTUALI </a:t>
            </a:r>
            <a:r>
              <a:rPr lang="it-IT" dirty="0" smtClean="0"/>
              <a:t>SALVATAGGI IMMEDIATI </a:t>
            </a:r>
            <a:r>
              <a:rPr lang="it-IT" dirty="0"/>
              <a:t>DI PERSONE RIMASTE BLOCCATE </a:t>
            </a:r>
            <a:r>
              <a:rPr lang="it-IT" dirty="0" smtClean="0"/>
              <a:t>DALL’INCENDIO ALL’INTERNO </a:t>
            </a:r>
            <a:r>
              <a:rPr lang="it-IT" dirty="0"/>
              <a:t>DELLA SCUOLA </a:t>
            </a:r>
          </a:p>
          <a:p>
            <a:r>
              <a:rPr lang="it-IT" dirty="0"/>
              <a:t> FORNISCE INDICAZIONI SU EVENTUALI </a:t>
            </a:r>
            <a:r>
              <a:rPr lang="it-IT" dirty="0" smtClean="0"/>
              <a:t>PARTICOLARI PROBLEMATICHE </a:t>
            </a:r>
            <a:endParaRPr lang="it-IT" dirty="0"/>
          </a:p>
          <a:p>
            <a:r>
              <a:rPr lang="it-IT" dirty="0"/>
              <a:t> RESTA A DISPOSIZIONE DEI VIGILI DEL FUOCO E </a:t>
            </a:r>
            <a:r>
              <a:rPr lang="it-IT" dirty="0" smtClean="0"/>
              <a:t>DEL COORDINATORE </a:t>
            </a:r>
            <a:r>
              <a:rPr lang="it-IT" dirty="0"/>
              <a:t>DELLE EMERGENZE</a:t>
            </a:r>
          </a:p>
        </p:txBody>
      </p:sp>
    </p:spTree>
    <p:extLst>
      <p:ext uri="{BB962C8B-B14F-4D97-AF65-F5344CB8AC3E}">
        <p14:creationId xmlns:p14="http://schemas.microsoft.com/office/powerpoint/2010/main" val="104852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/>
              <a:t>COSA DEVE FARE </a:t>
            </a:r>
            <a:r>
              <a:rPr lang="it-IT" b="1" dirty="0" smtClean="0"/>
              <a:t>IL COORDINATORE </a:t>
            </a:r>
            <a:r>
              <a:rPr lang="it-IT" b="1" dirty="0"/>
              <a:t>DELLE EMERGENZE </a:t>
            </a:r>
            <a:endParaRPr lang="it-IT" b="1" dirty="0" smtClean="0"/>
          </a:p>
          <a:p>
            <a:pPr marL="0" indent="0">
              <a:buNone/>
            </a:pPr>
            <a:r>
              <a:rPr lang="it-IT" b="1" dirty="0"/>
              <a:t>QUANDO RICEVE UNA SEGNALAZIONE DI ALLARME: </a:t>
            </a:r>
          </a:p>
          <a:p>
            <a:r>
              <a:rPr lang="it-IT" dirty="0" smtClean="0"/>
              <a:t>ALLERTA </a:t>
            </a:r>
            <a:r>
              <a:rPr lang="it-IT" dirty="0"/>
              <a:t>(QUALORA NON SIA GIA’ STATO FATTO) GLI </a:t>
            </a:r>
            <a:r>
              <a:rPr lang="it-IT" dirty="0" smtClean="0"/>
              <a:t>ADDETTI ANTINCENDIO </a:t>
            </a:r>
            <a:r>
              <a:rPr lang="it-IT" dirty="0"/>
              <a:t>E SI RECA TEMPESTIVAMENTE NEL LUOGO DOVE </a:t>
            </a:r>
            <a:r>
              <a:rPr lang="it-IT" dirty="0" smtClean="0"/>
              <a:t>E’ STATO </a:t>
            </a:r>
            <a:r>
              <a:rPr lang="it-IT" dirty="0"/>
              <a:t>SEGNALATO IL PRINCIPIO DI INCENDIO PORTANDO CON </a:t>
            </a:r>
            <a:r>
              <a:rPr lang="it-IT" dirty="0" smtClean="0"/>
              <a:t>SE DEGLI </a:t>
            </a:r>
            <a:r>
              <a:rPr lang="it-IT" dirty="0"/>
              <a:t>ESTINTORI PORTATILI </a:t>
            </a:r>
          </a:p>
          <a:p>
            <a:r>
              <a:rPr lang="it-IT" dirty="0"/>
              <a:t> ALLERTA L’ADDETTO ALLE CHIAMATE DI EMERGENZA </a:t>
            </a:r>
            <a:r>
              <a:rPr lang="it-IT" dirty="0" smtClean="0"/>
              <a:t>CHIEDENDOGLI DI </a:t>
            </a:r>
            <a:r>
              <a:rPr lang="it-IT" dirty="0"/>
              <a:t>ATTIVARE LE PROCEDURE PREVISTE </a:t>
            </a:r>
          </a:p>
          <a:p>
            <a:r>
              <a:rPr lang="it-IT" dirty="0"/>
              <a:t> VALUTA LA SITUAZIONE, ACCERTANDOSI DELLE CONDIZIONI </a:t>
            </a:r>
            <a:r>
              <a:rPr lang="it-IT" dirty="0" smtClean="0"/>
              <a:t>DI PERICOLO </a:t>
            </a:r>
            <a:endParaRPr lang="it-IT" dirty="0"/>
          </a:p>
          <a:p>
            <a:r>
              <a:rPr lang="it-IT" dirty="0"/>
              <a:t> SI ADOPERA PER L’ESTINZIONE DEL PRINCIPIO D’INCENDIO CON </a:t>
            </a:r>
            <a:r>
              <a:rPr lang="it-IT" dirty="0" smtClean="0"/>
              <a:t>I MEZZI </a:t>
            </a:r>
            <a:r>
              <a:rPr lang="it-IT" dirty="0"/>
              <a:t>A DISPOSIZIONE, SECONDO LE PROCEDURE </a:t>
            </a:r>
            <a:r>
              <a:rPr lang="it-IT" dirty="0" smtClean="0"/>
              <a:t>D’INTERVENTO APPRESE </a:t>
            </a:r>
            <a:r>
              <a:rPr lang="it-IT" dirty="0"/>
              <a:t>CON LA FREQUENZA DI SPECIFICO CORSO DI </a:t>
            </a:r>
            <a:r>
              <a:rPr lang="it-IT" dirty="0" smtClean="0"/>
              <a:t>FORMAZIONE AI </a:t>
            </a:r>
            <a:r>
              <a:rPr lang="it-IT" dirty="0"/>
              <a:t>SENSI DEL </a:t>
            </a:r>
            <a:r>
              <a:rPr lang="it-IT" dirty="0" smtClean="0"/>
              <a:t>D.M. 10/03/1998</a:t>
            </a:r>
            <a:r>
              <a:rPr lang="it-IT" dirty="0"/>
              <a:t>, SENZA METTERE A RISCHIO </a:t>
            </a:r>
            <a:r>
              <a:rPr lang="it-IT" dirty="0" smtClean="0"/>
              <a:t>LA PROPRIA </a:t>
            </a:r>
            <a:r>
              <a:rPr lang="it-IT" dirty="0"/>
              <a:t>ED ALTRUI INCOLUMITÀ</a:t>
            </a:r>
          </a:p>
        </p:txBody>
      </p:sp>
    </p:spTree>
    <p:extLst>
      <p:ext uri="{BB962C8B-B14F-4D97-AF65-F5344CB8AC3E}">
        <p14:creationId xmlns:p14="http://schemas.microsoft.com/office/powerpoint/2010/main" val="3811036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/>
              <a:t>SE IL PRINCIPIO DI INCENDIO VIENE ESTINTO: </a:t>
            </a:r>
          </a:p>
          <a:p>
            <a:r>
              <a:rPr lang="it-IT" dirty="0" smtClean="0"/>
              <a:t>COMUNICA </a:t>
            </a:r>
            <a:r>
              <a:rPr lang="it-IT" dirty="0"/>
              <a:t>IL CESSATO ALLARME ALL’ADDETTO ALLE CHIAMATE </a:t>
            </a:r>
            <a:r>
              <a:rPr lang="it-IT" dirty="0" smtClean="0"/>
              <a:t>DI EMERGENZA </a:t>
            </a:r>
            <a:r>
              <a:rPr lang="it-IT" dirty="0"/>
              <a:t>ED AL DIRIGENTE SCOLASTICO </a:t>
            </a:r>
          </a:p>
          <a:p>
            <a:r>
              <a:rPr lang="it-IT" dirty="0"/>
              <a:t> ARIEGGIA L’AMBIENTE, PROVVEDENDO (SE DEL CASO) A TOGLIERE LATENSIONE ELETTRICA DALL’AMBIENTE STESSO; </a:t>
            </a:r>
          </a:p>
          <a:p>
            <a:r>
              <a:rPr lang="it-IT" dirty="0"/>
              <a:t> EFFETTUA UNA RICOGNIZIONE NEI LUOGHI INTESA AD </a:t>
            </a:r>
            <a:r>
              <a:rPr lang="it-IT" dirty="0" smtClean="0"/>
              <a:t>ACCERTARE L’ASSENZA </a:t>
            </a:r>
            <a:r>
              <a:rPr lang="it-IT" dirty="0"/>
              <a:t>DI ULTERIORI “CONDIZIONI DI PERICOLO” AL </a:t>
            </a:r>
            <a:r>
              <a:rPr lang="it-IT" dirty="0" smtClean="0"/>
              <a:t>RIPRISTINO DELLE </a:t>
            </a:r>
            <a:r>
              <a:rPr lang="it-IT" dirty="0"/>
              <a:t>NORMALI ATTIVITA’ </a:t>
            </a:r>
          </a:p>
          <a:p>
            <a:r>
              <a:rPr lang="it-IT" dirty="0"/>
              <a:t> DELIMITA L’AREA NELLA QUALE SI E’ SVILUPPATO L’INCENDIO</a:t>
            </a:r>
          </a:p>
          <a:p>
            <a:r>
              <a:rPr lang="it-IT" dirty="0"/>
              <a:t> EFFETTUA UNA STIMA DEGLI EVENTUALI DANNI PRODOTTI </a:t>
            </a:r>
            <a:r>
              <a:rPr lang="it-IT" dirty="0" smtClean="0"/>
              <a:t> DALL’INCENDIO </a:t>
            </a:r>
            <a:r>
              <a:rPr lang="it-IT" dirty="0"/>
              <a:t>E LE MISURE NECESSARIE AL RIPRISTINO </a:t>
            </a:r>
            <a:r>
              <a:rPr lang="it-IT" dirty="0" smtClean="0"/>
              <a:t>DELLE CONDIZIONI </a:t>
            </a:r>
            <a:r>
              <a:rPr lang="it-IT" dirty="0"/>
              <a:t>ORIGINARIE </a:t>
            </a:r>
          </a:p>
          <a:p>
            <a:r>
              <a:rPr lang="it-IT" dirty="0" smtClean="0"/>
              <a:t>REDIGE </a:t>
            </a:r>
            <a:r>
              <a:rPr lang="it-IT" dirty="0"/>
              <a:t>UN REPORT DA CONSEGNARE AL DIRIGENTE SCOLASTICO</a:t>
            </a:r>
          </a:p>
          <a:p>
            <a:r>
              <a:rPr lang="it-IT" dirty="0" smtClean="0"/>
              <a:t>FAVORISCE </a:t>
            </a:r>
            <a:r>
              <a:rPr lang="it-IT" dirty="0"/>
              <a:t>L’ACCESSO DEL PERSONALE AI LOCALI ED IL RIPRISTINO </a:t>
            </a:r>
            <a:r>
              <a:rPr lang="it-IT" dirty="0" smtClean="0"/>
              <a:t>DELLE </a:t>
            </a:r>
            <a:r>
              <a:rPr lang="it-IT" dirty="0"/>
              <a:t>ATTIVITÀ (SEMPRE CHE LA SITUAZIONE LO CONSENTA) </a:t>
            </a:r>
          </a:p>
        </p:txBody>
      </p:sp>
    </p:spTree>
    <p:extLst>
      <p:ext uri="{BB962C8B-B14F-4D97-AF65-F5344CB8AC3E}">
        <p14:creationId xmlns:p14="http://schemas.microsoft.com/office/powerpoint/2010/main" val="926035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/>
          <a:lstStyle/>
          <a:p>
            <a:r>
              <a:rPr lang="it-IT" dirty="0"/>
              <a:t>CONTATTA LA DITTA ANTINCENDIO CHE EFFETTUA IL CONTROLLO </a:t>
            </a:r>
            <a:r>
              <a:rPr lang="it-IT" dirty="0" smtClean="0"/>
              <a:t>E LA </a:t>
            </a:r>
            <a:r>
              <a:rPr lang="it-IT" dirty="0"/>
              <a:t>MANUTENZIONE PERIODICA DEI PRESIDI ANTINCENDIO, </a:t>
            </a:r>
            <a:r>
              <a:rPr lang="it-IT" dirty="0" smtClean="0"/>
              <a:t>PER SEGNALARE </a:t>
            </a:r>
            <a:r>
              <a:rPr lang="it-IT" dirty="0"/>
              <a:t>LA NECESSITÀ DI EFFETTUARE LA RICARICA </a:t>
            </a:r>
            <a:r>
              <a:rPr lang="it-IT" dirty="0" smtClean="0"/>
              <a:t>DEGLI ESTINTORI </a:t>
            </a:r>
            <a:r>
              <a:rPr lang="it-IT" dirty="0"/>
              <a:t>PORTATILI CHE SONO STATI UTILIZZATI IN FASE </a:t>
            </a:r>
            <a:r>
              <a:rPr lang="it-IT" dirty="0" smtClean="0"/>
              <a:t>DI INTERVENTO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129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SE L’INCENDIO NON E’ DOMATO O E’ DI </a:t>
            </a:r>
            <a:r>
              <a:rPr lang="it-IT" b="1" dirty="0" smtClean="0"/>
              <a:t>PROPORZIONI TALI </a:t>
            </a:r>
            <a:r>
              <a:rPr lang="it-IT" b="1" dirty="0"/>
              <a:t>DA RICHIEDERE L’INTERVENTO ESTERNO:</a:t>
            </a:r>
          </a:p>
          <a:p>
            <a:pPr marL="0" indent="0">
              <a:buNone/>
            </a:pPr>
            <a:r>
              <a:rPr lang="it-IT" dirty="0"/>
              <a:t>OPPURE PERCHÉ SUSSISTONO GRAVI CONDIZIONI DI </a:t>
            </a:r>
            <a:r>
              <a:rPr lang="it-IT" dirty="0" smtClean="0"/>
              <a:t>PERICOLO PER </a:t>
            </a:r>
            <a:r>
              <a:rPr lang="it-IT" dirty="0"/>
              <a:t>LA PROPRIA INCOLUMITÀ O PER QUELLA DELLE </a:t>
            </a:r>
            <a:r>
              <a:rPr lang="it-IT" dirty="0" smtClean="0"/>
              <a:t>PERSONE PRESENTI </a:t>
            </a:r>
            <a:r>
              <a:rPr lang="it-IT" dirty="0"/>
              <a:t>A QUALUNQUE TITOLO, PROVVEDE AD ATTUARE </a:t>
            </a:r>
            <a:r>
              <a:rPr lang="it-IT" dirty="0" smtClean="0"/>
              <a:t>LE PROCEDURE </a:t>
            </a:r>
            <a:r>
              <a:rPr lang="it-IT" dirty="0"/>
              <a:t>PREVISTE PER L’ALLARME INCENDIO </a:t>
            </a:r>
            <a:r>
              <a:rPr lang="it-IT" dirty="0" smtClean="0"/>
              <a:t>E L’EVACUAZIONE</a:t>
            </a:r>
            <a:r>
              <a:rPr lang="it-IT" dirty="0"/>
              <a:t>: </a:t>
            </a:r>
          </a:p>
          <a:p>
            <a:r>
              <a:rPr lang="it-IT" dirty="0" smtClean="0"/>
              <a:t> </a:t>
            </a:r>
            <a:r>
              <a:rPr lang="it-IT" dirty="0"/>
              <a:t>FORNISCE LE INDICAZIONI AL DIRIGENTE SCOLASTICO </a:t>
            </a:r>
            <a:r>
              <a:rPr lang="it-IT" dirty="0" smtClean="0"/>
              <a:t>CHIEDENDO DI </a:t>
            </a:r>
            <a:r>
              <a:rPr lang="it-IT" dirty="0"/>
              <a:t>VALUTARE L’OPPORTUNITA’ DI DIRAMARE L’ALLARME INCENDIO </a:t>
            </a:r>
            <a:r>
              <a:rPr lang="it-IT" dirty="0" smtClean="0"/>
              <a:t>E L’ORDINE </a:t>
            </a:r>
            <a:r>
              <a:rPr lang="it-IT" dirty="0"/>
              <a:t>DI EVACUAZIONE </a:t>
            </a:r>
            <a:endParaRPr lang="it-IT" dirty="0" smtClean="0"/>
          </a:p>
          <a:p>
            <a:r>
              <a:rPr lang="it-IT" dirty="0" smtClean="0"/>
              <a:t>CONTATTA </a:t>
            </a:r>
            <a:r>
              <a:rPr lang="it-IT" dirty="0"/>
              <a:t>L’ADDETTO  ALLE CHIAMATE DI EMERGENZA </a:t>
            </a:r>
            <a:r>
              <a:rPr lang="it-IT" dirty="0" smtClean="0"/>
              <a:t>CHIEDENDO DI </a:t>
            </a:r>
            <a:r>
              <a:rPr lang="it-IT" dirty="0"/>
              <a:t>DIRAMARE, SU INDICAZIONE DEL DIRIGENTE </a:t>
            </a:r>
            <a:r>
              <a:rPr lang="it-IT" dirty="0" smtClean="0"/>
              <a:t>SCOLASTICO, L’ALLARME </a:t>
            </a:r>
            <a:r>
              <a:rPr lang="it-IT" dirty="0"/>
              <a:t>INCENDIO E L’ORDINE DI EVACUAZIONE</a:t>
            </a:r>
          </a:p>
        </p:txBody>
      </p:sp>
    </p:spTree>
    <p:extLst>
      <p:ext uri="{BB962C8B-B14F-4D97-AF65-F5344CB8AC3E}">
        <p14:creationId xmlns:p14="http://schemas.microsoft.com/office/powerpoint/2010/main" val="276504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b="1" dirty="0"/>
              <a:t>CONCLUSA LA FASE DI INTERVENTO DEI </a:t>
            </a:r>
            <a:r>
              <a:rPr lang="it-IT" b="1" dirty="0" smtClean="0"/>
              <a:t> SOCCORRITORI </a:t>
            </a:r>
            <a:r>
              <a:rPr lang="it-IT" b="1" dirty="0"/>
              <a:t>ESTERNI:</a:t>
            </a:r>
          </a:p>
          <a:p>
            <a:pPr marL="0" indent="0">
              <a:buNone/>
            </a:pPr>
            <a:r>
              <a:rPr lang="it-IT" dirty="0"/>
              <a:t>QUALORA L’EVENTO ACCIDENTALE NON ABBIA CAUSATO </a:t>
            </a:r>
            <a:r>
              <a:rPr lang="it-IT" dirty="0" smtClean="0"/>
              <a:t>INGENTI DANNI </a:t>
            </a:r>
            <a:r>
              <a:rPr lang="it-IT" dirty="0"/>
              <a:t>A PERSONE E/O COSE O ALLE STRUTTURE IN GENERALE</a:t>
            </a:r>
          </a:p>
          <a:p>
            <a:pPr marL="0" indent="0">
              <a:buNone/>
            </a:pPr>
            <a:r>
              <a:rPr lang="it-IT" dirty="0"/>
              <a:t>(STRUTTURE PORTANTI – SEPARANTI), PREVIA </a:t>
            </a:r>
            <a:r>
              <a:rPr lang="it-IT" dirty="0" smtClean="0"/>
              <a:t>AUTORIZZAZIONE DA </a:t>
            </a:r>
            <a:r>
              <a:rPr lang="it-IT" dirty="0"/>
              <a:t>PARTE DEI SOCCORRITORI INTERVENUTI (VIGILI DEL FUOCO</a:t>
            </a:r>
            <a:r>
              <a:rPr lang="it-IT" dirty="0" smtClean="0"/>
              <a:t>), PROVVEDE </a:t>
            </a:r>
            <a:r>
              <a:rPr lang="it-IT" dirty="0"/>
              <a:t>AD ATTUARE QUANTO DI SEGUITO INDICATO: </a:t>
            </a:r>
            <a:endParaRPr lang="it-IT" dirty="0" smtClean="0"/>
          </a:p>
          <a:p>
            <a:r>
              <a:rPr lang="it-IT" dirty="0" smtClean="0"/>
              <a:t> </a:t>
            </a:r>
            <a:r>
              <a:rPr lang="it-IT" dirty="0"/>
              <a:t>EFFETTUA UNA RICOGNIZIONE NEI LUOGHI DI LAVORO INTESA </a:t>
            </a:r>
            <a:r>
              <a:rPr lang="it-IT" dirty="0" smtClean="0"/>
              <a:t>AD ACCERTARE </a:t>
            </a:r>
            <a:r>
              <a:rPr lang="it-IT" dirty="0"/>
              <a:t>L’ASSENZA DI “CONDIZIONI DI PERICOLO” </a:t>
            </a:r>
            <a:r>
              <a:rPr lang="it-IT" dirty="0" smtClean="0"/>
              <a:t>AL RIPRISTINO </a:t>
            </a:r>
            <a:r>
              <a:rPr lang="it-IT" dirty="0"/>
              <a:t>DELLE ATTIVITÀ SCOLASTICHE (</a:t>
            </a:r>
            <a:r>
              <a:rPr lang="it-IT" dirty="0" smtClean="0"/>
              <a:t>FACENDOSI ACCOMPAGNARE </a:t>
            </a:r>
            <a:r>
              <a:rPr lang="it-IT" dirty="0"/>
              <a:t>DAI SOCCORRITORI INTERVENUTI – VIGILI </a:t>
            </a:r>
            <a:r>
              <a:rPr lang="it-IT" dirty="0" smtClean="0"/>
              <a:t>DEL FUOCO</a:t>
            </a:r>
            <a:r>
              <a:rPr lang="it-IT" dirty="0"/>
              <a:t>) </a:t>
            </a:r>
            <a:endParaRPr lang="it-IT" dirty="0" smtClean="0"/>
          </a:p>
          <a:p>
            <a:r>
              <a:rPr lang="it-IT" dirty="0" smtClean="0"/>
              <a:t>DELIMITA</a:t>
            </a:r>
            <a:r>
              <a:rPr lang="it-IT" dirty="0"/>
              <a:t>, DIRETTAMENTE O FACENDO INTERVENIRE GLI </a:t>
            </a:r>
            <a:r>
              <a:rPr lang="it-IT" dirty="0" smtClean="0"/>
              <a:t>ADDETTI ANTINCENDIO</a:t>
            </a:r>
            <a:r>
              <a:rPr lang="it-IT" dirty="0"/>
              <a:t>, LE ZONE IN CUI SI È SVILUPPATO L’INCENDIO AL </a:t>
            </a:r>
            <a:r>
              <a:rPr lang="it-IT" dirty="0" smtClean="0"/>
              <a:t>FINE DI </a:t>
            </a:r>
            <a:r>
              <a:rPr lang="it-IT" dirty="0"/>
              <a:t>TUTELARE ANZITUTTO LA SICUREZZA DELLE PERSONE </a:t>
            </a:r>
            <a:r>
              <a:rPr lang="it-IT" dirty="0" smtClean="0"/>
              <a:t>E CONSENTIRE</a:t>
            </a:r>
            <a:r>
              <a:rPr lang="it-IT" dirty="0"/>
              <a:t>, IN SECONDO LUOGO, DI POTERE </a:t>
            </a:r>
            <a:r>
              <a:rPr lang="it-IT" dirty="0" smtClean="0"/>
              <a:t>SUCCESSIVAMENTE STIMARE </a:t>
            </a:r>
            <a:r>
              <a:rPr lang="it-IT" dirty="0"/>
              <a:t>GLI EVENTUALI DANNI PRODOTTI DALL’INCENDIO E </a:t>
            </a:r>
            <a:r>
              <a:rPr lang="it-IT" dirty="0" smtClean="0"/>
              <a:t>LE MISURE </a:t>
            </a:r>
            <a:r>
              <a:rPr lang="it-IT" dirty="0"/>
              <a:t>NECESSARIE AL RIPRISTINO DELLE CONDIZIONI ORIGINARIE </a:t>
            </a:r>
          </a:p>
          <a:p>
            <a:r>
              <a:rPr lang="it-IT" dirty="0"/>
              <a:t> RIPRISTINA, DIRETTAMENTE O FACENDO INTERVENIRE GLI </a:t>
            </a:r>
            <a:r>
              <a:rPr lang="it-IT" dirty="0" smtClean="0"/>
              <a:t>ADDETTI ANTINCENDIO</a:t>
            </a:r>
            <a:r>
              <a:rPr lang="it-IT" dirty="0"/>
              <a:t>,  L’ALIMENTAZIONE ELETTRICA NEI LOCALI DI </a:t>
            </a:r>
            <a:r>
              <a:rPr lang="it-IT" dirty="0" smtClean="0"/>
              <a:t>LAVORO NON </a:t>
            </a:r>
            <a:r>
              <a:rPr lang="it-IT" dirty="0"/>
              <a:t>INTERESSATI DALL’INCENDIO </a:t>
            </a:r>
          </a:p>
          <a:p>
            <a:r>
              <a:rPr lang="it-IT" dirty="0"/>
              <a:t> APRE, DIRETTAMENTE O FACENDO INTERVENIRE GLI </a:t>
            </a:r>
            <a:r>
              <a:rPr lang="it-IT" dirty="0" smtClean="0"/>
              <a:t>ADDETTI ANTINCENDIO</a:t>
            </a:r>
            <a:r>
              <a:rPr lang="it-IT" dirty="0"/>
              <a:t>, DALLE APPOSITE </a:t>
            </a:r>
            <a:r>
              <a:rPr lang="it-IT" dirty="0" smtClean="0"/>
              <a:t>SARACINESCHE D’INTERCETTAZIONE</a:t>
            </a:r>
            <a:r>
              <a:rPr lang="it-IT" dirty="0"/>
              <a:t>, I FLUSSI DI GAS O LIQUIDI CHE </a:t>
            </a:r>
            <a:r>
              <a:rPr lang="it-IT" dirty="0" smtClean="0"/>
              <a:t>ALIMENTANO GLI </a:t>
            </a:r>
            <a:r>
              <a:rPr lang="it-IT" dirty="0"/>
              <a:t>IMPIANTI DELLA SCUOLA, QUALORA QUESTI ULTIMI NON SIANO </a:t>
            </a:r>
            <a:r>
              <a:rPr lang="it-IT" dirty="0" smtClean="0"/>
              <a:t>STATI </a:t>
            </a:r>
            <a:r>
              <a:rPr lang="it-IT" dirty="0"/>
              <a:t>COINVOLTI NELL’INCENDIO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380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 lnSpcReduction="10000"/>
          </a:bodyPr>
          <a:lstStyle/>
          <a:p>
            <a:r>
              <a:rPr lang="it-IT" dirty="0"/>
              <a:t>DIRETTAMENTE O FACENDO INTERVENIRE GLI </a:t>
            </a:r>
            <a:r>
              <a:rPr lang="it-IT" dirty="0" smtClean="0"/>
              <a:t>ADDETTI ANTINCENDIO</a:t>
            </a:r>
            <a:r>
              <a:rPr lang="it-IT" dirty="0"/>
              <a:t>, RIPRISTINA L’EROGAZIONE DELL’ENERGIA </a:t>
            </a:r>
            <a:r>
              <a:rPr lang="it-IT" dirty="0" smtClean="0"/>
              <a:t>ELETTRICA, QUALORA </a:t>
            </a:r>
            <a:r>
              <a:rPr lang="it-IT" dirty="0"/>
              <a:t>GLI IMPIANTI ELETTRICI NON SIANO STATI </a:t>
            </a:r>
            <a:r>
              <a:rPr lang="it-IT" dirty="0" smtClean="0"/>
              <a:t>COINVOLTI NELL’INCENDIO </a:t>
            </a:r>
            <a:endParaRPr lang="it-IT" dirty="0"/>
          </a:p>
          <a:p>
            <a:r>
              <a:rPr lang="it-IT" dirty="0"/>
              <a:t> FAVORISCE L’ACCESSO AI LOCALI, QUALORA NON </a:t>
            </a:r>
            <a:r>
              <a:rPr lang="it-IT" dirty="0" smtClean="0"/>
              <a:t>SUSSISTANO CONDIZIONI </a:t>
            </a:r>
            <a:r>
              <a:rPr lang="it-IT" dirty="0"/>
              <a:t>DI PERICOLO CAUSATE DALL’AVVENUTO INCENDIO, </a:t>
            </a:r>
            <a:r>
              <a:rPr lang="it-IT" dirty="0" smtClean="0"/>
              <a:t>ED IL </a:t>
            </a:r>
            <a:r>
              <a:rPr lang="it-IT" dirty="0"/>
              <a:t>RIPRISTINO DELLE ATTIVITÀ SCOLASTICHE </a:t>
            </a:r>
            <a:r>
              <a:rPr lang="it-IT" dirty="0" smtClean="0"/>
              <a:t> </a:t>
            </a:r>
          </a:p>
          <a:p>
            <a:r>
              <a:rPr lang="it-IT" dirty="0" smtClean="0"/>
              <a:t>CONTATTA </a:t>
            </a:r>
            <a:r>
              <a:rPr lang="it-IT" dirty="0"/>
              <a:t>LA DITTA ANTINCENDIO CHE EFFETTUA IL CONTROLLO </a:t>
            </a:r>
            <a:r>
              <a:rPr lang="it-IT" dirty="0" smtClean="0"/>
              <a:t>E LA </a:t>
            </a:r>
            <a:r>
              <a:rPr lang="it-IT" dirty="0"/>
              <a:t>MANUTENZIONE PERIODICA DEI PRESIDI ANTINCENDIO </a:t>
            </a:r>
            <a:r>
              <a:rPr lang="it-IT" dirty="0" smtClean="0"/>
              <a:t>PER SEGNALARE </a:t>
            </a:r>
            <a:r>
              <a:rPr lang="it-IT" dirty="0"/>
              <a:t>LA NECESSITÀ DI EFFETTUARE LA RICARICA </a:t>
            </a:r>
            <a:r>
              <a:rPr lang="it-IT" dirty="0" smtClean="0"/>
              <a:t>DEGLI ESTINTORI </a:t>
            </a:r>
            <a:r>
              <a:rPr lang="it-IT" dirty="0"/>
              <a:t>PORTATILI CHE SONO STATI UTILIZZATI IN FASE </a:t>
            </a:r>
            <a:r>
              <a:rPr lang="it-IT" dirty="0" smtClean="0"/>
              <a:t>DI INTERVENTO </a:t>
            </a:r>
            <a:r>
              <a:rPr lang="it-IT" dirty="0"/>
              <a:t>DAGLI ADDETTI ANTINCENDIO E DAI VIGILI DEL FUOCO </a:t>
            </a:r>
          </a:p>
          <a:p>
            <a:r>
              <a:rPr lang="it-IT" dirty="0"/>
              <a:t> REDIGE UN “REPORT” D’INTERVENTO E REGISTRA L’ACCADUTO </a:t>
            </a:r>
            <a:r>
              <a:rPr lang="it-IT" dirty="0" smtClean="0"/>
              <a:t>NEL “REGISTRO </a:t>
            </a:r>
            <a:r>
              <a:rPr lang="it-IT" dirty="0"/>
              <a:t>ANTINCENDIO”, CONSEGNANDONE COPIA AL </a:t>
            </a:r>
            <a:r>
              <a:rPr lang="it-IT" dirty="0" smtClean="0"/>
              <a:t>DIRIGENTE SCOLASTICO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272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EVACUAZIONE</a:t>
            </a:r>
          </a:p>
          <a:p>
            <a:pPr marL="0" indent="0">
              <a:buNone/>
            </a:pPr>
            <a:r>
              <a:rPr lang="it-IT" dirty="0"/>
              <a:t>Il </a:t>
            </a:r>
            <a:r>
              <a:rPr lang="it-IT" b="1" dirty="0"/>
              <a:t>Coordinatore dell’Emergenza ed il Dirigente Scolastico (o un </a:t>
            </a:r>
            <a:r>
              <a:rPr lang="it-IT" b="1" dirty="0" smtClean="0"/>
              <a:t>suo </a:t>
            </a:r>
            <a:r>
              <a:rPr lang="it-IT" dirty="0" smtClean="0"/>
              <a:t>delegato</a:t>
            </a:r>
            <a:r>
              <a:rPr lang="it-IT" dirty="0"/>
              <a:t>) qualora le circostanze lo richiedano valutano l’opportunità </a:t>
            </a:r>
            <a:r>
              <a:rPr lang="it-IT" dirty="0" smtClean="0"/>
              <a:t>di procedere </a:t>
            </a:r>
            <a:r>
              <a:rPr lang="it-IT" dirty="0"/>
              <a:t>con </a:t>
            </a:r>
            <a:r>
              <a:rPr lang="it-IT" dirty="0" smtClean="0"/>
              <a:t>l’EVACUAZIONE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Il Dirigente Scolastico (o un suo delegato) incarica quindi l’Addetto alle comunicazioni </a:t>
            </a:r>
            <a:r>
              <a:rPr lang="it-IT" dirty="0" smtClean="0"/>
              <a:t>di Emergenza </a:t>
            </a:r>
            <a:r>
              <a:rPr lang="it-IT" dirty="0"/>
              <a:t>di procedere con l’attivazione dell’ordine di </a:t>
            </a:r>
            <a:r>
              <a:rPr lang="it-IT" dirty="0" smtClean="0"/>
              <a:t>evacuazione. Con </a:t>
            </a:r>
            <a:r>
              <a:rPr lang="it-IT" dirty="0"/>
              <a:t>l’ordine di evacuazione partono in automatico tutte una serie di procedure che </a:t>
            </a:r>
            <a:r>
              <a:rPr lang="it-IT" dirty="0" smtClean="0"/>
              <a:t>non richiedono </a:t>
            </a:r>
            <a:r>
              <a:rPr lang="it-IT" dirty="0"/>
              <a:t>alcuna autorizzazione, ciascuno dovrà comportarsi per come stabilito, </a:t>
            </a:r>
            <a:r>
              <a:rPr lang="it-IT" dirty="0" smtClean="0"/>
              <a:t>qualora necessario </a:t>
            </a:r>
            <a:r>
              <a:rPr lang="it-IT" dirty="0"/>
              <a:t>il riferimento è il Coordinatore dell’Emergenza. </a:t>
            </a:r>
          </a:p>
        </p:txBody>
      </p:sp>
    </p:spTree>
    <p:extLst>
      <p:ext uri="{BB962C8B-B14F-4D97-AF65-F5344CB8AC3E}">
        <p14:creationId xmlns:p14="http://schemas.microsoft.com/office/powerpoint/2010/main" val="413617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03200"/>
            <a:ext cx="10515600" cy="5973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/>
              <a:t>Figure interessate 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Le procedure coinvolgono le seguenti figure:</a:t>
            </a:r>
          </a:p>
          <a:p>
            <a:r>
              <a:rPr lang="it-IT" dirty="0"/>
              <a:t> coordinatore dell’emergenza; </a:t>
            </a:r>
          </a:p>
          <a:p>
            <a:r>
              <a:rPr lang="it-IT" dirty="0"/>
              <a:t> addetto alle comunicazioni di emergenza (collaboratore scolastico/reception);</a:t>
            </a:r>
          </a:p>
          <a:p>
            <a:r>
              <a:rPr lang="it-IT" dirty="0"/>
              <a:t> responsabile delle operazioni di evacuazione e controllo presenze;</a:t>
            </a:r>
          </a:p>
          <a:p>
            <a:r>
              <a:rPr lang="it-IT" dirty="0"/>
              <a:t> addetti stampa registro elettronico e presenze personale;</a:t>
            </a:r>
          </a:p>
          <a:p>
            <a:r>
              <a:rPr lang="it-IT" dirty="0"/>
              <a:t> addetti chiusura energia gas acqua – gestione cancelli;</a:t>
            </a:r>
          </a:p>
          <a:p>
            <a:r>
              <a:rPr lang="it-IT" dirty="0"/>
              <a:t> addetti alle operazioni di evacuazione;</a:t>
            </a:r>
          </a:p>
          <a:p>
            <a:r>
              <a:rPr lang="it-IT" dirty="0"/>
              <a:t> addetti alle operazioni controllo presenze evacuazione; </a:t>
            </a:r>
            <a:endParaRPr lang="it-IT" dirty="0" smtClean="0"/>
          </a:p>
          <a:p>
            <a:r>
              <a:rPr lang="it-IT" dirty="0"/>
              <a:t> addetti antincendio;</a:t>
            </a:r>
          </a:p>
          <a:p>
            <a:r>
              <a:rPr lang="it-IT" dirty="0"/>
              <a:t> addetti primo soccorso. </a:t>
            </a:r>
          </a:p>
        </p:txBody>
      </p:sp>
    </p:spTree>
    <p:extLst>
      <p:ext uri="{BB962C8B-B14F-4D97-AF65-F5344CB8AC3E}">
        <p14:creationId xmlns:p14="http://schemas.microsoft.com/office/powerpoint/2010/main" val="214337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Il </a:t>
            </a:r>
            <a:r>
              <a:rPr lang="it-IT" b="1" dirty="0"/>
              <a:t>Coordinatore dell’Emergenza deve:</a:t>
            </a:r>
          </a:p>
          <a:p>
            <a:r>
              <a:rPr lang="it-IT" dirty="0" smtClean="0"/>
              <a:t>verificare </a:t>
            </a:r>
            <a:r>
              <a:rPr lang="it-IT" dirty="0"/>
              <a:t>il procedere dell’operazione, attraverso le informazioni ricevute </a:t>
            </a:r>
            <a:r>
              <a:rPr lang="it-IT" dirty="0" smtClean="0"/>
              <a:t>dall’addetto alle </a:t>
            </a:r>
            <a:r>
              <a:rPr lang="it-IT" dirty="0"/>
              <a:t>comunicazioni di emergenza, dall’addetto alla stampa del registro elettronico </a:t>
            </a:r>
            <a:r>
              <a:rPr lang="it-IT" dirty="0" smtClean="0"/>
              <a:t>e presenze </a:t>
            </a:r>
            <a:r>
              <a:rPr lang="it-IT" dirty="0"/>
              <a:t>personale, dagli addetti alle operazioni di evacuazione, dall’addetto </a:t>
            </a:r>
            <a:r>
              <a:rPr lang="it-IT" dirty="0" smtClean="0"/>
              <a:t>alle operazioni </a:t>
            </a:r>
            <a:r>
              <a:rPr lang="it-IT" dirty="0"/>
              <a:t>controllo presenze evacuazione, dai Responsabili delle operazioni </a:t>
            </a:r>
            <a:r>
              <a:rPr lang="it-IT" dirty="0" smtClean="0"/>
              <a:t>di evacuazione </a:t>
            </a:r>
            <a:r>
              <a:rPr lang="it-IT" dirty="0"/>
              <a:t>e controllo presenze punto di raccolta, dagli addetti alla </a:t>
            </a:r>
            <a:r>
              <a:rPr lang="it-IT" dirty="0" smtClean="0"/>
              <a:t>chiusura energia </a:t>
            </a:r>
            <a:r>
              <a:rPr lang="it-IT" dirty="0"/>
              <a:t>gas acqua gestione cancelli, dagli addetti antincendio e dagli addetti al </a:t>
            </a:r>
            <a:r>
              <a:rPr lang="it-IT" dirty="0" smtClean="0"/>
              <a:t>primo soccorso</a:t>
            </a:r>
            <a:r>
              <a:rPr lang="it-IT" dirty="0"/>
              <a:t>;. </a:t>
            </a:r>
          </a:p>
          <a:p>
            <a:r>
              <a:rPr lang="it-IT" dirty="0"/>
              <a:t> ove mancassero persone all’appello (al termine della fase di evacuazione), </a:t>
            </a:r>
            <a:r>
              <a:rPr lang="it-IT" dirty="0" smtClean="0"/>
              <a:t>coordinare l’operazione </a:t>
            </a:r>
            <a:r>
              <a:rPr lang="it-IT" dirty="0"/>
              <a:t>di ricerca e soccorso con priorità assoluta rispetto alle altre emergenze; </a:t>
            </a:r>
          </a:p>
          <a:p>
            <a:r>
              <a:rPr lang="it-IT" dirty="0"/>
              <a:t> in ogni momento, secondo necessità, sostituire le persone incaricate di </a:t>
            </a:r>
            <a:r>
              <a:rPr lang="it-IT" dirty="0" smtClean="0"/>
              <a:t>compiti improrogabili</a:t>
            </a:r>
            <a:r>
              <a:rPr lang="it-IT" dirty="0"/>
              <a:t>, qualora queste fossero impossibilitate ad agire; </a:t>
            </a:r>
          </a:p>
          <a:p>
            <a:r>
              <a:rPr lang="it-IT" dirty="0"/>
              <a:t> in ogni momento, secondo necessità, fornire le indicazioni necessarie al fine di </a:t>
            </a:r>
            <a:r>
              <a:rPr lang="it-IT" dirty="0" smtClean="0"/>
              <a:t>dare corso </a:t>
            </a:r>
            <a:r>
              <a:rPr lang="it-IT" dirty="0"/>
              <a:t>all’evacuazione; </a:t>
            </a:r>
          </a:p>
          <a:p>
            <a:r>
              <a:rPr lang="it-IT" dirty="0"/>
              <a:t> dare ordine di rientro ad emergenza conclusa. </a:t>
            </a:r>
          </a:p>
        </p:txBody>
      </p:sp>
    </p:spTree>
    <p:extLst>
      <p:ext uri="{BB962C8B-B14F-4D97-AF65-F5344CB8AC3E}">
        <p14:creationId xmlns:p14="http://schemas.microsoft.com/office/powerpoint/2010/main" val="352340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L'</a:t>
            </a:r>
            <a:r>
              <a:rPr lang="it-IT" b="1" dirty="0"/>
              <a:t>addetto alle comunicazioni di emergenza :</a:t>
            </a:r>
          </a:p>
          <a:p>
            <a:r>
              <a:rPr lang="it-IT" b="1" dirty="0" smtClean="0"/>
              <a:t>ricevuto </a:t>
            </a:r>
            <a:r>
              <a:rPr lang="it-IT" b="1" dirty="0"/>
              <a:t>dal Dirigente Scolastico (o un suo delegato) l’ordine </a:t>
            </a:r>
            <a:r>
              <a:rPr lang="it-IT" b="1" dirty="0" smtClean="0"/>
              <a:t>di procedere </a:t>
            </a:r>
            <a:r>
              <a:rPr lang="it-IT" b="1" dirty="0"/>
              <a:t>con </a:t>
            </a:r>
            <a:r>
              <a:rPr lang="it-IT" dirty="0" smtClean="0"/>
              <a:t>l’EVACUAZIONE </a:t>
            </a:r>
            <a:r>
              <a:rPr lang="it-IT" dirty="0"/>
              <a:t>deve far partire immediatamente: </a:t>
            </a:r>
          </a:p>
          <a:p>
            <a:r>
              <a:rPr lang="it-IT" dirty="0"/>
              <a:t> il </a:t>
            </a:r>
            <a:r>
              <a:rPr lang="it-IT" b="1" dirty="0"/>
              <a:t>SUONO DI ALLERTA (5 attivazioni lunghe della campanella o della </a:t>
            </a:r>
            <a:r>
              <a:rPr lang="it-IT" b="1" dirty="0" smtClean="0"/>
              <a:t>sirena </a:t>
            </a:r>
            <a:r>
              <a:rPr lang="it-IT" dirty="0" smtClean="0"/>
              <a:t>antincendio</a:t>
            </a:r>
            <a:r>
              <a:rPr lang="it-IT" dirty="0"/>
              <a:t>, con un breve intervallo tra l’una e l’altra).</a:t>
            </a:r>
          </a:p>
          <a:p>
            <a:pPr marL="0" indent="0">
              <a:buNone/>
            </a:pPr>
            <a:r>
              <a:rPr lang="it-IT" dirty="0"/>
              <a:t>Nel caso in cui non è possibile attivare la campanella o la sirena antincendio </a:t>
            </a:r>
            <a:r>
              <a:rPr lang="it-IT" dirty="0" smtClean="0"/>
              <a:t>dare l’allarme </a:t>
            </a:r>
            <a:r>
              <a:rPr lang="it-IT" dirty="0"/>
              <a:t>a voce. </a:t>
            </a:r>
          </a:p>
          <a:p>
            <a:r>
              <a:rPr lang="it-IT" dirty="0" smtClean="0"/>
              <a:t>CESSARE </a:t>
            </a:r>
            <a:r>
              <a:rPr lang="it-IT" dirty="0"/>
              <a:t>QUALSIASI ATTIVITA’ ED ABBANDONARE OGNI COSA, ALZARSI E </a:t>
            </a:r>
          </a:p>
        </p:txBody>
      </p:sp>
    </p:spTree>
    <p:extLst>
      <p:ext uri="{BB962C8B-B14F-4D97-AF65-F5344CB8AC3E}">
        <p14:creationId xmlns:p14="http://schemas.microsoft.com/office/powerpoint/2010/main" val="258762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DISPORRE LA SEDIA SOTTO LA SCRIVANIA, SPINGENDOVI ANCHE LA BORSA O </a:t>
            </a:r>
            <a:r>
              <a:rPr lang="it-IT" dirty="0" smtClean="0"/>
              <a:t>LO ZAINO</a:t>
            </a:r>
            <a:r>
              <a:rPr lang="it-IT" dirty="0"/>
              <a:t>. OCCORRE LASCIARE TUTTO QUELLO CHE NON E’ </a:t>
            </a:r>
            <a:r>
              <a:rPr lang="it-IT" dirty="0" smtClean="0"/>
              <a:t>STRETTAMENTE NECESSARIO </a:t>
            </a:r>
            <a:r>
              <a:rPr lang="it-IT" dirty="0"/>
              <a:t>(in modo da liberare ogni percorso) ED  APRIRE LA PORTA; </a:t>
            </a:r>
          </a:p>
          <a:p>
            <a:r>
              <a:rPr lang="it-IT" dirty="0"/>
              <a:t> </a:t>
            </a:r>
            <a:r>
              <a:rPr lang="it-IT" b="1" dirty="0"/>
              <a:t>DISATTIVARE SOLO LE APPARECCHIATURE ELETTRICHE NON </a:t>
            </a:r>
            <a:r>
              <a:rPr lang="it-IT" b="1" dirty="0" smtClean="0"/>
              <a:t>ESSENZIALI PER </a:t>
            </a:r>
            <a:r>
              <a:rPr lang="it-IT" b="1" dirty="0"/>
              <a:t>LA SUCCESSIVA GESTIONE DELL’EVACUAZIONE (DEVONO </a:t>
            </a:r>
            <a:r>
              <a:rPr lang="it-IT" b="1" dirty="0" smtClean="0"/>
              <a:t>RESTARE </a:t>
            </a:r>
            <a:r>
              <a:rPr lang="it-IT" dirty="0" smtClean="0"/>
              <a:t>FUNZIONANTI </a:t>
            </a:r>
            <a:r>
              <a:rPr lang="it-IT" dirty="0"/>
              <a:t>CAMPANELLA, TELEFONO, EVENTUALE CARICA CELLULARE, ECC.);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Se il </a:t>
            </a:r>
            <a:r>
              <a:rPr lang="it-IT" b="1" dirty="0"/>
              <a:t>Coordinatore dell’Emergenza lo richiede, chiama: </a:t>
            </a:r>
          </a:p>
          <a:p>
            <a:r>
              <a:rPr lang="it-IT" b="1" dirty="0"/>
              <a:t>VIGILI DEL FUOCO   Tel. 115</a:t>
            </a:r>
          </a:p>
          <a:p>
            <a:r>
              <a:rPr lang="it-IT" b="1" dirty="0"/>
              <a:t>PRONTO SOCCORSO Tel. 118 </a:t>
            </a:r>
          </a:p>
          <a:p>
            <a:r>
              <a:rPr lang="it-IT" b="1" dirty="0"/>
              <a:t>PROTEZIONE CIVILE (regionale) Tel. 800 222 211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297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 fontScale="85000" lnSpcReduction="10000"/>
          </a:bodyPr>
          <a:lstStyle/>
          <a:p>
            <a:r>
              <a:rPr lang="it-IT" b="1" dirty="0"/>
              <a:t>ricevuto dal Dirigente Scolastico (o un suo delegato) l’ordine di procedere con </a:t>
            </a:r>
            <a:r>
              <a:rPr lang="it-IT" b="1" dirty="0" smtClean="0"/>
              <a:t>il </a:t>
            </a:r>
            <a:r>
              <a:rPr lang="it-IT" dirty="0" smtClean="0"/>
              <a:t>suono </a:t>
            </a:r>
            <a:r>
              <a:rPr lang="it-IT" dirty="0"/>
              <a:t>di uscita (EVACUAZIONE) deve far partire immediatamente: </a:t>
            </a:r>
          </a:p>
          <a:p>
            <a:r>
              <a:rPr lang="it-IT" dirty="0" smtClean="0"/>
              <a:t>il </a:t>
            </a:r>
            <a:r>
              <a:rPr lang="it-IT" b="1" dirty="0"/>
              <a:t>SUONO DI USCITA (una attivazione continua della campanella o della </a:t>
            </a:r>
            <a:r>
              <a:rPr lang="it-IT" b="1" dirty="0" smtClean="0"/>
              <a:t>sirena </a:t>
            </a:r>
            <a:r>
              <a:rPr lang="it-IT" dirty="0" smtClean="0"/>
              <a:t>antincendio).</a:t>
            </a:r>
          </a:p>
          <a:p>
            <a:pPr marL="0" indent="0">
              <a:buNone/>
            </a:pPr>
            <a:r>
              <a:rPr lang="it-IT" dirty="0" smtClean="0"/>
              <a:t>Nel </a:t>
            </a:r>
            <a:r>
              <a:rPr lang="it-IT" dirty="0"/>
              <a:t>caso in cui non è possibile attivare la campanella o la sirena antincendio </a:t>
            </a:r>
            <a:r>
              <a:rPr lang="it-IT" dirty="0" smtClean="0"/>
              <a:t>dare l’allarme </a:t>
            </a:r>
            <a:r>
              <a:rPr lang="it-IT" dirty="0"/>
              <a:t>a voce. </a:t>
            </a:r>
            <a:endParaRPr lang="it-IT" dirty="0" smtClean="0"/>
          </a:p>
          <a:p>
            <a:pPr marL="0" indent="0">
              <a:buNone/>
            </a:pPr>
            <a:r>
              <a:rPr lang="it-IT" b="1" dirty="0" smtClean="0"/>
              <a:t>RESTA </a:t>
            </a:r>
            <a:r>
              <a:rPr lang="it-IT" b="1" dirty="0"/>
              <a:t>IN ATTESA DI ULTERIORI INDICAZIONI DA PARTE DEL </a:t>
            </a:r>
            <a:r>
              <a:rPr lang="it-IT" b="1" dirty="0" smtClean="0"/>
              <a:t>DIRIGENTE </a:t>
            </a:r>
            <a:r>
              <a:rPr lang="it-IT" b="1" dirty="0"/>
              <a:t>SCOLASTICO E DEL COORDINATORE DELL’EMERGENZA </a:t>
            </a:r>
          </a:p>
          <a:p>
            <a:pPr marL="0" indent="0">
              <a:buNone/>
            </a:pPr>
            <a:r>
              <a:rPr lang="it-IT" dirty="0"/>
              <a:t>SU INDICAZIONE DEL DIRIGENTE SCOLASTICO O DEL COORDINATORE </a:t>
            </a:r>
            <a:r>
              <a:rPr lang="it-IT" dirty="0" smtClean="0"/>
              <a:t>DELL’EMERGENZA</a:t>
            </a:r>
            <a:r>
              <a:rPr lang="it-IT" dirty="0"/>
              <a:t>:</a:t>
            </a:r>
          </a:p>
          <a:p>
            <a:r>
              <a:rPr lang="it-IT" dirty="0" smtClean="0"/>
              <a:t>ESCE </a:t>
            </a:r>
            <a:r>
              <a:rPr lang="it-IT" dirty="0"/>
              <a:t>CHIUDENDO LA PORTA (PORTA CHIUSA SIGNIFICA CHE DENTRO NON C’E’ </a:t>
            </a:r>
          </a:p>
          <a:p>
            <a:r>
              <a:rPr lang="it-IT" dirty="0"/>
              <a:t>NESSUNO); </a:t>
            </a:r>
          </a:p>
          <a:p>
            <a:r>
              <a:rPr lang="it-IT" dirty="0" smtClean="0"/>
              <a:t>SEGUE </a:t>
            </a:r>
            <a:r>
              <a:rPr lang="it-IT" dirty="0"/>
              <a:t>LA VIA DI ESODO INDICATA NEL PIANO DI EMERGENZA E RAGGIUNGE IL </a:t>
            </a:r>
          </a:p>
          <a:p>
            <a:r>
              <a:rPr lang="it-IT" dirty="0"/>
              <a:t>PUNTO DI RACCOLTA STABILITO;</a:t>
            </a:r>
          </a:p>
          <a:p>
            <a:r>
              <a:rPr lang="it-IT" dirty="0" smtClean="0"/>
              <a:t>NEL </a:t>
            </a:r>
            <a:r>
              <a:rPr lang="it-IT" dirty="0"/>
              <a:t>PUNTO DI RACCOLTA ATTENDE INDICAZIONI.</a:t>
            </a:r>
          </a:p>
        </p:txBody>
      </p:sp>
    </p:spTree>
    <p:extLst>
      <p:ext uri="{BB962C8B-B14F-4D97-AF65-F5344CB8AC3E}">
        <p14:creationId xmlns:p14="http://schemas.microsoft.com/office/powerpoint/2010/main" val="118131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AL </a:t>
            </a:r>
            <a:r>
              <a:rPr lang="it-IT" b="1" dirty="0"/>
              <a:t>SUONO DI ALLERTA (5 attivazioni lunghe della campanella o della </a:t>
            </a:r>
            <a:r>
              <a:rPr lang="it-IT" b="1" dirty="0" smtClean="0"/>
              <a:t>sirena </a:t>
            </a:r>
            <a:r>
              <a:rPr lang="it-IT" dirty="0" smtClean="0"/>
              <a:t>antincendio</a:t>
            </a:r>
            <a:r>
              <a:rPr lang="it-IT" dirty="0"/>
              <a:t>, con un breve intervallo tra l’una e l’altra) </a:t>
            </a:r>
          </a:p>
          <a:p>
            <a:pPr marL="0" indent="0">
              <a:buNone/>
            </a:pPr>
            <a:r>
              <a:rPr lang="it-IT" dirty="0"/>
              <a:t>Nel caso in cui non è possibile attivare la campanella o la sirena antincendio l’allarme </a:t>
            </a:r>
            <a:r>
              <a:rPr lang="it-IT" dirty="0" smtClean="0"/>
              <a:t>viene dato </a:t>
            </a:r>
            <a:r>
              <a:rPr lang="it-IT" dirty="0"/>
              <a:t>a voce. </a:t>
            </a:r>
          </a:p>
          <a:p>
            <a:pPr marL="0" indent="0">
              <a:buNone/>
            </a:pPr>
            <a:r>
              <a:rPr lang="it-IT" b="1" dirty="0" smtClean="0"/>
              <a:t>TUTTI </a:t>
            </a:r>
            <a:r>
              <a:rPr lang="it-IT" b="1" dirty="0"/>
              <a:t>DEVONO: </a:t>
            </a:r>
          </a:p>
          <a:p>
            <a:pPr marL="0" indent="0">
              <a:buNone/>
            </a:pPr>
            <a:r>
              <a:rPr lang="it-IT" dirty="0" smtClean="0"/>
              <a:t>CESSARE </a:t>
            </a:r>
            <a:r>
              <a:rPr lang="it-IT" dirty="0"/>
              <a:t>QUALSIASI </a:t>
            </a:r>
            <a:r>
              <a:rPr lang="it-IT" dirty="0" smtClean="0"/>
              <a:t>ATTIVITA</a:t>
            </a:r>
            <a:r>
              <a:rPr lang="it-IT" dirty="0"/>
              <a:t>’ ED ABBANDONARE OGNI COSA; </a:t>
            </a:r>
            <a:endParaRPr lang="it-IT" dirty="0" smtClean="0"/>
          </a:p>
          <a:p>
            <a:r>
              <a:rPr lang="it-IT" dirty="0"/>
              <a:t>ALZARSI E DISPORRE LA SEDIA SOTTO AL </a:t>
            </a:r>
            <a:r>
              <a:rPr lang="it-IT" dirty="0" smtClean="0"/>
              <a:t>BANCO/CATTEDRA/SCRIVANIA, SPINGENDOVI </a:t>
            </a:r>
            <a:r>
              <a:rPr lang="it-IT" dirty="0"/>
              <a:t>ANCHE LA BORSA O LO ZAINO - OCCORRE LASCIARE </a:t>
            </a:r>
            <a:r>
              <a:rPr lang="it-IT" dirty="0" smtClean="0"/>
              <a:t>TUTTO QUELLO </a:t>
            </a:r>
            <a:r>
              <a:rPr lang="it-IT" dirty="0"/>
              <a:t>CHE NON E’ STRETTAMENTE NECESSARIO (in modo da liberare </a:t>
            </a:r>
            <a:r>
              <a:rPr lang="it-IT" dirty="0" smtClean="0"/>
              <a:t>ogni percorso </a:t>
            </a:r>
            <a:r>
              <a:rPr lang="it-IT" dirty="0"/>
              <a:t>all’interno dell’aula/ufficio, laboratorio); </a:t>
            </a:r>
          </a:p>
          <a:p>
            <a:r>
              <a:rPr lang="it-IT" dirty="0"/>
              <a:t>CHIUDERE LE FINESTRE; </a:t>
            </a:r>
            <a:endParaRPr lang="it-IT" dirty="0" smtClean="0"/>
          </a:p>
          <a:p>
            <a:r>
              <a:rPr lang="it-IT" dirty="0" smtClean="0"/>
              <a:t>DISATTIVARE </a:t>
            </a:r>
            <a:r>
              <a:rPr lang="it-IT" dirty="0"/>
              <a:t>TUTTE LE APPARECCHIATURE ELETTRICHE presenti nell’aula, l’ufficio </a:t>
            </a:r>
            <a:r>
              <a:rPr lang="it-IT" dirty="0" smtClean="0"/>
              <a:t>o </a:t>
            </a:r>
            <a:r>
              <a:rPr lang="it-IT" dirty="0"/>
              <a:t>il laboratorio (chiudere le luci, la LIM, rimuove le spine dalle prese, ecc.);</a:t>
            </a:r>
          </a:p>
          <a:p>
            <a:r>
              <a:rPr lang="it-IT" dirty="0"/>
              <a:t>APRIRE LA PORTA; </a:t>
            </a:r>
          </a:p>
        </p:txBody>
      </p:sp>
    </p:spTree>
    <p:extLst>
      <p:ext uri="{BB962C8B-B14F-4D97-AF65-F5344CB8AC3E}">
        <p14:creationId xmlns:p14="http://schemas.microsoft.com/office/powerpoint/2010/main" val="184788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CHI </a:t>
            </a:r>
            <a:r>
              <a:rPr lang="it-IT" b="1" dirty="0"/>
              <a:t>NON HA NESSUN INCARICO DEVE ATTENDERE NELL’AULA, UFFICIO O </a:t>
            </a:r>
            <a:r>
              <a:rPr lang="it-IT" b="1" dirty="0" smtClean="0"/>
              <a:t> </a:t>
            </a:r>
            <a:r>
              <a:rPr lang="it-IT" dirty="0" smtClean="0"/>
              <a:t>LABORATORIO </a:t>
            </a:r>
            <a:r>
              <a:rPr lang="it-IT" dirty="0"/>
              <a:t>IL SUONO DI USCITA (una attivazione continua della campanella </a:t>
            </a:r>
            <a:r>
              <a:rPr lang="it-IT" dirty="0" smtClean="0"/>
              <a:t>o della </a:t>
            </a:r>
            <a:r>
              <a:rPr lang="it-IT" dirty="0"/>
              <a:t>sirena antincendio) TENENDOSI PRONTO PER </a:t>
            </a:r>
            <a:r>
              <a:rPr lang="it-IT" dirty="0" smtClean="0"/>
              <a:t>L’EVACUAZIONE Nel </a:t>
            </a:r>
            <a:r>
              <a:rPr lang="it-IT" dirty="0"/>
              <a:t>caso in cui non è possibile attivare la campanella o la sirena antincendio </a:t>
            </a:r>
            <a:r>
              <a:rPr lang="it-IT" dirty="0" smtClean="0"/>
              <a:t>l’allarme viene </a:t>
            </a:r>
            <a:r>
              <a:rPr lang="it-IT" dirty="0"/>
              <a:t>dato a voce.</a:t>
            </a:r>
          </a:p>
          <a:p>
            <a:pPr marL="0" indent="0">
              <a:buNone/>
            </a:pPr>
            <a:r>
              <a:rPr lang="it-IT" b="1" dirty="0" smtClean="0"/>
              <a:t>CHI </a:t>
            </a:r>
            <a:r>
              <a:rPr lang="it-IT" b="1" dirty="0"/>
              <a:t>HA UN INCARICO DEVE SEGUIRE LE INDICAZIONI RICEVUTE;</a:t>
            </a:r>
          </a:p>
          <a:p>
            <a:pPr marL="0" indent="0">
              <a:buNone/>
            </a:pPr>
            <a:r>
              <a:rPr lang="it-IT" dirty="0"/>
              <a:t>Trascorsi 15 minuti dal suono di allerta, se non interviene il suono di uscita, </a:t>
            </a:r>
            <a:r>
              <a:rPr lang="it-IT" dirty="0" smtClean="0"/>
              <a:t>l’emergenza deve </a:t>
            </a:r>
            <a:r>
              <a:rPr lang="it-IT" dirty="0"/>
              <a:t>considerarsi annullata</a:t>
            </a:r>
          </a:p>
        </p:txBody>
      </p:sp>
    </p:spTree>
    <p:extLst>
      <p:ext uri="{BB962C8B-B14F-4D97-AF65-F5344CB8AC3E}">
        <p14:creationId xmlns:p14="http://schemas.microsoft.com/office/powerpoint/2010/main" val="366335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AL SUONO DI USCITA (una attivazione continua della campanella o della </a:t>
            </a:r>
            <a:r>
              <a:rPr lang="it-IT" b="1" dirty="0" smtClean="0"/>
              <a:t>sirena </a:t>
            </a:r>
            <a:r>
              <a:rPr lang="it-IT" dirty="0" smtClean="0"/>
              <a:t>antincendio</a:t>
            </a:r>
            <a:r>
              <a:rPr lang="it-IT" dirty="0"/>
              <a:t>) </a:t>
            </a:r>
            <a:r>
              <a:rPr lang="it-IT" dirty="0" smtClean="0"/>
              <a:t> Nel </a:t>
            </a:r>
            <a:r>
              <a:rPr lang="it-IT" dirty="0"/>
              <a:t>caso in cui non è possibile attivare la campanella o la sirena antincendio l’allarme </a:t>
            </a:r>
            <a:r>
              <a:rPr lang="it-IT" dirty="0" smtClean="0"/>
              <a:t>viene dato </a:t>
            </a:r>
            <a:r>
              <a:rPr lang="it-IT" dirty="0"/>
              <a:t>a voce. </a:t>
            </a:r>
          </a:p>
          <a:p>
            <a:pPr marL="0" indent="0">
              <a:buNone/>
            </a:pPr>
            <a:r>
              <a:rPr lang="it-IT" b="1" dirty="0"/>
              <a:t>TUTTI QUELLI CHE NON HANNO ALCUN INCARICO DEVONO:</a:t>
            </a:r>
          </a:p>
          <a:p>
            <a:r>
              <a:rPr lang="it-IT" dirty="0"/>
              <a:t> USCIRE CHIUDENDO LA PORTA (PORTA CHIUSA SIGNIFICA CHE DENTRO NON C’E’ </a:t>
            </a:r>
            <a:r>
              <a:rPr lang="it-IT" dirty="0" smtClean="0"/>
              <a:t>NESSUNO</a:t>
            </a:r>
            <a:r>
              <a:rPr lang="it-IT" dirty="0"/>
              <a:t>);</a:t>
            </a:r>
          </a:p>
          <a:p>
            <a:r>
              <a:rPr lang="it-IT" dirty="0"/>
              <a:t> SEGUIRE LA VIA DI ESODO INDICATA NEL PIANO DI EMERGENZA E RAGGIUNGERE </a:t>
            </a:r>
            <a:r>
              <a:rPr lang="it-IT" dirty="0" smtClean="0"/>
              <a:t>IL </a:t>
            </a:r>
            <a:r>
              <a:rPr lang="it-IT" dirty="0"/>
              <a:t>PUNTO DI RACCOLTA STABILITO;</a:t>
            </a:r>
          </a:p>
          <a:p>
            <a:r>
              <a:rPr lang="it-IT" dirty="0"/>
              <a:t> NEL PUNTO DI RACCOLTA ATTENDERE INDICAZIONI. </a:t>
            </a:r>
          </a:p>
        </p:txBody>
      </p:sp>
    </p:spTree>
    <p:extLst>
      <p:ext uri="{BB962C8B-B14F-4D97-AF65-F5344CB8AC3E}">
        <p14:creationId xmlns:p14="http://schemas.microsoft.com/office/powerpoint/2010/main" val="146601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ORDINE DI EVACUAZIONE SEGNALE DI ALLARME </a:t>
            </a:r>
            <a:endParaRPr lang="it-IT" b="1" dirty="0" smtClean="0"/>
          </a:p>
          <a:p>
            <a:r>
              <a:rPr lang="it-IT" dirty="0"/>
              <a:t>L’ORDINE DI EVACUAZIONE E’ COSTITUITO </a:t>
            </a:r>
            <a:r>
              <a:rPr lang="it-IT" dirty="0" smtClean="0"/>
              <a:t>DA SUONO </a:t>
            </a:r>
            <a:r>
              <a:rPr lang="it-IT" dirty="0"/>
              <a:t>DI ALLERTA + SUONO DI USCITA </a:t>
            </a:r>
            <a:endParaRPr lang="it-IT" dirty="0" smtClean="0"/>
          </a:p>
          <a:p>
            <a:r>
              <a:rPr lang="it-IT" dirty="0"/>
              <a:t>L’ORDINE DI EVACUAZIONE PUO’ ESSERE </a:t>
            </a:r>
            <a:r>
              <a:rPr lang="it-IT" dirty="0" smtClean="0"/>
              <a:t>DIRAMATO ESCLUSIVAMENTE </a:t>
            </a:r>
            <a:r>
              <a:rPr lang="it-IT" dirty="0"/>
              <a:t>DAL DIRIGENTE SCOLASTICO (O DELEGATO) </a:t>
            </a:r>
            <a:endParaRPr lang="it-IT" dirty="0" smtClean="0"/>
          </a:p>
          <a:p>
            <a:r>
              <a:rPr lang="it-IT" dirty="0"/>
              <a:t>L’attivazione fisica dell’allarme di evacuazione può </a:t>
            </a:r>
            <a:r>
              <a:rPr lang="it-IT" dirty="0" smtClean="0"/>
              <a:t>essere </a:t>
            </a:r>
            <a:r>
              <a:rPr lang="it-IT" dirty="0"/>
              <a:t>effettuata solo dal Dirigente Scolastico, dal </a:t>
            </a:r>
            <a:r>
              <a:rPr lang="it-IT" dirty="0" smtClean="0"/>
              <a:t>Coordinatore </a:t>
            </a:r>
            <a:r>
              <a:rPr lang="it-IT" dirty="0"/>
              <a:t>dell’Emergenza e </a:t>
            </a:r>
            <a:r>
              <a:rPr lang="it-IT" dirty="0" smtClean="0"/>
              <a:t>dall’Addetto alle Comunicazioni </a:t>
            </a:r>
            <a:r>
              <a:rPr lang="it-IT" dirty="0"/>
              <a:t>di Emergenza</a:t>
            </a:r>
          </a:p>
        </p:txBody>
      </p:sp>
    </p:spTree>
    <p:extLst>
      <p:ext uri="{BB962C8B-B14F-4D97-AF65-F5344CB8AC3E}">
        <p14:creationId xmlns:p14="http://schemas.microsoft.com/office/powerpoint/2010/main" val="4044125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/>
          </a:bodyPr>
          <a:lstStyle/>
          <a:p>
            <a:r>
              <a:rPr lang="it-IT" b="1" dirty="0"/>
              <a:t>SUONO </a:t>
            </a:r>
            <a:r>
              <a:rPr lang="it-IT" b="1" dirty="0" smtClean="0"/>
              <a:t>DI ALLERTA (</a:t>
            </a:r>
            <a:r>
              <a:rPr lang="it-IT" b="1" dirty="0"/>
              <a:t>PREPARAZIONE) </a:t>
            </a:r>
            <a:endParaRPr lang="it-IT" b="1" dirty="0" smtClean="0"/>
          </a:p>
          <a:p>
            <a:r>
              <a:rPr lang="it-IT" b="1" dirty="0"/>
              <a:t>5 attivazioni </a:t>
            </a:r>
            <a:r>
              <a:rPr lang="it-IT" b="1" dirty="0" smtClean="0"/>
              <a:t>lunghe della </a:t>
            </a:r>
            <a:r>
              <a:rPr lang="it-IT" b="1" dirty="0"/>
              <a:t>campanella, </a:t>
            </a:r>
            <a:r>
              <a:rPr lang="it-IT" b="1" dirty="0" smtClean="0"/>
              <a:t>con </a:t>
            </a:r>
            <a:r>
              <a:rPr lang="it-IT" b="1" dirty="0"/>
              <a:t>un </a:t>
            </a:r>
            <a:r>
              <a:rPr lang="it-IT" b="1" dirty="0" smtClean="0"/>
              <a:t>breve intervallo tra </a:t>
            </a:r>
            <a:r>
              <a:rPr lang="it-IT" b="1" dirty="0"/>
              <a:t>l’una e </a:t>
            </a:r>
            <a:r>
              <a:rPr lang="it-IT" b="1" dirty="0" smtClean="0"/>
              <a:t>l’altra</a:t>
            </a:r>
          </a:p>
          <a:p>
            <a:pPr marL="0" indent="0">
              <a:buNone/>
            </a:pPr>
            <a:r>
              <a:rPr lang="it-IT" dirty="0" smtClean="0"/>
              <a:t>Trascorsi </a:t>
            </a:r>
            <a:r>
              <a:rPr lang="it-IT" dirty="0"/>
              <a:t>15 minuti dal suono di allerta, se non interviene il </a:t>
            </a:r>
            <a:r>
              <a:rPr lang="it-IT" dirty="0" smtClean="0"/>
              <a:t>suono </a:t>
            </a:r>
            <a:r>
              <a:rPr lang="it-IT" dirty="0"/>
              <a:t>di uscita, </a:t>
            </a:r>
            <a:r>
              <a:rPr lang="it-IT" b="1" dirty="0"/>
              <a:t>l’emergenza deve considerarsi annullata</a:t>
            </a:r>
            <a:r>
              <a:rPr lang="it-IT" b="1" dirty="0" smtClean="0"/>
              <a:t>.</a:t>
            </a:r>
          </a:p>
          <a:p>
            <a:r>
              <a:rPr lang="it-IT" b="1" dirty="0"/>
              <a:t>SUONO </a:t>
            </a:r>
            <a:r>
              <a:rPr lang="it-IT" b="1" dirty="0" smtClean="0"/>
              <a:t>DI USCITA (</a:t>
            </a:r>
            <a:r>
              <a:rPr lang="it-IT" b="1" dirty="0"/>
              <a:t>EVACUAZIONE</a:t>
            </a:r>
            <a:r>
              <a:rPr lang="it-IT" b="1" dirty="0" smtClean="0"/>
              <a:t>)</a:t>
            </a:r>
          </a:p>
          <a:p>
            <a:r>
              <a:rPr lang="it-IT" b="1" dirty="0"/>
              <a:t>una </a:t>
            </a:r>
            <a:r>
              <a:rPr lang="it-IT" b="1" dirty="0" smtClean="0"/>
              <a:t>attivazione continua della </a:t>
            </a:r>
            <a:r>
              <a:rPr lang="it-IT" b="1" dirty="0"/>
              <a:t>campanella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949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/>
          </a:bodyPr>
          <a:lstStyle/>
          <a:p>
            <a:r>
              <a:rPr lang="it-IT" b="1" dirty="0"/>
              <a:t>QUANDO SI E’ IN AULA, </a:t>
            </a:r>
            <a:r>
              <a:rPr lang="it-IT" b="1" dirty="0" smtClean="0"/>
              <a:t>LABORATORIO </a:t>
            </a:r>
            <a:r>
              <a:rPr lang="it-IT" b="1" dirty="0"/>
              <a:t>O UFFICIO </a:t>
            </a:r>
            <a:r>
              <a:rPr lang="it-IT" b="1" dirty="0" smtClean="0"/>
              <a:t>COSA </a:t>
            </a:r>
            <a:r>
              <a:rPr lang="it-IT" b="1" dirty="0"/>
              <a:t>FARE AL SUONO DI </a:t>
            </a:r>
            <a:r>
              <a:rPr lang="it-IT" b="1" dirty="0" smtClean="0"/>
              <a:t>ALLERTA</a:t>
            </a:r>
          </a:p>
          <a:p>
            <a:r>
              <a:rPr lang="it-IT" b="1" dirty="0"/>
              <a:t>COSA DEVONO FARE TUTTI </a:t>
            </a:r>
          </a:p>
          <a:p>
            <a:pPr marL="0" indent="0">
              <a:buNone/>
            </a:pPr>
            <a:r>
              <a:rPr lang="it-IT" dirty="0"/>
              <a:t>CESSARE QUALSIASI ATTIVITA’ ED ABBANDONARE OGNI </a:t>
            </a:r>
            <a:r>
              <a:rPr lang="it-IT" dirty="0" smtClean="0"/>
              <a:t>COSA ALZARSI </a:t>
            </a:r>
            <a:r>
              <a:rPr lang="it-IT" dirty="0"/>
              <a:t>E DISPORRE LA SEDIA SOTTO AL </a:t>
            </a:r>
            <a:r>
              <a:rPr lang="it-IT" dirty="0" smtClean="0"/>
              <a:t>BANCO/CATTEDRA/SCRIVANIA, SPINGENDOVI </a:t>
            </a:r>
            <a:r>
              <a:rPr lang="it-IT" dirty="0"/>
              <a:t>ANCHE LA BORSA O LO ZAINO - OCCORRE </a:t>
            </a:r>
            <a:r>
              <a:rPr lang="it-IT" dirty="0" smtClean="0"/>
              <a:t>LASCIARE NELL’AULA</a:t>
            </a:r>
            <a:r>
              <a:rPr lang="it-IT" dirty="0"/>
              <a:t>, LABORATORIO O UFFICIO TUTTO QUELLO CHE NON E’ </a:t>
            </a:r>
            <a:r>
              <a:rPr lang="it-IT" dirty="0" smtClean="0"/>
              <a:t>STRETTAMENTE NECESSARIO(in </a:t>
            </a:r>
            <a:r>
              <a:rPr lang="it-IT" dirty="0"/>
              <a:t>modo da liberare ogni percorso all’interno </a:t>
            </a:r>
            <a:r>
              <a:rPr lang="it-IT" dirty="0" smtClean="0"/>
              <a:t>dell’aula)</a:t>
            </a:r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268306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89932"/>
            <a:ext cx="10515600" cy="58870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Dotazioni necessarie 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r>
              <a:rPr lang="it-IT" dirty="0"/>
              <a:t> L’addetto alle comunicazioni di emergenza (collaboratore scolastico/reception) deve </a:t>
            </a:r>
            <a:r>
              <a:rPr lang="it-IT" dirty="0" smtClean="0"/>
              <a:t>essere dotato </a:t>
            </a:r>
            <a:r>
              <a:rPr lang="it-IT" dirty="0"/>
              <a:t>di un telefono portatile per una pronta disponibilità e facile rintracciabilità: </a:t>
            </a:r>
          </a:p>
          <a:p>
            <a:pPr marL="0" indent="0">
              <a:buNone/>
            </a:pPr>
            <a:r>
              <a:rPr lang="it-IT" b="1" dirty="0" smtClean="0"/>
              <a:t>    </a:t>
            </a:r>
            <a:r>
              <a:rPr lang="it-IT" b="1" dirty="0" err="1" smtClean="0"/>
              <a:t>cell</a:t>
            </a:r>
            <a:r>
              <a:rPr lang="it-IT" b="1" dirty="0"/>
              <a:t>. _______________</a:t>
            </a:r>
          </a:p>
          <a:p>
            <a:r>
              <a:rPr lang="it-IT" dirty="0"/>
              <a:t> Il coordinatore dell’emergenza deve essere dotato di un telefono portatile per una pronta </a:t>
            </a:r>
            <a:r>
              <a:rPr lang="it-IT" dirty="0" smtClean="0"/>
              <a:t>disponibilità </a:t>
            </a:r>
            <a:r>
              <a:rPr lang="it-IT" dirty="0"/>
              <a:t>e facile rintracciabilità: </a:t>
            </a:r>
          </a:p>
          <a:p>
            <a:pPr marL="0" indent="0">
              <a:buNone/>
            </a:pPr>
            <a:r>
              <a:rPr lang="it-IT" b="1" dirty="0" smtClean="0"/>
              <a:t>   </a:t>
            </a:r>
            <a:r>
              <a:rPr lang="it-IT" b="1" dirty="0" err="1" smtClean="0"/>
              <a:t>cell</a:t>
            </a:r>
            <a:r>
              <a:rPr lang="it-IT" b="1" dirty="0"/>
              <a:t>. _______________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544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COSA DEVE FARE L’INSEGNANTE </a:t>
            </a:r>
            <a:r>
              <a:rPr lang="it-IT" b="1" dirty="0" smtClean="0"/>
              <a:t>COSA </a:t>
            </a:r>
            <a:r>
              <a:rPr lang="it-IT" b="1" dirty="0"/>
              <a:t>DEVONO FARE TUTTI </a:t>
            </a:r>
          </a:p>
          <a:p>
            <a:r>
              <a:rPr lang="it-IT" dirty="0"/>
              <a:t>CONTRIBUIRE A MANTENERE LA CALMA IN TUTTA LA CLASSE  </a:t>
            </a:r>
            <a:r>
              <a:rPr lang="it-IT" dirty="0" smtClean="0"/>
              <a:t>DISATTIVARE </a:t>
            </a:r>
            <a:r>
              <a:rPr lang="it-IT" dirty="0"/>
              <a:t>TUTTE LE APPARECCHIATURE ELETTRICHE  </a:t>
            </a:r>
            <a:r>
              <a:rPr lang="it-IT" dirty="0" smtClean="0"/>
              <a:t>(</a:t>
            </a:r>
            <a:r>
              <a:rPr lang="it-IT" dirty="0"/>
              <a:t>chiude le luci, la LIM, rimuove le spine dalle prese, ecc.) </a:t>
            </a:r>
          </a:p>
          <a:p>
            <a:r>
              <a:rPr lang="it-IT" dirty="0"/>
              <a:t>PRENDERE IL “MODELLO EVACUAZIONE ALUNNI” </a:t>
            </a:r>
            <a:r>
              <a:rPr lang="it-IT" dirty="0" smtClean="0"/>
              <a:t> (</a:t>
            </a:r>
            <a:r>
              <a:rPr lang="it-IT" dirty="0"/>
              <a:t>collocato sulla porta di uscita dell’aula o dentro il registro di classe)  </a:t>
            </a:r>
          </a:p>
          <a:p>
            <a:r>
              <a:rPr lang="it-IT" dirty="0"/>
              <a:t>SUL “MODELLO EVACUAZIONE ALUNNI”: </a:t>
            </a:r>
          </a:p>
          <a:p>
            <a:r>
              <a:rPr lang="it-IT" dirty="0" smtClean="0"/>
              <a:t>annota </a:t>
            </a:r>
            <a:r>
              <a:rPr lang="it-IT" dirty="0"/>
              <a:t>la data, l’ora, il proprio cognome e nome, </a:t>
            </a:r>
            <a:r>
              <a:rPr lang="it-IT" dirty="0" smtClean="0"/>
              <a:t>quello dell’insegnante di sostegno</a:t>
            </a:r>
            <a:r>
              <a:rPr lang="it-IT" dirty="0"/>
              <a:t>, il plesso, la classe ed il piano (ad esempio scrive PRIMARIA </a:t>
            </a:r>
            <a:r>
              <a:rPr lang="it-IT" dirty="0" smtClean="0"/>
              <a:t>VIA BORSELLINO</a:t>
            </a:r>
            <a:r>
              <a:rPr lang="it-IT" dirty="0"/>
              <a:t>, poi scrive  4 A ed infine scrive PIANO TERRA) </a:t>
            </a:r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122081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/>
          </a:bodyPr>
          <a:lstStyle/>
          <a:p>
            <a:r>
              <a:rPr lang="it-IT" dirty="0"/>
              <a:t>verifica attraverso il registro di classe cartaceo, oppure </a:t>
            </a:r>
            <a:r>
              <a:rPr lang="it-IT" dirty="0" smtClean="0"/>
              <a:t>registro elettronico</a:t>
            </a:r>
            <a:r>
              <a:rPr lang="it-IT" dirty="0"/>
              <a:t>, elenco, etc., il numero degli alunni che da registro </a:t>
            </a:r>
            <a:r>
              <a:rPr lang="it-IT" dirty="0" smtClean="0"/>
              <a:t>risultano presenti </a:t>
            </a:r>
            <a:r>
              <a:rPr lang="it-IT" dirty="0"/>
              <a:t>in aula (ad esempio scrive n.20) </a:t>
            </a:r>
          </a:p>
          <a:p>
            <a:r>
              <a:rPr lang="it-IT" dirty="0"/>
              <a:t> fa l’appello degli alunni effettivamente presenti in aula e ne annota </a:t>
            </a:r>
            <a:r>
              <a:rPr lang="it-IT" dirty="0" smtClean="0"/>
              <a:t>il numero </a:t>
            </a:r>
            <a:r>
              <a:rPr lang="it-IT" dirty="0"/>
              <a:t>(ad esempio scrive n. 18) </a:t>
            </a:r>
          </a:p>
          <a:p>
            <a:r>
              <a:rPr lang="it-IT" dirty="0" smtClean="0"/>
              <a:t>verifica </a:t>
            </a:r>
            <a:r>
              <a:rPr lang="it-IT" dirty="0"/>
              <a:t>se ci sono alunni che risultano presenti ma che al momento </a:t>
            </a:r>
            <a:r>
              <a:rPr lang="it-IT" dirty="0" smtClean="0"/>
              <a:t>non sono </a:t>
            </a:r>
            <a:r>
              <a:rPr lang="it-IT" dirty="0"/>
              <a:t>in aula e ne annota cognome, nome e numero (ad esempio </a:t>
            </a:r>
            <a:r>
              <a:rPr lang="it-IT" dirty="0" smtClean="0"/>
              <a:t>scrive Bianco </a:t>
            </a:r>
            <a:r>
              <a:rPr lang="it-IT" dirty="0"/>
              <a:t>Mario e Rossi Valerio n. 2) </a:t>
            </a:r>
          </a:p>
          <a:p>
            <a:r>
              <a:rPr lang="it-IT" dirty="0"/>
              <a:t> verifica se vi sono alunni con ridotte capacità motorie e ne </a:t>
            </a:r>
            <a:r>
              <a:rPr lang="it-IT" dirty="0" smtClean="0"/>
              <a:t>annota cognome</a:t>
            </a:r>
            <a:r>
              <a:rPr lang="it-IT" dirty="0"/>
              <a:t>, nome se sono o meno presenti in aula (ad esempio </a:t>
            </a:r>
            <a:r>
              <a:rPr lang="it-IT" dirty="0" smtClean="0"/>
              <a:t>scrive Rossi </a:t>
            </a:r>
            <a:r>
              <a:rPr lang="it-IT" dirty="0"/>
              <a:t>Valerio indicando che non è presente in aula)</a:t>
            </a:r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171685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/>
          </a:bodyPr>
          <a:lstStyle/>
          <a:p>
            <a:r>
              <a:rPr lang="it-IT" b="1" dirty="0"/>
              <a:t>COSA DEVONO FARE GLI ALUNNI </a:t>
            </a:r>
            <a:endParaRPr lang="it-IT" b="1" dirty="0" smtClean="0"/>
          </a:p>
          <a:p>
            <a:r>
              <a:rPr lang="it-IT" dirty="0"/>
              <a:t>SI DISPONGONO DAVANTI LA PORTA IN FILA INDIANA (IN FILA </a:t>
            </a:r>
            <a:r>
              <a:rPr lang="it-IT" dirty="0" smtClean="0"/>
              <a:t>PER </a:t>
            </a:r>
            <a:r>
              <a:rPr lang="it-IT" dirty="0"/>
              <a:t>UNO) FACENDO SI CHE OGNUNO POGGI LA MANO DESTRA  </a:t>
            </a:r>
            <a:r>
              <a:rPr lang="it-IT" dirty="0" smtClean="0"/>
              <a:t>SULLA </a:t>
            </a:r>
            <a:r>
              <a:rPr lang="it-IT" dirty="0"/>
              <a:t>SPALLA DESTRA DELL’ALUNNO CHE GLI STA AVANTI </a:t>
            </a:r>
            <a:r>
              <a:rPr lang="it-IT" dirty="0" smtClean="0"/>
              <a:t>(</a:t>
            </a:r>
            <a:r>
              <a:rPr lang="it-IT" dirty="0"/>
              <a:t>OPPURE SI PRENDONO PER MANO) </a:t>
            </a:r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12747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/>
          </a:bodyPr>
          <a:lstStyle/>
          <a:p>
            <a:r>
              <a:rPr lang="it-IT" b="1" dirty="0"/>
              <a:t>COSA DEVE FARE L’INSEGNANTE</a:t>
            </a:r>
          </a:p>
          <a:p>
            <a:pPr marL="0" indent="0">
              <a:buNone/>
            </a:pPr>
            <a:r>
              <a:rPr lang="it-IT" dirty="0"/>
              <a:t>SUL “MODELLO EVACUAZIONE ALUNNI”: </a:t>
            </a:r>
          </a:p>
          <a:p>
            <a:r>
              <a:rPr lang="it-IT" dirty="0" smtClean="0"/>
              <a:t>Annota </a:t>
            </a:r>
            <a:r>
              <a:rPr lang="it-IT" dirty="0"/>
              <a:t>il cognome e nome del 1° alunno apri-fila</a:t>
            </a:r>
          </a:p>
          <a:p>
            <a:r>
              <a:rPr lang="it-IT" dirty="0" smtClean="0"/>
              <a:t>Annota </a:t>
            </a:r>
            <a:r>
              <a:rPr lang="it-IT" dirty="0"/>
              <a:t>il cognome e nome del 2° alunno apri-fila</a:t>
            </a:r>
          </a:p>
          <a:p>
            <a:r>
              <a:rPr lang="it-IT" dirty="0" smtClean="0"/>
              <a:t>Annota </a:t>
            </a:r>
            <a:r>
              <a:rPr lang="it-IT" dirty="0"/>
              <a:t>il cognome e nome dell’ultimo alunno chiudi-fila</a:t>
            </a:r>
          </a:p>
          <a:p>
            <a:r>
              <a:rPr lang="it-IT" dirty="0" smtClean="0"/>
              <a:t>Annota </a:t>
            </a:r>
            <a:r>
              <a:rPr lang="it-IT" dirty="0"/>
              <a:t>il cognome e nome del penultimo alunno chiudi-fila </a:t>
            </a:r>
          </a:p>
          <a:p>
            <a:r>
              <a:rPr lang="it-IT" dirty="0" smtClean="0"/>
              <a:t>Annota </a:t>
            </a:r>
            <a:r>
              <a:rPr lang="it-IT" dirty="0"/>
              <a:t>il punto di raccolta previsto </a:t>
            </a:r>
            <a:endParaRPr lang="it-IT" dirty="0" smtClean="0"/>
          </a:p>
          <a:p>
            <a:r>
              <a:rPr lang="it-IT" dirty="0" smtClean="0"/>
              <a:t>APRE </a:t>
            </a:r>
            <a:r>
              <a:rPr lang="it-IT" dirty="0"/>
              <a:t>LA PORTA DELLA CLASSE E LA LASCIA APERTA</a:t>
            </a:r>
            <a:endParaRPr lang="it-IT" b="1" dirty="0"/>
          </a:p>
          <a:p>
            <a:r>
              <a:rPr lang="it-IT" dirty="0"/>
              <a:t>PRENDE CON SE IL REGISTRO DI CLASSE/ELENCO ALUNNI </a:t>
            </a:r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202419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/>
          </a:bodyPr>
          <a:lstStyle/>
          <a:p>
            <a:r>
              <a:rPr lang="it-IT" b="1" dirty="0"/>
              <a:t>A QUESTO PUNTO TUTTI </a:t>
            </a:r>
            <a:endParaRPr lang="it-IT" b="1" dirty="0" smtClean="0"/>
          </a:p>
          <a:p>
            <a:r>
              <a:rPr lang="it-IT" b="1" dirty="0"/>
              <a:t>ATTENDONO IN AULA IL SUONO DI USCITA </a:t>
            </a:r>
            <a:r>
              <a:rPr lang="it-IT" dirty="0" smtClean="0"/>
              <a:t>(</a:t>
            </a:r>
            <a:r>
              <a:rPr lang="it-IT" dirty="0"/>
              <a:t>una attivazione continua della campanella)  </a:t>
            </a:r>
            <a:r>
              <a:rPr lang="it-IT" b="1" dirty="0" smtClean="0"/>
              <a:t>TENENDOSI </a:t>
            </a:r>
            <a:r>
              <a:rPr lang="it-IT" b="1" dirty="0"/>
              <a:t>PRONTI PER L’EVACUAZIONE</a:t>
            </a:r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303786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93486"/>
            <a:ext cx="10515600" cy="5683477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/>
              <a:t>QUANDO SI E’ IN AULA, </a:t>
            </a:r>
            <a:r>
              <a:rPr lang="it-IT" b="1" dirty="0" smtClean="0"/>
              <a:t> LABORATORIO </a:t>
            </a:r>
            <a:r>
              <a:rPr lang="it-IT" b="1" dirty="0"/>
              <a:t>O UFFICIO </a:t>
            </a:r>
            <a:r>
              <a:rPr lang="it-IT" b="1" dirty="0" smtClean="0"/>
              <a:t>COSA </a:t>
            </a:r>
            <a:r>
              <a:rPr lang="it-IT" b="1" dirty="0"/>
              <a:t>FARE AL SUONO DI </a:t>
            </a:r>
            <a:r>
              <a:rPr lang="it-IT" b="1" dirty="0" smtClean="0"/>
              <a:t>USCITA</a:t>
            </a:r>
          </a:p>
          <a:p>
            <a:pPr marL="0" indent="0">
              <a:buNone/>
            </a:pPr>
            <a:r>
              <a:rPr lang="it-IT" b="1" dirty="0" smtClean="0"/>
              <a:t>L’INSEGNANTE </a:t>
            </a:r>
            <a:r>
              <a:rPr lang="it-IT" dirty="0" smtClean="0"/>
              <a:t>AFFIANCA </a:t>
            </a:r>
            <a:r>
              <a:rPr lang="it-IT" dirty="0"/>
              <a:t>E COORDINA L’ESODO DELLA CLASSE </a:t>
            </a:r>
            <a:r>
              <a:rPr lang="it-IT" dirty="0" smtClean="0"/>
              <a:t>CONDUCENDOLA </a:t>
            </a:r>
            <a:r>
              <a:rPr lang="it-IT" dirty="0"/>
              <a:t>AL PUNTO DI RACCOLTA </a:t>
            </a:r>
            <a:r>
              <a:rPr lang="it-IT" dirty="0" smtClean="0"/>
              <a:t>ESTERNO PORTA </a:t>
            </a:r>
            <a:r>
              <a:rPr lang="it-IT" dirty="0"/>
              <a:t>CON SE IL “MODELLO EVACUAZIONE ALUNNI” </a:t>
            </a:r>
            <a:r>
              <a:rPr lang="it-IT" dirty="0" smtClean="0"/>
              <a:t> ED </a:t>
            </a:r>
            <a:r>
              <a:rPr lang="it-IT" dirty="0"/>
              <a:t>IL REGISTRO DI CLASSE/ELENCO </a:t>
            </a:r>
          </a:p>
          <a:p>
            <a:r>
              <a:rPr lang="it-IT" b="1" dirty="0"/>
              <a:t>L’INSEGNANTE DI </a:t>
            </a:r>
            <a:r>
              <a:rPr lang="it-IT" b="1" dirty="0" smtClean="0"/>
              <a:t>SOSTEGNO </a:t>
            </a:r>
            <a:r>
              <a:rPr lang="it-IT" dirty="0" smtClean="0"/>
              <a:t>EVENTUALMENTE </a:t>
            </a:r>
            <a:r>
              <a:rPr lang="it-IT" dirty="0"/>
              <a:t>CON L’AIUTO  DEL PERSONALE </a:t>
            </a:r>
            <a:r>
              <a:rPr lang="it-IT" dirty="0" smtClean="0"/>
              <a:t>AUSILIARIO CURA </a:t>
            </a:r>
            <a:r>
              <a:rPr lang="it-IT" dirty="0"/>
              <a:t>L’ESODO DELL’ALUNNO AFFIDATO SEGUENDO LA CLASSE </a:t>
            </a:r>
          </a:p>
          <a:p>
            <a:r>
              <a:rPr lang="it-IT" b="1" dirty="0"/>
              <a:t>GLI ALUNNI “APRI-FILA” (PRIMI DUE DELLA </a:t>
            </a:r>
            <a:r>
              <a:rPr lang="it-IT" b="1" dirty="0" smtClean="0"/>
              <a:t>FILA) </a:t>
            </a:r>
            <a:r>
              <a:rPr lang="it-IT" dirty="0" smtClean="0"/>
              <a:t>HANNO </a:t>
            </a:r>
            <a:r>
              <a:rPr lang="it-IT" dirty="0"/>
              <a:t>IL COMPITO DI APRIRE IL PASSAGGIO E SEGUENDO </a:t>
            </a:r>
            <a:r>
              <a:rPr lang="it-IT" dirty="0" smtClean="0"/>
              <a:t>L’INSEGNANTE </a:t>
            </a:r>
            <a:r>
              <a:rPr lang="it-IT" dirty="0"/>
              <a:t>GUIDANO LA CLASSE LUNGO IL PERCORSO </a:t>
            </a:r>
            <a:r>
              <a:rPr lang="it-IT" dirty="0" smtClean="0"/>
              <a:t>DI ESODO </a:t>
            </a:r>
            <a:r>
              <a:rPr lang="it-IT" dirty="0"/>
              <a:t>PRESTABILITO FINO AL PUNTO DI RACCOLTA ESTERNO  </a:t>
            </a:r>
            <a:endParaRPr lang="it-IT" dirty="0" smtClean="0"/>
          </a:p>
          <a:p>
            <a:r>
              <a:rPr lang="it-IT" b="1" dirty="0" smtClean="0"/>
              <a:t>GLI </a:t>
            </a:r>
            <a:r>
              <a:rPr lang="it-IT" b="1" dirty="0"/>
              <a:t>ALUNNI “CHIUDI-FILA” (ULTIMI DUE </a:t>
            </a:r>
            <a:r>
              <a:rPr lang="it-IT" b="1"/>
              <a:t>DELLA </a:t>
            </a:r>
            <a:r>
              <a:rPr lang="it-IT" b="1" smtClean="0"/>
              <a:t>FILA) </a:t>
            </a:r>
            <a:r>
              <a:rPr lang="it-IT" smtClean="0"/>
              <a:t>VERIFICANO </a:t>
            </a:r>
            <a:r>
              <a:rPr lang="it-IT" dirty="0"/>
              <a:t>DURANTE L’EVACUAZIONE CHE NESSUNO </a:t>
            </a:r>
            <a:r>
              <a:rPr lang="it-IT"/>
              <a:t>SIA </a:t>
            </a:r>
            <a:r>
              <a:rPr lang="it-IT" smtClean="0"/>
              <a:t>RIMASTO </a:t>
            </a:r>
            <a:r>
              <a:rPr lang="it-IT" dirty="0"/>
              <a:t>INDIETRO - ESCONO DALL’AULA CHIUDENDO </a:t>
            </a:r>
            <a:r>
              <a:rPr lang="it-IT"/>
              <a:t>LA </a:t>
            </a:r>
            <a:r>
              <a:rPr lang="it-IT" smtClean="0"/>
              <a:t>PORTA E </a:t>
            </a:r>
            <a:r>
              <a:rPr lang="it-IT" dirty="0"/>
              <a:t>SI CONGIUNGONO RAPIDAMENTE CON IL RESTO DELLA </a:t>
            </a:r>
            <a:r>
              <a:rPr lang="it-IT"/>
              <a:t>CLASSE </a:t>
            </a:r>
            <a:r>
              <a:rPr lang="it-IT" smtClean="0"/>
              <a:t> </a:t>
            </a:r>
          </a:p>
          <a:p>
            <a:r>
              <a:rPr lang="it-IT" smtClean="0"/>
              <a:t>PORTA </a:t>
            </a:r>
            <a:r>
              <a:rPr lang="it-IT" dirty="0"/>
              <a:t>DELL’AULA CHIUSA VUOL DIRE CHE DENTRO NON C’E’ NESSUNO</a:t>
            </a:r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3984492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379141"/>
            <a:ext cx="10515600" cy="57978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Cosa fare prima del terremoto a scuola </a:t>
            </a:r>
            <a:endParaRPr lang="it-IT" b="1" dirty="0" smtClean="0"/>
          </a:p>
          <a:p>
            <a:r>
              <a:rPr lang="it-IT" dirty="0"/>
              <a:t>Studiare il piano di emergenza</a:t>
            </a:r>
            <a:r>
              <a:rPr lang="it-IT" dirty="0" smtClean="0"/>
              <a:t>;</a:t>
            </a:r>
          </a:p>
          <a:p>
            <a:r>
              <a:rPr lang="it-IT" dirty="0" smtClean="0"/>
              <a:t>sulle </a:t>
            </a:r>
            <a:r>
              <a:rPr lang="it-IT" dirty="0"/>
              <a:t>planimetrie di evacuazione del piano di emergenza trovare la </a:t>
            </a:r>
            <a:r>
              <a:rPr lang="it-IT" dirty="0" smtClean="0"/>
              <a:t> collocazione </a:t>
            </a:r>
            <a:r>
              <a:rPr lang="it-IT" dirty="0"/>
              <a:t>delle intercettazioni generali dell’energia </a:t>
            </a:r>
            <a:r>
              <a:rPr lang="it-IT" dirty="0" smtClean="0"/>
              <a:t>elettrica (contatore </a:t>
            </a:r>
            <a:r>
              <a:rPr lang="it-IT" dirty="0"/>
              <a:t>ENEL), del gas (contatore gas) e dell’acqua (</a:t>
            </a:r>
            <a:r>
              <a:rPr lang="it-IT" dirty="0" smtClean="0"/>
              <a:t>contatore acqua</a:t>
            </a:r>
            <a:r>
              <a:rPr lang="it-IT" dirty="0"/>
              <a:t>), potrebbero servirti; </a:t>
            </a:r>
            <a:endParaRPr lang="it-IT" dirty="0" smtClean="0"/>
          </a:p>
          <a:p>
            <a:r>
              <a:rPr lang="it-IT" dirty="0" smtClean="0"/>
              <a:t> </a:t>
            </a:r>
            <a:r>
              <a:rPr lang="it-IT" dirty="0"/>
              <a:t>sulle planimetrie di evacuazione del piano di emergenza trovare </a:t>
            </a:r>
            <a:r>
              <a:rPr lang="it-IT" dirty="0" smtClean="0"/>
              <a:t>la collocazione </a:t>
            </a:r>
            <a:r>
              <a:rPr lang="it-IT" dirty="0"/>
              <a:t>di estintori e cassette di primo soccorso, </a:t>
            </a:r>
            <a:r>
              <a:rPr lang="it-IT" dirty="0" smtClean="0"/>
              <a:t>potrebbero servirti</a:t>
            </a:r>
            <a:r>
              <a:rPr lang="it-IT" dirty="0"/>
              <a:t>; </a:t>
            </a:r>
          </a:p>
          <a:p>
            <a:r>
              <a:rPr lang="it-IT" dirty="0"/>
              <a:t> individuare i punti sicuri dove potersi riparare in caso di terremoto (</a:t>
            </a:r>
            <a:r>
              <a:rPr lang="it-IT" dirty="0" smtClean="0"/>
              <a:t>muri portanti</a:t>
            </a:r>
            <a:r>
              <a:rPr lang="it-IT" dirty="0"/>
              <a:t>, travi, pilastri, vani delle porte, tavoli, etc.), potrebbero servirti; </a:t>
            </a:r>
          </a:p>
        </p:txBody>
      </p:sp>
    </p:spTree>
    <p:extLst>
      <p:ext uri="{BB962C8B-B14F-4D97-AF65-F5344CB8AC3E}">
        <p14:creationId xmlns:p14="http://schemas.microsoft.com/office/powerpoint/2010/main" val="83586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312234"/>
            <a:ext cx="10515600" cy="5864729"/>
          </a:xfrm>
        </p:spPr>
        <p:txBody>
          <a:bodyPr>
            <a:normAutofit/>
          </a:bodyPr>
          <a:lstStyle/>
          <a:p>
            <a:r>
              <a:rPr lang="it-IT" dirty="0"/>
              <a:t> eliminare le situazioni che, in caso di terremoto, possono </a:t>
            </a:r>
            <a:r>
              <a:rPr lang="it-IT" dirty="0" smtClean="0"/>
              <a:t>rappresentare un </a:t>
            </a:r>
            <a:r>
              <a:rPr lang="it-IT" dirty="0"/>
              <a:t>pericolo: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allontanare </a:t>
            </a:r>
            <a:r>
              <a:rPr lang="it-IT" dirty="0"/>
              <a:t>mobili pesanti da divani o poltrone;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fissare </a:t>
            </a:r>
            <a:r>
              <a:rPr lang="it-IT" dirty="0"/>
              <a:t>alle pareti scaffali, librerie e altri mobili alti che </a:t>
            </a:r>
            <a:r>
              <a:rPr lang="it-IT" dirty="0" smtClean="0"/>
              <a:t>altrimenti potrebbero </a:t>
            </a:r>
            <a:r>
              <a:rPr lang="it-IT" dirty="0"/>
              <a:t>caderti addosso;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appendere </a:t>
            </a:r>
            <a:r>
              <a:rPr lang="it-IT" dirty="0"/>
              <a:t>quadri e specchi con ganci chiusi, che impediscano </a:t>
            </a:r>
            <a:r>
              <a:rPr lang="it-IT" dirty="0" smtClean="0"/>
              <a:t>loro di </a:t>
            </a:r>
            <a:r>
              <a:rPr lang="it-IT" dirty="0"/>
              <a:t>staccarsi dalla parete;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mettere </a:t>
            </a:r>
            <a:r>
              <a:rPr lang="it-IT" dirty="0"/>
              <a:t>gli oggetti pesanti sui ripiani bassi delle scaffalature, </a:t>
            </a:r>
            <a:r>
              <a:rPr lang="it-IT" dirty="0" smtClean="0"/>
              <a:t>su quelli </a:t>
            </a:r>
            <a:r>
              <a:rPr lang="it-IT" dirty="0"/>
              <a:t>alti si possono fissare gli oggetti con nastro biadesivo;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evitare </a:t>
            </a:r>
            <a:r>
              <a:rPr lang="it-IT" dirty="0"/>
              <a:t>di tenere gli oggetti pesanti su mensole e </a:t>
            </a:r>
            <a:r>
              <a:rPr lang="it-IT" dirty="0" smtClean="0"/>
              <a:t>scaffali particolarmente </a:t>
            </a:r>
            <a:r>
              <a:rPr lang="it-IT" dirty="0"/>
              <a:t>alti e fissare al muro gli arredi più pesanti </a:t>
            </a:r>
            <a:r>
              <a:rPr lang="it-IT" dirty="0" smtClean="0"/>
              <a:t>perché potrebbero </a:t>
            </a:r>
            <a:r>
              <a:rPr lang="it-IT" dirty="0"/>
              <a:t>caderti addosso.</a:t>
            </a:r>
          </a:p>
        </p:txBody>
      </p:sp>
    </p:spTree>
    <p:extLst>
      <p:ext uri="{BB962C8B-B14F-4D97-AF65-F5344CB8AC3E}">
        <p14:creationId xmlns:p14="http://schemas.microsoft.com/office/powerpoint/2010/main" val="24336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6600</Words>
  <Application>Microsoft Office PowerPoint</Application>
  <PresentationFormat>Widescreen</PresentationFormat>
  <Paragraphs>394</Paragraphs>
  <Slides>75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75</vt:i4>
      </vt:variant>
    </vt:vector>
  </HeadingPairs>
  <TitlesOfParts>
    <vt:vector size="80" baseType="lpstr">
      <vt:lpstr>Arial</vt:lpstr>
      <vt:lpstr>Calibri</vt:lpstr>
      <vt:lpstr>Calibri Light</vt:lpstr>
      <vt:lpstr>Wingdings</vt:lpstr>
      <vt:lpstr>Tema di Office</vt:lpstr>
      <vt:lpstr>Tipo di emergenza e  piano di emergenza</vt:lpstr>
      <vt:lpstr>Tipo di emergenza e  piano di emergenza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Tipo di emergenza</dc:title>
  <dc:creator>Guido</dc:creator>
  <cp:lastModifiedBy>Guido</cp:lastModifiedBy>
  <cp:revision>63</cp:revision>
  <dcterms:created xsi:type="dcterms:W3CDTF">2019-09-18T16:23:14Z</dcterms:created>
  <dcterms:modified xsi:type="dcterms:W3CDTF">2019-09-19T07:50:42Z</dcterms:modified>
</cp:coreProperties>
</file>