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87" r:id="rId1"/>
  </p:sldMasterIdLst>
  <p:notesMasterIdLst>
    <p:notesMasterId r:id="rId33"/>
  </p:notesMasterIdLst>
  <p:handoutMasterIdLst>
    <p:handoutMasterId r:id="rId34"/>
  </p:handoutMasterIdLst>
  <p:sldIdLst>
    <p:sldId id="256" r:id="rId2"/>
    <p:sldId id="270" r:id="rId3"/>
    <p:sldId id="257" r:id="rId4"/>
    <p:sldId id="258" r:id="rId5"/>
    <p:sldId id="259" r:id="rId6"/>
    <p:sldId id="260" r:id="rId7"/>
    <p:sldId id="274" r:id="rId8"/>
    <p:sldId id="275" r:id="rId9"/>
    <p:sldId id="261" r:id="rId10"/>
    <p:sldId id="262" r:id="rId11"/>
    <p:sldId id="271" r:id="rId12"/>
    <p:sldId id="272" r:id="rId13"/>
    <p:sldId id="263" r:id="rId14"/>
    <p:sldId id="277" r:id="rId15"/>
    <p:sldId id="278" r:id="rId16"/>
    <p:sldId id="279" r:id="rId17"/>
    <p:sldId id="286" r:id="rId18"/>
    <p:sldId id="280" r:id="rId19"/>
    <p:sldId id="281" r:id="rId20"/>
    <p:sldId id="282" r:id="rId21"/>
    <p:sldId id="264" r:id="rId22"/>
    <p:sldId id="284" r:id="rId23"/>
    <p:sldId id="285" r:id="rId24"/>
    <p:sldId id="283" r:id="rId25"/>
    <p:sldId id="265" r:id="rId26"/>
    <p:sldId id="266" r:id="rId27"/>
    <p:sldId id="267" r:id="rId28"/>
    <p:sldId id="268" r:id="rId29"/>
    <p:sldId id="273" r:id="rId30"/>
    <p:sldId id="269" r:id="rId31"/>
    <p:sldId id="276" r:id="rId32"/>
  </p:sldIdLst>
  <p:sldSz cx="9144000" cy="6858000" type="screen4x3"/>
  <p:notesSz cx="7315200" cy="96012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00"/>
    <a:srgbClr val="FF0000"/>
    <a:srgbClr val="00FF00"/>
    <a:srgbClr val="FF3300"/>
    <a:srgbClr val="00FFFF"/>
    <a:srgbClr val="FF0066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66" y="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B85640EC-464C-4E89-8998-7F1C74FA1E1B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32C17C9F-9546-49C4-A611-9117BCBC783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C42819-F799-4ACD-901A-3737F6C8AC82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B83A70-0444-42C4-85BE-1A18D74C4945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pPr eaLnBrk="1" hangingPunct="1"/>
            <a:endParaRPr 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Segnaposto note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it-IT"/>
          </a:p>
        </p:txBody>
      </p:sp>
      <p:sp>
        <p:nvSpPr>
          <p:cNvPr id="37892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896D66-3780-4081-9D44-64D4B72C18B7}" type="slidenum">
              <a:rPr lang="it-IT" smtClean="0"/>
              <a:pPr/>
              <a:t>13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400" dirty="0"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sz="2400" dirty="0"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3300"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AEAEC-0DA8-43A1-A684-2EFA19696305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C9EC2-EC81-429B-B0B9-47E1B8D3DD99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7F73D-0072-4CBD-A2E5-EE57F80ABC3C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/>
          </p:nvPr>
        </p:nvSpPr>
        <p:spPr>
          <a:xfrm>
            <a:off x="762000" y="533400"/>
            <a:ext cx="7696200" cy="5410200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B93EA-F796-41EA-BB34-1AF04292BC9E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12F92-5B96-4523-9708-C862FA9BA78B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6A1D08-DB89-44A0-8DC3-DDBB5B91B0E5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983310-B319-4531-A24F-18EE0423F48A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B22F2-DB1E-4AE4-A191-99F2A10515BA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F52A5-83C1-41EA-8668-CA50C85EBF44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020AF-C252-457C-A555-250828B30E16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4970A4-CD4C-4E1A-9334-198A1465E990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1E055-9592-405B-A3D3-DC9081AA3278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533400"/>
            <a:ext cx="7696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05000"/>
            <a:ext cx="76962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fld id="{9369620A-6A16-447C-BBFD-24086DC057BE}" type="slidenum">
              <a:rPr lang="it-IT"/>
              <a:pPr>
                <a:defRPr/>
              </a:pPr>
              <a:t>‹N›</a:t>
            </a:fld>
            <a:endParaRPr lang="it-IT" dirty="0"/>
          </a:p>
        </p:txBody>
      </p:sp>
      <p:grpSp>
        <p:nvGrpSpPr>
          <p:cNvPr id="32775" name="Group 7"/>
          <p:cNvGrpSpPr>
            <a:grpSpLocks/>
          </p:cNvGrpSpPr>
          <p:nvPr/>
        </p:nvGrpSpPr>
        <p:grpSpPr bwMode="auto"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79880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it-IT" sz="2400" dirty="0">
                <a:latin typeface="Times New Roman" pitchFamily="18" charset="0"/>
              </a:endParaRPr>
            </a:p>
          </p:txBody>
        </p:sp>
        <p:sp>
          <p:nvSpPr>
            <p:cNvPr id="79881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it-IT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.png"/><Relationship Id="rId4" Type="http://schemas.openxmlformats.org/officeDocument/2006/relationships/audio" Target="../media/audio2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7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2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10" Type="http://schemas.openxmlformats.org/officeDocument/2006/relationships/image" Target="../media/image4.wmf"/><Relationship Id="rId4" Type="http://schemas.openxmlformats.org/officeDocument/2006/relationships/image" Target="../media/image28.jpeg"/><Relationship Id="rId9" Type="http://schemas.openxmlformats.org/officeDocument/2006/relationships/oleObject" Target="../embeddings/oleObject22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3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oleObject" Target="../embeddings/oleObject25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6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jpeg"/><Relationship Id="rId5" Type="http://schemas.openxmlformats.org/officeDocument/2006/relationships/image" Target="../media/image4.wmf"/><Relationship Id="rId4" Type="http://schemas.openxmlformats.org/officeDocument/2006/relationships/oleObject" Target="../embeddings/oleObject2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.w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13" Type="http://schemas.openxmlformats.org/officeDocument/2006/relationships/image" Target="../media/image52.jpeg"/><Relationship Id="rId3" Type="http://schemas.openxmlformats.org/officeDocument/2006/relationships/image" Target="../media/image2.wmf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oleObject" Target="../embeddings/oleObject29.bin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jpeg"/><Relationship Id="rId5" Type="http://schemas.openxmlformats.org/officeDocument/2006/relationships/image" Target="../media/image44.jpeg"/><Relationship Id="rId10" Type="http://schemas.openxmlformats.org/officeDocument/2006/relationships/image" Target="../media/image49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30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34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5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35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9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0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4.w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13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9C8D861-E8C3-4DB7-8A20-67FA9C3AC2DE}" type="slidenum">
              <a:rPr lang="it-IT" smtClean="0"/>
              <a:pPr/>
              <a:t>1</a:t>
            </a:fld>
            <a:endParaRPr lang="it-IT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331913" y="333375"/>
            <a:ext cx="7200900" cy="1117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it-IT" sz="32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PIANO   </a:t>
            </a:r>
            <a:r>
              <a:rPr lang="it-IT" sz="3200" b="1" i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DI</a:t>
            </a:r>
            <a:r>
              <a:rPr lang="it-IT" sz="32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  EVACUAZIONE</a:t>
            </a: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it-IT" sz="32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“  Struttura Operativa ” </a:t>
            </a:r>
            <a:endParaRPr lang="it-IT" sz="3200" b="1" i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285750" y="1785938"/>
            <a:ext cx="3786188" cy="3835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10000"/>
              </a:spcBef>
              <a:spcAft>
                <a:spcPct val="10000"/>
              </a:spcAft>
              <a:defRPr/>
            </a:pPr>
            <a:r>
              <a:rPr lang="it-IT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NOZIONI BASE </a:t>
            </a:r>
          </a:p>
          <a:p>
            <a:pPr algn="ctr" eaLnBrk="0" hangingPunct="0">
              <a:spcBef>
                <a:spcPct val="10000"/>
              </a:spcBef>
              <a:spcAft>
                <a:spcPct val="10000"/>
              </a:spcAft>
              <a:defRPr/>
            </a:pPr>
            <a:r>
              <a:rPr lang="it-IT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PER LA REDAZIONE </a:t>
            </a:r>
          </a:p>
          <a:p>
            <a:pPr algn="ctr" eaLnBrk="0" hangingPunct="0">
              <a:spcBef>
                <a:spcPct val="10000"/>
              </a:spcBef>
              <a:spcAft>
                <a:spcPct val="10000"/>
              </a:spcAft>
              <a:defRPr/>
            </a:pPr>
            <a:r>
              <a:rPr lang="it-IT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e </a:t>
            </a:r>
          </a:p>
          <a:p>
            <a:pPr algn="ctr" eaLnBrk="0" hangingPunct="0">
              <a:spcBef>
                <a:spcPct val="10000"/>
              </a:spcBef>
              <a:spcAft>
                <a:spcPct val="10000"/>
              </a:spcAft>
              <a:defRPr/>
            </a:pPr>
            <a:r>
              <a:rPr lang="it-IT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UTILIZZO di UNO STRUMENTO </a:t>
            </a:r>
            <a:r>
              <a:rPr lang="it-IT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ESSENZIALE</a:t>
            </a:r>
            <a:r>
              <a:rPr lang="it-IT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 per la </a:t>
            </a:r>
            <a:r>
              <a:rPr lang="it-IT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SICUREZZA</a:t>
            </a: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4140200" y="2133600"/>
            <a:ext cx="4391025" cy="3443288"/>
          </a:xfrm>
          <a:prstGeom prst="rect">
            <a:avLst/>
          </a:prstGeom>
          <a:solidFill>
            <a:srgbClr val="003300"/>
          </a:solidFill>
          <a:ln w="28575" cap="sq">
            <a:solidFill>
              <a:srgbClr val="00FF00"/>
            </a:solidFill>
            <a:miter lim="800000"/>
            <a:headEnd type="none" w="sm" len="sm"/>
            <a:tailEnd type="none" w="sm" len="sm"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</p:pic>
      <p:sp>
        <p:nvSpPr>
          <p:cNvPr id="1031" name="Text Box 18"/>
          <p:cNvSpPr txBox="1">
            <a:spLocks noChangeArrowheads="1"/>
          </p:cNvSpPr>
          <p:nvPr/>
        </p:nvSpPr>
        <p:spPr bwMode="auto">
          <a:xfrm>
            <a:off x="250825" y="6453188"/>
            <a:ext cx="144145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000">
                <a:latin typeface="Arial Narrow" pitchFamily="34" charset="0"/>
              </a:rPr>
              <a:t>CRPVTR - Agosto - 2013</a:t>
            </a:r>
            <a:endParaRPr lang="it-IT" sz="2400">
              <a:latin typeface="Times New Roman" pitchFamily="18" charset="0"/>
            </a:endParaRPr>
          </a:p>
        </p:txBody>
      </p:sp>
      <p:graphicFrame>
        <p:nvGraphicFramePr>
          <p:cNvPr id="1026" name="Object 21"/>
          <p:cNvGraphicFramePr>
            <a:graphicFrameLocks noChangeAspect="1"/>
          </p:cNvGraphicFramePr>
          <p:nvPr/>
        </p:nvGraphicFramePr>
        <p:xfrm>
          <a:off x="0" y="0"/>
          <a:ext cx="9366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Immagine" r:id="rId6" imgW="6746760" imgH="6746760" progId="Word.Picture.8">
                  <p:embed/>
                </p:oleObj>
              </mc:Choice>
              <mc:Fallback>
                <p:oleObj name="Immagine" r:id="rId6" imgW="6746760" imgH="6746760" progId="Word.Picture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36625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VOL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FO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autoUpdateAnimBg="0"/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FC9299E-5471-4258-886F-C45D67D24518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1763713" y="333375"/>
            <a:ext cx="338455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3600" b="1" u="sng">
                <a:solidFill>
                  <a:srgbClr val="FF3300"/>
                </a:solidFill>
                <a:latin typeface="Arial Narrow" pitchFamily="34" charset="0"/>
              </a:rPr>
              <a:t>LA FORMAZIONE</a:t>
            </a:r>
            <a:endParaRPr lang="it-IT" sz="3600" b="1">
              <a:solidFill>
                <a:srgbClr val="FF3300"/>
              </a:solidFill>
              <a:latin typeface="Arial Narrow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755650" y="1268413"/>
            <a:ext cx="4025900" cy="3178175"/>
          </a:xfrm>
          <a:prstGeom prst="rect">
            <a:avLst/>
          </a:prstGeom>
          <a:noFill/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>
            <a:outerShdw dist="107763" dir="8100000" algn="ctr" rotWithShape="0">
              <a:schemeClr val="bg2"/>
            </a:outerShdw>
          </a:effectLst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5143500" y="785813"/>
            <a:ext cx="3571875" cy="272415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0" scaled="1"/>
          </a:gra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ts val="600"/>
              </a:spcBef>
            </a:pPr>
            <a:r>
              <a:rPr lang="it-IT" sz="2000" b="1">
                <a:solidFill>
                  <a:srgbClr val="FF3300"/>
                </a:solidFill>
                <a:latin typeface="Arial Narrow" pitchFamily="34" charset="0"/>
                <a:sym typeface="Marlett" pitchFamily="2" charset="2"/>
              </a:rPr>
              <a:t>SAPERE COSA FARE SIGNIFICA :</a:t>
            </a:r>
          </a:p>
          <a:p>
            <a:pPr algn="just" eaLnBrk="0" hangingPunct="0">
              <a:lnSpc>
                <a:spcPct val="105000"/>
              </a:lnSpc>
              <a:spcBef>
                <a:spcPct val="50000"/>
              </a:spcBef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  <a:sym typeface="Marlett" pitchFamily="2" charset="2"/>
              </a:rPr>
              <a:t></a:t>
            </a:r>
            <a:r>
              <a:rPr lang="it-IT" sz="2000" b="1">
                <a:solidFill>
                  <a:srgbClr val="0000FF"/>
                </a:solidFill>
                <a:latin typeface="Arial Narrow" pitchFamily="34" charset="0"/>
              </a:rPr>
              <a:t> Comportarsi in modo corretto</a:t>
            </a:r>
          </a:p>
          <a:p>
            <a:pPr algn="just" eaLnBrk="0" hangingPunct="0">
              <a:lnSpc>
                <a:spcPct val="105000"/>
              </a:lnSpc>
              <a:spcBef>
                <a:spcPct val="50000"/>
              </a:spcBef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  <a:sym typeface="Marlett" pitchFamily="2" charset="2"/>
              </a:rPr>
              <a:t> </a:t>
            </a:r>
            <a:r>
              <a:rPr lang="it-IT" sz="2000" b="1">
                <a:solidFill>
                  <a:srgbClr val="0000FF"/>
                </a:solidFill>
                <a:latin typeface="Arial Narrow" pitchFamily="34" charset="0"/>
              </a:rPr>
              <a:t>Conoscere le vie di uscita</a:t>
            </a:r>
          </a:p>
          <a:p>
            <a:pPr algn="just" eaLnBrk="0" hangingPunct="0">
              <a:lnSpc>
                <a:spcPct val="105000"/>
              </a:lnSpc>
              <a:spcBef>
                <a:spcPct val="50000"/>
              </a:spcBef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  <a:sym typeface="Marlett" pitchFamily="2" charset="2"/>
              </a:rPr>
              <a:t> Praticare i percorsi prescritti</a:t>
            </a:r>
          </a:p>
          <a:p>
            <a:pPr algn="just" eaLnBrk="0" hangingPunct="0">
              <a:lnSpc>
                <a:spcPct val="105000"/>
              </a:lnSpc>
              <a:spcBef>
                <a:spcPct val="50000"/>
              </a:spcBef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  <a:sym typeface="Marlett" pitchFamily="2" charset="2"/>
              </a:rPr>
              <a:t> Raggiungere le zone sicure</a:t>
            </a:r>
          </a:p>
          <a:p>
            <a:pPr algn="just" eaLnBrk="0" hangingPunct="0">
              <a:lnSpc>
                <a:spcPct val="105000"/>
              </a:lnSpc>
              <a:spcBef>
                <a:spcPct val="50000"/>
              </a:spcBef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  <a:sym typeface="Marlett" pitchFamily="2" charset="2"/>
              </a:rPr>
              <a:t> Evitare incidenti e infortuni</a:t>
            </a:r>
          </a:p>
        </p:txBody>
      </p:sp>
      <p:sp>
        <p:nvSpPr>
          <p:cNvPr id="12294" name="AutoShape 6"/>
          <p:cNvSpPr>
            <a:spLocks noChangeArrowheads="1"/>
          </p:cNvSpPr>
          <p:nvPr/>
        </p:nvSpPr>
        <p:spPr bwMode="auto">
          <a:xfrm>
            <a:off x="1187450" y="4581525"/>
            <a:ext cx="3802063" cy="1600200"/>
          </a:xfrm>
          <a:prstGeom prst="notchedRightArrow">
            <a:avLst>
              <a:gd name="adj1" fmla="val 50000"/>
              <a:gd name="adj2" fmla="val 59400"/>
            </a:avLst>
          </a:prstGeom>
          <a:solidFill>
            <a:srgbClr val="FFFF00"/>
          </a:solidFill>
          <a:ln w="28575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331913" y="5013325"/>
            <a:ext cx="3527425" cy="646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b="1">
                <a:solidFill>
                  <a:srgbClr val="0000FF"/>
                </a:solidFill>
                <a:latin typeface="Arial Narrow" pitchFamily="34" charset="0"/>
              </a:rPr>
              <a:t>Ci sono anche  Comportamenti da Evitare  Assolutamente</a:t>
            </a:r>
          </a:p>
        </p:txBody>
      </p:sp>
      <p:pic>
        <p:nvPicPr>
          <p:cNvPr id="12298" name="Picture 10"/>
          <p:cNvPicPr>
            <a:picLocks noChangeAspect="1" noChangeArrowheads="1"/>
          </p:cNvPicPr>
          <p:nvPr/>
        </p:nvPicPr>
        <p:blipFill>
          <a:blip r:embed="rId3" cstate="print">
            <a:lum bright="-20000" contrast="30000"/>
          </a:blip>
          <a:srcRect/>
          <a:stretch>
            <a:fillRect/>
          </a:stretch>
        </p:blipFill>
        <p:spPr bwMode="auto">
          <a:xfrm>
            <a:off x="5357813" y="3714750"/>
            <a:ext cx="3390900" cy="2117725"/>
          </a:xfrm>
          <a:prstGeom prst="rect">
            <a:avLst/>
          </a:prstGeom>
          <a:solidFill>
            <a:srgbClr val="FFFF00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</p:pic>
      <p:graphicFrame>
        <p:nvGraphicFramePr>
          <p:cNvPr id="10242" name="Object 21"/>
          <p:cNvGraphicFramePr>
            <a:graphicFrameLocks noChangeAspect="1"/>
          </p:cNvGraphicFramePr>
          <p:nvPr/>
        </p:nvGraphicFramePr>
        <p:xfrm>
          <a:off x="107950" y="115888"/>
          <a:ext cx="9366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name="Immagine" r:id="rId4" imgW="6746760" imgH="6746760" progId="Word.Picture.8">
                  <p:embed/>
                </p:oleObj>
              </mc:Choice>
              <mc:Fallback>
                <p:oleObj name="Immagine" r:id="rId4" imgW="6746760" imgH="6746760" progId="Word.Picture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15888"/>
                        <a:ext cx="936625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0" name="Text Box 18"/>
          <p:cNvSpPr txBox="1">
            <a:spLocks noChangeArrowheads="1"/>
          </p:cNvSpPr>
          <p:nvPr/>
        </p:nvSpPr>
        <p:spPr bwMode="auto">
          <a:xfrm>
            <a:off x="250825" y="6453188"/>
            <a:ext cx="144145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000">
                <a:latin typeface="Arial Narrow" pitchFamily="34" charset="0"/>
              </a:rPr>
              <a:t>CRPVTR - Agosto - 2013</a:t>
            </a:r>
            <a:endParaRPr lang="it-IT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2" grpId="0" animBg="1"/>
      <p:bldP spid="12294" grpId="0" animBg="1"/>
      <p:bldP spid="122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FD355E4-35B4-4811-AF1B-C26C858FA372}" type="slidenum">
              <a:rPr lang="it-IT" smtClean="0"/>
              <a:pPr/>
              <a:t>11</a:t>
            </a:fld>
            <a:endParaRPr lang="it-IT"/>
          </a:p>
        </p:txBody>
      </p:sp>
      <p:sp>
        <p:nvSpPr>
          <p:cNvPr id="11268" name="Rectangle 21"/>
          <p:cNvSpPr>
            <a:spLocks noChangeArrowheads="1"/>
          </p:cNvSpPr>
          <p:nvPr/>
        </p:nvSpPr>
        <p:spPr bwMode="auto">
          <a:xfrm>
            <a:off x="539750" y="1557338"/>
            <a:ext cx="7993063" cy="287337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1908175" y="549275"/>
            <a:ext cx="6911975" cy="646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3600" b="1">
                <a:solidFill>
                  <a:srgbClr val="FF3300"/>
                </a:solidFill>
                <a:latin typeface="Arial Narrow" pitchFamily="34" charset="0"/>
              </a:rPr>
              <a:t>Contenuti del Piano di Evacuazione</a:t>
            </a:r>
          </a:p>
        </p:txBody>
      </p:sp>
      <p:pic>
        <p:nvPicPr>
          <p:cNvPr id="53253" name="Picture 5" descr="mso843AA"/>
          <p:cNvPicPr preferRelativeResize="0">
            <a:picLocks noChangeAspect="1" noChangeArrowheads="1"/>
          </p:cNvPicPr>
          <p:nvPr/>
        </p:nvPicPr>
        <p:blipFill>
          <a:blip r:embed="rId2" cstate="print">
            <a:lum contrast="22000"/>
          </a:blip>
          <a:srcRect/>
          <a:stretch>
            <a:fillRect/>
          </a:stretch>
        </p:blipFill>
        <p:spPr bwMode="auto">
          <a:xfrm>
            <a:off x="6948488" y="1773238"/>
            <a:ext cx="2024062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5" name="Freeform 7"/>
          <p:cNvSpPr>
            <a:spLocks/>
          </p:cNvSpPr>
          <p:nvPr/>
        </p:nvSpPr>
        <p:spPr bwMode="auto">
          <a:xfrm>
            <a:off x="6516688" y="1412875"/>
            <a:ext cx="1020762" cy="2736850"/>
          </a:xfrm>
          <a:custGeom>
            <a:avLst/>
            <a:gdLst>
              <a:gd name="T0" fmla="*/ 2147483647 w 567"/>
              <a:gd name="T1" fmla="*/ 2147483647 h 1535"/>
              <a:gd name="T2" fmla="*/ 2147483647 w 567"/>
              <a:gd name="T3" fmla="*/ 2147483647 h 1535"/>
              <a:gd name="T4" fmla="*/ 2147483647 w 567"/>
              <a:gd name="T5" fmla="*/ 2147483647 h 1535"/>
              <a:gd name="T6" fmla="*/ 2147483647 w 567"/>
              <a:gd name="T7" fmla="*/ 2147483647 h 1535"/>
              <a:gd name="T8" fmla="*/ 2147483647 w 567"/>
              <a:gd name="T9" fmla="*/ 2147483647 h 1535"/>
              <a:gd name="T10" fmla="*/ 2147483647 w 567"/>
              <a:gd name="T11" fmla="*/ 2147483647 h 1535"/>
              <a:gd name="T12" fmla="*/ 2147483647 w 567"/>
              <a:gd name="T13" fmla="*/ 2147483647 h 1535"/>
              <a:gd name="T14" fmla="*/ 2147483647 w 567"/>
              <a:gd name="T15" fmla="*/ 2147483647 h 1535"/>
              <a:gd name="T16" fmla="*/ 2147483647 w 567"/>
              <a:gd name="T17" fmla="*/ 2147483647 h 1535"/>
              <a:gd name="T18" fmla="*/ 2147483647 w 567"/>
              <a:gd name="T19" fmla="*/ 2147483647 h 1535"/>
              <a:gd name="T20" fmla="*/ 2147483647 w 567"/>
              <a:gd name="T21" fmla="*/ 2147483647 h 1535"/>
              <a:gd name="T22" fmla="*/ 2147483647 w 567"/>
              <a:gd name="T23" fmla="*/ 2147483647 h 1535"/>
              <a:gd name="T24" fmla="*/ 2147483647 w 567"/>
              <a:gd name="T25" fmla="*/ 2147483647 h 1535"/>
              <a:gd name="T26" fmla="*/ 2147483647 w 567"/>
              <a:gd name="T27" fmla="*/ 2147483647 h 1535"/>
              <a:gd name="T28" fmla="*/ 0 w 567"/>
              <a:gd name="T29" fmla="*/ 2147483647 h 1535"/>
              <a:gd name="T30" fmla="*/ 2147483647 w 567"/>
              <a:gd name="T31" fmla="*/ 2147483647 h 1535"/>
              <a:gd name="T32" fmla="*/ 2147483647 w 567"/>
              <a:gd name="T33" fmla="*/ 2147483647 h 1535"/>
              <a:gd name="T34" fmla="*/ 2147483647 w 567"/>
              <a:gd name="T35" fmla="*/ 2147483647 h 1535"/>
              <a:gd name="T36" fmla="*/ 2147483647 w 567"/>
              <a:gd name="T37" fmla="*/ 2147483647 h 1535"/>
              <a:gd name="T38" fmla="*/ 2147483647 w 567"/>
              <a:gd name="T39" fmla="*/ 2147483647 h 1535"/>
              <a:gd name="T40" fmla="*/ 2147483647 w 567"/>
              <a:gd name="T41" fmla="*/ 2147483647 h 1535"/>
              <a:gd name="T42" fmla="*/ 2147483647 w 567"/>
              <a:gd name="T43" fmla="*/ 2147483647 h 1535"/>
              <a:gd name="T44" fmla="*/ 2147483647 w 567"/>
              <a:gd name="T45" fmla="*/ 2147483647 h 1535"/>
              <a:gd name="T46" fmla="*/ 2147483647 w 567"/>
              <a:gd name="T47" fmla="*/ 2147483647 h 1535"/>
              <a:gd name="T48" fmla="*/ 2147483647 w 567"/>
              <a:gd name="T49" fmla="*/ 2147483647 h 1535"/>
              <a:gd name="T50" fmla="*/ 2147483647 w 567"/>
              <a:gd name="T51" fmla="*/ 2147483647 h 1535"/>
              <a:gd name="T52" fmla="*/ 2147483647 w 567"/>
              <a:gd name="T53" fmla="*/ 2147483647 h 1535"/>
              <a:gd name="T54" fmla="*/ 2147483647 w 567"/>
              <a:gd name="T55" fmla="*/ 2147483647 h 1535"/>
              <a:gd name="T56" fmla="*/ 2147483647 w 567"/>
              <a:gd name="T57" fmla="*/ 2147483647 h 1535"/>
              <a:gd name="T58" fmla="*/ 2147483647 w 567"/>
              <a:gd name="T59" fmla="*/ 2147483647 h 1535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w 567"/>
              <a:gd name="T91" fmla="*/ 0 h 1535"/>
              <a:gd name="T92" fmla="*/ 567 w 567"/>
              <a:gd name="T93" fmla="*/ 1535 h 1535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T90" t="T91" r="T92" b="T93"/>
            <a:pathLst>
              <a:path w="567" h="1535">
                <a:moveTo>
                  <a:pt x="468" y="1329"/>
                </a:moveTo>
                <a:cubicBezTo>
                  <a:pt x="469" y="1343"/>
                  <a:pt x="494" y="1497"/>
                  <a:pt x="475" y="1505"/>
                </a:cubicBezTo>
                <a:cubicBezTo>
                  <a:pt x="425" y="1527"/>
                  <a:pt x="366" y="1510"/>
                  <a:pt x="312" y="1512"/>
                </a:cubicBezTo>
                <a:cubicBezTo>
                  <a:pt x="289" y="1518"/>
                  <a:pt x="267" y="1524"/>
                  <a:pt x="244" y="1532"/>
                </a:cubicBezTo>
                <a:cubicBezTo>
                  <a:pt x="222" y="1530"/>
                  <a:pt x="197" y="1535"/>
                  <a:pt x="177" y="1525"/>
                </a:cubicBezTo>
                <a:cubicBezTo>
                  <a:pt x="154" y="1513"/>
                  <a:pt x="147" y="1482"/>
                  <a:pt x="129" y="1464"/>
                </a:cubicBezTo>
                <a:cubicBezTo>
                  <a:pt x="113" y="1419"/>
                  <a:pt x="132" y="1474"/>
                  <a:pt x="109" y="1403"/>
                </a:cubicBezTo>
                <a:cubicBezTo>
                  <a:pt x="105" y="1390"/>
                  <a:pt x="95" y="1363"/>
                  <a:pt x="95" y="1363"/>
                </a:cubicBezTo>
                <a:cubicBezTo>
                  <a:pt x="114" y="1254"/>
                  <a:pt x="109" y="1291"/>
                  <a:pt x="102" y="1112"/>
                </a:cubicBezTo>
                <a:cubicBezTo>
                  <a:pt x="104" y="1092"/>
                  <a:pt x="103" y="1070"/>
                  <a:pt x="109" y="1051"/>
                </a:cubicBezTo>
                <a:cubicBezTo>
                  <a:pt x="116" y="1030"/>
                  <a:pt x="128" y="1034"/>
                  <a:pt x="136" y="1010"/>
                </a:cubicBezTo>
                <a:cubicBezTo>
                  <a:pt x="132" y="811"/>
                  <a:pt x="157" y="709"/>
                  <a:pt x="82" y="556"/>
                </a:cubicBezTo>
                <a:cubicBezTo>
                  <a:pt x="65" y="522"/>
                  <a:pt x="66" y="489"/>
                  <a:pt x="34" y="468"/>
                </a:cubicBezTo>
                <a:cubicBezTo>
                  <a:pt x="19" y="417"/>
                  <a:pt x="41" y="486"/>
                  <a:pt x="14" y="421"/>
                </a:cubicBezTo>
                <a:cubicBezTo>
                  <a:pt x="9" y="408"/>
                  <a:pt x="0" y="380"/>
                  <a:pt x="0" y="380"/>
                </a:cubicBezTo>
                <a:cubicBezTo>
                  <a:pt x="3" y="335"/>
                  <a:pt x="1" y="184"/>
                  <a:pt x="61" y="163"/>
                </a:cubicBezTo>
                <a:cubicBezTo>
                  <a:pt x="187" y="43"/>
                  <a:pt x="518" y="0"/>
                  <a:pt x="556" y="184"/>
                </a:cubicBezTo>
                <a:cubicBezTo>
                  <a:pt x="545" y="397"/>
                  <a:pt x="567" y="332"/>
                  <a:pt x="319" y="339"/>
                </a:cubicBezTo>
                <a:cubicBezTo>
                  <a:pt x="295" y="364"/>
                  <a:pt x="290" y="393"/>
                  <a:pt x="272" y="421"/>
                </a:cubicBezTo>
                <a:cubicBezTo>
                  <a:pt x="274" y="480"/>
                  <a:pt x="274" y="538"/>
                  <a:pt x="278" y="597"/>
                </a:cubicBezTo>
                <a:cubicBezTo>
                  <a:pt x="279" y="611"/>
                  <a:pt x="283" y="624"/>
                  <a:pt x="285" y="638"/>
                </a:cubicBezTo>
                <a:cubicBezTo>
                  <a:pt x="288" y="663"/>
                  <a:pt x="273" y="697"/>
                  <a:pt x="292" y="712"/>
                </a:cubicBezTo>
                <a:cubicBezTo>
                  <a:pt x="317" y="732"/>
                  <a:pt x="355" y="717"/>
                  <a:pt x="387" y="719"/>
                </a:cubicBezTo>
                <a:cubicBezTo>
                  <a:pt x="410" y="786"/>
                  <a:pt x="374" y="675"/>
                  <a:pt x="400" y="854"/>
                </a:cubicBezTo>
                <a:cubicBezTo>
                  <a:pt x="401" y="860"/>
                  <a:pt x="423" y="903"/>
                  <a:pt x="427" y="915"/>
                </a:cubicBezTo>
                <a:cubicBezTo>
                  <a:pt x="429" y="1048"/>
                  <a:pt x="418" y="1183"/>
                  <a:pt x="434" y="1315"/>
                </a:cubicBezTo>
                <a:cubicBezTo>
                  <a:pt x="436" y="1329"/>
                  <a:pt x="465" y="1312"/>
                  <a:pt x="475" y="1322"/>
                </a:cubicBezTo>
                <a:cubicBezTo>
                  <a:pt x="482" y="1329"/>
                  <a:pt x="451" y="1387"/>
                  <a:pt x="448" y="1397"/>
                </a:cubicBezTo>
                <a:cubicBezTo>
                  <a:pt x="455" y="1401"/>
                  <a:pt x="460" y="1412"/>
                  <a:pt x="468" y="1410"/>
                </a:cubicBezTo>
                <a:cubicBezTo>
                  <a:pt x="475" y="1408"/>
                  <a:pt x="475" y="1390"/>
                  <a:pt x="475" y="1390"/>
                </a:cubicBezTo>
              </a:path>
            </a:pathLst>
          </a:custGeom>
          <a:solidFill>
            <a:srgbClr val="00FF00"/>
          </a:solidFill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323850" y="2060575"/>
            <a:ext cx="4127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0000FF"/>
                </a:solidFill>
                <a:latin typeface="Times New Roman" pitchFamily="18" charset="0"/>
                <a:sym typeface="Marlett" pitchFamily="2" charset="2"/>
              </a:rPr>
              <a:t></a:t>
            </a:r>
          </a:p>
        </p:txBody>
      </p:sp>
      <p:sp>
        <p:nvSpPr>
          <p:cNvPr id="53259" name="Rectangle 11"/>
          <p:cNvSpPr>
            <a:spLocks noChangeArrowheads="1"/>
          </p:cNvSpPr>
          <p:nvPr/>
        </p:nvSpPr>
        <p:spPr bwMode="auto">
          <a:xfrm>
            <a:off x="323850" y="2492375"/>
            <a:ext cx="4127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0000FF"/>
                </a:solidFill>
                <a:latin typeface="Times New Roman" pitchFamily="18" charset="0"/>
                <a:sym typeface="Marlett" pitchFamily="2" charset="2"/>
              </a:rPr>
              <a:t></a:t>
            </a:r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323850" y="2997200"/>
            <a:ext cx="4127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0000FF"/>
                </a:solidFill>
                <a:latin typeface="Times New Roman" pitchFamily="18" charset="0"/>
                <a:sym typeface="Marlett" pitchFamily="2" charset="2"/>
              </a:rPr>
              <a:t></a:t>
            </a:r>
          </a:p>
        </p:txBody>
      </p:sp>
      <p:sp>
        <p:nvSpPr>
          <p:cNvPr id="53261" name="Rectangle 13"/>
          <p:cNvSpPr>
            <a:spLocks noChangeArrowheads="1"/>
          </p:cNvSpPr>
          <p:nvPr/>
        </p:nvSpPr>
        <p:spPr bwMode="auto">
          <a:xfrm>
            <a:off x="323850" y="3500438"/>
            <a:ext cx="41275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0000FF"/>
                </a:solidFill>
                <a:latin typeface="Times New Roman" pitchFamily="18" charset="0"/>
                <a:sym typeface="Marlett" pitchFamily="2" charset="2"/>
              </a:rPr>
              <a:t></a:t>
            </a:r>
          </a:p>
        </p:txBody>
      </p:sp>
      <p:sp>
        <p:nvSpPr>
          <p:cNvPr id="53262" name="Rectangle 14"/>
          <p:cNvSpPr>
            <a:spLocks noChangeArrowheads="1"/>
          </p:cNvSpPr>
          <p:nvPr/>
        </p:nvSpPr>
        <p:spPr bwMode="auto">
          <a:xfrm>
            <a:off x="323850" y="4292600"/>
            <a:ext cx="4127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0000FF"/>
                </a:solidFill>
                <a:latin typeface="Times New Roman" pitchFamily="18" charset="0"/>
                <a:sym typeface="Marlett" pitchFamily="2" charset="2"/>
              </a:rPr>
              <a:t></a:t>
            </a: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611188" y="4868863"/>
            <a:ext cx="7848600" cy="1200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809625" indent="-628650" algn="just" eaLnBrk="0" hangingPunct="0">
              <a:spcBef>
                <a:spcPct val="50000"/>
              </a:spcBef>
            </a:pPr>
            <a:r>
              <a:rPr lang="it-IT" sz="2400" b="1">
                <a:solidFill>
                  <a:srgbClr val="FF3300"/>
                </a:solidFill>
                <a:latin typeface="Arial Narrow" pitchFamily="34" charset="0"/>
                <a:sym typeface="MS Outlook" pitchFamily="2" charset="2"/>
              </a:rPr>
              <a:t></a:t>
            </a:r>
            <a:r>
              <a:rPr lang="it-IT" sz="2400" b="1">
                <a:solidFill>
                  <a:srgbClr val="0000FF"/>
                </a:solidFill>
                <a:latin typeface="Arial Narrow" pitchFamily="34" charset="0"/>
                <a:sym typeface="MS Outlook" pitchFamily="2" charset="2"/>
              </a:rPr>
              <a:t> </a:t>
            </a:r>
            <a:r>
              <a:rPr lang="it-IT" sz="2400" b="1" i="1">
                <a:solidFill>
                  <a:srgbClr val="FF3300"/>
                </a:solidFill>
                <a:latin typeface="Arial Narrow" pitchFamily="34" charset="0"/>
              </a:rPr>
              <a:t>Il Piano di Evacuazione</a:t>
            </a:r>
            <a:r>
              <a:rPr lang="it-IT" sz="2400" b="1" i="1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it-IT" sz="2400" b="1" i="1">
                <a:latin typeface="Arial Narrow" pitchFamily="34" charset="0"/>
              </a:rPr>
              <a:t>deve essere modificato se modificate sono le condizioni sostanziali per le quali è stato redatto</a:t>
            </a:r>
            <a:endParaRPr lang="it-IT" sz="3600" b="1" i="1">
              <a:latin typeface="Arial Narrow" pitchFamily="34" charset="0"/>
            </a:endParaRP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611188" y="1341438"/>
            <a:ext cx="5905500" cy="3267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it-IT" sz="2000" b="1">
                <a:solidFill>
                  <a:srgbClr val="FF3300"/>
                </a:solidFill>
                <a:latin typeface="Arial Narrow" pitchFamily="34" charset="0"/>
              </a:rPr>
              <a:t>Le caratteristiche dei luoghi con particolare riferimento alle vie d’esodo</a:t>
            </a:r>
          </a:p>
          <a:p>
            <a:pPr algn="just" eaLnBrk="0" hangingPunct="0">
              <a:lnSpc>
                <a:spcPct val="105000"/>
              </a:lnSpc>
              <a:spcBef>
                <a:spcPct val="50000"/>
              </a:spcBef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</a:rPr>
              <a:t>Il sistema di rilevazione e di allarme incendio</a:t>
            </a:r>
          </a:p>
          <a:p>
            <a:pPr algn="just" eaLnBrk="0" hangingPunct="0">
              <a:lnSpc>
                <a:spcPct val="105000"/>
              </a:lnSpc>
              <a:spcBef>
                <a:spcPct val="50000"/>
              </a:spcBef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  <a:sym typeface="Marlett" pitchFamily="2" charset="2"/>
              </a:rPr>
              <a:t>Il numero delle persone presenti e la loro ubicazione</a:t>
            </a:r>
          </a:p>
          <a:p>
            <a:pPr algn="just" eaLnBrk="0" hangingPunct="0">
              <a:lnSpc>
                <a:spcPct val="105000"/>
              </a:lnSpc>
              <a:spcBef>
                <a:spcPct val="50000"/>
              </a:spcBef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  <a:sym typeface="Marlett" pitchFamily="2" charset="2"/>
              </a:rPr>
              <a:t>I Lavoratori esposti a rischi particolari</a:t>
            </a:r>
          </a:p>
          <a:p>
            <a:pPr algn="just" eaLnBrk="0" hangingPunct="0">
              <a:lnSpc>
                <a:spcPct val="105000"/>
              </a:lnSpc>
              <a:spcBef>
                <a:spcPct val="50000"/>
              </a:spcBef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  <a:sym typeface="Marlett" pitchFamily="2" charset="2"/>
              </a:rPr>
              <a:t>Il numero degli addetti all’attuazione ed al controllo del piano nonché all’assistenza per l’evacuazione</a:t>
            </a:r>
          </a:p>
          <a:p>
            <a:pPr algn="just" eaLnBrk="0" hangingPunct="0">
              <a:lnSpc>
                <a:spcPct val="105000"/>
              </a:lnSpc>
              <a:spcBef>
                <a:spcPct val="50000"/>
              </a:spcBef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  <a:sym typeface="Marlett" pitchFamily="2" charset="2"/>
              </a:rPr>
              <a:t>Il livello di Informazione e Formazione forniti ai Lavoratori</a:t>
            </a:r>
          </a:p>
        </p:txBody>
      </p:sp>
      <p:sp>
        <p:nvSpPr>
          <p:cNvPr id="53270" name="Rectangle 22"/>
          <p:cNvSpPr>
            <a:spLocks noChangeArrowheads="1"/>
          </p:cNvSpPr>
          <p:nvPr/>
        </p:nvSpPr>
        <p:spPr bwMode="auto">
          <a:xfrm>
            <a:off x="250825" y="1412875"/>
            <a:ext cx="4127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0000FF"/>
                </a:solidFill>
                <a:latin typeface="Times New Roman" pitchFamily="18" charset="0"/>
                <a:sym typeface="Marlett" pitchFamily="2" charset="2"/>
              </a:rPr>
              <a:t></a:t>
            </a:r>
          </a:p>
        </p:txBody>
      </p:sp>
      <p:graphicFrame>
        <p:nvGraphicFramePr>
          <p:cNvPr id="20" name="Object 21"/>
          <p:cNvGraphicFramePr>
            <a:graphicFrameLocks noChangeAspect="1"/>
          </p:cNvGraphicFramePr>
          <p:nvPr/>
        </p:nvGraphicFramePr>
        <p:xfrm>
          <a:off x="107950" y="115888"/>
          <a:ext cx="9366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name="Immagine" r:id="rId3" imgW="6746760" imgH="6746760" progId="Word.Picture.8">
                  <p:embed/>
                </p:oleObj>
              </mc:Choice>
              <mc:Fallback>
                <p:oleObj name="Immagine" r:id="rId3" imgW="6746760" imgH="6746760" progId="Word.Picture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15888"/>
                        <a:ext cx="936625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0" name="Text Box 18"/>
          <p:cNvSpPr txBox="1">
            <a:spLocks noChangeArrowheads="1"/>
          </p:cNvSpPr>
          <p:nvPr/>
        </p:nvSpPr>
        <p:spPr bwMode="auto">
          <a:xfrm>
            <a:off x="250825" y="6453188"/>
            <a:ext cx="144145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000">
                <a:latin typeface="Arial Narrow" pitchFamily="34" charset="0"/>
              </a:rPr>
              <a:t>CRPVTR - Agosto - 2013</a:t>
            </a:r>
            <a:endParaRPr lang="it-IT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3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53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53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53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53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53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6" dur="2000"/>
                                        <p:tgtEl>
                                          <p:spTgt spid="53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5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3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/>
      <p:bldP spid="53258" grpId="0"/>
      <p:bldP spid="53259" grpId="0"/>
      <p:bldP spid="53260" grpId="0"/>
      <p:bldP spid="53261" grpId="0"/>
      <p:bldP spid="53262" grpId="0"/>
      <p:bldP spid="53263" grpId="0"/>
      <p:bldP spid="53256" grpId="0"/>
      <p:bldP spid="532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Freccia a destra 13"/>
          <p:cNvSpPr>
            <a:spLocks noChangeArrowheads="1"/>
          </p:cNvSpPr>
          <p:nvPr/>
        </p:nvSpPr>
        <p:spPr bwMode="auto">
          <a:xfrm>
            <a:off x="2916238" y="836613"/>
            <a:ext cx="1079500" cy="43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FF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2293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AEF4DD-7F84-4258-A382-10C46CE252D1}" type="slidenum">
              <a:rPr lang="it-IT" smtClean="0"/>
              <a:pPr/>
              <a:t>12</a:t>
            </a:fld>
            <a:endParaRPr lang="it-IT"/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3563938" y="260350"/>
            <a:ext cx="4895850" cy="14462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/>
            <a:r>
              <a:rPr lang="it-IT" sz="3200" b="1">
                <a:solidFill>
                  <a:srgbClr val="FF3300"/>
                </a:solidFill>
                <a:latin typeface="Arial Narrow" pitchFamily="34" charset="0"/>
              </a:rPr>
              <a:t>Il Piano di Evacuazione </a:t>
            </a:r>
          </a:p>
          <a:p>
            <a:pPr algn="ctr" eaLnBrk="0" hangingPunct="0"/>
            <a:r>
              <a:rPr lang="it-IT" sz="2800" b="1">
                <a:solidFill>
                  <a:srgbClr val="0000FF"/>
                </a:solidFill>
                <a:latin typeface="Arial Narrow" pitchFamily="34" charset="0"/>
              </a:rPr>
              <a:t>è basato su chiare istruzioni </a:t>
            </a:r>
            <a:r>
              <a:rPr lang="it-IT" sz="2800" b="1">
                <a:solidFill>
                  <a:srgbClr val="FF3300"/>
                </a:solidFill>
                <a:latin typeface="Arial Narrow" pitchFamily="34" charset="0"/>
              </a:rPr>
              <a:t>scritte</a:t>
            </a:r>
            <a:r>
              <a:rPr lang="it-IT" sz="2800" b="1">
                <a:solidFill>
                  <a:srgbClr val="0000FF"/>
                </a:solidFill>
                <a:latin typeface="Arial Narrow" pitchFamily="34" charset="0"/>
              </a:rPr>
              <a:t> e  </a:t>
            </a:r>
            <a:r>
              <a:rPr lang="it-IT" sz="2800" b="1">
                <a:solidFill>
                  <a:srgbClr val="FF3300"/>
                </a:solidFill>
                <a:latin typeface="Arial Narrow" pitchFamily="34" charset="0"/>
              </a:rPr>
              <a:t>deve includere :</a:t>
            </a:r>
          </a:p>
        </p:txBody>
      </p:sp>
      <p:sp>
        <p:nvSpPr>
          <p:cNvPr id="54277" name="Text Box 5"/>
          <p:cNvSpPr txBox="1">
            <a:spLocks noChangeArrowheads="1"/>
          </p:cNvSpPr>
          <p:nvPr/>
        </p:nvSpPr>
        <p:spPr bwMode="auto">
          <a:xfrm>
            <a:off x="755650" y="2060575"/>
            <a:ext cx="8064500" cy="40084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 eaLnBrk="0" hangingPunct="0">
              <a:lnSpc>
                <a:spcPct val="80000"/>
              </a:lnSpc>
              <a:spcBef>
                <a:spcPct val="50000"/>
              </a:spcBef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</a:rPr>
              <a:t>I doveri del personale di servizio incaricato di svolgere specifiche mansioni con riferimento alla sicurezza antincendio, quali per esempio : telefonista, custode, capo reparto,addetto alla manutenzione, ecc.</a:t>
            </a:r>
          </a:p>
          <a:p>
            <a:pPr algn="just" eaLnBrk="0" hangingPunct="0">
              <a:lnSpc>
                <a:spcPct val="105000"/>
              </a:lnSpc>
              <a:spcBef>
                <a:spcPct val="50000"/>
              </a:spcBef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</a:rPr>
              <a:t>I doveri del personale cui sono affidate particolari responsabilità in caso di emergenza</a:t>
            </a:r>
          </a:p>
          <a:p>
            <a:pPr algn="just" eaLnBrk="0" hangingPunct="0">
              <a:lnSpc>
                <a:spcPct val="105000"/>
              </a:lnSpc>
              <a:spcBef>
                <a:spcPct val="50000"/>
              </a:spcBef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  <a:sym typeface="Marlett" pitchFamily="2" charset="2"/>
              </a:rPr>
              <a:t>Le specifiche misure da porre in atto nei confronti dei lavoratori esposti a particolari rischi</a:t>
            </a:r>
          </a:p>
          <a:p>
            <a:pPr algn="just" eaLnBrk="0" hangingPunct="0">
              <a:lnSpc>
                <a:spcPct val="105000"/>
              </a:lnSpc>
              <a:spcBef>
                <a:spcPct val="50000"/>
              </a:spcBef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  <a:sym typeface="Marlett" pitchFamily="2" charset="2"/>
              </a:rPr>
              <a:t>Le specifiche misure per le aree ad elevato rischio di incendio</a:t>
            </a:r>
          </a:p>
          <a:p>
            <a:pPr algn="just" eaLnBrk="0" hangingPunct="0">
              <a:lnSpc>
                <a:spcPct val="105000"/>
              </a:lnSpc>
              <a:spcBef>
                <a:spcPct val="50000"/>
              </a:spcBef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  <a:sym typeface="Marlett" pitchFamily="2" charset="2"/>
              </a:rPr>
              <a:t>Le procedure per la chiamata dei soccorsi ( VV. F., Sanitario, ecc.), per informarli al loro arrivo e per fornire la necessaria assistenza durante l’intervento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395288" y="2060575"/>
            <a:ext cx="576262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it-IT" sz="2000" b="1">
                <a:solidFill>
                  <a:srgbClr val="0000FF"/>
                </a:solidFill>
                <a:latin typeface="Arial Narrow" pitchFamily="34" charset="0"/>
                <a:sym typeface="Marlett" pitchFamily="2" charset="2"/>
              </a:rPr>
              <a:t>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395288" y="2971800"/>
            <a:ext cx="563562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it-IT" sz="2000" b="1">
                <a:solidFill>
                  <a:srgbClr val="0000FF"/>
                </a:solidFill>
                <a:latin typeface="Arial Narrow" pitchFamily="34" charset="0"/>
                <a:sym typeface="Marlett" pitchFamily="2" charset="2"/>
              </a:rPr>
              <a:t></a:t>
            </a: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323850" y="3763963"/>
            <a:ext cx="563563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it-IT" sz="2000" b="1">
                <a:solidFill>
                  <a:srgbClr val="0000FF"/>
                </a:solidFill>
                <a:latin typeface="Arial Narrow" pitchFamily="34" charset="0"/>
                <a:sym typeface="Marlett" pitchFamily="2" charset="2"/>
              </a:rPr>
              <a:t></a:t>
            </a:r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395288" y="4556125"/>
            <a:ext cx="563562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it-IT" sz="2000" b="1">
                <a:solidFill>
                  <a:srgbClr val="0000FF"/>
                </a:solidFill>
                <a:latin typeface="Arial Narrow" pitchFamily="34" charset="0"/>
                <a:sym typeface="Marlett" pitchFamily="2" charset="2"/>
              </a:rPr>
              <a:t></a:t>
            </a: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395288" y="5059363"/>
            <a:ext cx="563562" cy="396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it-IT" sz="2000" b="1">
                <a:solidFill>
                  <a:srgbClr val="0000FF"/>
                </a:solidFill>
                <a:latin typeface="Arial Narrow" pitchFamily="34" charset="0"/>
                <a:sym typeface="Marlett" pitchFamily="2" charset="2"/>
              </a:rPr>
              <a:t></a:t>
            </a:r>
          </a:p>
        </p:txBody>
      </p:sp>
      <p:graphicFrame>
        <p:nvGraphicFramePr>
          <p:cNvPr id="12290" name="Object 21"/>
          <p:cNvGraphicFramePr>
            <a:graphicFrameLocks noChangeAspect="1"/>
          </p:cNvGraphicFramePr>
          <p:nvPr/>
        </p:nvGraphicFramePr>
        <p:xfrm>
          <a:off x="0" y="0"/>
          <a:ext cx="9366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0" name="Immagine" r:id="rId2" imgW="6746760" imgH="6746760" progId="Word.Picture.8">
                  <p:embed/>
                </p:oleObj>
              </mc:Choice>
              <mc:Fallback>
                <p:oleObj name="Immagine" r:id="rId2" imgW="6746760" imgH="6746760" progId="Word.Picture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36625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7" name="Object 13"/>
          <p:cNvGraphicFramePr>
            <a:graphicFrameLocks noChangeAspect="1"/>
          </p:cNvGraphicFramePr>
          <p:nvPr/>
        </p:nvGraphicFramePr>
        <p:xfrm>
          <a:off x="1042988" y="260350"/>
          <a:ext cx="2303462" cy="138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ClipArt" r:id="rId4" imgW="3497040" imgH="2095200" progId="MS_ClipArt_Gallery.2">
                  <p:embed/>
                </p:oleObj>
              </mc:Choice>
              <mc:Fallback>
                <p:oleObj name="ClipArt" r:id="rId4" imgW="3497040" imgH="2095200" progId="MS_ClipArt_Gallery.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260350"/>
                        <a:ext cx="2303462" cy="1381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1" name="Text Box 18"/>
          <p:cNvSpPr txBox="1">
            <a:spLocks noChangeArrowheads="1"/>
          </p:cNvSpPr>
          <p:nvPr/>
        </p:nvSpPr>
        <p:spPr bwMode="auto">
          <a:xfrm>
            <a:off x="250825" y="6453188"/>
            <a:ext cx="144145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000">
                <a:latin typeface="Arial Narrow" pitchFamily="34" charset="0"/>
              </a:rPr>
              <a:t>CRPVTR - Agosto - 2013</a:t>
            </a:r>
            <a:endParaRPr lang="it-IT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4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54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4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54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54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542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/>
      <p:bldP spid="54277" grpId="0"/>
      <p:bldP spid="54278" grpId="0"/>
      <p:bldP spid="54279" grpId="0"/>
      <p:bldP spid="54280" grpId="0"/>
      <p:bldP spid="54281" grpId="0"/>
      <p:bldP spid="542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E3B2FD-1988-4CFC-A7B2-006491FFFE8E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1258888" y="260350"/>
            <a:ext cx="5473700" cy="523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800" b="1" u="sng">
                <a:solidFill>
                  <a:srgbClr val="FF3300"/>
                </a:solidFill>
                <a:latin typeface="Arial Narrow" pitchFamily="34" charset="0"/>
              </a:rPr>
              <a:t>Cosa fare in caso di EMERGENZA</a:t>
            </a:r>
            <a:endParaRPr lang="it-IT" sz="2800" b="1">
              <a:solidFill>
                <a:srgbClr val="FF3300"/>
              </a:solidFill>
              <a:latin typeface="Arial Narrow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50" y="188913"/>
            <a:ext cx="1860550" cy="1654175"/>
          </a:xfrm>
          <a:prstGeom prst="rect">
            <a:avLst/>
          </a:prstGeom>
          <a:noFill/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39750" y="2205038"/>
            <a:ext cx="4171950" cy="2254250"/>
          </a:xfrm>
          <a:prstGeom prst="rect">
            <a:avLst/>
          </a:prstGeom>
          <a:noFill/>
          <a:ln w="28575" cap="sq">
            <a:solidFill>
              <a:srgbClr val="00FF00"/>
            </a:solidFill>
            <a:miter lim="800000"/>
            <a:headEnd type="none" w="sm" len="sm"/>
            <a:tailEnd type="none" w="sm" len="sm"/>
          </a:ln>
          <a:effectLst>
            <a:outerShdw dist="107763" dir="8100000" algn="ctr" rotWithShape="0">
              <a:schemeClr val="bg2"/>
            </a:outerShdw>
          </a:effec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787900" y="2590800"/>
            <a:ext cx="4105275" cy="15700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542925" indent="-361950" algn="just" eaLnBrk="0" hangingPunct="0">
              <a:spcBef>
                <a:spcPct val="50000"/>
              </a:spcBef>
            </a:pPr>
            <a:r>
              <a:rPr lang="it-IT" sz="2400" b="1">
                <a:solidFill>
                  <a:srgbClr val="FF3300"/>
                </a:solidFill>
                <a:latin typeface="Arial Narrow" pitchFamily="34" charset="0"/>
                <a:sym typeface="MS Outlook" pitchFamily="2" charset="2"/>
              </a:rPr>
              <a:t> </a:t>
            </a:r>
            <a:r>
              <a:rPr lang="it-IT" sz="2400" b="1">
                <a:solidFill>
                  <a:srgbClr val="FF3300"/>
                </a:solidFill>
                <a:latin typeface="Arial Narrow" pitchFamily="34" charset="0"/>
              </a:rPr>
              <a:t>Al segnale di sgombero</a:t>
            </a:r>
            <a:r>
              <a:rPr lang="it-IT" sz="2400" b="1">
                <a:solidFill>
                  <a:srgbClr val="0000FF"/>
                </a:solidFill>
                <a:latin typeface="Arial Narrow" pitchFamily="34" charset="0"/>
              </a:rPr>
              <a:t> incamminarsi, senza fretta, verso l’uscita, tenendosi per mano e/o in fila per uno</a:t>
            </a:r>
            <a:endParaRPr lang="it-IT" sz="3600" b="1">
              <a:solidFill>
                <a:srgbClr val="0000FF"/>
              </a:solidFill>
              <a:latin typeface="Arial Narrow" pitchFamily="34" charset="0"/>
            </a:endParaRPr>
          </a:p>
        </p:txBody>
      </p:sp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5076825" y="4652963"/>
            <a:ext cx="3744913" cy="1098550"/>
          </a:xfrm>
          <a:prstGeom prst="rect">
            <a:avLst/>
          </a:prstGeom>
          <a:noFill/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3320" name="Text Box 8"/>
          <p:cNvSpPr txBox="1">
            <a:spLocks noChangeArrowheads="1"/>
          </p:cNvSpPr>
          <p:nvPr/>
        </p:nvSpPr>
        <p:spPr bwMode="auto">
          <a:xfrm>
            <a:off x="468313" y="4581525"/>
            <a:ext cx="4535487" cy="15700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542925" indent="-542925" algn="just" eaLnBrk="0" hangingPunct="0">
              <a:spcBef>
                <a:spcPct val="50000"/>
              </a:spcBef>
            </a:pPr>
            <a:r>
              <a:rPr lang="it-IT" sz="2400" b="1">
                <a:solidFill>
                  <a:srgbClr val="FF3300"/>
                </a:solidFill>
                <a:latin typeface="Arial Narrow" pitchFamily="34" charset="0"/>
                <a:sym typeface="MS Outlook" pitchFamily="2" charset="2"/>
              </a:rPr>
              <a:t> </a:t>
            </a:r>
            <a:r>
              <a:rPr lang="it-IT" sz="2400" b="1">
                <a:solidFill>
                  <a:srgbClr val="FF3300"/>
                </a:solidFill>
                <a:latin typeface="Arial Narrow" pitchFamily="34" charset="0"/>
              </a:rPr>
              <a:t>Seguire i percorsi indicati</a:t>
            </a:r>
            <a:r>
              <a:rPr lang="it-IT" sz="2400" b="1">
                <a:solidFill>
                  <a:srgbClr val="0000FF"/>
                </a:solidFill>
                <a:latin typeface="Arial Narrow" pitchFamily="34" charset="0"/>
              </a:rPr>
              <a:t>, dalla apposita segnaletica salvo controindicazioni dettate dagli addetti all’emergenza</a:t>
            </a:r>
            <a:endParaRPr lang="it-IT" sz="3600" b="1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13322" name="Rectangle 15"/>
          <p:cNvSpPr>
            <a:spLocks noChangeArrowheads="1"/>
          </p:cNvSpPr>
          <p:nvPr/>
        </p:nvSpPr>
        <p:spPr bwMode="auto">
          <a:xfrm>
            <a:off x="755650" y="1628775"/>
            <a:ext cx="6480175" cy="144463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1331913" y="765175"/>
            <a:ext cx="5111750" cy="1200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542925" indent="-542925" algn="just" eaLnBrk="0" hangingPunct="0">
              <a:spcBef>
                <a:spcPct val="50000"/>
              </a:spcBef>
            </a:pPr>
            <a:r>
              <a:rPr lang="it-IT" sz="2400" b="1">
                <a:solidFill>
                  <a:srgbClr val="FF3300"/>
                </a:solidFill>
                <a:latin typeface="Arial Narrow" pitchFamily="34" charset="0"/>
                <a:sym typeface="MS Outlook" pitchFamily="2" charset="2"/>
              </a:rPr>
              <a:t> </a:t>
            </a:r>
            <a:r>
              <a:rPr lang="it-IT" sz="2400" b="1">
                <a:solidFill>
                  <a:srgbClr val="FF3300"/>
                </a:solidFill>
                <a:latin typeface="Arial Narrow" pitchFamily="34" charset="0"/>
              </a:rPr>
              <a:t>Il suono dell’Allarme</a:t>
            </a:r>
            <a:r>
              <a:rPr lang="it-IT" sz="2400" b="1">
                <a:solidFill>
                  <a:srgbClr val="0000FF"/>
                </a:solidFill>
                <a:latin typeface="Arial Narrow" pitchFamily="34" charset="0"/>
              </a:rPr>
              <a:t> segnala una situazione di pericolo e la necessità di abbandonare l’edificio</a:t>
            </a:r>
            <a:endParaRPr lang="it-IT" sz="3600" b="1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4" name="Freeform 10"/>
          <p:cNvSpPr>
            <a:spLocks/>
          </p:cNvSpPr>
          <p:nvPr/>
        </p:nvSpPr>
        <p:spPr bwMode="auto">
          <a:xfrm>
            <a:off x="6516688" y="1412875"/>
            <a:ext cx="2447925" cy="703263"/>
          </a:xfrm>
          <a:custGeom>
            <a:avLst/>
            <a:gdLst>
              <a:gd name="T0" fmla="*/ 2147483647 w 1832"/>
              <a:gd name="T1" fmla="*/ 2147483647 h 443"/>
              <a:gd name="T2" fmla="*/ 2147483647 w 1832"/>
              <a:gd name="T3" fmla="*/ 2147483647 h 443"/>
              <a:gd name="T4" fmla="*/ 2147483647 w 1832"/>
              <a:gd name="T5" fmla="*/ 2147483647 h 443"/>
              <a:gd name="T6" fmla="*/ 2147483647 w 1832"/>
              <a:gd name="T7" fmla="*/ 2147483647 h 443"/>
              <a:gd name="T8" fmla="*/ 2147483647 w 1832"/>
              <a:gd name="T9" fmla="*/ 2147483647 h 443"/>
              <a:gd name="T10" fmla="*/ 2147483647 w 1832"/>
              <a:gd name="T11" fmla="*/ 2147483647 h 443"/>
              <a:gd name="T12" fmla="*/ 2147483647 w 1832"/>
              <a:gd name="T13" fmla="*/ 2147483647 h 443"/>
              <a:gd name="T14" fmla="*/ 2147483647 w 1832"/>
              <a:gd name="T15" fmla="*/ 2147483647 h 443"/>
              <a:gd name="T16" fmla="*/ 2147483647 w 1832"/>
              <a:gd name="T17" fmla="*/ 2147483647 h 443"/>
              <a:gd name="T18" fmla="*/ 2147483647 w 1832"/>
              <a:gd name="T19" fmla="*/ 2147483647 h 443"/>
              <a:gd name="T20" fmla="*/ 2147483647 w 1832"/>
              <a:gd name="T21" fmla="*/ 2147483647 h 443"/>
              <a:gd name="T22" fmla="*/ 2147483647 w 1832"/>
              <a:gd name="T23" fmla="*/ 2147483647 h 443"/>
              <a:gd name="T24" fmla="*/ 2147483647 w 1832"/>
              <a:gd name="T25" fmla="*/ 2147483647 h 443"/>
              <a:gd name="T26" fmla="*/ 2147483647 w 1832"/>
              <a:gd name="T27" fmla="*/ 2147483647 h 443"/>
              <a:gd name="T28" fmla="*/ 2147483647 w 1832"/>
              <a:gd name="T29" fmla="*/ 2147483647 h 443"/>
              <a:gd name="T30" fmla="*/ 2147483647 w 1832"/>
              <a:gd name="T31" fmla="*/ 2147483647 h 443"/>
              <a:gd name="T32" fmla="*/ 2147483647 w 1832"/>
              <a:gd name="T33" fmla="*/ 2147483647 h 443"/>
              <a:gd name="T34" fmla="*/ 2147483647 w 1832"/>
              <a:gd name="T35" fmla="*/ 2147483647 h 443"/>
              <a:gd name="T36" fmla="*/ 2147483647 w 1832"/>
              <a:gd name="T37" fmla="*/ 2147483647 h 443"/>
              <a:gd name="T38" fmla="*/ 2147483647 w 1832"/>
              <a:gd name="T39" fmla="*/ 2147483647 h 443"/>
              <a:gd name="T40" fmla="*/ 2147483647 w 1832"/>
              <a:gd name="T41" fmla="*/ 2147483647 h 443"/>
              <a:gd name="T42" fmla="*/ 2147483647 w 1832"/>
              <a:gd name="T43" fmla="*/ 2147483647 h 443"/>
              <a:gd name="T44" fmla="*/ 2147483647 w 1832"/>
              <a:gd name="T45" fmla="*/ 2147483647 h 443"/>
              <a:gd name="T46" fmla="*/ 2147483647 w 1832"/>
              <a:gd name="T47" fmla="*/ 2147483647 h 443"/>
              <a:gd name="T48" fmla="*/ 2147483647 w 1832"/>
              <a:gd name="T49" fmla="*/ 2147483647 h 443"/>
              <a:gd name="T50" fmla="*/ 2147483647 w 1832"/>
              <a:gd name="T51" fmla="*/ 2147483647 h 443"/>
              <a:gd name="T52" fmla="*/ 2147483647 w 1832"/>
              <a:gd name="T53" fmla="*/ 2147483647 h 443"/>
              <a:gd name="T54" fmla="*/ 2147483647 w 1832"/>
              <a:gd name="T55" fmla="*/ 2147483647 h 443"/>
              <a:gd name="T56" fmla="*/ 2147483647 w 1832"/>
              <a:gd name="T57" fmla="*/ 2147483647 h 443"/>
              <a:gd name="T58" fmla="*/ 2147483647 w 1832"/>
              <a:gd name="T59" fmla="*/ 2147483647 h 443"/>
              <a:gd name="T60" fmla="*/ 2147483647 w 1832"/>
              <a:gd name="T61" fmla="*/ 2147483647 h 443"/>
              <a:gd name="T62" fmla="*/ 2147483647 w 1832"/>
              <a:gd name="T63" fmla="*/ 2147483647 h 443"/>
              <a:gd name="T64" fmla="*/ 2147483647 w 1832"/>
              <a:gd name="T65" fmla="*/ 2147483647 h 443"/>
              <a:gd name="T66" fmla="*/ 2147483647 w 1832"/>
              <a:gd name="T67" fmla="*/ 2147483647 h 443"/>
              <a:gd name="T68" fmla="*/ 2147483647 w 1832"/>
              <a:gd name="T69" fmla="*/ 2147483647 h 443"/>
              <a:gd name="T70" fmla="*/ 2147483647 w 1832"/>
              <a:gd name="T71" fmla="*/ 2147483647 h 443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832"/>
              <a:gd name="T109" fmla="*/ 0 h 443"/>
              <a:gd name="T110" fmla="*/ 1832 w 1832"/>
              <a:gd name="T111" fmla="*/ 443 h 443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832" h="443">
                <a:moveTo>
                  <a:pt x="189" y="116"/>
                </a:moveTo>
                <a:cubicBezTo>
                  <a:pt x="142" y="118"/>
                  <a:pt x="70" y="109"/>
                  <a:pt x="25" y="138"/>
                </a:cubicBezTo>
                <a:cubicBezTo>
                  <a:pt x="23" y="144"/>
                  <a:pt x="20" y="149"/>
                  <a:pt x="20" y="155"/>
                </a:cubicBezTo>
                <a:cubicBezTo>
                  <a:pt x="20" y="298"/>
                  <a:pt x="0" y="256"/>
                  <a:pt x="150" y="263"/>
                </a:cubicBezTo>
                <a:cubicBezTo>
                  <a:pt x="152" y="304"/>
                  <a:pt x="148" y="346"/>
                  <a:pt x="155" y="387"/>
                </a:cubicBezTo>
                <a:cubicBezTo>
                  <a:pt x="157" y="399"/>
                  <a:pt x="177" y="397"/>
                  <a:pt x="189" y="398"/>
                </a:cubicBezTo>
                <a:cubicBezTo>
                  <a:pt x="300" y="403"/>
                  <a:pt x="411" y="404"/>
                  <a:pt x="522" y="409"/>
                </a:cubicBezTo>
                <a:cubicBezTo>
                  <a:pt x="649" y="424"/>
                  <a:pt x="487" y="406"/>
                  <a:pt x="737" y="421"/>
                </a:cubicBezTo>
                <a:cubicBezTo>
                  <a:pt x="770" y="423"/>
                  <a:pt x="805" y="439"/>
                  <a:pt x="839" y="443"/>
                </a:cubicBezTo>
                <a:cubicBezTo>
                  <a:pt x="980" y="441"/>
                  <a:pt x="1121" y="441"/>
                  <a:pt x="1262" y="438"/>
                </a:cubicBezTo>
                <a:cubicBezTo>
                  <a:pt x="1405" y="435"/>
                  <a:pt x="1552" y="404"/>
                  <a:pt x="1697" y="398"/>
                </a:cubicBezTo>
                <a:cubicBezTo>
                  <a:pt x="1705" y="394"/>
                  <a:pt x="1714" y="393"/>
                  <a:pt x="1720" y="387"/>
                </a:cubicBezTo>
                <a:cubicBezTo>
                  <a:pt x="1724" y="383"/>
                  <a:pt x="1722" y="375"/>
                  <a:pt x="1725" y="370"/>
                </a:cubicBezTo>
                <a:cubicBezTo>
                  <a:pt x="1733" y="353"/>
                  <a:pt x="1744" y="336"/>
                  <a:pt x="1753" y="319"/>
                </a:cubicBezTo>
                <a:cubicBezTo>
                  <a:pt x="1766" y="294"/>
                  <a:pt x="1767" y="273"/>
                  <a:pt x="1787" y="251"/>
                </a:cubicBezTo>
                <a:cubicBezTo>
                  <a:pt x="1796" y="226"/>
                  <a:pt x="1799" y="196"/>
                  <a:pt x="1810" y="172"/>
                </a:cubicBezTo>
                <a:cubicBezTo>
                  <a:pt x="1817" y="157"/>
                  <a:pt x="1832" y="127"/>
                  <a:pt x="1832" y="127"/>
                </a:cubicBezTo>
                <a:cubicBezTo>
                  <a:pt x="1825" y="56"/>
                  <a:pt x="1825" y="73"/>
                  <a:pt x="1753" y="65"/>
                </a:cubicBezTo>
                <a:cubicBezTo>
                  <a:pt x="1703" y="47"/>
                  <a:pt x="1671" y="56"/>
                  <a:pt x="1612" y="59"/>
                </a:cubicBezTo>
                <a:cubicBezTo>
                  <a:pt x="1597" y="69"/>
                  <a:pt x="1590" y="82"/>
                  <a:pt x="1573" y="59"/>
                </a:cubicBezTo>
                <a:cubicBezTo>
                  <a:pt x="1566" y="49"/>
                  <a:pt x="1561" y="25"/>
                  <a:pt x="1561" y="25"/>
                </a:cubicBezTo>
                <a:cubicBezTo>
                  <a:pt x="1516" y="31"/>
                  <a:pt x="1489" y="47"/>
                  <a:pt x="1448" y="59"/>
                </a:cubicBezTo>
                <a:cubicBezTo>
                  <a:pt x="1426" y="83"/>
                  <a:pt x="1384" y="88"/>
                  <a:pt x="1352" y="93"/>
                </a:cubicBezTo>
                <a:cubicBezTo>
                  <a:pt x="1341" y="97"/>
                  <a:pt x="1329" y="98"/>
                  <a:pt x="1319" y="104"/>
                </a:cubicBezTo>
                <a:cubicBezTo>
                  <a:pt x="1280" y="127"/>
                  <a:pt x="1336" y="107"/>
                  <a:pt x="1290" y="121"/>
                </a:cubicBezTo>
                <a:cubicBezTo>
                  <a:pt x="1268" y="136"/>
                  <a:pt x="1246" y="132"/>
                  <a:pt x="1223" y="144"/>
                </a:cubicBezTo>
                <a:cubicBezTo>
                  <a:pt x="1169" y="171"/>
                  <a:pt x="1105" y="174"/>
                  <a:pt x="1048" y="195"/>
                </a:cubicBezTo>
                <a:cubicBezTo>
                  <a:pt x="1011" y="229"/>
                  <a:pt x="943" y="220"/>
                  <a:pt x="901" y="223"/>
                </a:cubicBezTo>
                <a:cubicBezTo>
                  <a:pt x="765" y="221"/>
                  <a:pt x="590" y="302"/>
                  <a:pt x="494" y="206"/>
                </a:cubicBezTo>
                <a:cubicBezTo>
                  <a:pt x="457" y="169"/>
                  <a:pt x="511" y="207"/>
                  <a:pt x="466" y="178"/>
                </a:cubicBezTo>
                <a:cubicBezTo>
                  <a:pt x="453" y="158"/>
                  <a:pt x="443" y="152"/>
                  <a:pt x="421" y="144"/>
                </a:cubicBezTo>
                <a:cubicBezTo>
                  <a:pt x="407" y="131"/>
                  <a:pt x="392" y="127"/>
                  <a:pt x="376" y="116"/>
                </a:cubicBezTo>
                <a:cubicBezTo>
                  <a:pt x="364" y="99"/>
                  <a:pt x="362" y="85"/>
                  <a:pt x="347" y="71"/>
                </a:cubicBezTo>
                <a:cubicBezTo>
                  <a:pt x="339" y="43"/>
                  <a:pt x="316" y="34"/>
                  <a:pt x="296" y="14"/>
                </a:cubicBezTo>
                <a:cubicBezTo>
                  <a:pt x="238" y="18"/>
                  <a:pt x="209" y="0"/>
                  <a:pt x="195" y="48"/>
                </a:cubicBezTo>
                <a:cubicBezTo>
                  <a:pt x="189" y="123"/>
                  <a:pt x="189" y="145"/>
                  <a:pt x="189" y="116"/>
                </a:cubicBezTo>
                <a:close/>
              </a:path>
            </a:pathLst>
          </a:custGeom>
          <a:solidFill>
            <a:srgbClr val="FF3300"/>
          </a:solidFill>
          <a:ln w="12700" cap="sq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aphicFrame>
        <p:nvGraphicFramePr>
          <p:cNvPr id="3" name="Object 21"/>
          <p:cNvGraphicFramePr>
            <a:graphicFrameLocks noChangeAspect="1"/>
          </p:cNvGraphicFramePr>
          <p:nvPr/>
        </p:nvGraphicFramePr>
        <p:xfrm>
          <a:off x="107950" y="115888"/>
          <a:ext cx="9366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" name="Immagine" r:id="rId6" imgW="6746760" imgH="6746760" progId="Word.Picture.8">
                  <p:embed/>
                </p:oleObj>
              </mc:Choice>
              <mc:Fallback>
                <p:oleObj name="Immagine" r:id="rId6" imgW="6746760" imgH="6746760" progId="Word.Picture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15888"/>
                        <a:ext cx="936625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5" name="Text Box 18"/>
          <p:cNvSpPr txBox="1">
            <a:spLocks noChangeArrowheads="1"/>
          </p:cNvSpPr>
          <p:nvPr/>
        </p:nvSpPr>
        <p:spPr bwMode="auto">
          <a:xfrm>
            <a:off x="250825" y="6453188"/>
            <a:ext cx="144145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000">
                <a:latin typeface="Arial Narrow" pitchFamily="34" charset="0"/>
              </a:rPr>
              <a:t>CRPVTR - Agosto - 2013</a:t>
            </a:r>
            <a:endParaRPr lang="it-IT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13318" grpId="0"/>
      <p:bldP spid="13320" grpId="0"/>
      <p:bldP spid="13322" grpId="0" animBg="1"/>
      <p:bldP spid="13316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78A30B9-29B8-433A-B8DC-23AF844A7A7D}" type="slidenum">
              <a:rPr lang="it-IT" smtClean="0"/>
              <a:pPr/>
              <a:t>14</a:t>
            </a:fld>
            <a:endParaRPr lang="it-IT"/>
          </a:p>
        </p:txBody>
      </p:sp>
      <p:graphicFrame>
        <p:nvGraphicFramePr>
          <p:cNvPr id="14338" name="Object 21"/>
          <p:cNvGraphicFramePr>
            <a:graphicFrameLocks noChangeAspect="1"/>
          </p:cNvGraphicFramePr>
          <p:nvPr/>
        </p:nvGraphicFramePr>
        <p:xfrm>
          <a:off x="107950" y="115888"/>
          <a:ext cx="9366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8" name="Immagine" r:id="rId2" imgW="6746760" imgH="6746760" progId="Word.Picture.8">
                  <p:embed/>
                </p:oleObj>
              </mc:Choice>
              <mc:Fallback>
                <p:oleObj name="Immagine" r:id="rId2" imgW="6746760" imgH="6746760" progId="Word.Picture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15888"/>
                        <a:ext cx="936625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lum bright="-4000" contrast="26000"/>
          </a:blip>
          <a:srcRect/>
          <a:stretch>
            <a:fillRect/>
          </a:stretch>
        </p:blipFill>
        <p:spPr bwMode="auto">
          <a:xfrm>
            <a:off x="827088" y="1998663"/>
            <a:ext cx="3959225" cy="3860800"/>
          </a:xfrm>
          <a:prstGeom prst="rect">
            <a:avLst/>
          </a:prstGeom>
          <a:solidFill>
            <a:srgbClr val="FFFF66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</p:pic>
      <p:sp>
        <p:nvSpPr>
          <p:cNvPr id="6" name="WordArt 9"/>
          <p:cNvSpPr>
            <a:spLocks noChangeArrowheads="1" noChangeShapeType="1" noTextEdit="1"/>
          </p:cNvSpPr>
          <p:nvPr/>
        </p:nvSpPr>
        <p:spPr bwMode="auto">
          <a:xfrm>
            <a:off x="5076825" y="2133600"/>
            <a:ext cx="2667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000" i="1" kern="1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CARTELLI  :</a:t>
            </a:r>
          </a:p>
        </p:txBody>
      </p:sp>
      <p:sp>
        <p:nvSpPr>
          <p:cNvPr id="7" name="WordArt 2"/>
          <p:cNvSpPr>
            <a:spLocks noChangeArrowheads="1" noChangeShapeType="1" noTextEdit="1"/>
          </p:cNvSpPr>
          <p:nvPr/>
        </p:nvSpPr>
        <p:spPr bwMode="auto">
          <a:xfrm>
            <a:off x="2195513" y="692150"/>
            <a:ext cx="5976937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000" i="1" kern="1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La Segnaletica della SICUREZZA</a:t>
            </a:r>
          </a:p>
        </p:txBody>
      </p:sp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4859338" y="2852738"/>
            <a:ext cx="2667000" cy="2428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000" i="1" kern="1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- Divieto</a:t>
            </a:r>
          </a:p>
        </p:txBody>
      </p:sp>
      <p:sp>
        <p:nvSpPr>
          <p:cNvPr id="9" name="WordArt 5"/>
          <p:cNvSpPr>
            <a:spLocks noChangeArrowheads="1" noChangeShapeType="1" noTextEdit="1"/>
          </p:cNvSpPr>
          <p:nvPr/>
        </p:nvSpPr>
        <p:spPr bwMode="auto">
          <a:xfrm>
            <a:off x="4859338" y="3357563"/>
            <a:ext cx="3352800" cy="2936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000" i="1" kern="1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- Avvertimento</a:t>
            </a:r>
          </a:p>
        </p:txBody>
      </p:sp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4859338" y="3860800"/>
            <a:ext cx="3276600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000" i="1" kern="1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- Prescrizione</a:t>
            </a:r>
          </a:p>
        </p:txBody>
      </p:sp>
      <p:sp>
        <p:nvSpPr>
          <p:cNvPr id="11" name="WordArt 7"/>
          <p:cNvSpPr>
            <a:spLocks noChangeArrowheads="1" noChangeShapeType="1" noTextEdit="1"/>
          </p:cNvSpPr>
          <p:nvPr/>
        </p:nvSpPr>
        <p:spPr bwMode="auto">
          <a:xfrm>
            <a:off x="4859338" y="4437063"/>
            <a:ext cx="3457575" cy="7064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000" i="1" kern="1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- Attrezzature</a:t>
            </a:r>
          </a:p>
          <a:p>
            <a:pPr algn="ctr"/>
            <a:r>
              <a:rPr lang="it-IT" sz="2000" i="1" kern="1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Antincendio</a:t>
            </a:r>
          </a:p>
        </p:txBody>
      </p:sp>
      <p:sp>
        <p:nvSpPr>
          <p:cNvPr id="12" name="WordArt 8"/>
          <p:cNvSpPr>
            <a:spLocks noChangeArrowheads="1" noChangeShapeType="1" noTextEdit="1"/>
          </p:cNvSpPr>
          <p:nvPr/>
        </p:nvSpPr>
        <p:spPr bwMode="auto">
          <a:xfrm>
            <a:off x="4859338" y="5373688"/>
            <a:ext cx="4033837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000" i="1" kern="1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- Cartelli di Salvataggio</a:t>
            </a:r>
          </a:p>
        </p:txBody>
      </p:sp>
      <p:sp>
        <p:nvSpPr>
          <p:cNvPr id="14348" name="Text Box 18"/>
          <p:cNvSpPr txBox="1">
            <a:spLocks noChangeArrowheads="1"/>
          </p:cNvSpPr>
          <p:nvPr/>
        </p:nvSpPr>
        <p:spPr bwMode="auto">
          <a:xfrm>
            <a:off x="250825" y="6453188"/>
            <a:ext cx="144145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000">
                <a:latin typeface="Arial Narrow" pitchFamily="34" charset="0"/>
              </a:rPr>
              <a:t>CRPVTR - Agosto - 2013</a:t>
            </a:r>
            <a:endParaRPr lang="it-IT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A966FA-3133-4142-ADE0-0CFD790AFEAE}" type="slidenum">
              <a:rPr lang="it-IT" smtClean="0"/>
              <a:pPr/>
              <a:t>15</a:t>
            </a:fld>
            <a:endParaRPr lang="it-IT"/>
          </a:p>
        </p:txBody>
      </p:sp>
      <p:graphicFrame>
        <p:nvGraphicFramePr>
          <p:cNvPr id="15362" name="Object 21"/>
          <p:cNvGraphicFramePr>
            <a:graphicFrameLocks noChangeAspect="1"/>
          </p:cNvGraphicFramePr>
          <p:nvPr/>
        </p:nvGraphicFramePr>
        <p:xfrm>
          <a:off x="107950" y="115888"/>
          <a:ext cx="9366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2" name="Immagine" r:id="rId2" imgW="6746760" imgH="6746760" progId="Word.Picture.8">
                  <p:embed/>
                </p:oleObj>
              </mc:Choice>
              <mc:Fallback>
                <p:oleObj name="Immagine" r:id="rId2" imgW="6746760" imgH="6746760" progId="Word.Picture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15888"/>
                        <a:ext cx="936625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3563938" y="765175"/>
            <a:ext cx="467995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000" i="1" kern="1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La Segnaletica della SICUREZZA</a:t>
            </a:r>
          </a:p>
        </p:txBody>
      </p:sp>
      <p:sp>
        <p:nvSpPr>
          <p:cNvPr id="15365" name="Text Box 18"/>
          <p:cNvSpPr txBox="1">
            <a:spLocks noChangeArrowheads="1"/>
          </p:cNvSpPr>
          <p:nvPr/>
        </p:nvSpPr>
        <p:spPr bwMode="auto">
          <a:xfrm>
            <a:off x="250825" y="6453188"/>
            <a:ext cx="144145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000">
                <a:latin typeface="Arial Narrow" pitchFamily="34" charset="0"/>
              </a:rPr>
              <a:t>CRPVTR - Agosto - 2013</a:t>
            </a:r>
            <a:endParaRPr lang="it-IT" sz="2400">
              <a:latin typeface="Times New Roman" pitchFamily="18" charset="0"/>
            </a:endParaRPr>
          </a:p>
        </p:txBody>
      </p:sp>
      <p:pic>
        <p:nvPicPr>
          <p:cNvPr id="15366" name="Picture 8" descr="https://encrypted-tbn1.gstatic.com/images?q=tbn:ANd9GcS640sKfhctjuqojChvBXxj5b64p-hBUBRMpPw0syo2omr9vu-E"/>
          <p:cNvPicPr>
            <a:picLocks noChangeAspect="1" noChangeArrowheads="1"/>
          </p:cNvPicPr>
          <p:nvPr/>
        </p:nvPicPr>
        <p:blipFill>
          <a:blip r:embed="rId4" cstate="print">
            <a:lum bright="20000" contrast="10000"/>
          </a:blip>
          <a:srcRect/>
          <a:stretch>
            <a:fillRect/>
          </a:stretch>
        </p:blipFill>
        <p:spPr bwMode="auto">
          <a:xfrm>
            <a:off x="1692275" y="1773238"/>
            <a:ext cx="54006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0" descr="https://encrypted-tbn3.gstatic.com/images?q=tbn:ANd9GcQPs6a9Zh90j2Zj2NG33bB0YdwftY2SsBH5ffISJNxHvrkbuNciY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333375"/>
            <a:ext cx="2052638" cy="1344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28079B-01B8-4117-A30C-3B00B1D7E477}" type="slidenum">
              <a:rPr lang="it-IT" smtClean="0"/>
              <a:pPr/>
              <a:t>16</a:t>
            </a:fld>
            <a:endParaRPr lang="it-IT"/>
          </a:p>
        </p:txBody>
      </p:sp>
      <p:graphicFrame>
        <p:nvGraphicFramePr>
          <p:cNvPr id="16386" name="Object 21"/>
          <p:cNvGraphicFramePr>
            <a:graphicFrameLocks noChangeAspect="1"/>
          </p:cNvGraphicFramePr>
          <p:nvPr/>
        </p:nvGraphicFramePr>
        <p:xfrm>
          <a:off x="107950" y="115888"/>
          <a:ext cx="9366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6" name="Immagine" r:id="rId2" imgW="6746760" imgH="6746760" progId="Word.Picture.8">
                  <p:embed/>
                </p:oleObj>
              </mc:Choice>
              <mc:Fallback>
                <p:oleObj name="Immagine" r:id="rId2" imgW="6746760" imgH="6746760" progId="Word.Picture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15888"/>
                        <a:ext cx="936625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dArt 2"/>
          <p:cNvSpPr>
            <a:spLocks noChangeArrowheads="1" noChangeShapeType="1" noTextEdit="1"/>
          </p:cNvSpPr>
          <p:nvPr/>
        </p:nvSpPr>
        <p:spPr bwMode="auto">
          <a:xfrm>
            <a:off x="2195513" y="692150"/>
            <a:ext cx="5976937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000" i="1" kern="1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La Segnaletica della SICUREZZA</a:t>
            </a:r>
          </a:p>
        </p:txBody>
      </p:sp>
      <p:sp>
        <p:nvSpPr>
          <p:cNvPr id="16389" name="Text Box 18"/>
          <p:cNvSpPr txBox="1">
            <a:spLocks noChangeArrowheads="1"/>
          </p:cNvSpPr>
          <p:nvPr/>
        </p:nvSpPr>
        <p:spPr bwMode="auto">
          <a:xfrm>
            <a:off x="250825" y="6453188"/>
            <a:ext cx="144145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000">
                <a:latin typeface="Arial Narrow" pitchFamily="34" charset="0"/>
              </a:rPr>
              <a:t>CRPVTR - Agosto - 2010</a:t>
            </a:r>
            <a:endParaRPr lang="it-IT" sz="2400">
              <a:latin typeface="Times New Roman" pitchFamily="18" charset="0"/>
            </a:endParaRPr>
          </a:p>
        </p:txBody>
      </p:sp>
      <p:pic>
        <p:nvPicPr>
          <p:cNvPr id="16390" name="Picture 10" descr="http://www.ingegnerepellegrinimarco.com/userfiles/image/segnali%20antincendio%202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1916113"/>
            <a:ext cx="59055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7FBD0D-1EAF-4C01-95DA-37E1B5976FEF}" type="slidenum">
              <a:rPr lang="it-IT" smtClean="0"/>
              <a:pPr/>
              <a:t>17</a:t>
            </a:fld>
            <a:endParaRPr lang="it-IT"/>
          </a:p>
        </p:txBody>
      </p:sp>
      <p:pic>
        <p:nvPicPr>
          <p:cNvPr id="17412" name="Picture 2" descr="https://encrypted-tbn0.gstatic.com/images?q=tbn:ANd9GcSI9s6WTZ7yY4XuELJ476XUqxvOfVppzGcMUebx-vSfv70ONrC-5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773238"/>
            <a:ext cx="1728787" cy="206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4" descr="http://www.firest.eu/immagini/prodotti/thumb_1292518646pulsante_allarme_antincendio_luminescen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2060575"/>
            <a:ext cx="1920875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10" descr="https://encrypted-tbn1.gstatic.com/images?q=tbn:ANd9GcSJOKW93L7UiHpOYSiBz8BS8FKSMFlxZ7WVcWuk8F-rUUvKLr3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4149725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12" descr="https://encrypted-tbn3.gstatic.com/images?q=tbn:ANd9GcSZunZvqCsgQKBYW8UWt_yKkfnZE65WmvcYNnJfCk5QU1wQ3Qq2x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538" y="1700213"/>
            <a:ext cx="18478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4" descr="https://encrypted-tbn1.gstatic.com/images?q=tbn:ANd9GcRPfukefbMQchs1FROqUHMFKYVezC6vqwmFsQ2OK9kOvdw38-px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19925" y="4365625"/>
            <a:ext cx="150495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6" descr="https://encrypted-tbn3.gstatic.com/images?q=tbn:ANd9GcQD0JcFDT0RURAR_mgi0Oh3lHJB0H4K3JUo6p1bwHdJ0Kt1AsHK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66950" y="1844675"/>
            <a:ext cx="2160588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8" name="Picture 20" descr="https://encrypted-tbn2.gstatic.com/images?q=tbn:ANd9GcTPRKSC8pFcIGHrJ5Dq76CkXVabiEAYt5qbf_fcw0lCubgTU1_S0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124075" y="3860800"/>
            <a:ext cx="19050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WordArt 2"/>
          <p:cNvSpPr>
            <a:spLocks noChangeArrowheads="1" noChangeShapeType="1" noTextEdit="1"/>
          </p:cNvSpPr>
          <p:nvPr/>
        </p:nvSpPr>
        <p:spPr bwMode="auto">
          <a:xfrm>
            <a:off x="2124075" y="404813"/>
            <a:ext cx="5976938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000" i="1" kern="1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La Segnaletica della SICUREZZA</a:t>
            </a:r>
          </a:p>
        </p:txBody>
      </p:sp>
      <p:graphicFrame>
        <p:nvGraphicFramePr>
          <p:cNvPr id="16386" name="Object 21"/>
          <p:cNvGraphicFramePr>
            <a:graphicFrameLocks noChangeAspect="1"/>
          </p:cNvGraphicFramePr>
          <p:nvPr/>
        </p:nvGraphicFramePr>
        <p:xfrm>
          <a:off x="107950" y="115888"/>
          <a:ext cx="9366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0" name="Immagine" r:id="rId9" imgW="6746760" imgH="6746760" progId="Word.Picture.8">
                  <p:embed/>
                </p:oleObj>
              </mc:Choice>
              <mc:Fallback>
                <p:oleObj name="Immagine" r:id="rId9" imgW="6746760" imgH="6746760" progId="Word.Picture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15888"/>
                        <a:ext cx="936625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0" name="Text Box 18"/>
          <p:cNvSpPr txBox="1">
            <a:spLocks noChangeArrowheads="1"/>
          </p:cNvSpPr>
          <p:nvPr/>
        </p:nvSpPr>
        <p:spPr bwMode="auto">
          <a:xfrm>
            <a:off x="250825" y="6453188"/>
            <a:ext cx="144145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000">
                <a:latin typeface="Arial Narrow" pitchFamily="34" charset="0"/>
              </a:rPr>
              <a:t>CRPVTR - Agosto - 2013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17421" name="CasellaDiTesto 15"/>
          <p:cNvSpPr txBox="1">
            <a:spLocks noChangeArrowheads="1"/>
          </p:cNvSpPr>
          <p:nvPr/>
        </p:nvSpPr>
        <p:spPr bwMode="auto">
          <a:xfrm>
            <a:off x="2124075" y="1052513"/>
            <a:ext cx="60483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000" b="1" i="1">
                <a:solidFill>
                  <a:srgbClr val="FF0000"/>
                </a:solidFill>
                <a:latin typeface="Arial Narrow" pitchFamily="34" charset="0"/>
              </a:rPr>
              <a:t>INDICATORI DEI PRESIDI AMTINCENDIO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AE19D0C-0747-45F6-A4C3-74CD6BA7365F}" type="slidenum">
              <a:rPr lang="it-IT" smtClean="0"/>
              <a:pPr/>
              <a:t>18</a:t>
            </a:fld>
            <a:endParaRPr lang="it-IT"/>
          </a:p>
        </p:txBody>
      </p:sp>
      <p:graphicFrame>
        <p:nvGraphicFramePr>
          <p:cNvPr id="17410" name="Object 21"/>
          <p:cNvGraphicFramePr>
            <a:graphicFrameLocks noChangeAspect="1"/>
          </p:cNvGraphicFramePr>
          <p:nvPr/>
        </p:nvGraphicFramePr>
        <p:xfrm>
          <a:off x="107950" y="115888"/>
          <a:ext cx="9366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4" name="Immagine" r:id="rId2" imgW="6746760" imgH="6746760" progId="Word.Picture.8">
                  <p:embed/>
                </p:oleObj>
              </mc:Choice>
              <mc:Fallback>
                <p:oleObj name="Immagine" r:id="rId2" imgW="6746760" imgH="6746760" progId="Word.Picture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15888"/>
                        <a:ext cx="936625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6" name="WordArt 2"/>
          <p:cNvSpPr>
            <a:spLocks noChangeArrowheads="1" noChangeShapeType="1" noTextEdit="1"/>
          </p:cNvSpPr>
          <p:nvPr/>
        </p:nvSpPr>
        <p:spPr bwMode="auto">
          <a:xfrm>
            <a:off x="2268538" y="333375"/>
            <a:ext cx="597535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000" i="1" kern="1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La Segnaletica della SICUREZZA</a:t>
            </a:r>
          </a:p>
        </p:txBody>
      </p:sp>
      <p:sp>
        <p:nvSpPr>
          <p:cNvPr id="18437" name="WordArt 4"/>
          <p:cNvSpPr>
            <a:spLocks noChangeArrowheads="1" noChangeShapeType="1" noTextEdit="1"/>
          </p:cNvSpPr>
          <p:nvPr/>
        </p:nvSpPr>
        <p:spPr bwMode="auto">
          <a:xfrm>
            <a:off x="2771775" y="1052513"/>
            <a:ext cx="44958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0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Cartelli di Prescrizione</a:t>
            </a:r>
          </a:p>
        </p:txBody>
      </p:sp>
      <p:pic>
        <p:nvPicPr>
          <p:cNvPr id="18438" name="Picture 9" descr="http://www.estambiente.it/wp-content/uploads/2013/07/scurezza-cantiere-cartello-300x300.jpg"/>
          <p:cNvPicPr>
            <a:picLocks noChangeAspect="1" noChangeArrowheads="1"/>
          </p:cNvPicPr>
          <p:nvPr/>
        </p:nvPicPr>
        <p:blipFill>
          <a:blip r:embed="rId4" cstate="print">
            <a:lum bright="10000" contrast="-20000"/>
          </a:blip>
          <a:srcRect/>
          <a:stretch>
            <a:fillRect/>
          </a:stretch>
        </p:blipFill>
        <p:spPr bwMode="auto">
          <a:xfrm>
            <a:off x="2244725" y="1989138"/>
            <a:ext cx="3960813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 Box 18"/>
          <p:cNvSpPr txBox="1">
            <a:spLocks noChangeArrowheads="1"/>
          </p:cNvSpPr>
          <p:nvPr/>
        </p:nvSpPr>
        <p:spPr bwMode="auto">
          <a:xfrm>
            <a:off x="250825" y="6453188"/>
            <a:ext cx="144145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000">
                <a:latin typeface="Arial Narrow" pitchFamily="34" charset="0"/>
              </a:rPr>
              <a:t>CRPVTR - Agosto - 2013</a:t>
            </a:r>
            <a:endParaRPr lang="it-IT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ADA4AE-6132-4027-BB16-F4DB25758448}" type="slidenum">
              <a:rPr lang="it-IT" smtClean="0"/>
              <a:pPr/>
              <a:t>19</a:t>
            </a:fld>
            <a:endParaRPr lang="it-IT"/>
          </a:p>
        </p:txBody>
      </p:sp>
      <p:graphicFrame>
        <p:nvGraphicFramePr>
          <p:cNvPr id="18434" name="Object 21"/>
          <p:cNvGraphicFramePr>
            <a:graphicFrameLocks noChangeAspect="1"/>
          </p:cNvGraphicFramePr>
          <p:nvPr/>
        </p:nvGraphicFramePr>
        <p:xfrm>
          <a:off x="107950" y="115888"/>
          <a:ext cx="9366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8" name="Immagine" r:id="rId2" imgW="6746760" imgH="6746760" progId="Word.Picture.8">
                  <p:embed/>
                </p:oleObj>
              </mc:Choice>
              <mc:Fallback>
                <p:oleObj name="Immagine" r:id="rId2" imgW="6746760" imgH="6746760" progId="Word.Picture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15888"/>
                        <a:ext cx="936625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0" name="WordArt 5"/>
          <p:cNvSpPr>
            <a:spLocks noChangeArrowheads="1" noChangeShapeType="1" noTextEdit="1"/>
          </p:cNvSpPr>
          <p:nvPr/>
        </p:nvSpPr>
        <p:spPr bwMode="auto">
          <a:xfrm>
            <a:off x="2484438" y="1196975"/>
            <a:ext cx="4572000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000" kern="10">
                <a:ln w="9525">
                  <a:solidFill>
                    <a:srgbClr val="FF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Cartelli di Avvertimento</a:t>
            </a:r>
          </a:p>
        </p:txBody>
      </p:sp>
      <p:sp>
        <p:nvSpPr>
          <p:cNvPr id="19461" name="WordArt 2"/>
          <p:cNvSpPr>
            <a:spLocks noChangeArrowheads="1" noChangeShapeType="1" noTextEdit="1"/>
          </p:cNvSpPr>
          <p:nvPr/>
        </p:nvSpPr>
        <p:spPr bwMode="auto">
          <a:xfrm>
            <a:off x="2195513" y="476250"/>
            <a:ext cx="5976937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000" i="1" kern="1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La Segnaletica della SICUREZZA</a:t>
            </a:r>
          </a:p>
        </p:txBody>
      </p:sp>
      <p:pic>
        <p:nvPicPr>
          <p:cNvPr id="19462" name="Picture 9" descr="http://www.elenet.altervista.org/Elettrotecnica/Immagini/Segnaletica-sicurezza/img16.jpg"/>
          <p:cNvPicPr>
            <a:picLocks noChangeAspect="1" noChangeArrowheads="1"/>
          </p:cNvPicPr>
          <p:nvPr/>
        </p:nvPicPr>
        <p:blipFill>
          <a:blip r:embed="rId4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2268538" y="1773238"/>
            <a:ext cx="4824412" cy="450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Text Box 18"/>
          <p:cNvSpPr txBox="1">
            <a:spLocks noChangeArrowheads="1"/>
          </p:cNvSpPr>
          <p:nvPr/>
        </p:nvSpPr>
        <p:spPr bwMode="auto">
          <a:xfrm>
            <a:off x="250825" y="6453188"/>
            <a:ext cx="144145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000">
                <a:latin typeface="Arial Narrow" pitchFamily="34" charset="0"/>
              </a:rPr>
              <a:t>CRPVTR - Agosto - 2013</a:t>
            </a:r>
            <a:endParaRPr lang="it-IT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5B173A-FA9B-4902-9065-34BB6A7E80D7}" type="slidenum">
              <a:rPr lang="it-IT" smtClean="0"/>
              <a:pPr/>
              <a:t>2</a:t>
            </a:fld>
            <a:endParaRPr lang="it-IT"/>
          </a:p>
        </p:txBody>
      </p:sp>
      <p:sp>
        <p:nvSpPr>
          <p:cNvPr id="21532" name="AutoShape 28"/>
          <p:cNvSpPr>
            <a:spLocks noChangeArrowheads="1"/>
          </p:cNvSpPr>
          <p:nvPr/>
        </p:nvSpPr>
        <p:spPr bwMode="auto">
          <a:xfrm rot="5249249">
            <a:off x="5257800" y="4462463"/>
            <a:ext cx="1270000" cy="1219200"/>
          </a:xfrm>
          <a:prstGeom prst="curvedLeftArrow">
            <a:avLst>
              <a:gd name="adj1" fmla="val 18764"/>
              <a:gd name="adj2" fmla="val 40079"/>
              <a:gd name="adj3" fmla="val 34722"/>
            </a:avLst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31" name="AutoShape 27"/>
          <p:cNvSpPr>
            <a:spLocks noChangeArrowheads="1"/>
          </p:cNvSpPr>
          <p:nvPr/>
        </p:nvSpPr>
        <p:spPr bwMode="auto">
          <a:xfrm>
            <a:off x="2667000" y="4876800"/>
            <a:ext cx="1371600" cy="990600"/>
          </a:xfrm>
          <a:prstGeom prst="curvedUpArrow">
            <a:avLst>
              <a:gd name="adj1" fmla="val 27692"/>
              <a:gd name="adj2" fmla="val 55385"/>
              <a:gd name="adj3" fmla="val 33333"/>
            </a:avLst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30" name="AutoShape 26"/>
          <p:cNvSpPr>
            <a:spLocks noChangeArrowheads="1"/>
          </p:cNvSpPr>
          <p:nvPr/>
        </p:nvSpPr>
        <p:spPr bwMode="auto">
          <a:xfrm>
            <a:off x="1143000" y="2438400"/>
            <a:ext cx="1066800" cy="1066800"/>
          </a:xfrm>
          <a:prstGeom prst="curvedRightArrow">
            <a:avLst>
              <a:gd name="adj1" fmla="val 20056"/>
              <a:gd name="adj2" fmla="val 40000"/>
              <a:gd name="adj3" fmla="val 33333"/>
            </a:avLst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29" name="AutoShape 25"/>
          <p:cNvSpPr>
            <a:spLocks noChangeArrowheads="1"/>
          </p:cNvSpPr>
          <p:nvPr/>
        </p:nvSpPr>
        <p:spPr bwMode="auto">
          <a:xfrm>
            <a:off x="6516688" y="2565400"/>
            <a:ext cx="685800" cy="1143000"/>
          </a:xfrm>
          <a:prstGeom prst="curvedLeftArrow">
            <a:avLst>
              <a:gd name="adj1" fmla="val 33333"/>
              <a:gd name="adj2" fmla="val 66667"/>
              <a:gd name="adj3" fmla="val 33333"/>
            </a:avLst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1403350" y="476250"/>
            <a:ext cx="7421563" cy="10191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it-IT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I l  </a:t>
            </a:r>
            <a:r>
              <a:rPr lang="it-IT" sz="3200" b="1" i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Piano di Evacuazione </a:t>
            </a:r>
            <a:r>
              <a:rPr lang="it-IT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inserito</a:t>
            </a:r>
          </a:p>
          <a:p>
            <a:pPr algn="ctr" eaLnBrk="0" hangingPunct="0">
              <a:lnSpc>
                <a:spcPct val="70000"/>
              </a:lnSpc>
              <a:spcBef>
                <a:spcPct val="50000"/>
              </a:spcBef>
              <a:defRPr/>
            </a:pPr>
            <a:r>
              <a:rPr lang="it-IT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nel</a:t>
            </a:r>
            <a:r>
              <a:rPr lang="it-IT" sz="32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 </a:t>
            </a:r>
            <a:r>
              <a:rPr lang="it-IT" sz="3200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PIANO PER LA SICUREZZA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6011863" y="4292600"/>
            <a:ext cx="2667000" cy="120015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chemeClr val="bg2"/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400" b="1">
                <a:solidFill>
                  <a:srgbClr val="FF3300"/>
                </a:solidFill>
                <a:latin typeface="Arial Narrow" pitchFamily="34" charset="0"/>
              </a:rPr>
              <a:t>Relazione</a:t>
            </a:r>
            <a:r>
              <a:rPr lang="it-IT" sz="2400" b="1">
                <a:solidFill>
                  <a:srgbClr val="0000FF"/>
                </a:solidFill>
                <a:latin typeface="Arial Narrow" pitchFamily="34" charset="0"/>
              </a:rPr>
              <a:t> Periodica di </a:t>
            </a:r>
            <a:r>
              <a:rPr lang="it-IT" sz="2400" b="1">
                <a:solidFill>
                  <a:srgbClr val="FF3300"/>
                </a:solidFill>
                <a:latin typeface="Arial Narrow" pitchFamily="34" charset="0"/>
              </a:rPr>
              <a:t>Valutazione</a:t>
            </a:r>
            <a:r>
              <a:rPr lang="it-IT" sz="2400" b="1">
                <a:solidFill>
                  <a:srgbClr val="0000FF"/>
                </a:solidFill>
                <a:latin typeface="Arial Narrow" pitchFamily="34" charset="0"/>
              </a:rPr>
              <a:t> del Piano stesso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900113" y="1844675"/>
            <a:ext cx="2514600" cy="835025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chemeClr val="bg2"/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400" b="1">
                <a:solidFill>
                  <a:srgbClr val="0000FF"/>
                </a:solidFill>
                <a:latin typeface="Arial Narrow" pitchFamily="34" charset="0"/>
              </a:rPr>
              <a:t>Valutazione dei Rischi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827088" y="4724400"/>
            <a:ext cx="2286000" cy="835025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rgbClr val="FFFFFF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chemeClr val="bg2"/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400" b="1">
                <a:solidFill>
                  <a:srgbClr val="0000FF"/>
                </a:solidFill>
                <a:latin typeface="Arial Narrow" pitchFamily="34" charset="0"/>
              </a:rPr>
              <a:t>Piano Antincendio</a:t>
            </a:r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5724525" y="1989138"/>
            <a:ext cx="2514600" cy="83502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lin ang="2700000" scaled="1"/>
          </a:gra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chemeClr val="bg2"/>
            </a:prstShdw>
          </a:effec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400" b="1">
                <a:solidFill>
                  <a:srgbClr val="FF3300"/>
                </a:solidFill>
                <a:latin typeface="Arial Narrow" pitchFamily="34" charset="0"/>
              </a:rPr>
              <a:t>Piano di Evacuazione</a:t>
            </a:r>
            <a:endParaRPr lang="it-IT" sz="2400" b="1">
              <a:latin typeface="Arial Narrow" pitchFamily="34" charset="0"/>
            </a:endParaRPr>
          </a:p>
        </p:txBody>
      </p:sp>
      <p:graphicFrame>
        <p:nvGraphicFramePr>
          <p:cNvPr id="21517" name="Object 13"/>
          <p:cNvGraphicFramePr>
            <a:graphicFrameLocks noChangeAspect="1"/>
          </p:cNvGraphicFramePr>
          <p:nvPr/>
        </p:nvGraphicFramePr>
        <p:xfrm>
          <a:off x="2268538" y="2565400"/>
          <a:ext cx="4259262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ClipArt" r:id="rId2" imgW="3497040" imgH="2095200" progId="MS_ClipArt_Gallery.2">
                  <p:embed/>
                </p:oleObj>
              </mc:Choice>
              <mc:Fallback>
                <p:oleObj name="ClipArt" r:id="rId2" imgW="3497040" imgH="2095200" progId="MS_ClipArt_Gallery.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565400"/>
                        <a:ext cx="4259262" cy="255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27" name="Text Box 23"/>
          <p:cNvSpPr txBox="1">
            <a:spLocks noChangeArrowheads="1"/>
          </p:cNvSpPr>
          <p:nvPr/>
        </p:nvSpPr>
        <p:spPr bwMode="auto">
          <a:xfrm>
            <a:off x="3203575" y="2924175"/>
            <a:ext cx="2514600" cy="946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it-IT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Piano  di Sicurezza</a:t>
            </a:r>
            <a:endParaRPr lang="it-IT" sz="2800" dirty="0">
              <a:solidFill>
                <a:srgbClr val="FFFFFF"/>
              </a:solidFill>
              <a:latin typeface="Times New Roman" pitchFamily="18" charset="0"/>
            </a:endParaRPr>
          </a:p>
        </p:txBody>
      </p:sp>
      <p:graphicFrame>
        <p:nvGraphicFramePr>
          <p:cNvPr id="2051" name="Object 21"/>
          <p:cNvGraphicFramePr>
            <a:graphicFrameLocks noChangeAspect="1"/>
          </p:cNvGraphicFramePr>
          <p:nvPr/>
        </p:nvGraphicFramePr>
        <p:xfrm>
          <a:off x="0" y="0"/>
          <a:ext cx="9366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Immagine" r:id="rId4" imgW="6746760" imgH="6746760" progId="Word.Picture.8">
                  <p:embed/>
                </p:oleObj>
              </mc:Choice>
              <mc:Fallback>
                <p:oleObj name="Immagine" r:id="rId4" imgW="6746760" imgH="6746760" progId="Word.Picture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36625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3" name="Text Box 18"/>
          <p:cNvSpPr txBox="1">
            <a:spLocks noChangeArrowheads="1"/>
          </p:cNvSpPr>
          <p:nvPr/>
        </p:nvSpPr>
        <p:spPr bwMode="auto">
          <a:xfrm>
            <a:off x="250825" y="6453188"/>
            <a:ext cx="144145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000">
                <a:latin typeface="Arial Narrow" pitchFamily="34" charset="0"/>
              </a:rPr>
              <a:t>CRPVTR - Agosto - 2013</a:t>
            </a:r>
            <a:endParaRPr lang="it-IT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5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5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5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5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1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1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2" grpId="0" animBg="1"/>
      <p:bldP spid="21531" grpId="0" animBg="1"/>
      <p:bldP spid="21530" grpId="0" animBg="1"/>
      <p:bldP spid="21529" grpId="0" animBg="1"/>
      <p:bldP spid="21506" grpId="0"/>
      <p:bldP spid="21509" grpId="0" animBg="1"/>
      <p:bldP spid="21513" grpId="0" animBg="1"/>
      <p:bldP spid="21514" grpId="0" animBg="1"/>
      <p:bldP spid="21515" grpId="0" animBg="1"/>
      <p:bldP spid="215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22BB823-27AB-4236-AC37-F950DB2D2200}" type="slidenum">
              <a:rPr lang="it-IT" smtClean="0"/>
              <a:pPr/>
              <a:t>20</a:t>
            </a:fld>
            <a:endParaRPr lang="it-IT"/>
          </a:p>
        </p:txBody>
      </p:sp>
      <p:graphicFrame>
        <p:nvGraphicFramePr>
          <p:cNvPr id="19458" name="Object 21"/>
          <p:cNvGraphicFramePr>
            <a:graphicFrameLocks noChangeAspect="1"/>
          </p:cNvGraphicFramePr>
          <p:nvPr/>
        </p:nvGraphicFramePr>
        <p:xfrm>
          <a:off x="107950" y="115888"/>
          <a:ext cx="9366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2" name="Immagine" r:id="rId2" imgW="6746760" imgH="6746760" progId="Word.Picture.8">
                  <p:embed/>
                </p:oleObj>
              </mc:Choice>
              <mc:Fallback>
                <p:oleObj name="Immagine" r:id="rId2" imgW="6746760" imgH="6746760" progId="Word.Picture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15888"/>
                        <a:ext cx="936625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lum bright="-4000" contrast="20000"/>
          </a:blip>
          <a:srcRect/>
          <a:stretch>
            <a:fillRect/>
          </a:stretch>
        </p:blipFill>
        <p:spPr bwMode="auto">
          <a:xfrm>
            <a:off x="827088" y="1916113"/>
            <a:ext cx="4005262" cy="2330450"/>
          </a:xfrm>
          <a:prstGeom prst="rect">
            <a:avLst/>
          </a:prstGeom>
          <a:solidFill>
            <a:srgbClr val="FFFF66"/>
          </a:solidFill>
          <a:ln w="9525">
            <a:solidFill>
              <a:srgbClr val="0033CC"/>
            </a:solidFill>
            <a:miter lim="800000"/>
            <a:headEnd/>
            <a:tailEnd/>
          </a:ln>
          <a:effectLst>
            <a:outerShdw dist="107763" dir="8100000" algn="ctr" rotWithShape="0">
              <a:schemeClr val="bg2"/>
            </a:outerShdw>
          </a:effectLst>
        </p:spPr>
      </p:pic>
      <p:sp>
        <p:nvSpPr>
          <p:cNvPr id="6" name="WordArt 2"/>
          <p:cNvSpPr>
            <a:spLocks noChangeArrowheads="1" noChangeShapeType="1" noTextEdit="1"/>
          </p:cNvSpPr>
          <p:nvPr/>
        </p:nvSpPr>
        <p:spPr bwMode="auto">
          <a:xfrm>
            <a:off x="2195513" y="404813"/>
            <a:ext cx="5976937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000" i="1" kern="1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FFFF66"/>
                </a:solidFill>
                <a:effectLst>
                  <a:outerShdw dist="35921" dir="2700000" algn="ctr" rotWithShape="0">
                    <a:srgbClr val="808080"/>
                  </a:outerShdw>
                </a:effectLst>
                <a:latin typeface="Arial Black"/>
              </a:rPr>
              <a:t>La Segnaletica della SICUREZZA</a:t>
            </a:r>
          </a:p>
        </p:txBody>
      </p:sp>
      <p:sp>
        <p:nvSpPr>
          <p:cNvPr id="19463" name="WordArt 4"/>
          <p:cNvSpPr>
            <a:spLocks noChangeArrowheads="1" noChangeShapeType="1" noTextEdit="1"/>
          </p:cNvSpPr>
          <p:nvPr/>
        </p:nvSpPr>
        <p:spPr bwMode="auto">
          <a:xfrm>
            <a:off x="2555875" y="1052513"/>
            <a:ext cx="5000625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2000" kern="10">
                <a:ln w="9525">
                  <a:solidFill>
                    <a:srgbClr val="0033CC"/>
                  </a:solidFill>
                  <a:round/>
                  <a:headEnd/>
                  <a:tailEnd/>
                </a:ln>
                <a:solidFill>
                  <a:srgbClr val="66FF33"/>
                </a:solidFill>
                <a:latin typeface="Arial Black"/>
              </a:rPr>
              <a:t>Cartelli di Salvataggio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2195513" y="4581525"/>
            <a:ext cx="4665662" cy="1368425"/>
          </a:xfrm>
          <a:prstGeom prst="rect">
            <a:avLst/>
          </a:prstGeom>
          <a:noFill/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20488" name="Text Box 18"/>
          <p:cNvSpPr txBox="1">
            <a:spLocks noChangeArrowheads="1"/>
          </p:cNvSpPr>
          <p:nvPr/>
        </p:nvSpPr>
        <p:spPr bwMode="auto">
          <a:xfrm>
            <a:off x="250825" y="6453188"/>
            <a:ext cx="144145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000">
                <a:latin typeface="Arial Narrow" pitchFamily="34" charset="0"/>
              </a:rPr>
              <a:t>CRPVTR - Agosto - 2013</a:t>
            </a:r>
            <a:endParaRPr lang="it-IT" sz="2400">
              <a:latin typeface="Times New Roman" pitchFamily="18" charset="0"/>
            </a:endParaRPr>
          </a:p>
        </p:txBody>
      </p:sp>
      <p:sp>
        <p:nvSpPr>
          <p:cNvPr id="20489" name="CasellaDiTesto 10"/>
          <p:cNvSpPr txBox="1">
            <a:spLocks noChangeArrowheads="1"/>
          </p:cNvSpPr>
          <p:nvPr/>
        </p:nvSpPr>
        <p:spPr bwMode="auto">
          <a:xfrm>
            <a:off x="5435600" y="2276475"/>
            <a:ext cx="3240088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2400" b="1" i="1">
                <a:solidFill>
                  <a:srgbClr val="FF0000"/>
                </a:solidFill>
                <a:latin typeface="Arial Narrow" pitchFamily="34" charset="0"/>
              </a:rPr>
              <a:t>DISPOSTI PER INDICARE LE VIE D’ ESODO e/o ALTRI PRESIDI DI EMERGENZA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46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CE1BA5-7247-45AF-9BAB-163D68A1B526}" type="slidenum">
              <a:rPr lang="it-IT" smtClean="0"/>
              <a:pPr/>
              <a:t>21</a:t>
            </a:fld>
            <a:endParaRPr lang="it-IT"/>
          </a:p>
        </p:txBody>
      </p: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763713" y="260350"/>
            <a:ext cx="4679950" cy="1200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3600" b="1" u="sng">
                <a:solidFill>
                  <a:srgbClr val="FF3300"/>
                </a:solidFill>
                <a:latin typeface="Arial Narrow" pitchFamily="34" charset="0"/>
              </a:rPr>
              <a:t>Nelle Fasi di Emergenza</a:t>
            </a:r>
            <a:r>
              <a:rPr lang="it-IT" sz="3600" b="1">
                <a:solidFill>
                  <a:srgbClr val="FF3300"/>
                </a:solidFill>
                <a:latin typeface="Arial Narrow" pitchFamily="34" charset="0"/>
              </a:rPr>
              <a:t>  </a:t>
            </a:r>
            <a:r>
              <a:rPr lang="it-IT" sz="3600" b="1" u="sng">
                <a:solidFill>
                  <a:srgbClr val="FF3300"/>
                </a:solidFill>
                <a:latin typeface="Arial Narrow" pitchFamily="34" charset="0"/>
              </a:rPr>
              <a:t>E’ VIETATO</a:t>
            </a:r>
            <a:endParaRPr lang="it-IT" sz="3600" b="1">
              <a:solidFill>
                <a:srgbClr val="FF3300"/>
              </a:solidFill>
              <a:latin typeface="Arial Narrow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096000" y="990600"/>
            <a:ext cx="2460625" cy="2971800"/>
          </a:xfrm>
          <a:prstGeom prst="rect">
            <a:avLst/>
          </a:prstGeom>
          <a:noFill/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4340" name="AutoShape 4"/>
          <p:cNvSpPr>
            <a:spLocks noChangeArrowheads="1"/>
          </p:cNvSpPr>
          <p:nvPr/>
        </p:nvSpPr>
        <p:spPr bwMode="auto">
          <a:xfrm>
            <a:off x="5334000" y="762000"/>
            <a:ext cx="1981200" cy="1524000"/>
          </a:xfrm>
          <a:prstGeom prst="cloudCallout">
            <a:avLst>
              <a:gd name="adj1" fmla="val 47676"/>
              <a:gd name="adj2" fmla="val 41148"/>
            </a:avLst>
          </a:prstGeom>
          <a:ln>
            <a:headEnd type="none" w="sm" len="sm"/>
            <a:tailEnd type="none" w="sm" len="sm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eaLnBrk="0" hangingPunct="0">
              <a:defRPr/>
            </a:pPr>
            <a:endParaRPr lang="it-IT" sz="2400">
              <a:latin typeface="Times New Roman" pitchFamily="18" charset="0"/>
            </a:endParaRP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5562600" y="990600"/>
            <a:ext cx="1600200" cy="9159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b="1">
                <a:solidFill>
                  <a:srgbClr val="0000FF"/>
                </a:solidFill>
                <a:latin typeface="Arial Narrow" pitchFamily="34" charset="0"/>
              </a:rPr>
              <a:t>Scappiamo siamo in pericolo</a:t>
            </a:r>
            <a:endParaRPr lang="it-IT">
              <a:solidFill>
                <a:srgbClr val="0000FF"/>
              </a:solidFill>
              <a:latin typeface="Times New Roman" pitchFamily="18" charset="0"/>
            </a:endParaRPr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539750" y="3860800"/>
            <a:ext cx="3606800" cy="2252663"/>
          </a:xfrm>
          <a:prstGeom prst="rect">
            <a:avLst/>
          </a:prstGeom>
          <a:noFill/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835150" y="1916113"/>
            <a:ext cx="3457575" cy="1768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q"/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</a:rPr>
              <a:t>Correre 		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q"/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</a:rPr>
              <a:t> Rientrare nei locali 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q"/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</a:rPr>
              <a:t> Fare uso degli ascensori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q"/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  <a:sym typeface="Monotype Sorts" pitchFamily="2" charset="2"/>
              </a:rPr>
              <a:t> </a:t>
            </a:r>
            <a:r>
              <a:rPr lang="it-IT" sz="2000" b="1">
                <a:solidFill>
                  <a:srgbClr val="0000FF"/>
                </a:solidFill>
                <a:latin typeface="Arial Narrow" pitchFamily="34" charset="0"/>
              </a:rPr>
              <a:t>Fermarsi nei punti di transito 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4500563" y="4221163"/>
            <a:ext cx="4465637" cy="1311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Font typeface="Wingdings" pitchFamily="2" charset="2"/>
              <a:buChar char="q"/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</a:rPr>
              <a:t> Attardarsi a raccogliere effetti personali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q"/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</a:rPr>
              <a:t> Scendere le scale di corsa</a:t>
            </a:r>
          </a:p>
          <a:p>
            <a:pPr eaLnBrk="0" hangingPunct="0">
              <a:spcBef>
                <a:spcPct val="50000"/>
              </a:spcBef>
              <a:buFont typeface="Wingdings" pitchFamily="2" charset="2"/>
              <a:buChar char="q"/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</a:rPr>
              <a:t> Camminare contro corrente 	</a:t>
            </a:r>
          </a:p>
        </p:txBody>
      </p:sp>
      <p:graphicFrame>
        <p:nvGraphicFramePr>
          <p:cNvPr id="20482" name="Object 21"/>
          <p:cNvGraphicFramePr>
            <a:graphicFrameLocks noChangeAspect="1"/>
          </p:cNvGraphicFramePr>
          <p:nvPr/>
        </p:nvGraphicFramePr>
        <p:xfrm>
          <a:off x="107950" y="115888"/>
          <a:ext cx="9366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6" name="Immagine" r:id="rId4" imgW="6746760" imgH="6746760" progId="Word.Picture.8">
                  <p:embed/>
                </p:oleObj>
              </mc:Choice>
              <mc:Fallback>
                <p:oleObj name="Immagine" r:id="rId4" imgW="6746760" imgH="6746760" progId="Word.Picture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15888"/>
                        <a:ext cx="936625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515" name="Text Box 18"/>
          <p:cNvSpPr txBox="1">
            <a:spLocks noChangeArrowheads="1"/>
          </p:cNvSpPr>
          <p:nvPr/>
        </p:nvSpPr>
        <p:spPr bwMode="auto">
          <a:xfrm>
            <a:off x="250825" y="6453188"/>
            <a:ext cx="144145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000">
                <a:latin typeface="Arial Narrow" pitchFamily="34" charset="0"/>
              </a:rPr>
              <a:t>CRPVTR - Agosto - 2013</a:t>
            </a:r>
            <a:endParaRPr lang="it-IT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/>
      <p:bldP spid="14340" grpId="0" animBg="1"/>
      <p:bldP spid="14341" grpId="0"/>
      <p:bldP spid="14343" grpId="0"/>
      <p:bldP spid="1434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38F2D59-92E0-4601-9645-42460700EADB}" type="slidenum">
              <a:rPr lang="it-IT" smtClean="0"/>
              <a:pPr/>
              <a:t>22</a:t>
            </a:fld>
            <a:endParaRPr lang="it-IT"/>
          </a:p>
        </p:txBody>
      </p:sp>
      <p:pic>
        <p:nvPicPr>
          <p:cNvPr id="3" name="Picture 8" descr="925B8572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</a:blip>
          <a:srcRect/>
          <a:stretch>
            <a:fillRect/>
          </a:stretch>
        </p:blipFill>
        <p:spPr bwMode="auto">
          <a:xfrm>
            <a:off x="4427538" y="1484313"/>
            <a:ext cx="4105275" cy="3297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WordArt 9"/>
          <p:cNvSpPr>
            <a:spLocks noChangeArrowheads="1" noChangeShapeType="1" noTextEdit="1"/>
          </p:cNvSpPr>
          <p:nvPr/>
        </p:nvSpPr>
        <p:spPr bwMode="auto">
          <a:xfrm>
            <a:off x="971228" y="1988840"/>
            <a:ext cx="3024188" cy="2304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15"/>
              </a:avLst>
            </a:prstTxWarp>
          </a:bodyPr>
          <a:lstStyle/>
          <a:p>
            <a:pPr algn="ctr">
              <a:defRPr/>
            </a:pPr>
            <a:r>
              <a:rPr lang="it-IT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chemeClr val="accent1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Imparare a conoscere</a:t>
            </a:r>
          </a:p>
          <a:p>
            <a:pPr algn="ctr">
              <a:defRPr/>
            </a:pPr>
            <a:r>
              <a:rPr lang="it-IT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chemeClr val="accent1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le vie di </a:t>
            </a:r>
            <a:r>
              <a:rPr lang="it-IT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FUGA</a:t>
            </a:r>
          </a:p>
          <a:p>
            <a:pPr algn="ctr">
              <a:defRPr/>
            </a:pPr>
            <a:r>
              <a:rPr lang="it-IT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chemeClr val="accent1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in </a:t>
            </a:r>
            <a:r>
              <a:rPr lang="it-IT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Sicurezza</a:t>
            </a:r>
          </a:p>
          <a:p>
            <a:pPr algn="ctr">
              <a:defRPr/>
            </a:pPr>
            <a:r>
              <a:rPr lang="it-IT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FF00"/>
                    </a:gs>
                    <a:gs pos="100000">
                      <a:schemeClr val="accent1"/>
                    </a:gs>
                  </a:gsLst>
                  <a:lin ang="189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per una  corretta</a:t>
            </a:r>
          </a:p>
          <a:p>
            <a:pPr algn="ctr">
              <a:defRPr/>
            </a:pPr>
            <a:r>
              <a:rPr lang="it-IT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EVACUAZIONE</a:t>
            </a:r>
          </a:p>
        </p:txBody>
      </p:sp>
      <p:pic>
        <p:nvPicPr>
          <p:cNvPr id="5" name="Picture 12" descr="68E9009C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468313" y="4724400"/>
            <a:ext cx="5113337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1506" name="Object 21"/>
          <p:cNvGraphicFramePr>
            <a:graphicFrameLocks noChangeAspect="1"/>
          </p:cNvGraphicFramePr>
          <p:nvPr/>
        </p:nvGraphicFramePr>
        <p:xfrm>
          <a:off x="107950" y="115888"/>
          <a:ext cx="9366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0" name="Immagine" r:id="rId4" imgW="6746760" imgH="6746760" progId="Word.Picture.8">
                  <p:embed/>
                </p:oleObj>
              </mc:Choice>
              <mc:Fallback>
                <p:oleObj name="Immagine" r:id="rId4" imgW="6746760" imgH="6746760" progId="Word.Picture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15888"/>
                        <a:ext cx="936625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268538" y="404813"/>
            <a:ext cx="4679950" cy="1200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3600" b="1" u="sng">
                <a:solidFill>
                  <a:srgbClr val="FF3300"/>
                </a:solidFill>
                <a:latin typeface="Arial Narrow" pitchFamily="34" charset="0"/>
              </a:rPr>
              <a:t>Nelle Fasi di Emergenza è   COSA MOLTO UTILE</a:t>
            </a:r>
          </a:p>
        </p:txBody>
      </p:sp>
      <p:pic>
        <p:nvPicPr>
          <p:cNvPr id="9" name="Picture 10" descr="F1697650"/>
          <p:cNvPicPr>
            <a:picLocks noChangeAspect="1" noChangeArrowheads="1"/>
          </p:cNvPicPr>
          <p:nvPr/>
        </p:nvPicPr>
        <p:blipFill>
          <a:blip r:embed="rId6" cstate="print">
            <a:lum bright="-6000" contrast="30000"/>
          </a:blip>
          <a:srcRect/>
          <a:stretch>
            <a:fillRect/>
          </a:stretch>
        </p:blipFill>
        <p:spPr bwMode="auto">
          <a:xfrm>
            <a:off x="5940425" y="4652963"/>
            <a:ext cx="1131888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Text Box 18"/>
          <p:cNvSpPr txBox="1">
            <a:spLocks noChangeArrowheads="1"/>
          </p:cNvSpPr>
          <p:nvPr/>
        </p:nvSpPr>
        <p:spPr bwMode="auto">
          <a:xfrm>
            <a:off x="250825" y="6453188"/>
            <a:ext cx="144145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000">
                <a:latin typeface="Arial Narrow" pitchFamily="34" charset="0"/>
              </a:rPr>
              <a:t>CRPVTR - Agosto - 2013</a:t>
            </a:r>
            <a:endParaRPr lang="it-IT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C57155-0940-4D4E-B4E2-DBE151494413}" type="slidenum">
              <a:rPr lang="it-IT" smtClean="0"/>
              <a:pPr/>
              <a:t>23</a:t>
            </a:fld>
            <a:endParaRPr lang="it-IT"/>
          </a:p>
        </p:txBody>
      </p:sp>
      <p:pic>
        <p:nvPicPr>
          <p:cNvPr id="3" name="Picture 4" descr="925B8572"/>
          <p:cNvPicPr>
            <a:picLocks noChangeAspect="1" noChangeArrowheads="1"/>
          </p:cNvPicPr>
          <p:nvPr/>
        </p:nvPicPr>
        <p:blipFill>
          <a:blip r:embed="rId2" cstate="print">
            <a:lum bright="-6000" contrast="30000"/>
          </a:blip>
          <a:srcRect/>
          <a:stretch>
            <a:fillRect/>
          </a:stretch>
        </p:blipFill>
        <p:spPr bwMode="auto">
          <a:xfrm>
            <a:off x="827088" y="2997200"/>
            <a:ext cx="3894137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AutoShape 6"/>
          <p:cNvSpPr>
            <a:spLocks noChangeArrowheads="1"/>
          </p:cNvSpPr>
          <p:nvPr/>
        </p:nvSpPr>
        <p:spPr bwMode="auto">
          <a:xfrm flipH="1">
            <a:off x="1428750" y="1854200"/>
            <a:ext cx="2376488" cy="1152525"/>
          </a:xfrm>
          <a:prstGeom prst="wedgeRoundRectCallout">
            <a:avLst>
              <a:gd name="adj1" fmla="val -44727"/>
              <a:gd name="adj2" fmla="val 112264"/>
              <a:gd name="adj3" fmla="val 16667"/>
            </a:avLst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it-IT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1571625" y="1997075"/>
            <a:ext cx="20161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b="1">
                <a:solidFill>
                  <a:srgbClr val="FF0000"/>
                </a:solidFill>
                <a:latin typeface="Arial Narrow" pitchFamily="34" charset="0"/>
              </a:rPr>
              <a:t>Raggiungete l’AREA SICURA  che vi è stata   ASSEGNATA</a:t>
            </a:r>
          </a:p>
        </p:txBody>
      </p:sp>
      <p:sp>
        <p:nvSpPr>
          <p:cNvPr id="6" name="Freeform 13"/>
          <p:cNvSpPr>
            <a:spLocks/>
          </p:cNvSpPr>
          <p:nvPr/>
        </p:nvSpPr>
        <p:spPr bwMode="auto">
          <a:xfrm>
            <a:off x="1071563" y="1868488"/>
            <a:ext cx="3413125" cy="241300"/>
          </a:xfrm>
          <a:custGeom>
            <a:avLst/>
            <a:gdLst>
              <a:gd name="T0" fmla="*/ 2147483647 w 2150"/>
              <a:gd name="T1" fmla="*/ 2147483647 h 152"/>
              <a:gd name="T2" fmla="*/ 2147483647 w 2150"/>
              <a:gd name="T3" fmla="*/ 2147483647 h 152"/>
              <a:gd name="T4" fmla="*/ 2147483647 w 2150"/>
              <a:gd name="T5" fmla="*/ 0 h 152"/>
              <a:gd name="T6" fmla="*/ 2147483647 w 2150"/>
              <a:gd name="T7" fmla="*/ 2147483647 h 152"/>
              <a:gd name="T8" fmla="*/ 2147483647 w 2150"/>
              <a:gd name="T9" fmla="*/ 2147483647 h 152"/>
              <a:gd name="T10" fmla="*/ 2147483647 w 2150"/>
              <a:gd name="T11" fmla="*/ 2147483647 h 152"/>
              <a:gd name="T12" fmla="*/ 2147483647 w 2150"/>
              <a:gd name="T13" fmla="*/ 2147483647 h 152"/>
              <a:gd name="T14" fmla="*/ 2147483647 w 2150"/>
              <a:gd name="T15" fmla="*/ 2147483647 h 152"/>
              <a:gd name="T16" fmla="*/ 2147483647 w 2150"/>
              <a:gd name="T17" fmla="*/ 2147483647 h 152"/>
              <a:gd name="T18" fmla="*/ 2147483647 w 2150"/>
              <a:gd name="T19" fmla="*/ 2147483647 h 152"/>
              <a:gd name="T20" fmla="*/ 2147483647 w 2150"/>
              <a:gd name="T21" fmla="*/ 2147483647 h 152"/>
              <a:gd name="T22" fmla="*/ 2147483647 w 2150"/>
              <a:gd name="T23" fmla="*/ 2147483647 h 152"/>
              <a:gd name="T24" fmla="*/ 2147483647 w 2150"/>
              <a:gd name="T25" fmla="*/ 2147483647 h 152"/>
              <a:gd name="T26" fmla="*/ 2147483647 w 2150"/>
              <a:gd name="T27" fmla="*/ 2147483647 h 152"/>
              <a:gd name="T28" fmla="*/ 2147483647 w 2150"/>
              <a:gd name="T29" fmla="*/ 2147483647 h 152"/>
              <a:gd name="T30" fmla="*/ 0 w 2150"/>
              <a:gd name="T31" fmla="*/ 2147483647 h 152"/>
              <a:gd name="T32" fmla="*/ 2147483647 w 2150"/>
              <a:gd name="T33" fmla="*/ 2147483647 h 152"/>
              <a:gd name="T34" fmla="*/ 2147483647 w 2150"/>
              <a:gd name="T35" fmla="*/ 2147483647 h 15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2150"/>
              <a:gd name="T55" fmla="*/ 0 h 152"/>
              <a:gd name="T56" fmla="*/ 2150 w 2150"/>
              <a:gd name="T57" fmla="*/ 152 h 152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2150" h="152">
                <a:moveTo>
                  <a:pt x="40" y="33"/>
                </a:moveTo>
                <a:cubicBezTo>
                  <a:pt x="158" y="68"/>
                  <a:pt x="504" y="41"/>
                  <a:pt x="603" y="39"/>
                </a:cubicBezTo>
                <a:cubicBezTo>
                  <a:pt x="638" y="28"/>
                  <a:pt x="667" y="11"/>
                  <a:pt x="702" y="0"/>
                </a:cubicBezTo>
                <a:cubicBezTo>
                  <a:pt x="764" y="2"/>
                  <a:pt x="825" y="1"/>
                  <a:pt x="887" y="6"/>
                </a:cubicBezTo>
                <a:cubicBezTo>
                  <a:pt x="937" y="10"/>
                  <a:pt x="992" y="45"/>
                  <a:pt x="1040" y="46"/>
                </a:cubicBezTo>
                <a:cubicBezTo>
                  <a:pt x="1393" y="51"/>
                  <a:pt x="1746" y="51"/>
                  <a:pt x="2099" y="53"/>
                </a:cubicBezTo>
                <a:cubicBezTo>
                  <a:pt x="2150" y="68"/>
                  <a:pt x="2125" y="130"/>
                  <a:pt x="2092" y="152"/>
                </a:cubicBezTo>
                <a:cubicBezTo>
                  <a:pt x="1955" y="147"/>
                  <a:pt x="1880" y="140"/>
                  <a:pt x="1755" y="132"/>
                </a:cubicBezTo>
                <a:cubicBezTo>
                  <a:pt x="1696" y="111"/>
                  <a:pt x="1621" y="132"/>
                  <a:pt x="1556" y="125"/>
                </a:cubicBezTo>
                <a:cubicBezTo>
                  <a:pt x="1436" y="133"/>
                  <a:pt x="1319" y="127"/>
                  <a:pt x="1199" y="132"/>
                </a:cubicBezTo>
                <a:cubicBezTo>
                  <a:pt x="1167" y="138"/>
                  <a:pt x="1137" y="145"/>
                  <a:pt x="1106" y="152"/>
                </a:cubicBezTo>
                <a:cubicBezTo>
                  <a:pt x="1002" y="147"/>
                  <a:pt x="940" y="140"/>
                  <a:pt x="848" y="119"/>
                </a:cubicBezTo>
                <a:cubicBezTo>
                  <a:pt x="688" y="123"/>
                  <a:pt x="508" y="111"/>
                  <a:pt x="351" y="139"/>
                </a:cubicBezTo>
                <a:cubicBezTo>
                  <a:pt x="256" y="137"/>
                  <a:pt x="161" y="138"/>
                  <a:pt x="67" y="132"/>
                </a:cubicBezTo>
                <a:cubicBezTo>
                  <a:pt x="58" y="131"/>
                  <a:pt x="43" y="102"/>
                  <a:pt x="40" y="99"/>
                </a:cubicBezTo>
                <a:cubicBezTo>
                  <a:pt x="28" y="87"/>
                  <a:pt x="15" y="84"/>
                  <a:pt x="0" y="79"/>
                </a:cubicBezTo>
                <a:cubicBezTo>
                  <a:pt x="2" y="72"/>
                  <a:pt x="1" y="63"/>
                  <a:pt x="7" y="59"/>
                </a:cubicBezTo>
                <a:cubicBezTo>
                  <a:pt x="13" y="55"/>
                  <a:pt x="63" y="53"/>
                  <a:pt x="40" y="33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it-IT"/>
          </a:p>
        </p:txBody>
      </p:sp>
      <p:pic>
        <p:nvPicPr>
          <p:cNvPr id="7" name="Picture 14" descr="2338C53A"/>
          <p:cNvPicPr>
            <a:picLocks noChangeAspect="1" noChangeArrowheads="1"/>
          </p:cNvPicPr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5148263" y="2197100"/>
            <a:ext cx="3600450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2247158"/>
          <p:cNvPicPr>
            <a:picLocks noChangeAspect="1" noChangeArrowheads="1"/>
          </p:cNvPicPr>
          <p:nvPr/>
        </p:nvPicPr>
        <p:blipFill>
          <a:blip r:embed="rId4" cstate="print">
            <a:lum contrast="36000"/>
          </a:blip>
          <a:srcRect/>
          <a:stretch>
            <a:fillRect/>
          </a:stretch>
        </p:blipFill>
        <p:spPr bwMode="auto">
          <a:xfrm>
            <a:off x="6227763" y="2852738"/>
            <a:ext cx="1406525" cy="179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6" descr="3623D926"/>
          <p:cNvPicPr>
            <a:picLocks noChangeAspect="1" noChangeArrowheads="1"/>
          </p:cNvPicPr>
          <p:nvPr/>
        </p:nvPicPr>
        <p:blipFill>
          <a:blip r:embed="rId5" cstate="print">
            <a:lum bright="-10000" contrast="32000"/>
          </a:blip>
          <a:srcRect/>
          <a:stretch>
            <a:fillRect/>
          </a:stretch>
        </p:blipFill>
        <p:spPr bwMode="auto">
          <a:xfrm>
            <a:off x="6659563" y="1916113"/>
            <a:ext cx="7191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AutoShape 17"/>
          <p:cNvSpPr>
            <a:spLocks noChangeArrowheads="1"/>
          </p:cNvSpPr>
          <p:nvPr/>
        </p:nvSpPr>
        <p:spPr bwMode="auto">
          <a:xfrm>
            <a:off x="5867400" y="4724400"/>
            <a:ext cx="1584325" cy="6477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gradFill rotWithShape="1">
            <a:gsLst>
              <a:gs pos="0">
                <a:srgbClr val="00FF00"/>
              </a:gs>
              <a:gs pos="100000">
                <a:srgbClr val="FF3300"/>
              </a:gs>
            </a:gsLst>
            <a:path path="rect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" name="AutoShape 18"/>
          <p:cNvSpPr>
            <a:spLocks noChangeArrowheads="1"/>
          </p:cNvSpPr>
          <p:nvPr/>
        </p:nvSpPr>
        <p:spPr bwMode="auto">
          <a:xfrm>
            <a:off x="4787900" y="5084763"/>
            <a:ext cx="936625" cy="431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00FF00"/>
              </a:gs>
              <a:gs pos="100000">
                <a:srgbClr val="FF33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22530" name="Object 21"/>
          <p:cNvGraphicFramePr>
            <a:graphicFrameLocks noChangeAspect="1"/>
          </p:cNvGraphicFramePr>
          <p:nvPr/>
        </p:nvGraphicFramePr>
        <p:xfrm>
          <a:off x="107950" y="115888"/>
          <a:ext cx="9366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4" name="Immagine" r:id="rId6" imgW="6746760" imgH="6746760" progId="Word.Picture.8">
                  <p:embed/>
                </p:oleObj>
              </mc:Choice>
              <mc:Fallback>
                <p:oleObj name="Immagine" r:id="rId6" imgW="6746760" imgH="6746760" progId="Word.Picture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15888"/>
                        <a:ext cx="936625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2268538" y="404813"/>
            <a:ext cx="5616575" cy="1076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3200" b="1" u="sng">
                <a:solidFill>
                  <a:srgbClr val="FF3300"/>
                </a:solidFill>
                <a:latin typeface="Arial Narrow" pitchFamily="34" charset="0"/>
              </a:rPr>
              <a:t>Nelle Fasi di Emergenza è   Importante sapere dove andare</a:t>
            </a:r>
          </a:p>
        </p:txBody>
      </p:sp>
      <p:sp>
        <p:nvSpPr>
          <p:cNvPr id="23566" name="Text Box 18"/>
          <p:cNvSpPr txBox="1">
            <a:spLocks noChangeArrowheads="1"/>
          </p:cNvSpPr>
          <p:nvPr/>
        </p:nvSpPr>
        <p:spPr bwMode="auto">
          <a:xfrm>
            <a:off x="250825" y="6453188"/>
            <a:ext cx="144145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000">
                <a:latin typeface="Arial Narrow" pitchFamily="34" charset="0"/>
              </a:rPr>
              <a:t>CRPVTR - Agosto - 2013</a:t>
            </a:r>
            <a:endParaRPr lang="it-IT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10" grpId="0" animBg="1"/>
      <p:bldP spid="11" grpId="0" animBg="1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Segnaposto numero diapositiva 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FC41FF-83CB-425E-A8F8-4E65BAA7FB33}" type="slidenum">
              <a:rPr lang="it-IT" smtClean="0"/>
              <a:pPr/>
              <a:t>24</a:t>
            </a:fld>
            <a:endParaRPr lang="it-IT"/>
          </a:p>
        </p:txBody>
      </p:sp>
      <p:graphicFrame>
        <p:nvGraphicFramePr>
          <p:cNvPr id="23554" name="Object 21"/>
          <p:cNvGraphicFramePr>
            <a:graphicFrameLocks noChangeAspect="1"/>
          </p:cNvGraphicFramePr>
          <p:nvPr/>
        </p:nvGraphicFramePr>
        <p:xfrm>
          <a:off x="107950" y="115888"/>
          <a:ext cx="9366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8" name="Immagine" r:id="rId2" imgW="6746760" imgH="6746760" progId="Word.Picture.8">
                  <p:embed/>
                </p:oleObj>
              </mc:Choice>
              <mc:Fallback>
                <p:oleObj name="Immagine" r:id="rId2" imgW="6746760" imgH="6746760" progId="Word.Picture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15888"/>
                        <a:ext cx="936625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1908175" y="404813"/>
            <a:ext cx="6767513" cy="5222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it-IT" sz="2800" b="1" u="sng">
                <a:solidFill>
                  <a:srgbClr val="FF3300"/>
                </a:solidFill>
                <a:latin typeface="Arial Narrow" pitchFamily="34" charset="0"/>
              </a:rPr>
              <a:t>ESEMPIO DI PLANIMETRIA D’EVACUAZIONE</a:t>
            </a:r>
            <a:endParaRPr lang="it-IT" sz="2800" b="1">
              <a:solidFill>
                <a:srgbClr val="FF3300"/>
              </a:solidFill>
              <a:latin typeface="Arial Narrow" pitchFamily="34" charset="0"/>
            </a:endParaRPr>
          </a:p>
        </p:txBody>
      </p:sp>
      <p:pic>
        <p:nvPicPr>
          <p:cNvPr id="23558" name="Picture 2" descr="C:\Documents and Settings\Administrator\Desktop\pianta piano seminterrato 3s.jpg"/>
          <p:cNvPicPr>
            <a:picLocks noChangeAspect="1" noChangeArrowheads="1"/>
          </p:cNvPicPr>
          <p:nvPr/>
        </p:nvPicPr>
        <p:blipFill>
          <a:blip r:embed="rId4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395288" y="1412875"/>
            <a:ext cx="8351837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CasellaDiTesto 4"/>
          <p:cNvSpPr txBox="1">
            <a:spLocks noChangeArrowheads="1"/>
          </p:cNvSpPr>
          <p:nvPr/>
        </p:nvSpPr>
        <p:spPr bwMode="auto">
          <a:xfrm>
            <a:off x="5508625" y="1773238"/>
            <a:ext cx="3168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 i="1">
                <a:solidFill>
                  <a:srgbClr val="FF0000"/>
                </a:solidFill>
                <a:latin typeface="Arial Narrow" pitchFamily="34" charset="0"/>
              </a:rPr>
              <a:t>Planimetria di Evacuazione Piano Seminterrato – Rev. A</a:t>
            </a:r>
          </a:p>
        </p:txBody>
      </p:sp>
      <p:pic>
        <p:nvPicPr>
          <p:cNvPr id="23560" name="Picture 8" descr="C:\Documents and Settings\Administrator\Documenti\Documento della Sicurezza CSLS\simboli sicurezza\punto di raccolt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5084763"/>
            <a:ext cx="571500" cy="582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1" name="Picture 9" descr="C:\Documents and Settings\Administrator\Documenti\Documento della Sicurezza CSLS\simboli sicurezza\uscita di emergenza.gif"/>
          <p:cNvPicPr>
            <a:picLocks noChangeAspect="1" noChangeArrowheads="1"/>
          </p:cNvPicPr>
          <p:nvPr/>
        </p:nvPicPr>
        <p:blipFill>
          <a:blip r:embed="rId6" cstate="print">
            <a:lum contrast="20000"/>
          </a:blip>
          <a:srcRect/>
          <a:stretch>
            <a:fillRect/>
          </a:stretch>
        </p:blipFill>
        <p:spPr bwMode="auto">
          <a:xfrm>
            <a:off x="6659563" y="2997200"/>
            <a:ext cx="428625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2" name="Picture 10" descr="C:\Documents and Settings\Administrator\Documenti\Documento della Sicurezza CSLS\simboli sicurezza\estintore.jpg"/>
          <p:cNvPicPr>
            <a:picLocks noChangeAspect="1" noChangeArrowheads="1"/>
          </p:cNvPicPr>
          <p:nvPr/>
        </p:nvPicPr>
        <p:blipFill>
          <a:blip r:embed="rId7" cstate="print">
            <a:lum contrast="20000"/>
          </a:blip>
          <a:srcRect/>
          <a:stretch>
            <a:fillRect/>
          </a:stretch>
        </p:blipFill>
        <p:spPr bwMode="auto">
          <a:xfrm>
            <a:off x="4633913" y="4733925"/>
            <a:ext cx="303212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3" name="Picture 11" descr="C:\Documents and Settings\Administrator\Documenti\Documento della Sicurezza CSLS\simboli sicurezza\freccia.jpg"/>
          <p:cNvPicPr>
            <a:picLocks noChangeAspect="1" noChangeArrowheads="1"/>
          </p:cNvPicPr>
          <p:nvPr/>
        </p:nvPicPr>
        <p:blipFill>
          <a:blip r:embed="rId8" cstate="print">
            <a:lum contrast="20000"/>
          </a:blip>
          <a:srcRect/>
          <a:stretch>
            <a:fillRect/>
          </a:stretch>
        </p:blipFill>
        <p:spPr bwMode="auto">
          <a:xfrm>
            <a:off x="6300788" y="3141663"/>
            <a:ext cx="285750" cy="306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4" name="Picture 11" descr="C:\Documents and Settings\Administrator\Documenti\Documento della Sicurezza CSLS\simboli sicurezza\freccia.jpg"/>
          <p:cNvPicPr>
            <a:picLocks noChangeAspect="1" noChangeArrowheads="1"/>
          </p:cNvPicPr>
          <p:nvPr/>
        </p:nvPicPr>
        <p:blipFill>
          <a:blip r:embed="rId9" cstate="print">
            <a:lum contrast="20000"/>
          </a:blip>
          <a:srcRect/>
          <a:stretch>
            <a:fillRect/>
          </a:stretch>
        </p:blipFill>
        <p:spPr bwMode="auto">
          <a:xfrm rot="-2423405">
            <a:off x="5651500" y="3860800"/>
            <a:ext cx="271463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5" name="Picture 11" descr="C:\Documents and Settings\Administrator\Documenti\Documento della Sicurezza CSLS\simboli sicurezza\freccia.jpg"/>
          <p:cNvPicPr>
            <a:picLocks noChangeAspect="1" noChangeArrowheads="1"/>
          </p:cNvPicPr>
          <p:nvPr/>
        </p:nvPicPr>
        <p:blipFill>
          <a:blip r:embed="rId10" cstate="print">
            <a:lum contrast="20000"/>
          </a:blip>
          <a:srcRect/>
          <a:stretch>
            <a:fillRect/>
          </a:stretch>
        </p:blipFill>
        <p:spPr bwMode="auto">
          <a:xfrm>
            <a:off x="4067175" y="4724400"/>
            <a:ext cx="288925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66" name="Picture 11" descr="C:\Documents and Settings\Administrator\Documenti\Documento della Sicurezza CSLS\simboli sicurezza\freccia.jpg"/>
          <p:cNvPicPr>
            <a:picLocks noChangeAspect="1" noChangeArrowheads="1"/>
          </p:cNvPicPr>
          <p:nvPr/>
        </p:nvPicPr>
        <p:blipFill>
          <a:blip r:embed="rId11" cstate="print">
            <a:lum contrast="20000"/>
          </a:blip>
          <a:srcRect/>
          <a:stretch>
            <a:fillRect/>
          </a:stretch>
        </p:blipFill>
        <p:spPr bwMode="auto">
          <a:xfrm rot="-2386296">
            <a:off x="5003800" y="4437063"/>
            <a:ext cx="265113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7" name="AutoShape 24"/>
          <p:cNvSpPr>
            <a:spLocks noChangeArrowheads="1"/>
          </p:cNvSpPr>
          <p:nvPr/>
        </p:nvSpPr>
        <p:spPr bwMode="auto">
          <a:xfrm flipH="1">
            <a:off x="6084888" y="2349500"/>
            <a:ext cx="431800" cy="5762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858 h 21600"/>
              <a:gd name="T14" fmla="*/ 18191 w 21600"/>
              <a:gd name="T15" fmla="*/ 93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67" y="0"/>
                </a:lnTo>
                <a:lnTo>
                  <a:pt x="15167" y="2858"/>
                </a:lnTo>
                <a:lnTo>
                  <a:pt x="12427" y="2858"/>
                </a:lnTo>
                <a:cubicBezTo>
                  <a:pt x="5564" y="2858"/>
                  <a:pt x="0" y="7022"/>
                  <a:pt x="0" y="12158"/>
                </a:cubicBezTo>
                <a:lnTo>
                  <a:pt x="0" y="21600"/>
                </a:lnTo>
                <a:lnTo>
                  <a:pt x="6584" y="21600"/>
                </a:lnTo>
                <a:lnTo>
                  <a:pt x="6584" y="12158"/>
                </a:lnTo>
                <a:cubicBezTo>
                  <a:pt x="6584" y="10580"/>
                  <a:pt x="9200" y="9300"/>
                  <a:pt x="12427" y="9300"/>
                </a:cubicBezTo>
                <a:lnTo>
                  <a:pt x="15167" y="9300"/>
                </a:lnTo>
                <a:lnTo>
                  <a:pt x="15167" y="12158"/>
                </a:lnTo>
                <a:close/>
              </a:path>
            </a:pathLst>
          </a:custGeom>
          <a:solidFill>
            <a:srgbClr val="16F65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68" name="AutoShape 25"/>
          <p:cNvSpPr>
            <a:spLocks noChangeArrowheads="1"/>
          </p:cNvSpPr>
          <p:nvPr/>
        </p:nvSpPr>
        <p:spPr bwMode="auto">
          <a:xfrm>
            <a:off x="5076825" y="2349500"/>
            <a:ext cx="431800" cy="287338"/>
          </a:xfrm>
          <a:prstGeom prst="leftArrow">
            <a:avLst>
              <a:gd name="adj1" fmla="val 50000"/>
              <a:gd name="adj2" fmla="val 37569"/>
            </a:avLst>
          </a:prstGeom>
          <a:solidFill>
            <a:srgbClr val="16F65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69" name="AutoShape 26"/>
          <p:cNvSpPr>
            <a:spLocks noChangeArrowheads="1"/>
          </p:cNvSpPr>
          <p:nvPr/>
        </p:nvSpPr>
        <p:spPr bwMode="auto">
          <a:xfrm rot="-1761465">
            <a:off x="3030538" y="2652713"/>
            <a:ext cx="431800" cy="287337"/>
          </a:xfrm>
          <a:prstGeom prst="leftArrow">
            <a:avLst>
              <a:gd name="adj1" fmla="val 50000"/>
              <a:gd name="adj2" fmla="val 37569"/>
            </a:avLst>
          </a:prstGeom>
          <a:solidFill>
            <a:srgbClr val="16F65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70" name="AutoShape 27"/>
          <p:cNvSpPr>
            <a:spLocks noChangeArrowheads="1"/>
          </p:cNvSpPr>
          <p:nvPr/>
        </p:nvSpPr>
        <p:spPr bwMode="auto">
          <a:xfrm rot="-5400000">
            <a:off x="2412207" y="3861594"/>
            <a:ext cx="431800" cy="287337"/>
          </a:xfrm>
          <a:prstGeom prst="leftArrow">
            <a:avLst>
              <a:gd name="adj1" fmla="val 50000"/>
              <a:gd name="adj2" fmla="val 37569"/>
            </a:avLst>
          </a:prstGeom>
          <a:solidFill>
            <a:srgbClr val="16F65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72" name="Text Box 28"/>
          <p:cNvSpPr txBox="1">
            <a:spLocks noChangeArrowheads="1"/>
          </p:cNvSpPr>
          <p:nvPr/>
        </p:nvSpPr>
        <p:spPr bwMode="auto">
          <a:xfrm>
            <a:off x="1475656" y="5157192"/>
            <a:ext cx="790575" cy="4572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it-IT" sz="1200" dirty="0">
                <a:latin typeface="Arial Narrow" pitchFamily="34" charset="0"/>
              </a:rPr>
              <a:t>Al Punto di Raccolta</a:t>
            </a:r>
          </a:p>
        </p:txBody>
      </p:sp>
      <p:pic>
        <p:nvPicPr>
          <p:cNvPr id="23574" name="Picture 10" descr="C:\Documents and Settings\Administrator\Documenti\Documento della Sicurezza CSLS\simboli sicurezza\estintore.jpg"/>
          <p:cNvPicPr>
            <a:picLocks noChangeAspect="1" noChangeArrowheads="1"/>
          </p:cNvPicPr>
          <p:nvPr/>
        </p:nvPicPr>
        <p:blipFill>
          <a:blip r:embed="rId12" cstate="print">
            <a:lum contrast="20000"/>
          </a:blip>
          <a:srcRect/>
          <a:stretch>
            <a:fillRect/>
          </a:stretch>
        </p:blipFill>
        <p:spPr bwMode="auto">
          <a:xfrm>
            <a:off x="611188" y="2565400"/>
            <a:ext cx="503237" cy="47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5" name="Text Box 30"/>
          <p:cNvSpPr txBox="1">
            <a:spLocks noChangeArrowheads="1"/>
          </p:cNvSpPr>
          <p:nvPr/>
        </p:nvSpPr>
        <p:spPr bwMode="auto">
          <a:xfrm>
            <a:off x="1187450" y="2636838"/>
            <a:ext cx="792163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>
                <a:latin typeface="Arial Narrow" pitchFamily="34" charset="0"/>
              </a:rPr>
              <a:t>Estintore</a:t>
            </a:r>
          </a:p>
        </p:txBody>
      </p:sp>
      <p:pic>
        <p:nvPicPr>
          <p:cNvPr id="23576" name="Picture 11" descr="C:\Documents and Settings\Administrator\Documenti\Documento della Sicurezza CSLS\simboli sicurezza\freccia.jpg"/>
          <p:cNvPicPr>
            <a:picLocks noChangeAspect="1" noChangeArrowheads="1"/>
          </p:cNvPicPr>
          <p:nvPr/>
        </p:nvPicPr>
        <p:blipFill>
          <a:blip r:embed="rId13" cstate="print">
            <a:lum contrast="20000"/>
          </a:blip>
          <a:srcRect/>
          <a:stretch>
            <a:fillRect/>
          </a:stretch>
        </p:blipFill>
        <p:spPr bwMode="auto">
          <a:xfrm>
            <a:off x="971550" y="3716338"/>
            <a:ext cx="503238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77" name="Text Box 32"/>
          <p:cNvSpPr txBox="1">
            <a:spLocks noChangeArrowheads="1"/>
          </p:cNvSpPr>
          <p:nvPr/>
        </p:nvSpPr>
        <p:spPr bwMode="auto">
          <a:xfrm>
            <a:off x="611188" y="3213100"/>
            <a:ext cx="12239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200" b="1">
                <a:latin typeface="Arial Narrow" pitchFamily="34" charset="0"/>
              </a:rPr>
              <a:t>Cartelli di percorso Interno</a:t>
            </a:r>
          </a:p>
        </p:txBody>
      </p:sp>
      <p:sp>
        <p:nvSpPr>
          <p:cNvPr id="23578" name="AutoShape 34"/>
          <p:cNvSpPr>
            <a:spLocks noChangeArrowheads="1"/>
          </p:cNvSpPr>
          <p:nvPr/>
        </p:nvSpPr>
        <p:spPr bwMode="auto">
          <a:xfrm rot="-5400000">
            <a:off x="3790950" y="4505326"/>
            <a:ext cx="287337" cy="144462"/>
          </a:xfrm>
          <a:prstGeom prst="leftArrow">
            <a:avLst>
              <a:gd name="adj1" fmla="val 50000"/>
              <a:gd name="adj2" fmla="val 49725"/>
            </a:avLst>
          </a:prstGeom>
          <a:solidFill>
            <a:srgbClr val="16F65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79" name="AutoShape 35"/>
          <p:cNvSpPr>
            <a:spLocks noChangeArrowheads="1"/>
          </p:cNvSpPr>
          <p:nvPr/>
        </p:nvSpPr>
        <p:spPr bwMode="auto">
          <a:xfrm>
            <a:off x="3635375" y="4868863"/>
            <a:ext cx="288925" cy="2159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rgbClr val="16F65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80" name="AutoShape 38"/>
          <p:cNvSpPr>
            <a:spLocks noChangeArrowheads="1"/>
          </p:cNvSpPr>
          <p:nvPr/>
        </p:nvSpPr>
        <p:spPr bwMode="auto">
          <a:xfrm rot="-5400000">
            <a:off x="4607720" y="3898106"/>
            <a:ext cx="360362" cy="142875"/>
          </a:xfrm>
          <a:prstGeom prst="leftArrow">
            <a:avLst>
              <a:gd name="adj1" fmla="val 50000"/>
              <a:gd name="adj2" fmla="val 63055"/>
            </a:avLst>
          </a:prstGeom>
          <a:solidFill>
            <a:srgbClr val="16F65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81" name="AutoShape 39"/>
          <p:cNvSpPr>
            <a:spLocks noChangeArrowheads="1"/>
          </p:cNvSpPr>
          <p:nvPr/>
        </p:nvSpPr>
        <p:spPr bwMode="auto">
          <a:xfrm rot="5400000" flipV="1">
            <a:off x="4139407" y="5230019"/>
            <a:ext cx="287337" cy="142875"/>
          </a:xfrm>
          <a:prstGeom prst="leftArrow">
            <a:avLst>
              <a:gd name="adj1" fmla="val 50000"/>
              <a:gd name="adj2" fmla="val 50278"/>
            </a:avLst>
          </a:prstGeom>
          <a:solidFill>
            <a:srgbClr val="16F65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82" name="AutoShape 40"/>
          <p:cNvSpPr>
            <a:spLocks noChangeArrowheads="1"/>
          </p:cNvSpPr>
          <p:nvPr/>
        </p:nvSpPr>
        <p:spPr bwMode="auto">
          <a:xfrm rot="2351353" flipV="1">
            <a:off x="5435600" y="4581525"/>
            <a:ext cx="287338" cy="142875"/>
          </a:xfrm>
          <a:prstGeom prst="leftArrow">
            <a:avLst>
              <a:gd name="adj1" fmla="val 50000"/>
              <a:gd name="adj2" fmla="val 50278"/>
            </a:avLst>
          </a:prstGeom>
          <a:solidFill>
            <a:srgbClr val="16F65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3583" name="Text Box 41"/>
          <p:cNvSpPr txBox="1">
            <a:spLocks noChangeArrowheads="1"/>
          </p:cNvSpPr>
          <p:nvPr/>
        </p:nvSpPr>
        <p:spPr bwMode="auto">
          <a:xfrm>
            <a:off x="2916238" y="981075"/>
            <a:ext cx="38163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2000" b="1">
                <a:solidFill>
                  <a:srgbClr val="FF3300"/>
                </a:solidFill>
                <a:latin typeface="Arial Narrow" pitchFamily="34" charset="0"/>
              </a:rPr>
              <a:t>Allegata </a:t>
            </a:r>
            <a:r>
              <a:rPr lang="it-IT" sz="2000">
                <a:latin typeface="Arial Narrow" pitchFamily="34" charset="0"/>
              </a:rPr>
              <a:t> al Piano di Sicurezza</a:t>
            </a:r>
          </a:p>
        </p:txBody>
      </p:sp>
      <p:sp>
        <p:nvSpPr>
          <p:cNvPr id="23584" name="AutoShape 25"/>
          <p:cNvSpPr>
            <a:spLocks noChangeArrowheads="1"/>
          </p:cNvSpPr>
          <p:nvPr/>
        </p:nvSpPr>
        <p:spPr bwMode="auto">
          <a:xfrm>
            <a:off x="4067175" y="2349500"/>
            <a:ext cx="431800" cy="287338"/>
          </a:xfrm>
          <a:prstGeom prst="leftArrow">
            <a:avLst>
              <a:gd name="adj1" fmla="val 50000"/>
              <a:gd name="adj2" fmla="val 37569"/>
            </a:avLst>
          </a:prstGeom>
          <a:solidFill>
            <a:srgbClr val="16F65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4608" name="Text Box 18"/>
          <p:cNvSpPr txBox="1">
            <a:spLocks noChangeArrowheads="1"/>
          </p:cNvSpPr>
          <p:nvPr/>
        </p:nvSpPr>
        <p:spPr bwMode="auto">
          <a:xfrm>
            <a:off x="250825" y="6453188"/>
            <a:ext cx="144145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000">
                <a:latin typeface="Arial Narrow" pitchFamily="34" charset="0"/>
              </a:rPr>
              <a:t>CRPVTR - Agosto - 2013</a:t>
            </a:r>
            <a:endParaRPr lang="it-IT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3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3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3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2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2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3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3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23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2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0" dur="500"/>
                                        <p:tgtEl>
                                          <p:spTgt spid="23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  <p:bldP spid="23567" grpId="0" animBg="1"/>
      <p:bldP spid="23568" grpId="0" animBg="1"/>
      <p:bldP spid="23569" grpId="0" animBg="1"/>
      <p:bldP spid="23570" grpId="0" animBg="1"/>
      <p:bldP spid="23575" grpId="0"/>
      <p:bldP spid="23577" grpId="0"/>
      <p:bldP spid="23578" grpId="0" animBg="1"/>
      <p:bldP spid="23579" grpId="0" animBg="1"/>
      <p:bldP spid="23580" grpId="0" animBg="1"/>
      <p:bldP spid="23581" grpId="0" animBg="1"/>
      <p:bldP spid="23582" grpId="0" animBg="1"/>
      <p:bldP spid="23583" grpId="0"/>
      <p:bldP spid="2358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0F95B9-C48F-4B8F-9C27-997CBCCC0ED5}" type="slidenum">
              <a:rPr lang="it-IT" smtClean="0"/>
              <a:pPr/>
              <a:t>25</a:t>
            </a:fld>
            <a:endParaRPr lang="it-IT"/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547813" y="333375"/>
            <a:ext cx="6264275" cy="1077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3200" b="1">
                <a:solidFill>
                  <a:srgbClr val="FF3300"/>
                </a:solidFill>
                <a:latin typeface="Arial Narrow" pitchFamily="34" charset="0"/>
              </a:rPr>
              <a:t>Norme di Comportamento Personale in caso di </a:t>
            </a:r>
            <a:r>
              <a:rPr lang="it-IT" sz="3200" b="1" u="sng">
                <a:solidFill>
                  <a:srgbClr val="FF3300"/>
                </a:solidFill>
                <a:latin typeface="Arial Narrow" pitchFamily="34" charset="0"/>
              </a:rPr>
              <a:t>INCENDIO</a:t>
            </a:r>
            <a:endParaRPr lang="it-IT" sz="3200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323850" y="1700213"/>
            <a:ext cx="5543550" cy="4359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69875" indent="-269875" algn="just" eaLnBrk="0" hangingPunct="0">
              <a:spcBef>
                <a:spcPct val="50000"/>
              </a:spcBef>
              <a:buFont typeface="Wingdings" pitchFamily="2" charset="2"/>
              <a:buChar char="q"/>
            </a:pPr>
            <a:r>
              <a:rPr lang="it-IT" sz="2000" b="1">
                <a:solidFill>
                  <a:srgbClr val="FF0000"/>
                </a:solidFill>
                <a:latin typeface="Arial Narrow" pitchFamily="34" charset="0"/>
                <a:sym typeface="Monotype Sorts" pitchFamily="2" charset="2"/>
              </a:rPr>
              <a:t> </a:t>
            </a:r>
            <a:r>
              <a:rPr lang="it-IT" sz="2000" b="1">
                <a:solidFill>
                  <a:srgbClr val="FF0000"/>
                </a:solidFill>
                <a:latin typeface="Arial Narrow" pitchFamily="34" charset="0"/>
              </a:rPr>
              <a:t>Mantieni la calma </a:t>
            </a:r>
          </a:p>
          <a:p>
            <a:pPr marL="269875" indent="-269875" algn="just" eaLnBrk="0" hangingPunct="0">
              <a:spcBef>
                <a:spcPct val="50000"/>
              </a:spcBef>
              <a:buFont typeface="Wingdings" pitchFamily="2" charset="2"/>
              <a:buChar char="q"/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  <a:sym typeface="Monotype Sorts" pitchFamily="2" charset="2"/>
              </a:rPr>
              <a:t> </a:t>
            </a:r>
            <a:r>
              <a:rPr lang="it-IT" sz="2000" b="1">
                <a:solidFill>
                  <a:srgbClr val="0000FF"/>
                </a:solidFill>
                <a:latin typeface="Arial Narrow" pitchFamily="34" charset="0"/>
              </a:rPr>
              <a:t>Se l’incendio si sviluppa nel locale, esci subito chiudendo la porta</a:t>
            </a:r>
          </a:p>
          <a:p>
            <a:pPr marL="269875" indent="-269875" algn="just" eaLnBrk="0" hangingPunct="0">
              <a:spcBef>
                <a:spcPct val="50000"/>
              </a:spcBef>
              <a:buFont typeface="Wingdings" pitchFamily="2" charset="2"/>
              <a:buChar char="q"/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  <a:sym typeface="Monotype Sorts" pitchFamily="2" charset="2"/>
              </a:rPr>
              <a:t>Se l’incendio è fuori dal locale in cui ti trovi  ed il fumo rende impraticabili le scale e i corridoi chiudi bene la porta e cerca di sigillare le fessure con panni possibilmente bagnati</a:t>
            </a:r>
            <a:endParaRPr lang="it-IT" sz="2000" b="1">
              <a:solidFill>
                <a:srgbClr val="0000FF"/>
              </a:solidFill>
              <a:latin typeface="Arial Narrow" pitchFamily="34" charset="0"/>
            </a:endParaRPr>
          </a:p>
          <a:p>
            <a:pPr marL="269875" indent="-269875" algn="just" eaLnBrk="0" hangingPunct="0">
              <a:spcBef>
                <a:spcPct val="50000"/>
              </a:spcBef>
              <a:buFont typeface="Wingdings" pitchFamily="2" charset="2"/>
              <a:buChar char="q"/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</a:rPr>
              <a:t>Apri la finestra e, senza esporti troppo, chiedi soccorso	</a:t>
            </a:r>
          </a:p>
          <a:p>
            <a:pPr marL="269875" indent="-269875" algn="just" eaLnBrk="0" hangingPunct="0">
              <a:spcBef>
                <a:spcPct val="50000"/>
              </a:spcBef>
              <a:buFont typeface="Wingdings" pitchFamily="2" charset="2"/>
              <a:buChar char="q"/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</a:rPr>
              <a:t>Se il fumo non ti fa respirare filtra l’aria attraverso un fazzoletto, meglio se bagnato, e sdraiati sul pavimento (il fumo tende a salire verso l’alto)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2" cstate="print">
            <a:lum bright="-10000" contrast="-10000"/>
          </a:blip>
          <a:srcRect/>
          <a:stretch>
            <a:fillRect/>
          </a:stretch>
        </p:blipFill>
        <p:spPr bwMode="auto">
          <a:xfrm>
            <a:off x="6238875" y="4005263"/>
            <a:ext cx="2436813" cy="2038350"/>
          </a:xfrm>
          <a:prstGeom prst="rect">
            <a:avLst/>
          </a:prstGeom>
          <a:noFill/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>
            <a:lum bright="-10000" contrast="-20000"/>
          </a:blip>
          <a:srcRect/>
          <a:stretch>
            <a:fillRect/>
          </a:stretch>
        </p:blipFill>
        <p:spPr bwMode="auto">
          <a:xfrm>
            <a:off x="6300788" y="1477963"/>
            <a:ext cx="2428875" cy="2168525"/>
          </a:xfrm>
          <a:prstGeom prst="rect">
            <a:avLst/>
          </a:prstGeom>
          <a:noFill/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</p:pic>
      <p:graphicFrame>
        <p:nvGraphicFramePr>
          <p:cNvPr id="24578" name="Object 21"/>
          <p:cNvGraphicFramePr>
            <a:graphicFrameLocks noChangeAspect="1"/>
          </p:cNvGraphicFramePr>
          <p:nvPr/>
        </p:nvGraphicFramePr>
        <p:xfrm>
          <a:off x="107950" y="115888"/>
          <a:ext cx="9366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2" name="Immagine" r:id="rId4" imgW="6746760" imgH="6746760" progId="Word.Picture.8">
                  <p:embed/>
                </p:oleObj>
              </mc:Choice>
              <mc:Fallback>
                <p:oleObj name="Immagine" r:id="rId4" imgW="6746760" imgH="6746760" progId="Word.Picture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15888"/>
                        <a:ext cx="936625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8" name="Text Box 18"/>
          <p:cNvSpPr txBox="1">
            <a:spLocks noChangeArrowheads="1"/>
          </p:cNvSpPr>
          <p:nvPr/>
        </p:nvSpPr>
        <p:spPr bwMode="auto">
          <a:xfrm>
            <a:off x="250825" y="6453188"/>
            <a:ext cx="144145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000">
                <a:latin typeface="Arial Narrow" pitchFamily="34" charset="0"/>
              </a:rPr>
              <a:t>CRPVTR - Agosto - 2013</a:t>
            </a:r>
            <a:endParaRPr lang="it-IT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4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40EC98B-46DA-477F-B464-12B8DA983E82}" type="slidenum">
              <a:rPr lang="it-IT" smtClean="0"/>
              <a:pPr/>
              <a:t>26</a:t>
            </a:fld>
            <a:endParaRPr lang="it-IT"/>
          </a:p>
        </p:txBody>
      </p:sp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835150" y="228600"/>
            <a:ext cx="6481763" cy="1200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3600" b="1">
                <a:solidFill>
                  <a:srgbClr val="0000FF"/>
                </a:solidFill>
                <a:latin typeface="Arial Narrow" pitchFamily="34" charset="0"/>
              </a:rPr>
              <a:t>Norme di Comportamento in caso di </a:t>
            </a:r>
            <a:r>
              <a:rPr lang="it-IT" sz="3600" b="1" u="sng">
                <a:solidFill>
                  <a:srgbClr val="FF3300"/>
                </a:solidFill>
                <a:latin typeface="Arial Narrow" pitchFamily="34" charset="0"/>
              </a:rPr>
              <a:t>TERREMOTO</a:t>
            </a:r>
            <a:r>
              <a:rPr lang="it-IT" sz="3600" b="1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it-IT" sz="2800" b="1">
                <a:solidFill>
                  <a:srgbClr val="0000FF"/>
                </a:solidFill>
                <a:latin typeface="Arial Narrow" pitchFamily="34" charset="0"/>
              </a:rPr>
              <a:t>se sei in </a:t>
            </a:r>
            <a:r>
              <a:rPr lang="it-IT" sz="2800" b="1" i="1">
                <a:solidFill>
                  <a:srgbClr val="FF0000"/>
                </a:solidFill>
                <a:latin typeface="Arial Narrow" pitchFamily="34" charset="0"/>
              </a:rPr>
              <a:t>luogo chiuso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795963" y="1628775"/>
            <a:ext cx="3062287" cy="3738563"/>
          </a:xfrm>
          <a:prstGeom prst="rect">
            <a:avLst/>
          </a:prstGeom>
          <a:noFill/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468313" y="1773238"/>
            <a:ext cx="5256212" cy="4511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69875" indent="-269875" algn="just" eaLnBrk="0" hangingPunct="0">
              <a:spcBef>
                <a:spcPct val="50000"/>
              </a:spcBef>
              <a:buFont typeface="Wingdings" pitchFamily="2" charset="2"/>
              <a:buChar char="q"/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  <a:sym typeface="Monotype Sorts" pitchFamily="2" charset="2"/>
              </a:rPr>
              <a:t> </a:t>
            </a:r>
            <a:r>
              <a:rPr lang="it-IT" sz="2000" b="1">
                <a:solidFill>
                  <a:srgbClr val="FF0066"/>
                </a:solidFill>
                <a:latin typeface="Arial Narrow" pitchFamily="34" charset="0"/>
              </a:rPr>
              <a:t>Mantieni la calma </a:t>
            </a:r>
          </a:p>
          <a:p>
            <a:pPr marL="269875" indent="-269875" algn="just" eaLnBrk="0" hangingPunct="0">
              <a:spcBef>
                <a:spcPct val="50000"/>
              </a:spcBef>
              <a:buFont typeface="Wingdings" pitchFamily="2" charset="2"/>
              <a:buChar char="q"/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  <a:sym typeface="Monotype Sorts" pitchFamily="2" charset="2"/>
              </a:rPr>
              <a:t> </a:t>
            </a:r>
            <a:r>
              <a:rPr lang="it-IT" sz="2000" b="1">
                <a:solidFill>
                  <a:srgbClr val="0000FF"/>
                </a:solidFill>
                <a:latin typeface="Arial Narrow" pitchFamily="34" charset="0"/>
              </a:rPr>
              <a:t>Non precipitarti fuori</a:t>
            </a:r>
          </a:p>
          <a:p>
            <a:pPr marL="269875" indent="-269875" algn="just" eaLnBrk="0" hangingPunct="0">
              <a:spcBef>
                <a:spcPct val="50000"/>
              </a:spcBef>
              <a:buFont typeface="Wingdings" pitchFamily="2" charset="2"/>
              <a:buChar char="q"/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  <a:sym typeface="Monotype Sorts" pitchFamily="2" charset="2"/>
              </a:rPr>
              <a:t> Resta dove sei e riparati sotto il banco, sotto l’architrave della porta, o vicino ai muri portanti</a:t>
            </a:r>
            <a:endParaRPr lang="it-IT" sz="2000" b="1">
              <a:solidFill>
                <a:srgbClr val="0000FF"/>
              </a:solidFill>
              <a:latin typeface="Arial Narrow" pitchFamily="34" charset="0"/>
            </a:endParaRPr>
          </a:p>
          <a:p>
            <a:pPr marL="269875" indent="-269875" algn="just" eaLnBrk="0" hangingPunct="0">
              <a:spcBef>
                <a:spcPct val="50000"/>
              </a:spcBef>
              <a:buFont typeface="Wingdings" pitchFamily="2" charset="2"/>
              <a:buChar char="q"/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  <a:sym typeface="Monotype Sorts" pitchFamily="2" charset="2"/>
              </a:rPr>
              <a:t> </a:t>
            </a:r>
            <a:r>
              <a:rPr lang="it-IT" sz="2000" b="1">
                <a:solidFill>
                  <a:srgbClr val="0000FF"/>
                </a:solidFill>
                <a:latin typeface="Arial Narrow" pitchFamily="34" charset="0"/>
              </a:rPr>
              <a:t>Allontanati dalle finestre, porte a vetri, armadi perché cadendo potrebbero ferirti	</a:t>
            </a:r>
          </a:p>
          <a:p>
            <a:pPr marL="269875" indent="-269875" algn="just" eaLnBrk="0" hangingPunct="0">
              <a:spcBef>
                <a:spcPct val="50000"/>
              </a:spcBef>
              <a:buFont typeface="Wingdings" pitchFamily="2" charset="2"/>
              <a:buChar char="q"/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  <a:sym typeface="Monotype Sorts" pitchFamily="2" charset="2"/>
              </a:rPr>
              <a:t> </a:t>
            </a:r>
            <a:r>
              <a:rPr lang="it-IT" sz="2000" b="1">
                <a:solidFill>
                  <a:srgbClr val="0000FF"/>
                </a:solidFill>
                <a:latin typeface="Arial Narrow" pitchFamily="34" charset="0"/>
              </a:rPr>
              <a:t>Se sei nei corridoi o nel vano delle scale, rientra nella tua classe o in quella più vicina</a:t>
            </a:r>
          </a:p>
          <a:p>
            <a:pPr marL="269875" indent="-269875" algn="just" eaLnBrk="0" hangingPunct="0">
              <a:spcBef>
                <a:spcPct val="50000"/>
              </a:spcBef>
              <a:buFont typeface="Wingdings" pitchFamily="2" charset="2"/>
              <a:buChar char="q"/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  <a:sym typeface="Monotype Sorts" pitchFamily="2" charset="2"/>
              </a:rPr>
              <a:t> </a:t>
            </a:r>
            <a:r>
              <a:rPr lang="it-IT" sz="2000" b="1">
                <a:solidFill>
                  <a:srgbClr val="0000FF"/>
                </a:solidFill>
                <a:latin typeface="Arial Narrow" pitchFamily="34" charset="0"/>
              </a:rPr>
              <a:t>Dopo il terremoto, all’ordine di evacuazione, abbandona l’edificio senza usare l’ascensore e ricongiungiti con gli altri compagni di classe nella zona di raccolta assegnata</a:t>
            </a:r>
          </a:p>
        </p:txBody>
      </p:sp>
      <p:graphicFrame>
        <p:nvGraphicFramePr>
          <p:cNvPr id="25602" name="Object 21"/>
          <p:cNvGraphicFramePr>
            <a:graphicFrameLocks noChangeAspect="1"/>
          </p:cNvGraphicFramePr>
          <p:nvPr/>
        </p:nvGraphicFramePr>
        <p:xfrm>
          <a:off x="107950" y="115888"/>
          <a:ext cx="9366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6" name="Immagine" r:id="rId3" imgW="6746760" imgH="6746760" progId="Word.Picture.8">
                  <p:embed/>
                </p:oleObj>
              </mc:Choice>
              <mc:Fallback>
                <p:oleObj name="Immagine" r:id="rId3" imgW="6746760" imgH="6746760" progId="Word.Picture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15888"/>
                        <a:ext cx="936625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631" name="Text Box 18"/>
          <p:cNvSpPr txBox="1">
            <a:spLocks noChangeArrowheads="1"/>
          </p:cNvSpPr>
          <p:nvPr/>
        </p:nvSpPr>
        <p:spPr bwMode="auto">
          <a:xfrm>
            <a:off x="250825" y="6453188"/>
            <a:ext cx="144145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000">
                <a:latin typeface="Arial Narrow" pitchFamily="34" charset="0"/>
              </a:rPr>
              <a:t>CRPVTR - Agosto - 2013</a:t>
            </a:r>
            <a:endParaRPr lang="it-IT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/>
      <p:bldP spid="1638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DFC4A1E-4363-47DD-B942-0960AC64FD3E}" type="slidenum">
              <a:rPr lang="it-IT" smtClean="0"/>
              <a:pPr/>
              <a:t>27</a:t>
            </a:fld>
            <a:endParaRPr lang="it-IT"/>
          </a:p>
        </p:txBody>
      </p:sp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476375" y="115888"/>
            <a:ext cx="6913563" cy="11906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3600" b="1">
                <a:solidFill>
                  <a:srgbClr val="0000FF"/>
                </a:solidFill>
                <a:latin typeface="Arial Narrow" pitchFamily="34" charset="0"/>
              </a:rPr>
              <a:t>Norme di Comportamento in caso di </a:t>
            </a:r>
            <a:r>
              <a:rPr lang="it-IT" sz="3600" b="1" u="sng">
                <a:solidFill>
                  <a:srgbClr val="FF3300"/>
                </a:solidFill>
                <a:latin typeface="Arial Narrow" pitchFamily="34" charset="0"/>
              </a:rPr>
              <a:t>TERREMOTO</a:t>
            </a:r>
            <a:r>
              <a:rPr lang="it-IT" sz="3600" b="1">
                <a:solidFill>
                  <a:srgbClr val="0000FF"/>
                </a:solidFill>
                <a:latin typeface="Arial Narrow" pitchFamily="34" charset="0"/>
              </a:rPr>
              <a:t>  - </a:t>
            </a:r>
            <a:r>
              <a:rPr lang="it-IT" sz="2800" b="1" i="1">
                <a:solidFill>
                  <a:srgbClr val="FF0000"/>
                </a:solidFill>
                <a:latin typeface="Arial Narrow" pitchFamily="34" charset="0"/>
              </a:rPr>
              <a:t>se sei all’aperto</a:t>
            </a: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580063" y="1676400"/>
            <a:ext cx="3082925" cy="1963738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lin ang="5400000" scaled="1"/>
          </a:gra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042988" y="3933825"/>
            <a:ext cx="7561262" cy="2308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 algn="just" eaLnBrk="0" hangingPunct="0">
              <a:lnSpc>
                <a:spcPct val="80000"/>
              </a:lnSpc>
              <a:spcBef>
                <a:spcPct val="50000"/>
              </a:spcBef>
            </a:pPr>
            <a:r>
              <a:rPr lang="it-IT" sz="2400" b="1" u="sng">
                <a:solidFill>
                  <a:srgbClr val="FF3300"/>
                </a:solidFill>
                <a:latin typeface="Arial Narrow" pitchFamily="34" charset="0"/>
              </a:rPr>
              <a:t>Riepilogando</a:t>
            </a:r>
            <a:r>
              <a:rPr lang="it-IT" sz="2000" b="1" i="1">
                <a:solidFill>
                  <a:srgbClr val="FF3300"/>
                </a:solidFill>
                <a:latin typeface="Arial Narrow" pitchFamily="34" charset="0"/>
              </a:rPr>
              <a:t> :</a:t>
            </a:r>
          </a:p>
          <a:p>
            <a:pPr marL="457200" indent="-457200" algn="just" eaLnBrk="0" hangingPunct="0">
              <a:lnSpc>
                <a:spcPct val="80000"/>
              </a:lnSpc>
              <a:spcBef>
                <a:spcPct val="50000"/>
              </a:spcBef>
              <a:buFontTx/>
              <a:buAutoNum type="alphaLcParenR"/>
            </a:pPr>
            <a:r>
              <a:rPr lang="it-IT" sz="2000" b="1" i="1">
                <a:solidFill>
                  <a:srgbClr val="FF3300"/>
                </a:solidFill>
                <a:latin typeface="Arial Narrow" pitchFamily="34" charset="0"/>
              </a:rPr>
              <a:t>E’ bene conoscere i posti “sicuri” dei luoghi in cui ci troviamo e raggiungerli velocemente</a:t>
            </a:r>
          </a:p>
          <a:p>
            <a:pPr marL="457200" indent="-457200" algn="just" eaLnBrk="0" hangingPunct="0">
              <a:lnSpc>
                <a:spcPct val="80000"/>
              </a:lnSpc>
              <a:spcBef>
                <a:spcPct val="50000"/>
              </a:spcBef>
              <a:buFontTx/>
              <a:buAutoNum type="alphaLcParenR"/>
            </a:pPr>
            <a:r>
              <a:rPr lang="it-IT" sz="2000" b="1" i="1">
                <a:solidFill>
                  <a:srgbClr val="FF3300"/>
                </a:solidFill>
                <a:latin typeface="Arial Narrow" pitchFamily="34" charset="0"/>
                <a:sym typeface="Monotype Sorts" pitchFamily="2" charset="2"/>
              </a:rPr>
              <a:t>Sapere quali sono i rischi maggiori dell’immediato dopo-terremoto e fare quanto possibile per evitarli (incendi, scoppi, frane, ecc.)</a:t>
            </a:r>
          </a:p>
          <a:p>
            <a:pPr marL="457200" indent="-457200" algn="just" eaLnBrk="0" hangingPunct="0">
              <a:lnSpc>
                <a:spcPct val="80000"/>
              </a:lnSpc>
              <a:spcBef>
                <a:spcPct val="50000"/>
              </a:spcBef>
              <a:buFontTx/>
              <a:buAutoNum type="alphaLcParenR"/>
            </a:pPr>
            <a:r>
              <a:rPr lang="it-IT" sz="2000" b="1" i="1">
                <a:solidFill>
                  <a:srgbClr val="FF3300"/>
                </a:solidFill>
                <a:latin typeface="Arial Narrow" pitchFamily="34" charset="0"/>
                <a:sym typeface="Monotype Sorts" pitchFamily="2" charset="2"/>
              </a:rPr>
              <a:t>Non fare niente che possa intralciare l’arrivo dei soccorsi, ma anzi collaborare con loro organizzando punti di raccolta e coordinamento</a:t>
            </a:r>
          </a:p>
        </p:txBody>
      </p:sp>
      <p:sp>
        <p:nvSpPr>
          <p:cNvPr id="17416" name="Freeform 8"/>
          <p:cNvSpPr>
            <a:spLocks/>
          </p:cNvSpPr>
          <p:nvPr/>
        </p:nvSpPr>
        <p:spPr bwMode="auto">
          <a:xfrm>
            <a:off x="5292725" y="1341438"/>
            <a:ext cx="3660775" cy="747712"/>
          </a:xfrm>
          <a:custGeom>
            <a:avLst/>
            <a:gdLst>
              <a:gd name="T0" fmla="*/ 2147483647 w 2625"/>
              <a:gd name="T1" fmla="*/ 2147483647 h 384"/>
              <a:gd name="T2" fmla="*/ 2147483647 w 2625"/>
              <a:gd name="T3" fmla="*/ 2147483647 h 384"/>
              <a:gd name="T4" fmla="*/ 2147483647 w 2625"/>
              <a:gd name="T5" fmla="*/ 2147483647 h 384"/>
              <a:gd name="T6" fmla="*/ 2147483647 w 2625"/>
              <a:gd name="T7" fmla="*/ 2147483647 h 384"/>
              <a:gd name="T8" fmla="*/ 2147483647 w 2625"/>
              <a:gd name="T9" fmla="*/ 2147483647 h 384"/>
              <a:gd name="T10" fmla="*/ 2147483647 w 2625"/>
              <a:gd name="T11" fmla="*/ 2147483647 h 384"/>
              <a:gd name="T12" fmla="*/ 2147483647 w 2625"/>
              <a:gd name="T13" fmla="*/ 2147483647 h 384"/>
              <a:gd name="T14" fmla="*/ 2147483647 w 2625"/>
              <a:gd name="T15" fmla="*/ 2147483647 h 384"/>
              <a:gd name="T16" fmla="*/ 2147483647 w 2625"/>
              <a:gd name="T17" fmla="*/ 2147483647 h 384"/>
              <a:gd name="T18" fmla="*/ 2147483647 w 2625"/>
              <a:gd name="T19" fmla="*/ 2147483647 h 384"/>
              <a:gd name="T20" fmla="*/ 2147483647 w 2625"/>
              <a:gd name="T21" fmla="*/ 2147483647 h 384"/>
              <a:gd name="T22" fmla="*/ 2147483647 w 2625"/>
              <a:gd name="T23" fmla="*/ 2147483647 h 384"/>
              <a:gd name="T24" fmla="*/ 2147483647 w 2625"/>
              <a:gd name="T25" fmla="*/ 2147483647 h 384"/>
              <a:gd name="T26" fmla="*/ 2147483647 w 2625"/>
              <a:gd name="T27" fmla="*/ 2147483647 h 384"/>
              <a:gd name="T28" fmla="*/ 2147483647 w 2625"/>
              <a:gd name="T29" fmla="*/ 2147483647 h 384"/>
              <a:gd name="T30" fmla="*/ 2147483647 w 2625"/>
              <a:gd name="T31" fmla="*/ 2147483647 h 384"/>
              <a:gd name="T32" fmla="*/ 2147483647 w 2625"/>
              <a:gd name="T33" fmla="*/ 2147483647 h 384"/>
              <a:gd name="T34" fmla="*/ 2147483647 w 2625"/>
              <a:gd name="T35" fmla="*/ 2147483647 h 384"/>
              <a:gd name="T36" fmla="*/ 2147483647 w 2625"/>
              <a:gd name="T37" fmla="*/ 2147483647 h 384"/>
              <a:gd name="T38" fmla="*/ 2147483647 w 2625"/>
              <a:gd name="T39" fmla="*/ 2147483647 h 384"/>
              <a:gd name="T40" fmla="*/ 2147483647 w 2625"/>
              <a:gd name="T41" fmla="*/ 2147483647 h 384"/>
              <a:gd name="T42" fmla="*/ 2147483647 w 2625"/>
              <a:gd name="T43" fmla="*/ 2147483647 h 384"/>
              <a:gd name="T44" fmla="*/ 2147483647 w 2625"/>
              <a:gd name="T45" fmla="*/ 0 h 384"/>
              <a:gd name="T46" fmla="*/ 2147483647 w 2625"/>
              <a:gd name="T47" fmla="*/ 2147483647 h 384"/>
              <a:gd name="T48" fmla="*/ 2147483647 w 2625"/>
              <a:gd name="T49" fmla="*/ 2147483647 h 384"/>
              <a:gd name="T50" fmla="*/ 2147483647 w 2625"/>
              <a:gd name="T51" fmla="*/ 2147483647 h 384"/>
              <a:gd name="T52" fmla="*/ 2147483647 w 2625"/>
              <a:gd name="T53" fmla="*/ 2147483647 h 384"/>
              <a:gd name="T54" fmla="*/ 2147483647 w 2625"/>
              <a:gd name="T55" fmla="*/ 2147483647 h 384"/>
              <a:gd name="T56" fmla="*/ 2147483647 w 2625"/>
              <a:gd name="T57" fmla="*/ 2147483647 h 384"/>
              <a:gd name="T58" fmla="*/ 2147483647 w 2625"/>
              <a:gd name="T59" fmla="*/ 2147483647 h 384"/>
              <a:gd name="T60" fmla="*/ 2147483647 w 2625"/>
              <a:gd name="T61" fmla="*/ 2147483647 h 384"/>
              <a:gd name="T62" fmla="*/ 2147483647 w 2625"/>
              <a:gd name="T63" fmla="*/ 2147483647 h 384"/>
              <a:gd name="T64" fmla="*/ 2147483647 w 2625"/>
              <a:gd name="T65" fmla="*/ 2147483647 h 384"/>
              <a:gd name="T66" fmla="*/ 2147483647 w 2625"/>
              <a:gd name="T67" fmla="*/ 2147483647 h 384"/>
              <a:gd name="T68" fmla="*/ 2147483647 w 2625"/>
              <a:gd name="T69" fmla="*/ 2147483647 h 384"/>
              <a:gd name="T70" fmla="*/ 2147483647 w 2625"/>
              <a:gd name="T71" fmla="*/ 2147483647 h 384"/>
              <a:gd name="T72" fmla="*/ 2147483647 w 2625"/>
              <a:gd name="T73" fmla="*/ 2147483647 h 384"/>
              <a:gd name="T74" fmla="*/ 2147483647 w 2625"/>
              <a:gd name="T75" fmla="*/ 2147483647 h 384"/>
              <a:gd name="T76" fmla="*/ 2147483647 w 2625"/>
              <a:gd name="T77" fmla="*/ 2147483647 h 384"/>
              <a:gd name="T78" fmla="*/ 2147483647 w 2625"/>
              <a:gd name="T79" fmla="*/ 2147483647 h 384"/>
              <a:gd name="T80" fmla="*/ 2147483647 w 2625"/>
              <a:gd name="T81" fmla="*/ 2147483647 h 384"/>
              <a:gd name="T82" fmla="*/ 2147483647 w 2625"/>
              <a:gd name="T83" fmla="*/ 2147483647 h 384"/>
              <a:gd name="T84" fmla="*/ 2147483647 w 2625"/>
              <a:gd name="T85" fmla="*/ 2147483647 h 384"/>
              <a:gd name="T86" fmla="*/ 2147483647 w 2625"/>
              <a:gd name="T87" fmla="*/ 2147483647 h 384"/>
              <a:gd name="T88" fmla="*/ 2147483647 w 2625"/>
              <a:gd name="T89" fmla="*/ 2147483647 h 384"/>
              <a:gd name="T90" fmla="*/ 2147483647 w 2625"/>
              <a:gd name="T91" fmla="*/ 2147483647 h 384"/>
              <a:gd name="T92" fmla="*/ 2147483647 w 2625"/>
              <a:gd name="T93" fmla="*/ 2147483647 h 384"/>
              <a:gd name="T94" fmla="*/ 2147483647 w 2625"/>
              <a:gd name="T95" fmla="*/ 2147483647 h 384"/>
              <a:gd name="T96" fmla="*/ 2147483647 w 2625"/>
              <a:gd name="T97" fmla="*/ 2147483647 h 384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625"/>
              <a:gd name="T148" fmla="*/ 0 h 384"/>
              <a:gd name="T149" fmla="*/ 2625 w 2625"/>
              <a:gd name="T150" fmla="*/ 384 h 384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625" h="384">
                <a:moveTo>
                  <a:pt x="91" y="327"/>
                </a:moveTo>
                <a:cubicBezTo>
                  <a:pt x="60" y="322"/>
                  <a:pt x="58" y="315"/>
                  <a:pt x="34" y="299"/>
                </a:cubicBezTo>
                <a:cubicBezTo>
                  <a:pt x="0" y="247"/>
                  <a:pt x="10" y="213"/>
                  <a:pt x="23" y="135"/>
                </a:cubicBezTo>
                <a:cubicBezTo>
                  <a:pt x="25" y="123"/>
                  <a:pt x="46" y="128"/>
                  <a:pt x="57" y="124"/>
                </a:cubicBezTo>
                <a:cubicBezTo>
                  <a:pt x="87" y="77"/>
                  <a:pt x="55" y="92"/>
                  <a:pt x="142" y="84"/>
                </a:cubicBezTo>
                <a:cubicBezTo>
                  <a:pt x="183" y="58"/>
                  <a:pt x="164" y="68"/>
                  <a:pt x="198" y="51"/>
                </a:cubicBezTo>
                <a:cubicBezTo>
                  <a:pt x="266" y="95"/>
                  <a:pt x="278" y="80"/>
                  <a:pt x="385" y="84"/>
                </a:cubicBezTo>
                <a:cubicBezTo>
                  <a:pt x="407" y="92"/>
                  <a:pt x="430" y="99"/>
                  <a:pt x="452" y="107"/>
                </a:cubicBezTo>
                <a:cubicBezTo>
                  <a:pt x="517" y="101"/>
                  <a:pt x="509" y="100"/>
                  <a:pt x="554" y="84"/>
                </a:cubicBezTo>
                <a:cubicBezTo>
                  <a:pt x="613" y="93"/>
                  <a:pt x="628" y="95"/>
                  <a:pt x="695" y="90"/>
                </a:cubicBezTo>
                <a:cubicBezTo>
                  <a:pt x="715" y="83"/>
                  <a:pt x="736" y="79"/>
                  <a:pt x="757" y="73"/>
                </a:cubicBezTo>
                <a:cubicBezTo>
                  <a:pt x="790" y="75"/>
                  <a:pt x="853" y="65"/>
                  <a:pt x="881" y="96"/>
                </a:cubicBezTo>
                <a:cubicBezTo>
                  <a:pt x="935" y="92"/>
                  <a:pt x="951" y="97"/>
                  <a:pt x="989" y="73"/>
                </a:cubicBezTo>
                <a:cubicBezTo>
                  <a:pt x="1047" y="80"/>
                  <a:pt x="1060" y="90"/>
                  <a:pt x="1119" y="84"/>
                </a:cubicBezTo>
                <a:cubicBezTo>
                  <a:pt x="1139" y="78"/>
                  <a:pt x="1154" y="68"/>
                  <a:pt x="1175" y="62"/>
                </a:cubicBezTo>
                <a:cubicBezTo>
                  <a:pt x="1208" y="68"/>
                  <a:pt x="1232" y="83"/>
                  <a:pt x="1260" y="101"/>
                </a:cubicBezTo>
                <a:cubicBezTo>
                  <a:pt x="1302" y="95"/>
                  <a:pt x="1343" y="93"/>
                  <a:pt x="1384" y="107"/>
                </a:cubicBezTo>
                <a:cubicBezTo>
                  <a:pt x="1438" y="93"/>
                  <a:pt x="1388" y="79"/>
                  <a:pt x="1457" y="90"/>
                </a:cubicBezTo>
                <a:cubicBezTo>
                  <a:pt x="1463" y="94"/>
                  <a:pt x="1467" y="100"/>
                  <a:pt x="1474" y="101"/>
                </a:cubicBezTo>
                <a:cubicBezTo>
                  <a:pt x="1504" y="105"/>
                  <a:pt x="1491" y="94"/>
                  <a:pt x="1508" y="84"/>
                </a:cubicBezTo>
                <a:cubicBezTo>
                  <a:pt x="1527" y="73"/>
                  <a:pt x="1566" y="64"/>
                  <a:pt x="1587" y="62"/>
                </a:cubicBezTo>
                <a:cubicBezTo>
                  <a:pt x="1629" y="59"/>
                  <a:pt x="1670" y="58"/>
                  <a:pt x="1712" y="56"/>
                </a:cubicBezTo>
                <a:cubicBezTo>
                  <a:pt x="1739" y="35"/>
                  <a:pt x="1766" y="15"/>
                  <a:pt x="1796" y="0"/>
                </a:cubicBezTo>
                <a:cubicBezTo>
                  <a:pt x="1807" y="2"/>
                  <a:pt x="1835" y="6"/>
                  <a:pt x="1847" y="11"/>
                </a:cubicBezTo>
                <a:cubicBezTo>
                  <a:pt x="1863" y="18"/>
                  <a:pt x="1875" y="42"/>
                  <a:pt x="1892" y="45"/>
                </a:cubicBezTo>
                <a:cubicBezTo>
                  <a:pt x="1922" y="50"/>
                  <a:pt x="1953" y="49"/>
                  <a:pt x="1983" y="51"/>
                </a:cubicBezTo>
                <a:cubicBezTo>
                  <a:pt x="2007" y="67"/>
                  <a:pt x="2022" y="86"/>
                  <a:pt x="2050" y="96"/>
                </a:cubicBezTo>
                <a:cubicBezTo>
                  <a:pt x="2055" y="101"/>
                  <a:pt x="2069" y="117"/>
                  <a:pt x="2079" y="113"/>
                </a:cubicBezTo>
                <a:cubicBezTo>
                  <a:pt x="2085" y="111"/>
                  <a:pt x="2084" y="100"/>
                  <a:pt x="2090" y="96"/>
                </a:cubicBezTo>
                <a:cubicBezTo>
                  <a:pt x="2101" y="88"/>
                  <a:pt x="2116" y="89"/>
                  <a:pt x="2129" y="84"/>
                </a:cubicBezTo>
                <a:cubicBezTo>
                  <a:pt x="2193" y="89"/>
                  <a:pt x="2278" y="110"/>
                  <a:pt x="2344" y="101"/>
                </a:cubicBezTo>
                <a:cubicBezTo>
                  <a:pt x="2374" y="92"/>
                  <a:pt x="2401" y="67"/>
                  <a:pt x="2423" y="45"/>
                </a:cubicBezTo>
                <a:cubicBezTo>
                  <a:pt x="2459" y="47"/>
                  <a:pt x="2515" y="19"/>
                  <a:pt x="2530" y="51"/>
                </a:cubicBezTo>
                <a:cubicBezTo>
                  <a:pt x="2625" y="252"/>
                  <a:pt x="2573" y="242"/>
                  <a:pt x="2491" y="271"/>
                </a:cubicBezTo>
                <a:cubicBezTo>
                  <a:pt x="2478" y="291"/>
                  <a:pt x="2495" y="329"/>
                  <a:pt x="2474" y="339"/>
                </a:cubicBezTo>
                <a:cubicBezTo>
                  <a:pt x="2438" y="355"/>
                  <a:pt x="2395" y="343"/>
                  <a:pt x="2355" y="344"/>
                </a:cubicBezTo>
                <a:cubicBezTo>
                  <a:pt x="2297" y="346"/>
                  <a:pt x="2238" y="348"/>
                  <a:pt x="2180" y="350"/>
                </a:cubicBezTo>
                <a:cubicBezTo>
                  <a:pt x="2083" y="384"/>
                  <a:pt x="1975" y="360"/>
                  <a:pt x="1887" y="316"/>
                </a:cubicBezTo>
                <a:cubicBezTo>
                  <a:pt x="1871" y="308"/>
                  <a:pt x="1851" y="308"/>
                  <a:pt x="1836" y="299"/>
                </a:cubicBezTo>
                <a:cubicBezTo>
                  <a:pt x="1799" y="278"/>
                  <a:pt x="1775" y="255"/>
                  <a:pt x="1734" y="243"/>
                </a:cubicBezTo>
                <a:cubicBezTo>
                  <a:pt x="1570" y="249"/>
                  <a:pt x="1407" y="262"/>
                  <a:pt x="1243" y="271"/>
                </a:cubicBezTo>
                <a:cubicBezTo>
                  <a:pt x="984" y="304"/>
                  <a:pt x="1187" y="282"/>
                  <a:pt x="633" y="276"/>
                </a:cubicBezTo>
                <a:cubicBezTo>
                  <a:pt x="629" y="275"/>
                  <a:pt x="602" y="267"/>
                  <a:pt x="599" y="265"/>
                </a:cubicBezTo>
                <a:cubicBezTo>
                  <a:pt x="561" y="239"/>
                  <a:pt x="603" y="256"/>
                  <a:pt x="565" y="237"/>
                </a:cubicBezTo>
                <a:cubicBezTo>
                  <a:pt x="549" y="229"/>
                  <a:pt x="530" y="226"/>
                  <a:pt x="514" y="220"/>
                </a:cubicBezTo>
                <a:cubicBezTo>
                  <a:pt x="470" y="222"/>
                  <a:pt x="394" y="200"/>
                  <a:pt x="385" y="243"/>
                </a:cubicBezTo>
                <a:cubicBezTo>
                  <a:pt x="381" y="265"/>
                  <a:pt x="399" y="300"/>
                  <a:pt x="379" y="310"/>
                </a:cubicBezTo>
                <a:cubicBezTo>
                  <a:pt x="337" y="331"/>
                  <a:pt x="285" y="314"/>
                  <a:pt x="238" y="316"/>
                </a:cubicBezTo>
                <a:cubicBezTo>
                  <a:pt x="157" y="324"/>
                  <a:pt x="178" y="334"/>
                  <a:pt x="91" y="327"/>
                </a:cubicBez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lin ang="5400000" scaled="1"/>
          </a:gradFill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23850" y="1412875"/>
            <a:ext cx="4968875" cy="2530475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69875" indent="-269875" algn="just" eaLnBrk="0" hangingPunct="0">
              <a:spcBef>
                <a:spcPct val="50000"/>
              </a:spcBef>
              <a:buFont typeface="Wingdings" pitchFamily="2" charset="2"/>
              <a:buChar char="q"/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</a:rPr>
              <a:t>Allontanati dagli Edifici, dagli Alberi, dai Lampioni e dalle Linee Elettriche perché potrebbero cadere e ferirti</a:t>
            </a:r>
          </a:p>
          <a:p>
            <a:pPr marL="269875" indent="-269875" algn="just" eaLnBrk="0" hangingPunct="0">
              <a:spcBef>
                <a:spcPct val="50000"/>
              </a:spcBef>
              <a:buFont typeface="Wingdings" pitchFamily="2" charset="2"/>
              <a:buChar char="q"/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</a:rPr>
              <a:t>Cerca un posto dove non hai nulla sopra di te; se non lo trovi cerca riparo sotto qualcosa di sicuro come una panchina</a:t>
            </a:r>
          </a:p>
          <a:p>
            <a:pPr marL="269875" indent="-269875" algn="just" eaLnBrk="0" hangingPunct="0">
              <a:spcBef>
                <a:spcPct val="50000"/>
              </a:spcBef>
              <a:buFont typeface="Wingdings" pitchFamily="2" charset="2"/>
              <a:buChar char="q"/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  <a:sym typeface="Monotype Sorts" pitchFamily="2" charset="2"/>
              </a:rPr>
              <a:t>Non avvicinarti agli animali spaventati</a:t>
            </a:r>
            <a:endParaRPr lang="it-IT" sz="2000" b="1">
              <a:solidFill>
                <a:srgbClr val="0000FF"/>
              </a:solidFill>
              <a:latin typeface="Arial Narrow" pitchFamily="34" charset="0"/>
            </a:endParaRPr>
          </a:p>
        </p:txBody>
      </p:sp>
      <p:graphicFrame>
        <p:nvGraphicFramePr>
          <p:cNvPr id="26626" name="Object 21"/>
          <p:cNvGraphicFramePr>
            <a:graphicFrameLocks noChangeAspect="1"/>
          </p:cNvGraphicFramePr>
          <p:nvPr/>
        </p:nvGraphicFramePr>
        <p:xfrm>
          <a:off x="107950" y="115888"/>
          <a:ext cx="9366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name="Immagine" r:id="rId3" imgW="6746760" imgH="6746760" progId="Word.Picture.8">
                  <p:embed/>
                </p:oleObj>
              </mc:Choice>
              <mc:Fallback>
                <p:oleObj name="Immagine" r:id="rId3" imgW="6746760" imgH="6746760" progId="Word.Picture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15888"/>
                        <a:ext cx="936625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7" name="Text Box 18"/>
          <p:cNvSpPr txBox="1">
            <a:spLocks noChangeArrowheads="1"/>
          </p:cNvSpPr>
          <p:nvPr/>
        </p:nvSpPr>
        <p:spPr bwMode="auto">
          <a:xfrm>
            <a:off x="250825" y="6453188"/>
            <a:ext cx="144145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000">
                <a:latin typeface="Arial Narrow" pitchFamily="34" charset="0"/>
              </a:rPr>
              <a:t>CRPVTR - Agosto - 2013</a:t>
            </a:r>
            <a:endParaRPr lang="it-IT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  <p:bldP spid="17413" grpId="0"/>
      <p:bldP spid="17416" grpId="0" animBg="1"/>
      <p:bldP spid="174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55F3AD-BD64-4F3D-A4D4-FE5DE8B4143D}" type="slidenum">
              <a:rPr lang="it-IT" smtClean="0"/>
              <a:pPr/>
              <a:t>28</a:t>
            </a:fld>
            <a:endParaRPr lang="it-IT"/>
          </a:p>
        </p:txBody>
      </p:sp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1403350" y="228600"/>
            <a:ext cx="7272338" cy="1066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3200" b="1">
                <a:solidFill>
                  <a:srgbClr val="0000FF"/>
                </a:solidFill>
                <a:latin typeface="Arial Narrow" pitchFamily="34" charset="0"/>
              </a:rPr>
              <a:t>Norme di Comportamento in caso di </a:t>
            </a:r>
            <a:r>
              <a:rPr lang="it-IT" sz="3200" b="1" u="sng">
                <a:solidFill>
                  <a:srgbClr val="FF3300"/>
                </a:solidFill>
                <a:latin typeface="Arial Narrow" pitchFamily="34" charset="0"/>
              </a:rPr>
              <a:t>ALLUVIONE e/o ESONDAZIONE</a:t>
            </a:r>
            <a:endParaRPr lang="it-IT" sz="3600" b="1">
              <a:solidFill>
                <a:srgbClr val="FF3300"/>
              </a:solidFill>
              <a:latin typeface="Arial Narrow" pitchFamily="34" charset="0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148263" y="1412875"/>
            <a:ext cx="3643312" cy="2373313"/>
          </a:xfrm>
          <a:prstGeom prst="rect">
            <a:avLst/>
          </a:prstGeom>
          <a:noFill/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5" y="1412875"/>
            <a:ext cx="4826000" cy="2378075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69875" indent="-269875" algn="just" eaLnBrk="0" hangingPunct="0">
              <a:spcBef>
                <a:spcPct val="50000"/>
              </a:spcBef>
              <a:buFont typeface="Wingdings" pitchFamily="2" charset="2"/>
              <a:buChar char="q"/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  <a:sym typeface="Monotype Sorts" pitchFamily="2" charset="2"/>
              </a:rPr>
              <a:t> Nei locali minacciati dall’acqua, staccare la corrente elettrica, tale operazione </a:t>
            </a:r>
            <a:r>
              <a:rPr lang="it-IT" sz="2000" b="1">
                <a:solidFill>
                  <a:srgbClr val="FF3300"/>
                </a:solidFill>
                <a:latin typeface="Arial Narrow" pitchFamily="34" charset="0"/>
                <a:sym typeface="Monotype Sorts" pitchFamily="2" charset="2"/>
              </a:rPr>
              <a:t>non deve essere eseguita</a:t>
            </a:r>
            <a:r>
              <a:rPr lang="it-IT" sz="2000" b="1">
                <a:solidFill>
                  <a:srgbClr val="0000FF"/>
                </a:solidFill>
                <a:latin typeface="Arial Narrow" pitchFamily="34" charset="0"/>
                <a:sym typeface="Monotype Sorts" pitchFamily="2" charset="2"/>
              </a:rPr>
              <a:t> se il luogo in cui si trova l’interruttore principale è già inondato</a:t>
            </a:r>
            <a:endParaRPr lang="it-IT" sz="2000" b="1">
              <a:solidFill>
                <a:srgbClr val="0000FF"/>
              </a:solidFill>
              <a:latin typeface="Arial Narrow" pitchFamily="34" charset="0"/>
            </a:endParaRPr>
          </a:p>
          <a:p>
            <a:pPr marL="269875" indent="-269875" algn="just" eaLnBrk="0" hangingPunct="0">
              <a:spcBef>
                <a:spcPct val="50000"/>
              </a:spcBef>
              <a:buFont typeface="Wingdings" pitchFamily="2" charset="2"/>
              <a:buChar char="q"/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  <a:sym typeface="Monotype Sorts" pitchFamily="2" charset="2"/>
              </a:rPr>
              <a:t> Dopo l’inondazione non rimettere subito in funzione apparecchi elettrici che siano stati bagnati dall’acqua</a:t>
            </a:r>
            <a:endParaRPr lang="it-IT" sz="2000" b="1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827088" y="3962400"/>
            <a:ext cx="7993062" cy="22256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69875" indent="-269875" algn="just" eaLnBrk="0" hangingPunct="0">
              <a:spcBef>
                <a:spcPct val="50000"/>
              </a:spcBef>
              <a:buFont typeface="Wingdings" pitchFamily="2" charset="2"/>
              <a:buChar char="q"/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  <a:sym typeface="Monotype Sorts" pitchFamily="2" charset="2"/>
              </a:rPr>
              <a:t> Se abiti in una casa a più piani e l’acqua ti impedisce di uscire, rifugiati ai piani alti o, eventualmente sul tetto</a:t>
            </a:r>
            <a:endParaRPr lang="it-IT" sz="2000" b="1">
              <a:solidFill>
                <a:srgbClr val="0000FF"/>
              </a:solidFill>
              <a:latin typeface="Arial Narrow" pitchFamily="34" charset="0"/>
            </a:endParaRPr>
          </a:p>
          <a:p>
            <a:pPr marL="269875" indent="-269875" algn="just" eaLnBrk="0" hangingPunct="0">
              <a:spcBef>
                <a:spcPct val="50000"/>
              </a:spcBef>
              <a:buFont typeface="Wingdings" pitchFamily="2" charset="2"/>
              <a:buChar char="q"/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  <a:sym typeface="Monotype Sorts" pitchFamily="2" charset="2"/>
              </a:rPr>
              <a:t> Metti in luogo sicuro le sostanze che potrebbero essere fonte di inquinamento come pesticidi, insetticidi, medicinali, ecc.</a:t>
            </a:r>
          </a:p>
          <a:p>
            <a:pPr marL="269875" indent="-269875" algn="just" eaLnBrk="0" hangingPunct="0">
              <a:spcBef>
                <a:spcPct val="50000"/>
              </a:spcBef>
              <a:buFont typeface="Wingdings" pitchFamily="2" charset="2"/>
              <a:buChar char="q"/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  <a:sym typeface="Monotype Sorts" pitchFamily="2" charset="2"/>
              </a:rPr>
              <a:t> Se l’acqua potabile presenta odore, colore o gusto che inducano a credere che sia contaminata, </a:t>
            </a:r>
            <a:r>
              <a:rPr lang="it-IT" sz="2000" b="1">
                <a:solidFill>
                  <a:srgbClr val="FF3300"/>
                </a:solidFill>
                <a:latin typeface="Arial Narrow" pitchFamily="34" charset="0"/>
                <a:sym typeface="Monotype Sorts" pitchFamily="2" charset="2"/>
              </a:rPr>
              <a:t>prima di bere bisogna sterelizzarla facendola bollire</a:t>
            </a:r>
          </a:p>
        </p:txBody>
      </p:sp>
      <p:graphicFrame>
        <p:nvGraphicFramePr>
          <p:cNvPr id="27650" name="Object 21"/>
          <p:cNvGraphicFramePr>
            <a:graphicFrameLocks noChangeAspect="1"/>
          </p:cNvGraphicFramePr>
          <p:nvPr/>
        </p:nvGraphicFramePr>
        <p:xfrm>
          <a:off x="107950" y="115888"/>
          <a:ext cx="9366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4" name="Immagine" r:id="rId3" imgW="6746760" imgH="6746760" progId="Word.Picture.8">
                  <p:embed/>
                </p:oleObj>
              </mc:Choice>
              <mc:Fallback>
                <p:oleObj name="Immagine" r:id="rId3" imgW="6746760" imgH="6746760" progId="Word.Picture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15888"/>
                        <a:ext cx="936625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0" name="Text Box 18"/>
          <p:cNvSpPr txBox="1">
            <a:spLocks noChangeArrowheads="1"/>
          </p:cNvSpPr>
          <p:nvPr/>
        </p:nvSpPr>
        <p:spPr bwMode="auto">
          <a:xfrm>
            <a:off x="250825" y="6453188"/>
            <a:ext cx="144145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000">
                <a:latin typeface="Arial Narrow" pitchFamily="34" charset="0"/>
              </a:rPr>
              <a:t>CRPVTR - Agosto - 2013</a:t>
            </a:r>
            <a:endParaRPr lang="it-IT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/>
      <p:bldP spid="18436" grpId="0" animBg="1"/>
      <p:bldP spid="1843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9136F0-15B8-44B8-A185-A189DEB645BC}" type="slidenum">
              <a:rPr lang="it-IT" smtClean="0"/>
              <a:pPr/>
              <a:t>29</a:t>
            </a:fld>
            <a:endParaRPr lang="it-IT"/>
          </a:p>
        </p:txBody>
      </p:sp>
      <p:sp>
        <p:nvSpPr>
          <p:cNvPr id="29700" name="Rectangle 21"/>
          <p:cNvSpPr>
            <a:spLocks noChangeArrowheads="1"/>
          </p:cNvSpPr>
          <p:nvPr/>
        </p:nvSpPr>
        <p:spPr bwMode="auto">
          <a:xfrm>
            <a:off x="755650" y="1628775"/>
            <a:ext cx="7704138" cy="144463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1979613" y="228600"/>
            <a:ext cx="6985000" cy="584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3200" b="1">
                <a:solidFill>
                  <a:srgbClr val="0000FF"/>
                </a:solidFill>
                <a:latin typeface="Arial Narrow" pitchFamily="34" charset="0"/>
              </a:rPr>
              <a:t>Come </a:t>
            </a:r>
            <a:r>
              <a:rPr lang="it-IT" sz="3200" b="1">
                <a:solidFill>
                  <a:srgbClr val="FF3300"/>
                </a:solidFill>
                <a:latin typeface="Arial Narrow" pitchFamily="34" charset="0"/>
              </a:rPr>
              <a:t>verificare</a:t>
            </a:r>
            <a:r>
              <a:rPr lang="it-IT" sz="3200" b="1">
                <a:solidFill>
                  <a:srgbClr val="0000FF"/>
                </a:solidFill>
                <a:latin typeface="Arial Narrow" pitchFamily="34" charset="0"/>
              </a:rPr>
              <a:t> il Piano di </a:t>
            </a:r>
            <a:r>
              <a:rPr lang="it-IT" sz="3200" b="1">
                <a:solidFill>
                  <a:srgbClr val="FF3300"/>
                </a:solidFill>
                <a:latin typeface="Arial Narrow" pitchFamily="34" charset="0"/>
              </a:rPr>
              <a:t>Evacuazione</a:t>
            </a:r>
          </a:p>
        </p:txBody>
      </p:sp>
      <p:sp>
        <p:nvSpPr>
          <p:cNvPr id="55301" name="Text Box 5"/>
          <p:cNvSpPr txBox="1">
            <a:spLocks noChangeArrowheads="1"/>
          </p:cNvSpPr>
          <p:nvPr/>
        </p:nvSpPr>
        <p:spPr bwMode="auto">
          <a:xfrm>
            <a:off x="395288" y="1196975"/>
            <a:ext cx="6048375" cy="4954588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69875" indent="-269875" algn="just" eaLnBrk="0" hangingPunct="0">
              <a:spcBef>
                <a:spcPct val="50000"/>
              </a:spcBef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  <a:sym typeface="Monotype Sorts" pitchFamily="2" charset="2"/>
              </a:rPr>
              <a:t>	Con </a:t>
            </a:r>
            <a:r>
              <a:rPr lang="it-IT" sz="2400" b="1">
                <a:solidFill>
                  <a:srgbClr val="FF3300"/>
                </a:solidFill>
                <a:latin typeface="Arial Narrow" pitchFamily="34" charset="0"/>
                <a:sym typeface="Monotype Sorts" pitchFamily="2" charset="2"/>
              </a:rPr>
              <a:t>L’esercitazione annuale</a:t>
            </a:r>
            <a:r>
              <a:rPr lang="it-IT" sz="2000" b="1">
                <a:solidFill>
                  <a:srgbClr val="0000FF"/>
                </a:solidFill>
                <a:latin typeface="Arial Narrow" pitchFamily="34" charset="0"/>
                <a:sym typeface="Monotype Sorts" pitchFamily="2" charset="2"/>
              </a:rPr>
              <a:t> </a:t>
            </a:r>
            <a:r>
              <a:rPr lang="it-IT" sz="1600" b="1" i="1">
                <a:solidFill>
                  <a:srgbClr val="0000FF"/>
                </a:solidFill>
                <a:latin typeface="Arial Narrow" pitchFamily="34" charset="0"/>
                <a:sym typeface="Monotype Sorts" pitchFamily="2" charset="2"/>
              </a:rPr>
              <a:t>(prevista dalla legislazione),</a:t>
            </a:r>
            <a:r>
              <a:rPr lang="it-IT" sz="2000" b="1">
                <a:solidFill>
                  <a:srgbClr val="0000FF"/>
                </a:solidFill>
                <a:latin typeface="Arial Narrow" pitchFamily="34" charset="0"/>
                <a:sym typeface="Monotype Sorts" pitchFamily="2" charset="2"/>
              </a:rPr>
              <a:t> è il momento di verifica essenziale per testare il Piano di Evacuazione e </a:t>
            </a:r>
            <a:r>
              <a:rPr lang="it-IT" sz="2000" b="1">
                <a:solidFill>
                  <a:srgbClr val="FF3300"/>
                </a:solidFill>
                <a:latin typeface="Arial Narrow" pitchFamily="34" charset="0"/>
                <a:sym typeface="Monotype Sorts" pitchFamily="2" charset="2"/>
              </a:rPr>
              <a:t>per verificare se tutti i lavoratori hanno imparato i comportamenti necessari</a:t>
            </a:r>
            <a:r>
              <a:rPr lang="it-IT" sz="2000" b="1">
                <a:solidFill>
                  <a:srgbClr val="0000FF"/>
                </a:solidFill>
                <a:latin typeface="Arial Narrow" pitchFamily="34" charset="0"/>
                <a:sym typeface="Monotype Sorts" pitchFamily="2" charset="2"/>
              </a:rPr>
              <a:t> da tenersi in presenza di un’emergenza.</a:t>
            </a:r>
            <a:r>
              <a:rPr lang="it-IT" sz="2000" b="1">
                <a:solidFill>
                  <a:srgbClr val="0000FF"/>
                </a:solidFill>
                <a:latin typeface="Arial Narrow" pitchFamily="34" charset="0"/>
              </a:rPr>
              <a:t> </a:t>
            </a:r>
          </a:p>
          <a:p>
            <a:pPr marL="269875" indent="-269875" algn="just" eaLnBrk="0" hangingPunct="0">
              <a:spcBef>
                <a:spcPct val="50000"/>
              </a:spcBef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  <a:sym typeface="Monotype Sorts" pitchFamily="2" charset="2"/>
              </a:rPr>
              <a:t>	</a:t>
            </a:r>
            <a:r>
              <a:rPr lang="it-IT" sz="2400" b="1">
                <a:solidFill>
                  <a:srgbClr val="FF3300"/>
                </a:solidFill>
                <a:latin typeface="Arial Narrow" pitchFamily="34" charset="0"/>
                <a:sym typeface="Monotype Sorts" pitchFamily="2" charset="2"/>
              </a:rPr>
              <a:t>Durante lo sfollamento</a:t>
            </a:r>
            <a:r>
              <a:rPr lang="it-IT" sz="2000" b="1">
                <a:solidFill>
                  <a:srgbClr val="0000FF"/>
                </a:solidFill>
                <a:latin typeface="Arial Narrow" pitchFamily="34" charset="0"/>
                <a:sym typeface="Monotype Sorts" pitchFamily="2" charset="2"/>
              </a:rPr>
              <a:t> è necessario rispettare alcune regole essenziali per il corretto funzionamento:</a:t>
            </a:r>
          </a:p>
          <a:p>
            <a:pPr marL="269875" indent="-269875" algn="just" eaLnBrk="0" hangingPunct="0">
              <a:spcBef>
                <a:spcPct val="50000"/>
              </a:spcBef>
              <a:buFontTx/>
              <a:buAutoNum type="arabicPeriod"/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it-IT" b="1" i="1">
                <a:solidFill>
                  <a:srgbClr val="0000FF"/>
                </a:solidFill>
                <a:latin typeface="Arial Narrow" pitchFamily="34" charset="0"/>
              </a:rPr>
              <a:t>Abbandonare il proprio posto senza correre</a:t>
            </a:r>
          </a:p>
          <a:p>
            <a:pPr marL="269875" indent="-269875" algn="just" eaLnBrk="0" hangingPunct="0">
              <a:spcBef>
                <a:spcPct val="50000"/>
              </a:spcBef>
              <a:buFontTx/>
              <a:buAutoNum type="arabicPeriod"/>
            </a:pPr>
            <a:r>
              <a:rPr lang="it-IT" b="1" i="1">
                <a:solidFill>
                  <a:srgbClr val="0000FF"/>
                </a:solidFill>
                <a:latin typeface="Arial Narrow" pitchFamily="34" charset="0"/>
              </a:rPr>
              <a:t> Non attardarsi a raccogliere effetti personali</a:t>
            </a:r>
          </a:p>
          <a:p>
            <a:pPr marL="269875" indent="-269875" algn="just" eaLnBrk="0" hangingPunct="0">
              <a:spcBef>
                <a:spcPct val="50000"/>
              </a:spcBef>
              <a:buFontTx/>
              <a:buAutoNum type="arabicPeriod"/>
            </a:pPr>
            <a:r>
              <a:rPr lang="it-IT" b="1" i="1">
                <a:solidFill>
                  <a:srgbClr val="0000FF"/>
                </a:solidFill>
                <a:latin typeface="Arial Narrow" pitchFamily="34" charset="0"/>
              </a:rPr>
              <a:t> Seguire le indicazioni di sicurezza</a:t>
            </a:r>
          </a:p>
          <a:p>
            <a:pPr marL="269875" indent="-269875" algn="just" eaLnBrk="0" hangingPunct="0">
              <a:spcBef>
                <a:spcPct val="50000"/>
              </a:spcBef>
              <a:buFontTx/>
              <a:buAutoNum type="arabicPeriod"/>
            </a:pPr>
            <a:r>
              <a:rPr lang="it-IT" b="1" i="1">
                <a:solidFill>
                  <a:srgbClr val="0000FF"/>
                </a:solidFill>
                <a:latin typeface="Arial Narrow" pitchFamily="34" charset="0"/>
              </a:rPr>
              <a:t> Non tornare indietro per nessun motivo</a:t>
            </a:r>
          </a:p>
          <a:p>
            <a:pPr marL="269875" indent="-269875" algn="just" eaLnBrk="0" hangingPunct="0">
              <a:spcBef>
                <a:spcPct val="50000"/>
              </a:spcBef>
              <a:buFontTx/>
              <a:buAutoNum type="arabicPeriod"/>
            </a:pPr>
            <a:r>
              <a:rPr lang="it-IT" b="1" i="1">
                <a:solidFill>
                  <a:srgbClr val="0000FF"/>
                </a:solidFill>
                <a:latin typeface="Arial Narrow" pitchFamily="34" charset="0"/>
              </a:rPr>
              <a:t> Ritrovarsi nel punto di raccolta sicuro indicato dal piano – Vedi Planimetria di Evacuazione</a:t>
            </a:r>
          </a:p>
        </p:txBody>
      </p:sp>
      <p:sp>
        <p:nvSpPr>
          <p:cNvPr id="29703" name="Rectangle 6"/>
          <p:cNvSpPr>
            <a:spLocks noChangeArrowheads="1"/>
          </p:cNvSpPr>
          <p:nvPr/>
        </p:nvSpPr>
        <p:spPr bwMode="auto">
          <a:xfrm>
            <a:off x="179388" y="1268413"/>
            <a:ext cx="431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it-IT" sz="2400" b="1">
                <a:solidFill>
                  <a:srgbClr val="0000FF"/>
                </a:solidFill>
                <a:latin typeface="Times New Roman" pitchFamily="18" charset="0"/>
                <a:sym typeface="Marlett" pitchFamily="2" charset="2"/>
              </a:rPr>
              <a:t></a:t>
            </a:r>
          </a:p>
        </p:txBody>
      </p:sp>
      <p:sp>
        <p:nvSpPr>
          <p:cNvPr id="29704" name="Rectangle 7"/>
          <p:cNvSpPr>
            <a:spLocks noChangeArrowheads="1"/>
          </p:cNvSpPr>
          <p:nvPr/>
        </p:nvSpPr>
        <p:spPr bwMode="auto">
          <a:xfrm>
            <a:off x="179388" y="3068638"/>
            <a:ext cx="433387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it-IT" sz="2400" b="1">
                <a:solidFill>
                  <a:srgbClr val="0000FF"/>
                </a:solidFill>
                <a:latin typeface="Times New Roman" pitchFamily="18" charset="0"/>
                <a:sym typeface="Marlett" pitchFamily="2" charset="2"/>
              </a:rPr>
              <a:t></a:t>
            </a:r>
          </a:p>
        </p:txBody>
      </p:sp>
      <p:pic>
        <p:nvPicPr>
          <p:cNvPr id="55306" name="Picture 10" descr="mso6FDDC"/>
          <p:cNvPicPr>
            <a:picLocks noChangeAspect="1" noChangeArrowheads="1"/>
          </p:cNvPicPr>
          <p:nvPr/>
        </p:nvPicPr>
        <p:blipFill>
          <a:blip r:embed="rId2" cstate="print">
            <a:lum bright="-2000" contrast="20000"/>
          </a:blip>
          <a:srcRect/>
          <a:stretch>
            <a:fillRect/>
          </a:stretch>
        </p:blipFill>
        <p:spPr bwMode="auto">
          <a:xfrm>
            <a:off x="6877050" y="981075"/>
            <a:ext cx="1516063" cy="230505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55307" name="Freeform 11"/>
          <p:cNvSpPr>
            <a:spLocks/>
          </p:cNvSpPr>
          <p:nvPr/>
        </p:nvSpPr>
        <p:spPr bwMode="auto">
          <a:xfrm>
            <a:off x="6516688" y="836613"/>
            <a:ext cx="801687" cy="2465387"/>
          </a:xfrm>
          <a:custGeom>
            <a:avLst/>
            <a:gdLst>
              <a:gd name="T0" fmla="*/ 2147483647 w 505"/>
              <a:gd name="T1" fmla="*/ 2147483647 h 1553"/>
              <a:gd name="T2" fmla="*/ 2147483647 w 505"/>
              <a:gd name="T3" fmla="*/ 2147483647 h 1553"/>
              <a:gd name="T4" fmla="*/ 2147483647 w 505"/>
              <a:gd name="T5" fmla="*/ 2147483647 h 1553"/>
              <a:gd name="T6" fmla="*/ 2147483647 w 505"/>
              <a:gd name="T7" fmla="*/ 2147483647 h 1553"/>
              <a:gd name="T8" fmla="*/ 2147483647 w 505"/>
              <a:gd name="T9" fmla="*/ 2147483647 h 1553"/>
              <a:gd name="T10" fmla="*/ 2147483647 w 505"/>
              <a:gd name="T11" fmla="*/ 2147483647 h 1553"/>
              <a:gd name="T12" fmla="*/ 2147483647 w 505"/>
              <a:gd name="T13" fmla="*/ 2147483647 h 1553"/>
              <a:gd name="T14" fmla="*/ 2147483647 w 505"/>
              <a:gd name="T15" fmla="*/ 2147483647 h 1553"/>
              <a:gd name="T16" fmla="*/ 2147483647 w 505"/>
              <a:gd name="T17" fmla="*/ 2147483647 h 1553"/>
              <a:gd name="T18" fmla="*/ 2147483647 w 505"/>
              <a:gd name="T19" fmla="*/ 2147483647 h 1553"/>
              <a:gd name="T20" fmla="*/ 2147483647 w 505"/>
              <a:gd name="T21" fmla="*/ 2147483647 h 1553"/>
              <a:gd name="T22" fmla="*/ 2147483647 w 505"/>
              <a:gd name="T23" fmla="*/ 2147483647 h 1553"/>
              <a:gd name="T24" fmla="*/ 2147483647 w 505"/>
              <a:gd name="T25" fmla="*/ 2147483647 h 1553"/>
              <a:gd name="T26" fmla="*/ 2147483647 w 505"/>
              <a:gd name="T27" fmla="*/ 2147483647 h 1553"/>
              <a:gd name="T28" fmla="*/ 2147483647 w 505"/>
              <a:gd name="T29" fmla="*/ 2147483647 h 1553"/>
              <a:gd name="T30" fmla="*/ 2147483647 w 505"/>
              <a:gd name="T31" fmla="*/ 2147483647 h 1553"/>
              <a:gd name="T32" fmla="*/ 2147483647 w 505"/>
              <a:gd name="T33" fmla="*/ 2147483647 h 1553"/>
              <a:gd name="T34" fmla="*/ 2147483647 w 505"/>
              <a:gd name="T35" fmla="*/ 2147483647 h 1553"/>
              <a:gd name="T36" fmla="*/ 2147483647 w 505"/>
              <a:gd name="T37" fmla="*/ 2147483647 h 1553"/>
              <a:gd name="T38" fmla="*/ 2147483647 w 505"/>
              <a:gd name="T39" fmla="*/ 2147483647 h 1553"/>
              <a:gd name="T40" fmla="*/ 2147483647 w 505"/>
              <a:gd name="T41" fmla="*/ 2147483647 h 1553"/>
              <a:gd name="T42" fmla="*/ 2147483647 w 505"/>
              <a:gd name="T43" fmla="*/ 2147483647 h 1553"/>
              <a:gd name="T44" fmla="*/ 2147483647 w 505"/>
              <a:gd name="T45" fmla="*/ 2147483647 h 1553"/>
              <a:gd name="T46" fmla="*/ 2147483647 w 505"/>
              <a:gd name="T47" fmla="*/ 2147483647 h 1553"/>
              <a:gd name="T48" fmla="*/ 2147483647 w 505"/>
              <a:gd name="T49" fmla="*/ 2147483647 h 1553"/>
              <a:gd name="T50" fmla="*/ 2147483647 w 505"/>
              <a:gd name="T51" fmla="*/ 2147483647 h 1553"/>
              <a:gd name="T52" fmla="*/ 2147483647 w 505"/>
              <a:gd name="T53" fmla="*/ 2147483647 h 1553"/>
              <a:gd name="T54" fmla="*/ 2147483647 w 505"/>
              <a:gd name="T55" fmla="*/ 2147483647 h 1553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w 505"/>
              <a:gd name="T85" fmla="*/ 0 h 1553"/>
              <a:gd name="T86" fmla="*/ 505 w 505"/>
              <a:gd name="T87" fmla="*/ 1553 h 1553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T84" t="T85" r="T86" b="T87"/>
            <a:pathLst>
              <a:path w="505" h="1553">
                <a:moveTo>
                  <a:pt x="424" y="101"/>
                </a:moveTo>
                <a:cubicBezTo>
                  <a:pt x="422" y="92"/>
                  <a:pt x="423" y="81"/>
                  <a:pt x="417" y="74"/>
                </a:cubicBezTo>
                <a:cubicBezTo>
                  <a:pt x="413" y="68"/>
                  <a:pt x="403" y="70"/>
                  <a:pt x="397" y="67"/>
                </a:cubicBezTo>
                <a:cubicBezTo>
                  <a:pt x="361" y="48"/>
                  <a:pt x="335" y="25"/>
                  <a:pt x="295" y="13"/>
                </a:cubicBezTo>
                <a:cubicBezTo>
                  <a:pt x="221" y="18"/>
                  <a:pt x="182" y="0"/>
                  <a:pt x="160" y="67"/>
                </a:cubicBezTo>
                <a:cubicBezTo>
                  <a:pt x="154" y="339"/>
                  <a:pt x="163" y="323"/>
                  <a:pt x="139" y="487"/>
                </a:cubicBezTo>
                <a:cubicBezTo>
                  <a:pt x="133" y="526"/>
                  <a:pt x="122" y="554"/>
                  <a:pt x="106" y="589"/>
                </a:cubicBezTo>
                <a:cubicBezTo>
                  <a:pt x="97" y="609"/>
                  <a:pt x="85" y="650"/>
                  <a:pt x="85" y="650"/>
                </a:cubicBezTo>
                <a:cubicBezTo>
                  <a:pt x="93" y="1252"/>
                  <a:pt x="0" y="1033"/>
                  <a:pt x="119" y="1226"/>
                </a:cubicBezTo>
                <a:cubicBezTo>
                  <a:pt x="124" y="1323"/>
                  <a:pt x="105" y="1424"/>
                  <a:pt x="133" y="1517"/>
                </a:cubicBezTo>
                <a:cubicBezTo>
                  <a:pt x="139" y="1536"/>
                  <a:pt x="180" y="1551"/>
                  <a:pt x="180" y="1551"/>
                </a:cubicBezTo>
                <a:cubicBezTo>
                  <a:pt x="277" y="1549"/>
                  <a:pt x="374" y="1553"/>
                  <a:pt x="471" y="1544"/>
                </a:cubicBezTo>
                <a:cubicBezTo>
                  <a:pt x="479" y="1543"/>
                  <a:pt x="479" y="1530"/>
                  <a:pt x="485" y="1524"/>
                </a:cubicBezTo>
                <a:cubicBezTo>
                  <a:pt x="491" y="1518"/>
                  <a:pt x="498" y="1515"/>
                  <a:pt x="505" y="1510"/>
                </a:cubicBezTo>
                <a:cubicBezTo>
                  <a:pt x="504" y="1490"/>
                  <a:pt x="504" y="1408"/>
                  <a:pt x="478" y="1381"/>
                </a:cubicBezTo>
                <a:cubicBezTo>
                  <a:pt x="467" y="1370"/>
                  <a:pt x="438" y="1354"/>
                  <a:pt x="438" y="1354"/>
                </a:cubicBezTo>
                <a:cubicBezTo>
                  <a:pt x="419" y="1301"/>
                  <a:pt x="447" y="1363"/>
                  <a:pt x="410" y="1327"/>
                </a:cubicBezTo>
                <a:cubicBezTo>
                  <a:pt x="354" y="1272"/>
                  <a:pt x="409" y="1296"/>
                  <a:pt x="363" y="1280"/>
                </a:cubicBezTo>
                <a:cubicBezTo>
                  <a:pt x="346" y="1228"/>
                  <a:pt x="371" y="1288"/>
                  <a:pt x="336" y="1246"/>
                </a:cubicBezTo>
                <a:cubicBezTo>
                  <a:pt x="325" y="1233"/>
                  <a:pt x="307" y="1178"/>
                  <a:pt x="302" y="1165"/>
                </a:cubicBezTo>
                <a:cubicBezTo>
                  <a:pt x="297" y="1151"/>
                  <a:pt x="292" y="1138"/>
                  <a:pt x="288" y="1124"/>
                </a:cubicBezTo>
                <a:cubicBezTo>
                  <a:pt x="284" y="1110"/>
                  <a:pt x="275" y="1083"/>
                  <a:pt x="275" y="1083"/>
                </a:cubicBezTo>
                <a:cubicBezTo>
                  <a:pt x="264" y="967"/>
                  <a:pt x="256" y="849"/>
                  <a:pt x="295" y="738"/>
                </a:cubicBezTo>
                <a:cubicBezTo>
                  <a:pt x="297" y="596"/>
                  <a:pt x="298" y="453"/>
                  <a:pt x="302" y="311"/>
                </a:cubicBezTo>
                <a:cubicBezTo>
                  <a:pt x="305" y="199"/>
                  <a:pt x="287" y="163"/>
                  <a:pt x="390" y="148"/>
                </a:cubicBezTo>
                <a:cubicBezTo>
                  <a:pt x="392" y="141"/>
                  <a:pt x="392" y="133"/>
                  <a:pt x="397" y="128"/>
                </a:cubicBezTo>
                <a:cubicBezTo>
                  <a:pt x="402" y="123"/>
                  <a:pt x="413" y="127"/>
                  <a:pt x="417" y="121"/>
                </a:cubicBezTo>
                <a:cubicBezTo>
                  <a:pt x="425" y="109"/>
                  <a:pt x="424" y="65"/>
                  <a:pt x="424" y="101"/>
                </a:cubicBezTo>
                <a:close/>
              </a:path>
            </a:pathLst>
          </a:custGeom>
          <a:solidFill>
            <a:srgbClr val="FFFF00"/>
          </a:solidFill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pic>
        <p:nvPicPr>
          <p:cNvPr id="55308" name="Picture 12" descr="msoF0A62"/>
          <p:cNvPicPr>
            <a:picLocks noChangeAspect="1" noChangeArrowheads="1"/>
          </p:cNvPicPr>
          <p:nvPr/>
        </p:nvPicPr>
        <p:blipFill>
          <a:blip r:embed="rId3" cstate="print">
            <a:lum bright="-4000" contrast="40000"/>
          </a:blip>
          <a:srcRect/>
          <a:stretch>
            <a:fillRect/>
          </a:stretch>
        </p:blipFill>
        <p:spPr bwMode="auto">
          <a:xfrm>
            <a:off x="6516688" y="3789363"/>
            <a:ext cx="2233612" cy="2171700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graphicFrame>
        <p:nvGraphicFramePr>
          <p:cNvPr id="28674" name="Object 21"/>
          <p:cNvGraphicFramePr>
            <a:graphicFrameLocks noChangeAspect="1"/>
          </p:cNvGraphicFramePr>
          <p:nvPr/>
        </p:nvGraphicFramePr>
        <p:xfrm>
          <a:off x="107950" y="115888"/>
          <a:ext cx="9366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698" name="Immagine" r:id="rId4" imgW="6746760" imgH="6746760" progId="Word.Picture.8">
                  <p:embed/>
                </p:oleObj>
              </mc:Choice>
              <mc:Fallback>
                <p:oleObj name="Immagine" r:id="rId4" imgW="6746760" imgH="6746760" progId="Word.Picture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15888"/>
                        <a:ext cx="936625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8" name="Text Box 18"/>
          <p:cNvSpPr txBox="1">
            <a:spLocks noChangeArrowheads="1"/>
          </p:cNvSpPr>
          <p:nvPr/>
        </p:nvSpPr>
        <p:spPr bwMode="auto">
          <a:xfrm>
            <a:off x="250825" y="6453188"/>
            <a:ext cx="144145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000">
                <a:latin typeface="Arial Narrow" pitchFamily="34" charset="0"/>
              </a:rPr>
              <a:t>CRPVTR - Agosto - 2013</a:t>
            </a:r>
            <a:endParaRPr lang="it-IT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55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5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55301" grpId="0" animBg="1"/>
      <p:bldP spid="5530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F67F71-DB2F-464F-B39A-72FCFF064023}" type="slidenum">
              <a:rPr lang="it-IT" smtClean="0"/>
              <a:pPr/>
              <a:t>3</a:t>
            </a:fld>
            <a:endParaRPr lang="it-IT"/>
          </a:p>
        </p:txBody>
      </p:sp>
      <p:graphicFrame>
        <p:nvGraphicFramePr>
          <p:cNvPr id="5123" name="Object 3"/>
          <p:cNvGraphicFramePr>
            <a:graphicFrameLocks noChangeAspect="1"/>
          </p:cNvGraphicFramePr>
          <p:nvPr/>
        </p:nvGraphicFramePr>
        <p:xfrm>
          <a:off x="971550" y="1773238"/>
          <a:ext cx="2736850" cy="215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ClipArt" r:id="rId2" imgW="4006800" imgH="2856960" progId="MS_ClipArt_Gallery.2">
                  <p:embed/>
                </p:oleObj>
              </mc:Choice>
              <mc:Fallback>
                <p:oleObj name="ClipArt" r:id="rId2" imgW="4006800" imgH="2856960" progId="MS_ClipArt_Gallery.2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550" y="1773238"/>
                        <a:ext cx="2736850" cy="2154237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2857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18900000" algn="ctr" rotWithShape="0">
                                <a:srgbClr val="808080">
                                  <a:alpha val="50000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500063" y="4071938"/>
            <a:ext cx="3960812" cy="19812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endParaRPr lang="it-IT"/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1763713" y="333375"/>
            <a:ext cx="6635750" cy="400050"/>
          </a:xfrm>
          <a:prstGeom prst="rect">
            <a:avLst/>
          </a:prstGeom>
          <a:solidFill>
            <a:srgbClr val="FFFFFF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000" b="1" u="sng">
                <a:solidFill>
                  <a:srgbClr val="FF0000"/>
                </a:solidFill>
                <a:latin typeface="Arial Narrow" pitchFamily="34" charset="0"/>
              </a:rPr>
              <a:t>IL PIANO DI EVACUAZIONE</a:t>
            </a:r>
            <a:endParaRPr lang="it-IT" sz="2000" b="1">
              <a:solidFill>
                <a:srgbClr val="FF0000"/>
              </a:solidFill>
              <a:latin typeface="Arial Narrow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908175" y="836613"/>
            <a:ext cx="6985000" cy="7080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</a:rPr>
              <a:t>DEVE ESSERE  ATTO  DI COLLABORAZIONE  ATTIVA  e frutto di   </a:t>
            </a:r>
            <a:r>
              <a:rPr lang="it-IT" sz="2000" b="1">
                <a:solidFill>
                  <a:srgbClr val="FF3300"/>
                </a:solidFill>
                <a:latin typeface="Arial Narrow" pitchFamily="34" charset="0"/>
              </a:rPr>
              <a:t>AZIONE   COORDINATA TRA  LE  PARTI INTERESSATE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4643438" y="4149725"/>
            <a:ext cx="4102100" cy="18192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it-IT" sz="2000" b="1" u="sng">
                <a:solidFill>
                  <a:srgbClr val="FF3300"/>
                </a:solidFill>
                <a:latin typeface="Arial Narrow" pitchFamily="34" charset="0"/>
              </a:rPr>
              <a:t>Esempio collaborativo</a:t>
            </a:r>
          </a:p>
          <a:p>
            <a:pPr algn="just" eaLnBrk="0" hangingPunct="0">
              <a:lnSpc>
                <a:spcPct val="80000"/>
              </a:lnSpc>
              <a:spcBef>
                <a:spcPct val="50000"/>
              </a:spcBef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</a:rPr>
              <a:t>Soggetti </a:t>
            </a:r>
            <a:r>
              <a:rPr lang="it-IT" sz="2000" b="1">
                <a:latin typeface="Arial Narrow" pitchFamily="34" charset="0"/>
              </a:rPr>
              <a:t> </a:t>
            </a:r>
            <a:r>
              <a:rPr lang="it-IT" sz="2000" b="1">
                <a:solidFill>
                  <a:srgbClr val="0000FF"/>
                </a:solidFill>
                <a:latin typeface="Arial Narrow" pitchFamily="34" charset="0"/>
              </a:rPr>
              <a:t>per le Aziende  sono:</a:t>
            </a:r>
          </a:p>
          <a:p>
            <a:pPr algn="just" eaLnBrk="0" hangingPunct="0">
              <a:lnSpc>
                <a:spcPct val="0"/>
              </a:lnSpc>
              <a:spcBef>
                <a:spcPct val="50000"/>
              </a:spcBef>
            </a:pPr>
            <a:endParaRPr lang="it-IT" sz="2000" b="1">
              <a:latin typeface="Arial Narrow" pitchFamily="34" charset="0"/>
            </a:endParaRPr>
          </a:p>
          <a:p>
            <a:pPr algn="just" eaLnBrk="0" hangingPunct="0">
              <a:lnSpc>
                <a:spcPct val="50000"/>
              </a:lnSpc>
              <a:spcBef>
                <a:spcPct val="50000"/>
              </a:spcBef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  <a:sym typeface="Marlett" pitchFamily="2" charset="2"/>
              </a:rPr>
              <a:t></a:t>
            </a:r>
            <a:r>
              <a:rPr lang="it-IT" sz="2000" b="1">
                <a:solidFill>
                  <a:srgbClr val="0000FF"/>
                </a:solidFill>
                <a:latin typeface="Arial Narrow" pitchFamily="34" charset="0"/>
              </a:rPr>
              <a:t>Datore di Lavoro</a:t>
            </a:r>
          </a:p>
          <a:p>
            <a:pPr algn="just" eaLnBrk="0" hangingPunct="0">
              <a:lnSpc>
                <a:spcPct val="50000"/>
              </a:lnSpc>
              <a:spcBef>
                <a:spcPct val="50000"/>
              </a:spcBef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  <a:sym typeface="Marlett" pitchFamily="2" charset="2"/>
              </a:rPr>
              <a:t></a:t>
            </a:r>
            <a:r>
              <a:rPr lang="it-IT" sz="2000" b="1">
                <a:solidFill>
                  <a:srgbClr val="0000FF"/>
                </a:solidFill>
                <a:latin typeface="Arial Narrow" pitchFamily="34" charset="0"/>
              </a:rPr>
              <a:t> Servizio Prevenzione e Protezione</a:t>
            </a:r>
          </a:p>
          <a:p>
            <a:pPr algn="just" eaLnBrk="0" hangingPunct="0">
              <a:lnSpc>
                <a:spcPct val="50000"/>
              </a:lnSpc>
              <a:spcBef>
                <a:spcPct val="50000"/>
              </a:spcBef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  <a:sym typeface="Marlett" pitchFamily="2" charset="2"/>
              </a:rPr>
              <a:t></a:t>
            </a:r>
            <a:r>
              <a:rPr lang="it-IT" sz="2000" b="1">
                <a:solidFill>
                  <a:srgbClr val="0000FF"/>
                </a:solidFill>
                <a:latin typeface="Arial Narrow" pitchFamily="34" charset="0"/>
              </a:rPr>
              <a:t> Lavoratori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067175" y="1773238"/>
            <a:ext cx="4537075" cy="21256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2868613" indent="-2868613"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it-IT" sz="2000" b="1" u="sng">
                <a:solidFill>
                  <a:srgbClr val="FF3300"/>
                </a:solidFill>
                <a:latin typeface="Arial Narrow" pitchFamily="34" charset="0"/>
              </a:rPr>
              <a:t>Esempio  collaborativo</a:t>
            </a:r>
            <a:endParaRPr lang="it-IT" sz="2000" b="1">
              <a:latin typeface="Arial Narrow" pitchFamily="34" charset="0"/>
            </a:endParaRPr>
          </a:p>
          <a:p>
            <a:pPr marL="2868613" indent="-2868613" algn="just" eaLnBrk="0" hangingPunct="0">
              <a:lnSpc>
                <a:spcPct val="80000"/>
              </a:lnSpc>
              <a:spcBef>
                <a:spcPct val="50000"/>
              </a:spcBef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</a:rPr>
              <a:t>Soggetti per gli Edifici scolastici sono :</a:t>
            </a:r>
          </a:p>
          <a:p>
            <a:pPr marL="2868613" indent="-2868613" algn="just" eaLnBrk="0" hangingPunct="0">
              <a:lnSpc>
                <a:spcPct val="0"/>
              </a:lnSpc>
              <a:spcBef>
                <a:spcPct val="50000"/>
              </a:spcBef>
            </a:pPr>
            <a:endParaRPr lang="it-IT" sz="2000" b="1">
              <a:latin typeface="Arial Narrow" pitchFamily="34" charset="0"/>
            </a:endParaRPr>
          </a:p>
          <a:p>
            <a:pPr marL="2868613" indent="-2868613" algn="just" eaLnBrk="0" hangingPunct="0">
              <a:lnSpc>
                <a:spcPct val="50000"/>
              </a:lnSpc>
              <a:spcBef>
                <a:spcPct val="50000"/>
              </a:spcBef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  <a:sym typeface="Marlett" pitchFamily="2" charset="2"/>
              </a:rPr>
              <a:t></a:t>
            </a:r>
            <a:r>
              <a:rPr lang="it-IT" sz="2000" b="1">
                <a:solidFill>
                  <a:srgbClr val="0000FF"/>
                </a:solidFill>
                <a:latin typeface="Arial Narrow" pitchFamily="34" charset="0"/>
              </a:rPr>
              <a:t>Direzione Didattica</a:t>
            </a:r>
          </a:p>
          <a:p>
            <a:pPr marL="2868613" indent="-2868613" algn="just" eaLnBrk="0" hangingPunct="0">
              <a:lnSpc>
                <a:spcPct val="50000"/>
              </a:lnSpc>
              <a:spcBef>
                <a:spcPct val="50000"/>
              </a:spcBef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  <a:sym typeface="Marlett" pitchFamily="2" charset="2"/>
              </a:rPr>
              <a:t></a:t>
            </a:r>
            <a:r>
              <a:rPr lang="it-IT" sz="2000" b="1">
                <a:solidFill>
                  <a:srgbClr val="0000FF"/>
                </a:solidFill>
                <a:latin typeface="Arial Narrow" pitchFamily="34" charset="0"/>
              </a:rPr>
              <a:t> Personale Docente e Non Docente</a:t>
            </a:r>
          </a:p>
          <a:p>
            <a:pPr marL="2868613" indent="-2868613" algn="just" eaLnBrk="0" hangingPunct="0">
              <a:lnSpc>
                <a:spcPct val="50000"/>
              </a:lnSpc>
              <a:spcBef>
                <a:spcPct val="50000"/>
              </a:spcBef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  <a:sym typeface="Marlett" pitchFamily="2" charset="2"/>
              </a:rPr>
              <a:t></a:t>
            </a:r>
            <a:r>
              <a:rPr lang="it-IT" sz="2000" b="1">
                <a:solidFill>
                  <a:srgbClr val="0000FF"/>
                </a:solidFill>
                <a:latin typeface="Arial Narrow" pitchFamily="34" charset="0"/>
              </a:rPr>
              <a:t> Operatori scolastici</a:t>
            </a:r>
          </a:p>
          <a:p>
            <a:pPr marL="2868613" indent="-2868613" algn="just" eaLnBrk="0" hangingPunct="0">
              <a:lnSpc>
                <a:spcPct val="50000"/>
              </a:lnSpc>
              <a:spcBef>
                <a:spcPct val="50000"/>
              </a:spcBef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  <a:sym typeface="Marlett" pitchFamily="2" charset="2"/>
              </a:rPr>
              <a:t></a:t>
            </a:r>
            <a:r>
              <a:rPr lang="it-IT" sz="2000" b="1">
                <a:solidFill>
                  <a:srgbClr val="0000FF"/>
                </a:solidFill>
                <a:latin typeface="Arial Narrow" pitchFamily="34" charset="0"/>
              </a:rPr>
              <a:t> Autorità Comunali di competenza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611188" y="4076700"/>
            <a:ext cx="3741737" cy="1939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400" b="1">
                <a:solidFill>
                  <a:srgbClr val="0000FF"/>
                </a:solidFill>
                <a:latin typeface="Arial Narrow" pitchFamily="34" charset="0"/>
              </a:rPr>
              <a:t>Le seguenti nozioni possono applicarsi, con le dovute considerazioni strutturali, a qualsiasi complesso operativo organizzato</a:t>
            </a:r>
          </a:p>
        </p:txBody>
      </p:sp>
      <p:graphicFrame>
        <p:nvGraphicFramePr>
          <p:cNvPr id="3075" name="Object 21"/>
          <p:cNvGraphicFramePr>
            <a:graphicFrameLocks noChangeAspect="1"/>
          </p:cNvGraphicFramePr>
          <p:nvPr/>
        </p:nvGraphicFramePr>
        <p:xfrm>
          <a:off x="107950" y="115888"/>
          <a:ext cx="9366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Immagine" r:id="rId4" imgW="6746760" imgH="6746760" progId="Word.Picture.8">
                  <p:embed/>
                </p:oleObj>
              </mc:Choice>
              <mc:Fallback>
                <p:oleObj name="Immagine" r:id="rId4" imgW="6746760" imgH="6746760" progId="Word.Picture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15888"/>
                        <a:ext cx="936625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3" name="Text Box 18"/>
          <p:cNvSpPr txBox="1">
            <a:spLocks noChangeArrowheads="1"/>
          </p:cNvSpPr>
          <p:nvPr/>
        </p:nvSpPr>
        <p:spPr bwMode="auto">
          <a:xfrm>
            <a:off x="250825" y="6453188"/>
            <a:ext cx="144145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000">
                <a:latin typeface="Arial Narrow" pitchFamily="34" charset="0"/>
              </a:rPr>
              <a:t>CRPVTR - Agosto - 2013</a:t>
            </a:r>
            <a:endParaRPr lang="it-IT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nimBg="1"/>
      <p:bldP spid="5122" grpId="0" animBg="1"/>
      <p:bldP spid="5124" grpId="0"/>
      <p:bldP spid="5125" grpId="0"/>
      <p:bldP spid="5126" grpId="0"/>
      <p:bldP spid="512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031FBA1-1529-4964-9DEB-7FED411BCB1F}" type="slidenum">
              <a:rPr lang="it-IT" smtClean="0"/>
              <a:pPr/>
              <a:t>30</a:t>
            </a:fld>
            <a:endParaRPr lang="it-IT"/>
          </a:p>
        </p:txBody>
      </p:sp>
      <p:sp>
        <p:nvSpPr>
          <p:cNvPr id="30724" name="Rectangle 15"/>
          <p:cNvSpPr>
            <a:spLocks noChangeArrowheads="1"/>
          </p:cNvSpPr>
          <p:nvPr/>
        </p:nvSpPr>
        <p:spPr bwMode="auto">
          <a:xfrm>
            <a:off x="755650" y="1557338"/>
            <a:ext cx="7704138" cy="21590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lum bright="-8000" contrast="30000"/>
          </a:blip>
          <a:srcRect/>
          <a:stretch>
            <a:fillRect/>
          </a:stretch>
        </p:blipFill>
        <p:spPr bwMode="auto">
          <a:xfrm>
            <a:off x="827088" y="1341438"/>
            <a:ext cx="3457575" cy="2844800"/>
          </a:xfrm>
          <a:prstGeom prst="rect">
            <a:avLst/>
          </a:prstGeom>
          <a:noFill/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835150" y="260350"/>
            <a:ext cx="2952750" cy="584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it-IT" sz="3200" b="1" u="sng">
                <a:solidFill>
                  <a:srgbClr val="FF3300"/>
                </a:solidFill>
                <a:latin typeface="Arial Narrow" pitchFamily="34" charset="0"/>
              </a:rPr>
              <a:t>CONCLUDENDO</a:t>
            </a:r>
            <a:endParaRPr lang="it-IT" sz="3600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643438" y="476250"/>
            <a:ext cx="4132262" cy="11382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719138" indent="-719138" algn="just" eaLnBrk="0" hangingPunct="0">
              <a:spcBef>
                <a:spcPct val="50000"/>
              </a:spcBef>
            </a:pPr>
            <a:r>
              <a:rPr lang="it-IT" sz="4000" b="1">
                <a:solidFill>
                  <a:srgbClr val="FF3300"/>
                </a:solidFill>
                <a:latin typeface="Batang" pitchFamily="18" charset="-127"/>
                <a:ea typeface="Batang" pitchFamily="18" charset="-127"/>
                <a:sym typeface="Monotype Sorts" pitchFamily="2" charset="2"/>
              </a:rPr>
              <a:t>☞ </a:t>
            </a:r>
            <a:r>
              <a:rPr lang="it-IT" sz="2800" b="1">
                <a:solidFill>
                  <a:srgbClr val="0000FF"/>
                </a:solidFill>
                <a:latin typeface="Arial Narrow" pitchFamily="34" charset="0"/>
              </a:rPr>
              <a:t>LA SICUREZZA E’ UN BENE COLLETTIVO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5076825" y="1628775"/>
            <a:ext cx="3743325" cy="15700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it-IT" sz="3200" b="1">
                <a:solidFill>
                  <a:srgbClr val="FF3300"/>
                </a:solidFill>
                <a:latin typeface="Arial Narrow" pitchFamily="34" charset="0"/>
              </a:rPr>
              <a:t>TUTELIAMOLO CON LA </a:t>
            </a:r>
            <a:r>
              <a:rPr lang="it-IT" sz="3200" b="1">
                <a:solidFill>
                  <a:srgbClr val="0000FF"/>
                </a:solidFill>
                <a:latin typeface="Arial Narrow" pitchFamily="34" charset="0"/>
              </a:rPr>
              <a:t>PREVISIONE</a:t>
            </a:r>
            <a:r>
              <a:rPr lang="it-IT" sz="3200" b="1">
                <a:solidFill>
                  <a:srgbClr val="FF3300"/>
                </a:solidFill>
                <a:latin typeface="Arial Narrow" pitchFamily="34" charset="0"/>
              </a:rPr>
              <a:t> E LA </a:t>
            </a:r>
            <a:r>
              <a:rPr lang="it-IT" sz="3200" b="1">
                <a:solidFill>
                  <a:srgbClr val="0000FF"/>
                </a:solidFill>
                <a:latin typeface="Arial Narrow" pitchFamily="34" charset="0"/>
              </a:rPr>
              <a:t>PREVENZIONE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755650" y="4292600"/>
            <a:ext cx="4876800" cy="16160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625475" indent="-625475" algn="just" eaLnBrk="0" hangingPunct="0">
              <a:spcBef>
                <a:spcPct val="50000"/>
              </a:spcBef>
            </a:pPr>
            <a:r>
              <a:rPr lang="it-IT" sz="3600" b="1">
                <a:solidFill>
                  <a:srgbClr val="FF3300"/>
                </a:solidFill>
                <a:latin typeface="Times New Roman" pitchFamily="18" charset="0"/>
                <a:sym typeface="Monotype Sorts" pitchFamily="2" charset="2"/>
              </a:rPr>
              <a:t>☞</a:t>
            </a:r>
            <a:r>
              <a:rPr lang="it-IT" sz="3600" b="1">
                <a:solidFill>
                  <a:srgbClr val="0000FF"/>
                </a:solidFill>
                <a:latin typeface="Arial Narrow" pitchFamily="34" charset="0"/>
                <a:sym typeface="Monotype Sorts" pitchFamily="2" charset="2"/>
              </a:rPr>
              <a:t> </a:t>
            </a:r>
            <a:r>
              <a:rPr lang="it-IT" sz="3200" b="1">
                <a:solidFill>
                  <a:srgbClr val="0000FF"/>
                </a:solidFill>
                <a:latin typeface="Arial Narrow" pitchFamily="34" charset="0"/>
              </a:rPr>
              <a:t>EVITEREMO DEI </a:t>
            </a:r>
            <a:r>
              <a:rPr lang="it-IT" sz="3200" b="1">
                <a:solidFill>
                  <a:srgbClr val="FF3300"/>
                </a:solidFill>
                <a:latin typeface="Arial Narrow" pitchFamily="34" charset="0"/>
              </a:rPr>
              <a:t>GROSSI DISPIACERI</a:t>
            </a:r>
            <a:r>
              <a:rPr lang="it-IT" sz="3200" b="1">
                <a:solidFill>
                  <a:srgbClr val="0000FF"/>
                </a:solidFill>
                <a:latin typeface="Arial Narrow" pitchFamily="34" charset="0"/>
              </a:rPr>
              <a:t> E </a:t>
            </a:r>
            <a:r>
              <a:rPr lang="it-IT" sz="3200" b="1">
                <a:solidFill>
                  <a:srgbClr val="FF0000"/>
                </a:solidFill>
                <a:latin typeface="Arial Narrow" pitchFamily="34" charset="0"/>
              </a:rPr>
              <a:t>DANNI</a:t>
            </a:r>
            <a:r>
              <a:rPr lang="it-IT" sz="3200" b="1">
                <a:solidFill>
                  <a:srgbClr val="0000FF"/>
                </a:solidFill>
                <a:latin typeface="Arial Narrow" pitchFamily="34" charset="0"/>
              </a:rPr>
              <a:t>, A VOLTE, IRREVERSIBILI</a:t>
            </a:r>
          </a:p>
        </p:txBody>
      </p:sp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6084888" y="3573463"/>
            <a:ext cx="2590800" cy="2584450"/>
          </a:xfrm>
          <a:prstGeom prst="rect">
            <a:avLst/>
          </a:prstGeom>
          <a:noFill/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9468" name="Freeform 12"/>
          <p:cNvSpPr>
            <a:spLocks/>
          </p:cNvSpPr>
          <p:nvPr/>
        </p:nvSpPr>
        <p:spPr bwMode="auto">
          <a:xfrm>
            <a:off x="5867400" y="3429000"/>
            <a:ext cx="2851150" cy="2840038"/>
          </a:xfrm>
          <a:custGeom>
            <a:avLst/>
            <a:gdLst>
              <a:gd name="T0" fmla="*/ 2147483647 w 1796"/>
              <a:gd name="T1" fmla="*/ 2147483647 h 1789"/>
              <a:gd name="T2" fmla="*/ 2147483647 w 1796"/>
              <a:gd name="T3" fmla="*/ 2147483647 h 1789"/>
              <a:gd name="T4" fmla="*/ 2147483647 w 1796"/>
              <a:gd name="T5" fmla="*/ 2147483647 h 1789"/>
              <a:gd name="T6" fmla="*/ 2147483647 w 1796"/>
              <a:gd name="T7" fmla="*/ 0 h 1789"/>
              <a:gd name="T8" fmla="*/ 2147483647 w 1796"/>
              <a:gd name="T9" fmla="*/ 2147483647 h 1789"/>
              <a:gd name="T10" fmla="*/ 2147483647 w 1796"/>
              <a:gd name="T11" fmla="*/ 2147483647 h 1789"/>
              <a:gd name="T12" fmla="*/ 2147483647 w 1796"/>
              <a:gd name="T13" fmla="*/ 2147483647 h 1789"/>
              <a:gd name="T14" fmla="*/ 2147483647 w 1796"/>
              <a:gd name="T15" fmla="*/ 2147483647 h 1789"/>
              <a:gd name="T16" fmla="*/ 2147483647 w 1796"/>
              <a:gd name="T17" fmla="*/ 2147483647 h 1789"/>
              <a:gd name="T18" fmla="*/ 2147483647 w 1796"/>
              <a:gd name="T19" fmla="*/ 2147483647 h 1789"/>
              <a:gd name="T20" fmla="*/ 2147483647 w 1796"/>
              <a:gd name="T21" fmla="*/ 2147483647 h 1789"/>
              <a:gd name="T22" fmla="*/ 2147483647 w 1796"/>
              <a:gd name="T23" fmla="*/ 2147483647 h 1789"/>
              <a:gd name="T24" fmla="*/ 2147483647 w 1796"/>
              <a:gd name="T25" fmla="*/ 2147483647 h 1789"/>
              <a:gd name="T26" fmla="*/ 2147483647 w 1796"/>
              <a:gd name="T27" fmla="*/ 2147483647 h 1789"/>
              <a:gd name="T28" fmla="*/ 2147483647 w 1796"/>
              <a:gd name="T29" fmla="*/ 2147483647 h 1789"/>
              <a:gd name="T30" fmla="*/ 2147483647 w 1796"/>
              <a:gd name="T31" fmla="*/ 2147483647 h 1789"/>
              <a:gd name="T32" fmla="*/ 2147483647 w 1796"/>
              <a:gd name="T33" fmla="*/ 2147483647 h 1789"/>
              <a:gd name="T34" fmla="*/ 2147483647 w 1796"/>
              <a:gd name="T35" fmla="*/ 2147483647 h 1789"/>
              <a:gd name="T36" fmla="*/ 2147483647 w 1796"/>
              <a:gd name="T37" fmla="*/ 2147483647 h 1789"/>
              <a:gd name="T38" fmla="*/ 2147483647 w 1796"/>
              <a:gd name="T39" fmla="*/ 2147483647 h 1789"/>
              <a:gd name="T40" fmla="*/ 2147483647 w 1796"/>
              <a:gd name="T41" fmla="*/ 2147483647 h 1789"/>
              <a:gd name="T42" fmla="*/ 2147483647 w 1796"/>
              <a:gd name="T43" fmla="*/ 2147483647 h 1789"/>
              <a:gd name="T44" fmla="*/ 2147483647 w 1796"/>
              <a:gd name="T45" fmla="*/ 2147483647 h 1789"/>
              <a:gd name="T46" fmla="*/ 2147483647 w 1796"/>
              <a:gd name="T47" fmla="*/ 2147483647 h 1789"/>
              <a:gd name="T48" fmla="*/ 2147483647 w 1796"/>
              <a:gd name="T49" fmla="*/ 2147483647 h 1789"/>
              <a:gd name="T50" fmla="*/ 2147483647 w 1796"/>
              <a:gd name="T51" fmla="*/ 2147483647 h 1789"/>
              <a:gd name="T52" fmla="*/ 2147483647 w 1796"/>
              <a:gd name="T53" fmla="*/ 2147483647 h 1789"/>
              <a:gd name="T54" fmla="*/ 2147483647 w 1796"/>
              <a:gd name="T55" fmla="*/ 2147483647 h 1789"/>
              <a:gd name="T56" fmla="*/ 2147483647 w 1796"/>
              <a:gd name="T57" fmla="*/ 2147483647 h 1789"/>
              <a:gd name="T58" fmla="*/ 2147483647 w 1796"/>
              <a:gd name="T59" fmla="*/ 2147483647 h 1789"/>
              <a:gd name="T60" fmla="*/ 2147483647 w 1796"/>
              <a:gd name="T61" fmla="*/ 2147483647 h 1789"/>
              <a:gd name="T62" fmla="*/ 2147483647 w 1796"/>
              <a:gd name="T63" fmla="*/ 2147483647 h 1789"/>
              <a:gd name="T64" fmla="*/ 2147483647 w 1796"/>
              <a:gd name="T65" fmla="*/ 2147483647 h 1789"/>
              <a:gd name="T66" fmla="*/ 2147483647 w 1796"/>
              <a:gd name="T67" fmla="*/ 2147483647 h 1789"/>
              <a:gd name="T68" fmla="*/ 2147483647 w 1796"/>
              <a:gd name="T69" fmla="*/ 2147483647 h 1789"/>
              <a:gd name="T70" fmla="*/ 2147483647 w 1796"/>
              <a:gd name="T71" fmla="*/ 2147483647 h 1789"/>
              <a:gd name="T72" fmla="*/ 2147483647 w 1796"/>
              <a:gd name="T73" fmla="*/ 2147483647 h 1789"/>
              <a:gd name="T74" fmla="*/ 2147483647 w 1796"/>
              <a:gd name="T75" fmla="*/ 2147483647 h 1789"/>
              <a:gd name="T76" fmla="*/ 2147483647 w 1796"/>
              <a:gd name="T77" fmla="*/ 2147483647 h 1789"/>
              <a:gd name="T78" fmla="*/ 2147483647 w 1796"/>
              <a:gd name="T79" fmla="*/ 2147483647 h 1789"/>
              <a:gd name="T80" fmla="*/ 2147483647 w 1796"/>
              <a:gd name="T81" fmla="*/ 2147483647 h 1789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1796"/>
              <a:gd name="T124" fmla="*/ 0 h 1789"/>
              <a:gd name="T125" fmla="*/ 1796 w 1796"/>
              <a:gd name="T126" fmla="*/ 1789 h 1789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1796" h="1789">
                <a:moveTo>
                  <a:pt x="1789" y="142"/>
                </a:moveTo>
                <a:cubicBezTo>
                  <a:pt x="1776" y="103"/>
                  <a:pt x="1766" y="75"/>
                  <a:pt x="1714" y="74"/>
                </a:cubicBezTo>
                <a:cubicBezTo>
                  <a:pt x="1547" y="72"/>
                  <a:pt x="1380" y="70"/>
                  <a:pt x="1213" y="68"/>
                </a:cubicBezTo>
                <a:cubicBezTo>
                  <a:pt x="1123" y="55"/>
                  <a:pt x="1037" y="23"/>
                  <a:pt x="949" y="0"/>
                </a:cubicBezTo>
                <a:cubicBezTo>
                  <a:pt x="657" y="5"/>
                  <a:pt x="446" y="21"/>
                  <a:pt x="162" y="27"/>
                </a:cubicBezTo>
                <a:cubicBezTo>
                  <a:pt x="84" y="54"/>
                  <a:pt x="30" y="119"/>
                  <a:pt x="7" y="196"/>
                </a:cubicBezTo>
                <a:cubicBezTo>
                  <a:pt x="10" y="295"/>
                  <a:pt x="0" y="453"/>
                  <a:pt x="41" y="549"/>
                </a:cubicBezTo>
                <a:cubicBezTo>
                  <a:pt x="56" y="585"/>
                  <a:pt x="54" y="606"/>
                  <a:pt x="88" y="630"/>
                </a:cubicBezTo>
                <a:cubicBezTo>
                  <a:pt x="179" y="771"/>
                  <a:pt x="117" y="1006"/>
                  <a:pt x="61" y="1165"/>
                </a:cubicBezTo>
                <a:cubicBezTo>
                  <a:pt x="52" y="1316"/>
                  <a:pt x="37" y="1460"/>
                  <a:pt x="61" y="1613"/>
                </a:cubicBezTo>
                <a:cubicBezTo>
                  <a:pt x="66" y="1646"/>
                  <a:pt x="62" y="1713"/>
                  <a:pt x="81" y="1741"/>
                </a:cubicBezTo>
                <a:cubicBezTo>
                  <a:pt x="93" y="1759"/>
                  <a:pt x="181" y="1766"/>
                  <a:pt x="196" y="1768"/>
                </a:cubicBezTo>
                <a:cubicBezTo>
                  <a:pt x="210" y="1773"/>
                  <a:pt x="223" y="1777"/>
                  <a:pt x="237" y="1782"/>
                </a:cubicBezTo>
                <a:cubicBezTo>
                  <a:pt x="244" y="1784"/>
                  <a:pt x="257" y="1789"/>
                  <a:pt x="257" y="1789"/>
                </a:cubicBezTo>
                <a:cubicBezTo>
                  <a:pt x="264" y="1784"/>
                  <a:pt x="272" y="1781"/>
                  <a:pt x="278" y="1775"/>
                </a:cubicBezTo>
                <a:cubicBezTo>
                  <a:pt x="289" y="1763"/>
                  <a:pt x="305" y="1735"/>
                  <a:pt x="305" y="1735"/>
                </a:cubicBezTo>
                <a:cubicBezTo>
                  <a:pt x="307" y="1728"/>
                  <a:pt x="311" y="1721"/>
                  <a:pt x="312" y="1714"/>
                </a:cubicBezTo>
                <a:cubicBezTo>
                  <a:pt x="316" y="1671"/>
                  <a:pt x="306" y="1627"/>
                  <a:pt x="318" y="1586"/>
                </a:cubicBezTo>
                <a:cubicBezTo>
                  <a:pt x="323" y="1570"/>
                  <a:pt x="359" y="1558"/>
                  <a:pt x="359" y="1558"/>
                </a:cubicBezTo>
                <a:cubicBezTo>
                  <a:pt x="394" y="1508"/>
                  <a:pt x="380" y="1484"/>
                  <a:pt x="373" y="1409"/>
                </a:cubicBezTo>
                <a:cubicBezTo>
                  <a:pt x="371" y="1386"/>
                  <a:pt x="352" y="1342"/>
                  <a:pt x="352" y="1342"/>
                </a:cubicBezTo>
                <a:cubicBezTo>
                  <a:pt x="357" y="1280"/>
                  <a:pt x="358" y="1218"/>
                  <a:pt x="393" y="1165"/>
                </a:cubicBezTo>
                <a:cubicBezTo>
                  <a:pt x="389" y="1088"/>
                  <a:pt x="392" y="993"/>
                  <a:pt x="366" y="915"/>
                </a:cubicBezTo>
                <a:cubicBezTo>
                  <a:pt x="354" y="879"/>
                  <a:pt x="363" y="900"/>
                  <a:pt x="332" y="854"/>
                </a:cubicBezTo>
                <a:cubicBezTo>
                  <a:pt x="324" y="842"/>
                  <a:pt x="326" y="825"/>
                  <a:pt x="318" y="813"/>
                </a:cubicBezTo>
                <a:cubicBezTo>
                  <a:pt x="291" y="772"/>
                  <a:pt x="280" y="718"/>
                  <a:pt x="264" y="671"/>
                </a:cubicBezTo>
                <a:cubicBezTo>
                  <a:pt x="242" y="608"/>
                  <a:pt x="235" y="530"/>
                  <a:pt x="196" y="474"/>
                </a:cubicBezTo>
                <a:cubicBezTo>
                  <a:pt x="194" y="458"/>
                  <a:pt x="190" y="443"/>
                  <a:pt x="190" y="427"/>
                </a:cubicBezTo>
                <a:cubicBezTo>
                  <a:pt x="190" y="357"/>
                  <a:pt x="188" y="287"/>
                  <a:pt x="196" y="217"/>
                </a:cubicBezTo>
                <a:cubicBezTo>
                  <a:pt x="197" y="211"/>
                  <a:pt x="231" y="196"/>
                  <a:pt x="237" y="196"/>
                </a:cubicBezTo>
                <a:cubicBezTo>
                  <a:pt x="418" y="192"/>
                  <a:pt x="598" y="192"/>
                  <a:pt x="779" y="190"/>
                </a:cubicBezTo>
                <a:cubicBezTo>
                  <a:pt x="781" y="179"/>
                  <a:pt x="780" y="166"/>
                  <a:pt x="786" y="156"/>
                </a:cubicBezTo>
                <a:cubicBezTo>
                  <a:pt x="805" y="126"/>
                  <a:pt x="878" y="160"/>
                  <a:pt x="908" y="162"/>
                </a:cubicBezTo>
                <a:cubicBezTo>
                  <a:pt x="962" y="166"/>
                  <a:pt x="1017" y="167"/>
                  <a:pt x="1071" y="169"/>
                </a:cubicBezTo>
                <a:cubicBezTo>
                  <a:pt x="1111" y="175"/>
                  <a:pt x="1137" y="180"/>
                  <a:pt x="1172" y="196"/>
                </a:cubicBezTo>
                <a:cubicBezTo>
                  <a:pt x="1185" y="202"/>
                  <a:pt x="1213" y="210"/>
                  <a:pt x="1213" y="210"/>
                </a:cubicBezTo>
                <a:cubicBezTo>
                  <a:pt x="1215" y="217"/>
                  <a:pt x="1215" y="225"/>
                  <a:pt x="1220" y="230"/>
                </a:cubicBezTo>
                <a:cubicBezTo>
                  <a:pt x="1229" y="239"/>
                  <a:pt x="1292" y="252"/>
                  <a:pt x="1308" y="257"/>
                </a:cubicBezTo>
                <a:cubicBezTo>
                  <a:pt x="1462" y="255"/>
                  <a:pt x="1733" y="380"/>
                  <a:pt x="1769" y="230"/>
                </a:cubicBezTo>
                <a:cubicBezTo>
                  <a:pt x="1787" y="158"/>
                  <a:pt x="1752" y="177"/>
                  <a:pt x="1796" y="162"/>
                </a:cubicBezTo>
                <a:cubicBezTo>
                  <a:pt x="1794" y="155"/>
                  <a:pt x="1789" y="142"/>
                  <a:pt x="1789" y="142"/>
                </a:cubicBezTo>
                <a:close/>
              </a:path>
            </a:pathLst>
          </a:custGeom>
          <a:gradFill rotWithShape="1">
            <a:gsLst>
              <a:gs pos="0">
                <a:srgbClr val="FFFF00"/>
              </a:gs>
              <a:gs pos="100000">
                <a:srgbClr val="0000FF"/>
              </a:gs>
            </a:gsLst>
            <a:lin ang="5400000" scaled="1"/>
          </a:gradFill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graphicFrame>
        <p:nvGraphicFramePr>
          <p:cNvPr id="29698" name="Object 21"/>
          <p:cNvGraphicFramePr>
            <a:graphicFrameLocks noChangeAspect="1"/>
          </p:cNvGraphicFramePr>
          <p:nvPr/>
        </p:nvGraphicFramePr>
        <p:xfrm>
          <a:off x="107950" y="115888"/>
          <a:ext cx="9366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2" name="Immagine" r:id="rId4" imgW="6746760" imgH="6746760" progId="Word.Picture.8">
                  <p:embed/>
                </p:oleObj>
              </mc:Choice>
              <mc:Fallback>
                <p:oleObj name="Immagine" r:id="rId4" imgW="6746760" imgH="6746760" progId="Word.Picture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15888"/>
                        <a:ext cx="936625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2" name="Text Box 18"/>
          <p:cNvSpPr txBox="1">
            <a:spLocks noChangeArrowheads="1"/>
          </p:cNvSpPr>
          <p:nvPr/>
        </p:nvSpPr>
        <p:spPr bwMode="auto">
          <a:xfrm>
            <a:off x="250825" y="6453188"/>
            <a:ext cx="144145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000">
                <a:latin typeface="Arial Narrow" pitchFamily="34" charset="0"/>
              </a:rPr>
              <a:t>CRPVTR - Agosto - 2010</a:t>
            </a:r>
            <a:endParaRPr lang="it-IT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  <p:bldP spid="19461" grpId="0"/>
      <p:bldP spid="19462" grpId="0"/>
      <p:bldP spid="1946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Rettangolo arrotondato 10"/>
          <p:cNvSpPr>
            <a:spLocks noChangeArrowheads="1"/>
          </p:cNvSpPr>
          <p:nvPr/>
        </p:nvSpPr>
        <p:spPr bwMode="auto">
          <a:xfrm>
            <a:off x="1331913" y="260350"/>
            <a:ext cx="7200900" cy="1439863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31749" name="Segnaposto numero diapositiva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11CC73-0B69-4A66-8849-AF56EB2712E2}" type="slidenum">
              <a:rPr lang="it-IT" smtClean="0"/>
              <a:pPr/>
              <a:t>31</a:t>
            </a:fld>
            <a:endParaRPr lang="it-IT"/>
          </a:p>
        </p:txBody>
      </p:sp>
      <p:graphicFrame>
        <p:nvGraphicFramePr>
          <p:cNvPr id="89098" name="Object 10"/>
          <p:cNvGraphicFramePr>
            <a:graphicFrameLocks noChangeAspect="1"/>
          </p:cNvGraphicFramePr>
          <p:nvPr/>
        </p:nvGraphicFramePr>
        <p:xfrm>
          <a:off x="3924300" y="2924175"/>
          <a:ext cx="4259263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6" name="ClipArt" r:id="rId2" imgW="3497040" imgH="2095200" progId="MS_ClipArt_Gallery.2">
                  <p:embed/>
                </p:oleObj>
              </mc:Choice>
              <mc:Fallback>
                <p:oleObj name="ClipArt" r:id="rId2" imgW="3497040" imgH="2095200" progId="MS_ClipArt_Gallery.2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2924175"/>
                        <a:ext cx="4259263" cy="255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9099" name="Text Box 11"/>
          <p:cNvSpPr txBox="1">
            <a:spLocks noChangeArrowheads="1"/>
          </p:cNvSpPr>
          <p:nvPr/>
        </p:nvSpPr>
        <p:spPr bwMode="auto">
          <a:xfrm>
            <a:off x="4859338" y="3284538"/>
            <a:ext cx="2514600" cy="9461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it-IT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Piano  di Sicurezza</a:t>
            </a:r>
            <a:endParaRPr lang="it-IT" sz="2800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89100" name="Text Box 12"/>
          <p:cNvSpPr txBox="1">
            <a:spLocks noChangeArrowheads="1"/>
          </p:cNvSpPr>
          <p:nvPr/>
        </p:nvSpPr>
        <p:spPr bwMode="auto">
          <a:xfrm>
            <a:off x="1619672" y="260648"/>
            <a:ext cx="6593929" cy="1428083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ts val="600"/>
              </a:spcBef>
              <a:defRPr/>
            </a:pPr>
            <a:r>
              <a:rPr lang="it-IT" sz="3200" b="1" dirty="0">
                <a:solidFill>
                  <a:srgbClr val="0000FF"/>
                </a:solidFill>
                <a:latin typeface="Arial Narrow" pitchFamily="34" charset="0"/>
              </a:rPr>
              <a:t>IL PIANO di SICUREZZA</a:t>
            </a:r>
          </a:p>
          <a:p>
            <a:pPr algn="ctr" eaLnBrk="0" hangingPunct="0">
              <a:lnSpc>
                <a:spcPct val="80000"/>
              </a:lnSpc>
              <a:spcBef>
                <a:spcPts val="600"/>
              </a:spcBef>
              <a:defRPr/>
            </a:pPr>
            <a:r>
              <a:rPr lang="it-IT" sz="3200" b="1" dirty="0">
                <a:solidFill>
                  <a:srgbClr val="FF3300"/>
                </a:solidFill>
                <a:latin typeface="Arial Narrow" pitchFamily="34" charset="0"/>
              </a:rPr>
              <a:t>Non è</a:t>
            </a:r>
            <a:r>
              <a:rPr lang="it-IT" sz="3200" b="1" dirty="0">
                <a:solidFill>
                  <a:srgbClr val="0000FF"/>
                </a:solidFill>
                <a:latin typeface="Arial Narrow" pitchFamily="34" charset="0"/>
              </a:rPr>
              <a:t> </a:t>
            </a:r>
          </a:p>
          <a:p>
            <a:pPr algn="ctr" eaLnBrk="0" hangingPunct="0">
              <a:lnSpc>
                <a:spcPct val="80000"/>
              </a:lnSpc>
              <a:spcBef>
                <a:spcPts val="600"/>
              </a:spcBef>
              <a:defRPr/>
            </a:pPr>
            <a:r>
              <a:rPr lang="it-IT" sz="3200" b="1" dirty="0">
                <a:solidFill>
                  <a:srgbClr val="0000FF"/>
                </a:solidFill>
                <a:latin typeface="Arial Narrow" pitchFamily="34" charset="0"/>
              </a:rPr>
              <a:t>“ BUROCRAZIA CARTACEA ”</a:t>
            </a:r>
          </a:p>
        </p:txBody>
      </p:sp>
      <p:sp>
        <p:nvSpPr>
          <p:cNvPr id="89101" name="Text Box 13"/>
          <p:cNvSpPr txBox="1">
            <a:spLocks noChangeArrowheads="1"/>
          </p:cNvSpPr>
          <p:nvPr/>
        </p:nvSpPr>
        <p:spPr bwMode="auto">
          <a:xfrm>
            <a:off x="395288" y="1700213"/>
            <a:ext cx="8135937" cy="1128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809625" indent="-809625" algn="just" eaLnBrk="0" hangingPunct="0">
              <a:spcBef>
                <a:spcPct val="50000"/>
              </a:spcBef>
            </a:pPr>
            <a:r>
              <a:rPr lang="it-IT" sz="4000" b="1">
                <a:solidFill>
                  <a:srgbClr val="FF3300"/>
                </a:solidFill>
                <a:latin typeface="Batang" pitchFamily="18" charset="-127"/>
                <a:ea typeface="Batang" pitchFamily="18" charset="-127"/>
                <a:sym typeface="Monotype Sorts" pitchFamily="2" charset="2"/>
              </a:rPr>
              <a:t>☞ </a:t>
            </a:r>
            <a:r>
              <a:rPr lang="it-IT" sz="2800" b="1">
                <a:solidFill>
                  <a:srgbClr val="0000FF"/>
                </a:solidFill>
                <a:latin typeface="Arial Narrow" pitchFamily="34" charset="0"/>
              </a:rPr>
              <a:t>E’ uno strumento da usare con efficacia per la tutela del lavoratore e del suo posto di lavoro </a:t>
            </a:r>
          </a:p>
        </p:txBody>
      </p:sp>
      <p:sp>
        <p:nvSpPr>
          <p:cNvPr id="89102" name="Text Box 14"/>
          <p:cNvSpPr txBox="1">
            <a:spLocks noChangeArrowheads="1"/>
          </p:cNvSpPr>
          <p:nvPr/>
        </p:nvSpPr>
        <p:spPr bwMode="auto">
          <a:xfrm>
            <a:off x="611188" y="5157788"/>
            <a:ext cx="8137525" cy="11382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809625" indent="-809625" algn="ctr" eaLnBrk="0" hangingPunct="0">
              <a:spcBef>
                <a:spcPct val="50000"/>
              </a:spcBef>
            </a:pPr>
            <a:r>
              <a:rPr lang="it-IT" sz="4000" b="1">
                <a:solidFill>
                  <a:srgbClr val="FF3300"/>
                </a:solidFill>
                <a:latin typeface="Batang" pitchFamily="18" charset="-127"/>
                <a:ea typeface="Batang" pitchFamily="18" charset="-127"/>
                <a:sym typeface="Monotype Sorts" pitchFamily="2" charset="2"/>
              </a:rPr>
              <a:t>☞ </a:t>
            </a:r>
            <a:r>
              <a:rPr lang="it-IT" sz="2800" b="1">
                <a:solidFill>
                  <a:srgbClr val="0000FF"/>
                </a:solidFill>
                <a:latin typeface="Arial Narrow" pitchFamily="34" charset="0"/>
              </a:rPr>
              <a:t>Salvaguardiamo il nostro futuro utilizzandolo al meglio e per il bene comune</a:t>
            </a:r>
          </a:p>
        </p:txBody>
      </p:sp>
      <p:pic>
        <p:nvPicPr>
          <p:cNvPr id="89103" name="Picture 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lum bright="-4000" contrast="30000"/>
          </a:blip>
          <a:srcRect/>
          <a:stretch>
            <a:fillRect/>
          </a:stretch>
        </p:blipFill>
        <p:spPr>
          <a:xfrm>
            <a:off x="755650" y="2997200"/>
            <a:ext cx="2736850" cy="2146300"/>
          </a:xfrm>
          <a:solidFill>
            <a:srgbClr val="003300"/>
          </a:solidFill>
          <a:ln w="28575" cap="sq">
            <a:solidFill>
              <a:srgbClr val="00FF00"/>
            </a:solidFill>
            <a:headEnd type="none" w="sm" len="sm"/>
            <a:tailEnd type="none" w="sm" len="sm"/>
          </a:ln>
          <a:effectLst>
            <a:outerShdw dist="107763" dir="13500000" algn="ctr" rotWithShape="0">
              <a:schemeClr val="bg2">
                <a:alpha val="50000"/>
              </a:schemeClr>
            </a:outerShdw>
          </a:effectLst>
        </p:spPr>
      </p:pic>
      <p:graphicFrame>
        <p:nvGraphicFramePr>
          <p:cNvPr id="30723" name="Object 21"/>
          <p:cNvGraphicFramePr>
            <a:graphicFrameLocks noChangeAspect="1"/>
          </p:cNvGraphicFramePr>
          <p:nvPr/>
        </p:nvGraphicFramePr>
        <p:xfrm>
          <a:off x="107950" y="115888"/>
          <a:ext cx="9366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7" name="Immagine" r:id="rId5" imgW="6746760" imgH="6746760" progId="Word.Picture.8">
                  <p:embed/>
                </p:oleObj>
              </mc:Choice>
              <mc:Fallback>
                <p:oleObj name="Immagine" r:id="rId5" imgW="6746760" imgH="6746760" progId="Word.Picture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15888"/>
                        <a:ext cx="936625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7" name="Text Box 18"/>
          <p:cNvSpPr txBox="1">
            <a:spLocks noChangeArrowheads="1"/>
          </p:cNvSpPr>
          <p:nvPr/>
        </p:nvSpPr>
        <p:spPr bwMode="auto">
          <a:xfrm>
            <a:off x="250825" y="6453188"/>
            <a:ext cx="144145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000">
                <a:latin typeface="Arial Narrow" pitchFamily="34" charset="0"/>
              </a:rPr>
              <a:t>CRPVTR - Agosto - 2013</a:t>
            </a:r>
            <a:endParaRPr lang="it-IT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9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9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9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9" grpId="0"/>
      <p:bldP spid="89101" grpId="0"/>
      <p:bldP spid="8910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6779D74-5626-4DB0-8081-D70111757BD6}" type="slidenum">
              <a:rPr lang="it-IT" smtClean="0"/>
              <a:pPr/>
              <a:t>4</a:t>
            </a:fld>
            <a:endParaRPr lang="it-IT"/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 rot="5387351">
            <a:off x="3920332" y="3936206"/>
            <a:ext cx="2667000" cy="1220787"/>
          </a:xfrm>
          <a:custGeom>
            <a:avLst/>
            <a:gdLst>
              <a:gd name="G0" fmla="+- 9257 0 0"/>
              <a:gd name="G1" fmla="+- 18514 0 0"/>
              <a:gd name="G2" fmla="+- 7200 0 0"/>
              <a:gd name="G3" fmla="*/ 9257 1 2"/>
              <a:gd name="G4" fmla="+- G3 10800 0"/>
              <a:gd name="G5" fmla="+- 21600 9257 18514"/>
              <a:gd name="G6" fmla="+- 18514 7200 0"/>
              <a:gd name="G7" fmla="*/ G6 1 2"/>
              <a:gd name="G8" fmla="*/ 18514 2 1"/>
              <a:gd name="G9" fmla="+- G8 0 21600"/>
              <a:gd name="G10" fmla="*/ 21600 G0 G1"/>
              <a:gd name="G11" fmla="*/ 21600 G4 G1"/>
              <a:gd name="G12" fmla="*/ 21600 G5 G1"/>
              <a:gd name="G13" fmla="*/ 21600 G7 G1"/>
              <a:gd name="G14" fmla="*/ 18514 1 2"/>
              <a:gd name="G15" fmla="+- G5 0 G4"/>
              <a:gd name="G16" fmla="+- G0 0 G4"/>
              <a:gd name="G17" fmla="*/ G2 G15 G16"/>
              <a:gd name="T0" fmla="*/ 15429 w 21600"/>
              <a:gd name="T1" fmla="*/ 0 h 21600"/>
              <a:gd name="T2" fmla="*/ 9257 w 21600"/>
              <a:gd name="T3" fmla="*/ 7200 h 21600"/>
              <a:gd name="T4" fmla="*/ 0 w 21600"/>
              <a:gd name="T5" fmla="*/ 18001 h 21600"/>
              <a:gd name="T6" fmla="*/ 9257 w 21600"/>
              <a:gd name="T7" fmla="*/ 21600 h 21600"/>
              <a:gd name="T8" fmla="*/ 18514 w 21600"/>
              <a:gd name="T9" fmla="*/ 15000 h 21600"/>
              <a:gd name="T10" fmla="*/ 21600 w 21600"/>
              <a:gd name="T11" fmla="*/ 7200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G12 h 21600"/>
              <a:gd name="T20" fmla="*/ G1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00B050"/>
          </a:solidFill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1727200" y="217488"/>
            <a:ext cx="6985000" cy="584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it-IT" sz="3200" b="1" u="sng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Narrow" pitchFamily="34" charset="0"/>
              </a:rPr>
              <a:t>I RISCHI - LE RISORSE - LE PROCEDURE</a:t>
            </a:r>
            <a:endParaRPr lang="it-IT" sz="2400" b="1" dirty="0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3962400" y="2514600"/>
            <a:ext cx="2057400" cy="10668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>
            <a:headEnd type="none" w="sm" len="sm"/>
            <a:tailEnd type="none" w="sm" len="sm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1763713" y="908050"/>
            <a:ext cx="6546850" cy="5191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800" b="1">
                <a:solidFill>
                  <a:srgbClr val="0000FF"/>
                </a:solidFill>
                <a:latin typeface="Arial Narrow" pitchFamily="34" charset="0"/>
              </a:rPr>
              <a:t>COME PROTEGGERCI DAI RISCHI ESISTENTI</a:t>
            </a: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6156325" y="2349500"/>
            <a:ext cx="2160588" cy="13731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800" b="1">
                <a:solidFill>
                  <a:srgbClr val="0000FF"/>
                </a:solidFill>
                <a:latin typeface="Arial Narrow" pitchFamily="34" charset="0"/>
              </a:rPr>
              <a:t>CON </a:t>
            </a:r>
            <a:r>
              <a:rPr lang="it-IT" sz="2800" b="1">
                <a:solidFill>
                  <a:srgbClr val="FF0000"/>
                </a:solidFill>
                <a:latin typeface="Arial Narrow" pitchFamily="34" charset="0"/>
              </a:rPr>
              <a:t>RISORSE</a:t>
            </a:r>
            <a:r>
              <a:rPr lang="it-IT" sz="2800" b="1">
                <a:solidFill>
                  <a:srgbClr val="0000FF"/>
                </a:solidFill>
                <a:latin typeface="Arial Narrow" pitchFamily="34" charset="0"/>
              </a:rPr>
              <a:t> ADEGUATE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5940425" y="4221163"/>
            <a:ext cx="2895600" cy="18002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800" b="1">
                <a:solidFill>
                  <a:srgbClr val="0000FF"/>
                </a:solidFill>
                <a:latin typeface="Arial Narrow" pitchFamily="34" charset="0"/>
              </a:rPr>
              <a:t>CON </a:t>
            </a:r>
            <a:r>
              <a:rPr lang="it-IT" sz="2800" b="1">
                <a:solidFill>
                  <a:srgbClr val="FF0000"/>
                </a:solidFill>
                <a:latin typeface="Arial Narrow" pitchFamily="34" charset="0"/>
              </a:rPr>
              <a:t>PROCEDURE OPERATIVE </a:t>
            </a:r>
            <a:r>
              <a:rPr lang="it-IT" sz="2800" b="1">
                <a:solidFill>
                  <a:srgbClr val="0000FF"/>
                </a:solidFill>
                <a:latin typeface="Arial Narrow" pitchFamily="34" charset="0"/>
              </a:rPr>
              <a:t>SEMPLICI ED EFFICACI</a:t>
            </a:r>
          </a:p>
        </p:txBody>
      </p:sp>
      <p:pic>
        <p:nvPicPr>
          <p:cNvPr id="8204" name="Picture 12" descr="mso74098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755650" y="2349500"/>
            <a:ext cx="360045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205" name="Freeform 13"/>
          <p:cNvSpPr>
            <a:spLocks/>
          </p:cNvSpPr>
          <p:nvPr/>
        </p:nvSpPr>
        <p:spPr bwMode="auto">
          <a:xfrm>
            <a:off x="419100" y="2124075"/>
            <a:ext cx="1082675" cy="3321050"/>
          </a:xfrm>
          <a:custGeom>
            <a:avLst/>
            <a:gdLst/>
            <a:ahLst/>
            <a:cxnLst>
              <a:cxn ang="0">
                <a:pos x="527" y="198"/>
              </a:cxn>
              <a:cxn ang="0">
                <a:pos x="640" y="192"/>
              </a:cxn>
              <a:cxn ang="0">
                <a:pos x="668" y="142"/>
              </a:cxn>
              <a:cxn ang="0">
                <a:pos x="634" y="17"/>
              </a:cxn>
              <a:cxn ang="0">
                <a:pos x="272" y="0"/>
              </a:cxn>
              <a:cxn ang="0">
                <a:pos x="148" y="17"/>
              </a:cxn>
              <a:cxn ang="0">
                <a:pos x="137" y="29"/>
              </a:cxn>
              <a:cxn ang="0">
                <a:pos x="120" y="40"/>
              </a:cxn>
              <a:cxn ang="0">
                <a:pos x="109" y="57"/>
              </a:cxn>
              <a:cxn ang="0">
                <a:pos x="97" y="68"/>
              </a:cxn>
              <a:cxn ang="0">
                <a:pos x="80" y="158"/>
              </a:cxn>
              <a:cxn ang="0">
                <a:pos x="64" y="345"/>
              </a:cxn>
              <a:cxn ang="0">
                <a:pos x="1" y="441"/>
              </a:cxn>
              <a:cxn ang="0">
                <a:pos x="7" y="910"/>
              </a:cxn>
              <a:cxn ang="0">
                <a:pos x="30" y="972"/>
              </a:cxn>
              <a:cxn ang="0">
                <a:pos x="58" y="1056"/>
              </a:cxn>
              <a:cxn ang="0">
                <a:pos x="30" y="1796"/>
              </a:cxn>
              <a:cxn ang="0">
                <a:pos x="80" y="1971"/>
              </a:cxn>
              <a:cxn ang="0">
                <a:pos x="143" y="2090"/>
              </a:cxn>
              <a:cxn ang="0">
                <a:pos x="301" y="2107"/>
              </a:cxn>
              <a:cxn ang="0">
                <a:pos x="278" y="1903"/>
              </a:cxn>
              <a:cxn ang="0">
                <a:pos x="239" y="1824"/>
              </a:cxn>
              <a:cxn ang="0">
                <a:pos x="227" y="1790"/>
              </a:cxn>
              <a:cxn ang="0">
                <a:pos x="233" y="1621"/>
              </a:cxn>
              <a:cxn ang="0">
                <a:pos x="267" y="1406"/>
              </a:cxn>
              <a:cxn ang="0">
                <a:pos x="318" y="1344"/>
              </a:cxn>
              <a:cxn ang="0">
                <a:pos x="408" y="1260"/>
              </a:cxn>
              <a:cxn ang="0">
                <a:pos x="453" y="1203"/>
              </a:cxn>
              <a:cxn ang="0">
                <a:pos x="408" y="1124"/>
              </a:cxn>
              <a:cxn ang="0">
                <a:pos x="357" y="1073"/>
              </a:cxn>
              <a:cxn ang="0">
                <a:pos x="295" y="994"/>
              </a:cxn>
              <a:cxn ang="0">
                <a:pos x="239" y="893"/>
              </a:cxn>
              <a:cxn ang="0">
                <a:pos x="244" y="514"/>
              </a:cxn>
              <a:cxn ang="0">
                <a:pos x="306" y="413"/>
              </a:cxn>
              <a:cxn ang="0">
                <a:pos x="346" y="384"/>
              </a:cxn>
              <a:cxn ang="0">
                <a:pos x="380" y="322"/>
              </a:cxn>
              <a:cxn ang="0">
                <a:pos x="431" y="254"/>
              </a:cxn>
              <a:cxn ang="0">
                <a:pos x="515" y="221"/>
              </a:cxn>
              <a:cxn ang="0">
                <a:pos x="527" y="198"/>
              </a:cxn>
            </a:cxnLst>
            <a:rect l="0" t="0" r="r" b="b"/>
            <a:pathLst>
              <a:path w="682" h="2141">
                <a:moveTo>
                  <a:pt x="527" y="198"/>
                </a:moveTo>
                <a:cubicBezTo>
                  <a:pt x="565" y="196"/>
                  <a:pt x="603" y="199"/>
                  <a:pt x="640" y="192"/>
                </a:cubicBezTo>
                <a:cubicBezTo>
                  <a:pt x="659" y="189"/>
                  <a:pt x="668" y="142"/>
                  <a:pt x="668" y="142"/>
                </a:cubicBezTo>
                <a:cubicBezTo>
                  <a:pt x="660" y="5"/>
                  <a:pt x="682" y="69"/>
                  <a:pt x="634" y="17"/>
                </a:cubicBezTo>
                <a:cubicBezTo>
                  <a:pt x="514" y="28"/>
                  <a:pt x="392" y="4"/>
                  <a:pt x="272" y="0"/>
                </a:cubicBezTo>
                <a:cubicBezTo>
                  <a:pt x="206" y="4"/>
                  <a:pt x="196" y="3"/>
                  <a:pt x="148" y="17"/>
                </a:cubicBezTo>
                <a:cubicBezTo>
                  <a:pt x="144" y="21"/>
                  <a:pt x="141" y="26"/>
                  <a:pt x="137" y="29"/>
                </a:cubicBezTo>
                <a:cubicBezTo>
                  <a:pt x="132" y="33"/>
                  <a:pt x="125" y="35"/>
                  <a:pt x="120" y="40"/>
                </a:cubicBezTo>
                <a:cubicBezTo>
                  <a:pt x="115" y="45"/>
                  <a:pt x="113" y="52"/>
                  <a:pt x="109" y="57"/>
                </a:cubicBezTo>
                <a:cubicBezTo>
                  <a:pt x="106" y="61"/>
                  <a:pt x="101" y="64"/>
                  <a:pt x="97" y="68"/>
                </a:cubicBezTo>
                <a:cubicBezTo>
                  <a:pt x="88" y="99"/>
                  <a:pt x="84" y="125"/>
                  <a:pt x="80" y="158"/>
                </a:cubicBezTo>
                <a:cubicBezTo>
                  <a:pt x="80" y="166"/>
                  <a:pt x="88" y="302"/>
                  <a:pt x="64" y="345"/>
                </a:cubicBezTo>
                <a:cubicBezTo>
                  <a:pt x="45" y="379"/>
                  <a:pt x="14" y="405"/>
                  <a:pt x="1" y="441"/>
                </a:cubicBezTo>
                <a:cubicBezTo>
                  <a:pt x="3" y="597"/>
                  <a:pt x="3" y="754"/>
                  <a:pt x="7" y="910"/>
                </a:cubicBezTo>
                <a:cubicBezTo>
                  <a:pt x="8" y="963"/>
                  <a:pt x="2" y="952"/>
                  <a:pt x="30" y="972"/>
                </a:cubicBezTo>
                <a:cubicBezTo>
                  <a:pt x="47" y="999"/>
                  <a:pt x="52" y="1024"/>
                  <a:pt x="58" y="1056"/>
                </a:cubicBezTo>
                <a:cubicBezTo>
                  <a:pt x="55" y="1264"/>
                  <a:pt x="81" y="1571"/>
                  <a:pt x="30" y="1796"/>
                </a:cubicBezTo>
                <a:cubicBezTo>
                  <a:pt x="33" y="1887"/>
                  <a:pt x="0" y="1946"/>
                  <a:pt x="80" y="1971"/>
                </a:cubicBezTo>
                <a:cubicBezTo>
                  <a:pt x="126" y="2013"/>
                  <a:pt x="112" y="2047"/>
                  <a:pt x="143" y="2090"/>
                </a:cubicBezTo>
                <a:cubicBezTo>
                  <a:pt x="158" y="2141"/>
                  <a:pt x="286" y="2108"/>
                  <a:pt x="301" y="2107"/>
                </a:cubicBezTo>
                <a:cubicBezTo>
                  <a:pt x="296" y="1960"/>
                  <a:pt x="318" y="1977"/>
                  <a:pt x="278" y="1903"/>
                </a:cubicBezTo>
                <a:cubicBezTo>
                  <a:pt x="265" y="1879"/>
                  <a:pt x="250" y="1849"/>
                  <a:pt x="239" y="1824"/>
                </a:cubicBezTo>
                <a:cubicBezTo>
                  <a:pt x="234" y="1813"/>
                  <a:pt x="227" y="1790"/>
                  <a:pt x="227" y="1790"/>
                </a:cubicBezTo>
                <a:cubicBezTo>
                  <a:pt x="229" y="1734"/>
                  <a:pt x="231" y="1677"/>
                  <a:pt x="233" y="1621"/>
                </a:cubicBezTo>
                <a:cubicBezTo>
                  <a:pt x="235" y="1573"/>
                  <a:pt x="221" y="1456"/>
                  <a:pt x="267" y="1406"/>
                </a:cubicBezTo>
                <a:cubicBezTo>
                  <a:pt x="275" y="1380"/>
                  <a:pt x="296" y="1359"/>
                  <a:pt x="318" y="1344"/>
                </a:cubicBezTo>
                <a:cubicBezTo>
                  <a:pt x="340" y="1310"/>
                  <a:pt x="368" y="1272"/>
                  <a:pt x="408" y="1260"/>
                </a:cubicBezTo>
                <a:cubicBezTo>
                  <a:pt x="445" y="1235"/>
                  <a:pt x="442" y="1241"/>
                  <a:pt x="453" y="1203"/>
                </a:cubicBezTo>
                <a:cubicBezTo>
                  <a:pt x="447" y="1153"/>
                  <a:pt x="447" y="1149"/>
                  <a:pt x="408" y="1124"/>
                </a:cubicBezTo>
                <a:cubicBezTo>
                  <a:pt x="394" y="1103"/>
                  <a:pt x="374" y="1092"/>
                  <a:pt x="357" y="1073"/>
                </a:cubicBezTo>
                <a:cubicBezTo>
                  <a:pt x="347" y="1038"/>
                  <a:pt x="314" y="1024"/>
                  <a:pt x="295" y="994"/>
                </a:cubicBezTo>
                <a:cubicBezTo>
                  <a:pt x="272" y="959"/>
                  <a:pt x="249" y="935"/>
                  <a:pt x="239" y="893"/>
                </a:cubicBezTo>
                <a:cubicBezTo>
                  <a:pt x="241" y="767"/>
                  <a:pt x="241" y="640"/>
                  <a:pt x="244" y="514"/>
                </a:cubicBezTo>
                <a:cubicBezTo>
                  <a:pt x="245" y="455"/>
                  <a:pt x="254" y="428"/>
                  <a:pt x="306" y="413"/>
                </a:cubicBezTo>
                <a:cubicBezTo>
                  <a:pt x="319" y="400"/>
                  <a:pt x="336" y="400"/>
                  <a:pt x="346" y="384"/>
                </a:cubicBezTo>
                <a:cubicBezTo>
                  <a:pt x="360" y="362"/>
                  <a:pt x="364" y="343"/>
                  <a:pt x="380" y="322"/>
                </a:cubicBezTo>
                <a:cubicBezTo>
                  <a:pt x="389" y="292"/>
                  <a:pt x="401" y="265"/>
                  <a:pt x="431" y="254"/>
                </a:cubicBezTo>
                <a:cubicBezTo>
                  <a:pt x="463" y="207"/>
                  <a:pt x="479" y="241"/>
                  <a:pt x="515" y="221"/>
                </a:cubicBezTo>
                <a:cubicBezTo>
                  <a:pt x="523" y="217"/>
                  <a:pt x="523" y="206"/>
                  <a:pt x="527" y="198"/>
                </a:cubicBezTo>
                <a:close/>
              </a:path>
            </a:pathLst>
          </a:custGeom>
          <a:solidFill>
            <a:srgbClr val="FFFF00"/>
          </a:solidFill>
          <a:ln>
            <a:noFill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endParaRPr lang="it-IT"/>
          </a:p>
        </p:txBody>
      </p:sp>
      <p:graphicFrame>
        <p:nvGraphicFramePr>
          <p:cNvPr id="4098" name="Object 21"/>
          <p:cNvGraphicFramePr>
            <a:graphicFrameLocks noChangeAspect="1"/>
          </p:cNvGraphicFramePr>
          <p:nvPr/>
        </p:nvGraphicFramePr>
        <p:xfrm>
          <a:off x="0" y="0"/>
          <a:ext cx="9366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Immagine" r:id="rId3" imgW="6746760" imgH="6746760" progId="Word.Picture.8">
                  <p:embed/>
                </p:oleObj>
              </mc:Choice>
              <mc:Fallback>
                <p:oleObj name="Immagine" r:id="rId3" imgW="6746760" imgH="6746760" progId="Word.Picture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36625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10" name="Text Box 18"/>
          <p:cNvSpPr txBox="1">
            <a:spLocks noChangeArrowheads="1"/>
          </p:cNvSpPr>
          <p:nvPr/>
        </p:nvSpPr>
        <p:spPr bwMode="auto">
          <a:xfrm>
            <a:off x="250825" y="6453188"/>
            <a:ext cx="144145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000">
                <a:latin typeface="Arial Narrow" pitchFamily="34" charset="0"/>
              </a:rPr>
              <a:t>CRPVTR - Agosto - 2013</a:t>
            </a:r>
            <a:endParaRPr lang="it-IT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8199" grpId="0"/>
      <p:bldP spid="8200" grpId="0"/>
      <p:bldP spid="820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F1384A-7044-44BD-85FE-45561E851D2E}" type="slidenum">
              <a:rPr lang="it-IT" smtClean="0"/>
              <a:pPr/>
              <a:t>5</a:t>
            </a:fld>
            <a:endParaRPr lang="it-IT"/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411413" y="692150"/>
            <a:ext cx="30480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3600" b="1" u="sng">
                <a:solidFill>
                  <a:srgbClr val="FF3300"/>
                </a:solidFill>
                <a:latin typeface="Arial Narrow" pitchFamily="34" charset="0"/>
              </a:rPr>
              <a:t>LE RISORSE</a:t>
            </a:r>
            <a:endParaRPr lang="it-IT" sz="3600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95288" y="2349500"/>
            <a:ext cx="21336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3600" b="1">
                <a:solidFill>
                  <a:srgbClr val="0000FF"/>
                </a:solidFill>
                <a:latin typeface="Arial Narrow" pitchFamily="34" charset="0"/>
              </a:rPr>
              <a:t>INTERNE :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539750" y="3500438"/>
            <a:ext cx="2286000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3600" b="1">
                <a:solidFill>
                  <a:srgbClr val="0000FF"/>
                </a:solidFill>
                <a:latin typeface="Arial Narrow" pitchFamily="34" charset="0"/>
              </a:rPr>
              <a:t>ESTERNE :</a:t>
            </a:r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4859338" y="2205038"/>
            <a:ext cx="3743325" cy="12207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  <a:sym typeface="MS Outlook" pitchFamily="2" charset="2"/>
              </a:rPr>
              <a:t> </a:t>
            </a:r>
            <a:r>
              <a:rPr lang="it-IT" sz="2000" b="1">
                <a:solidFill>
                  <a:srgbClr val="0000FF"/>
                </a:solidFill>
                <a:latin typeface="Arial Narrow" pitchFamily="34" charset="0"/>
              </a:rPr>
              <a:t>Presidi di Emergenza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  <a:sym typeface="MS Outlook" pitchFamily="2" charset="2"/>
              </a:rPr>
              <a:t></a:t>
            </a:r>
            <a:r>
              <a:rPr lang="it-IT" sz="2000" b="1">
                <a:solidFill>
                  <a:srgbClr val="0000FF"/>
                </a:solidFill>
                <a:latin typeface="Arial Narrow" pitchFamily="34" charset="0"/>
              </a:rPr>
              <a:t> Compartimentazioni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  <a:sym typeface="MS Outlook" pitchFamily="2" charset="2"/>
              </a:rPr>
              <a:t></a:t>
            </a:r>
            <a:r>
              <a:rPr lang="it-IT" sz="2000" b="1">
                <a:solidFill>
                  <a:srgbClr val="0000FF"/>
                </a:solidFill>
                <a:latin typeface="Arial Narrow" pitchFamily="34" charset="0"/>
              </a:rPr>
              <a:t> Rilevatori di fumo e/o gas, ecc.</a:t>
            </a:r>
          </a:p>
        </p:txBody>
      </p:sp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867400" y="404813"/>
            <a:ext cx="2590800" cy="1622425"/>
          </a:xfrm>
          <a:prstGeom prst="rect">
            <a:avLst/>
          </a:prstGeom>
          <a:noFill/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9225" name="Rectangle 9"/>
          <p:cNvSpPr>
            <a:spLocks noChangeArrowheads="1"/>
          </p:cNvSpPr>
          <p:nvPr/>
        </p:nvSpPr>
        <p:spPr bwMode="auto">
          <a:xfrm>
            <a:off x="2700338" y="4365625"/>
            <a:ext cx="2368550" cy="16478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  <a:sym typeface="MS Outlook" pitchFamily="2" charset="2"/>
              </a:rPr>
              <a:t> </a:t>
            </a:r>
            <a:r>
              <a:rPr lang="it-IT" sz="2000" b="1">
                <a:solidFill>
                  <a:srgbClr val="0000FF"/>
                </a:solidFill>
                <a:latin typeface="Arial Narrow" pitchFamily="34" charset="0"/>
              </a:rPr>
              <a:t>Vigili del Fuoco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  <a:sym typeface="MS Outlook" pitchFamily="2" charset="2"/>
              </a:rPr>
              <a:t> </a:t>
            </a:r>
            <a:r>
              <a:rPr lang="it-IT" sz="2000" b="1">
                <a:solidFill>
                  <a:srgbClr val="0000FF"/>
                </a:solidFill>
                <a:latin typeface="Arial Narrow" pitchFamily="34" charset="0"/>
              </a:rPr>
              <a:t>Soccorsi Sanitari</a:t>
            </a:r>
            <a:r>
              <a:rPr lang="it-IT" sz="2000" b="1">
                <a:solidFill>
                  <a:srgbClr val="0000FF"/>
                </a:solidFill>
                <a:latin typeface="Arial Narrow" pitchFamily="34" charset="0"/>
                <a:sym typeface="MS Outlook" pitchFamily="2" charset="2"/>
              </a:rPr>
              <a:t> 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  <a:sym typeface="MS Outlook" pitchFamily="2" charset="2"/>
              </a:rPr>
              <a:t></a:t>
            </a:r>
            <a:r>
              <a:rPr lang="it-IT" sz="2000" b="1">
                <a:solidFill>
                  <a:srgbClr val="0000FF"/>
                </a:solidFill>
                <a:latin typeface="Arial Narrow" pitchFamily="34" charset="0"/>
              </a:rPr>
              <a:t> Forze dell’Ordine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  <a:sym typeface="MS Outlook" pitchFamily="2" charset="2"/>
              </a:rPr>
              <a:t></a:t>
            </a:r>
            <a:r>
              <a:rPr lang="it-IT" sz="2000" b="1">
                <a:solidFill>
                  <a:srgbClr val="0000FF"/>
                </a:solidFill>
                <a:latin typeface="Arial Narrow" pitchFamily="34" charset="0"/>
              </a:rPr>
              <a:t> Protezione Civile</a:t>
            </a:r>
          </a:p>
        </p:txBody>
      </p:sp>
      <p:pic>
        <p:nvPicPr>
          <p:cNvPr id="9229" name="Picture 13" descr="msoE5BBE"/>
          <p:cNvPicPr>
            <a:picLocks noChangeAspect="1" noChangeArrowheads="1"/>
          </p:cNvPicPr>
          <p:nvPr/>
        </p:nvPicPr>
        <p:blipFill>
          <a:blip r:embed="rId3" cstate="print">
            <a:lum bright="-4000" contrast="40000"/>
          </a:blip>
          <a:srcRect/>
          <a:stretch>
            <a:fillRect/>
          </a:stretch>
        </p:blipFill>
        <p:spPr bwMode="auto">
          <a:xfrm>
            <a:off x="5508625" y="4122738"/>
            <a:ext cx="3167063" cy="18700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9230" name="Freeform 14"/>
          <p:cNvSpPr>
            <a:spLocks/>
          </p:cNvSpPr>
          <p:nvPr/>
        </p:nvSpPr>
        <p:spPr bwMode="auto">
          <a:xfrm>
            <a:off x="5280025" y="3956050"/>
            <a:ext cx="650875" cy="2109788"/>
          </a:xfrm>
          <a:custGeom>
            <a:avLst/>
            <a:gdLst>
              <a:gd name="T0" fmla="*/ 2147483647 w 406"/>
              <a:gd name="T1" fmla="*/ 2147483647 h 1208"/>
              <a:gd name="T2" fmla="*/ 2147483647 w 406"/>
              <a:gd name="T3" fmla="*/ 2147483647 h 1208"/>
              <a:gd name="T4" fmla="*/ 2147483647 w 406"/>
              <a:gd name="T5" fmla="*/ 2147483647 h 1208"/>
              <a:gd name="T6" fmla="*/ 2147483647 w 406"/>
              <a:gd name="T7" fmla="*/ 2147483647 h 1208"/>
              <a:gd name="T8" fmla="*/ 2147483647 w 406"/>
              <a:gd name="T9" fmla="*/ 2147483647 h 1208"/>
              <a:gd name="T10" fmla="*/ 2147483647 w 406"/>
              <a:gd name="T11" fmla="*/ 2147483647 h 1208"/>
              <a:gd name="T12" fmla="*/ 2147483647 w 406"/>
              <a:gd name="T13" fmla="*/ 2147483647 h 1208"/>
              <a:gd name="T14" fmla="*/ 2147483647 w 406"/>
              <a:gd name="T15" fmla="*/ 2147483647 h 1208"/>
              <a:gd name="T16" fmla="*/ 2147483647 w 406"/>
              <a:gd name="T17" fmla="*/ 2147483647 h 1208"/>
              <a:gd name="T18" fmla="*/ 2147483647 w 406"/>
              <a:gd name="T19" fmla="*/ 2147483647 h 1208"/>
              <a:gd name="T20" fmla="*/ 0 w 406"/>
              <a:gd name="T21" fmla="*/ 2147483647 h 1208"/>
              <a:gd name="T22" fmla="*/ 2147483647 w 406"/>
              <a:gd name="T23" fmla="*/ 2147483647 h 1208"/>
              <a:gd name="T24" fmla="*/ 2147483647 w 406"/>
              <a:gd name="T25" fmla="*/ 2147483647 h 1208"/>
              <a:gd name="T26" fmla="*/ 2147483647 w 406"/>
              <a:gd name="T27" fmla="*/ 2147483647 h 1208"/>
              <a:gd name="T28" fmla="*/ 2147483647 w 406"/>
              <a:gd name="T29" fmla="*/ 2147483647 h 1208"/>
              <a:gd name="T30" fmla="*/ 2147483647 w 406"/>
              <a:gd name="T31" fmla="*/ 2147483647 h 1208"/>
              <a:gd name="T32" fmla="*/ 2147483647 w 406"/>
              <a:gd name="T33" fmla="*/ 2147483647 h 1208"/>
              <a:gd name="T34" fmla="*/ 2147483647 w 406"/>
              <a:gd name="T35" fmla="*/ 2147483647 h 1208"/>
              <a:gd name="T36" fmla="*/ 2147483647 w 406"/>
              <a:gd name="T37" fmla="*/ 2147483647 h 1208"/>
              <a:gd name="T38" fmla="*/ 2147483647 w 406"/>
              <a:gd name="T39" fmla="*/ 2147483647 h 1208"/>
              <a:gd name="T40" fmla="*/ 2147483647 w 406"/>
              <a:gd name="T41" fmla="*/ 2147483647 h 1208"/>
              <a:gd name="T42" fmla="*/ 2147483647 w 406"/>
              <a:gd name="T43" fmla="*/ 2147483647 h 1208"/>
              <a:gd name="T44" fmla="*/ 2147483647 w 406"/>
              <a:gd name="T45" fmla="*/ 2147483647 h 1208"/>
              <a:gd name="T46" fmla="*/ 2147483647 w 406"/>
              <a:gd name="T47" fmla="*/ 2147483647 h 1208"/>
              <a:gd name="T48" fmla="*/ 2147483647 w 406"/>
              <a:gd name="T49" fmla="*/ 2147483647 h 1208"/>
              <a:gd name="T50" fmla="*/ 2147483647 w 406"/>
              <a:gd name="T51" fmla="*/ 2147483647 h 1208"/>
              <a:gd name="T52" fmla="*/ 2147483647 w 406"/>
              <a:gd name="T53" fmla="*/ 2147483647 h 1208"/>
              <a:gd name="T54" fmla="*/ 2147483647 w 406"/>
              <a:gd name="T55" fmla="*/ 2147483647 h 1208"/>
              <a:gd name="T56" fmla="*/ 2147483647 w 406"/>
              <a:gd name="T57" fmla="*/ 2147483647 h 1208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406"/>
              <a:gd name="T88" fmla="*/ 0 h 1208"/>
              <a:gd name="T89" fmla="*/ 406 w 406"/>
              <a:gd name="T90" fmla="*/ 1208 h 1208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406" h="1208">
                <a:moveTo>
                  <a:pt x="338" y="171"/>
                </a:moveTo>
                <a:cubicBezTo>
                  <a:pt x="376" y="161"/>
                  <a:pt x="375" y="157"/>
                  <a:pt x="406" y="137"/>
                </a:cubicBezTo>
                <a:cubicBezTo>
                  <a:pt x="404" y="118"/>
                  <a:pt x="406" y="99"/>
                  <a:pt x="401" y="81"/>
                </a:cubicBezTo>
                <a:cubicBezTo>
                  <a:pt x="393" y="50"/>
                  <a:pt x="321" y="49"/>
                  <a:pt x="305" y="47"/>
                </a:cubicBezTo>
                <a:cubicBezTo>
                  <a:pt x="282" y="39"/>
                  <a:pt x="260" y="32"/>
                  <a:pt x="237" y="24"/>
                </a:cubicBezTo>
                <a:cubicBezTo>
                  <a:pt x="210" y="25"/>
                  <a:pt x="82" y="0"/>
                  <a:pt x="39" y="47"/>
                </a:cubicBezTo>
                <a:cubicBezTo>
                  <a:pt x="26" y="93"/>
                  <a:pt x="27" y="139"/>
                  <a:pt x="62" y="171"/>
                </a:cubicBezTo>
                <a:cubicBezTo>
                  <a:pt x="65" y="283"/>
                  <a:pt x="72" y="439"/>
                  <a:pt x="62" y="555"/>
                </a:cubicBezTo>
                <a:cubicBezTo>
                  <a:pt x="60" y="580"/>
                  <a:pt x="42" y="621"/>
                  <a:pt x="34" y="645"/>
                </a:cubicBezTo>
                <a:cubicBezTo>
                  <a:pt x="30" y="656"/>
                  <a:pt x="22" y="679"/>
                  <a:pt x="22" y="679"/>
                </a:cubicBezTo>
                <a:cubicBezTo>
                  <a:pt x="16" y="730"/>
                  <a:pt x="9" y="781"/>
                  <a:pt x="0" y="832"/>
                </a:cubicBezTo>
                <a:cubicBezTo>
                  <a:pt x="2" y="849"/>
                  <a:pt x="2" y="866"/>
                  <a:pt x="5" y="883"/>
                </a:cubicBezTo>
                <a:cubicBezTo>
                  <a:pt x="7" y="894"/>
                  <a:pt x="17" y="916"/>
                  <a:pt x="17" y="916"/>
                </a:cubicBezTo>
                <a:cubicBezTo>
                  <a:pt x="21" y="961"/>
                  <a:pt x="24" y="1007"/>
                  <a:pt x="28" y="1052"/>
                </a:cubicBezTo>
                <a:cubicBezTo>
                  <a:pt x="31" y="1092"/>
                  <a:pt x="24" y="1162"/>
                  <a:pt x="73" y="1176"/>
                </a:cubicBezTo>
                <a:cubicBezTo>
                  <a:pt x="122" y="1208"/>
                  <a:pt x="213" y="1197"/>
                  <a:pt x="259" y="1199"/>
                </a:cubicBezTo>
                <a:cubicBezTo>
                  <a:pt x="369" y="1192"/>
                  <a:pt x="330" y="1206"/>
                  <a:pt x="384" y="1171"/>
                </a:cubicBezTo>
                <a:cubicBezTo>
                  <a:pt x="382" y="1154"/>
                  <a:pt x="382" y="1137"/>
                  <a:pt x="378" y="1120"/>
                </a:cubicBezTo>
                <a:cubicBezTo>
                  <a:pt x="374" y="1106"/>
                  <a:pt x="348" y="1085"/>
                  <a:pt x="338" y="1075"/>
                </a:cubicBezTo>
                <a:cubicBezTo>
                  <a:pt x="329" y="1066"/>
                  <a:pt x="325" y="1054"/>
                  <a:pt x="316" y="1046"/>
                </a:cubicBezTo>
                <a:cubicBezTo>
                  <a:pt x="286" y="1020"/>
                  <a:pt x="253" y="1002"/>
                  <a:pt x="226" y="973"/>
                </a:cubicBezTo>
                <a:cubicBezTo>
                  <a:pt x="210" y="928"/>
                  <a:pt x="234" y="981"/>
                  <a:pt x="203" y="950"/>
                </a:cubicBezTo>
                <a:cubicBezTo>
                  <a:pt x="199" y="946"/>
                  <a:pt x="201" y="938"/>
                  <a:pt x="197" y="933"/>
                </a:cubicBezTo>
                <a:cubicBezTo>
                  <a:pt x="193" y="928"/>
                  <a:pt x="186" y="926"/>
                  <a:pt x="180" y="922"/>
                </a:cubicBezTo>
                <a:cubicBezTo>
                  <a:pt x="130" y="745"/>
                  <a:pt x="165" y="882"/>
                  <a:pt x="175" y="448"/>
                </a:cubicBezTo>
                <a:cubicBezTo>
                  <a:pt x="176" y="405"/>
                  <a:pt x="198" y="409"/>
                  <a:pt x="231" y="397"/>
                </a:cubicBezTo>
                <a:cubicBezTo>
                  <a:pt x="241" y="369"/>
                  <a:pt x="248" y="341"/>
                  <a:pt x="254" y="312"/>
                </a:cubicBezTo>
                <a:cubicBezTo>
                  <a:pt x="256" y="291"/>
                  <a:pt x="252" y="225"/>
                  <a:pt x="276" y="205"/>
                </a:cubicBezTo>
                <a:cubicBezTo>
                  <a:pt x="301" y="185"/>
                  <a:pt x="353" y="213"/>
                  <a:pt x="338" y="171"/>
                </a:cubicBezTo>
                <a:close/>
              </a:path>
            </a:pathLst>
          </a:custGeom>
          <a:solidFill>
            <a:srgbClr val="FFFF00"/>
          </a:solidFill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9232" name="AutoShape 16"/>
          <p:cNvSpPr>
            <a:spLocks noChangeArrowheads="1"/>
          </p:cNvSpPr>
          <p:nvPr/>
        </p:nvSpPr>
        <p:spPr bwMode="auto">
          <a:xfrm>
            <a:off x="2700338" y="2349500"/>
            <a:ext cx="1584325" cy="79216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9233" name="AutoShape 17"/>
          <p:cNvSpPr>
            <a:spLocks noChangeArrowheads="1"/>
          </p:cNvSpPr>
          <p:nvPr/>
        </p:nvSpPr>
        <p:spPr bwMode="auto">
          <a:xfrm rot="5400000">
            <a:off x="1331913" y="3932237"/>
            <a:ext cx="1079500" cy="13684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FF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5122" name="Object 21"/>
          <p:cNvGraphicFramePr>
            <a:graphicFrameLocks noChangeAspect="1"/>
          </p:cNvGraphicFramePr>
          <p:nvPr/>
        </p:nvGraphicFramePr>
        <p:xfrm>
          <a:off x="107950" y="115888"/>
          <a:ext cx="9366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Immagine" r:id="rId4" imgW="6746760" imgH="6746760" progId="Word.Picture.8">
                  <p:embed/>
                </p:oleObj>
              </mc:Choice>
              <mc:Fallback>
                <p:oleObj name="Immagine" r:id="rId4" imgW="6746760" imgH="6746760" progId="Word.Picture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15888"/>
                        <a:ext cx="936625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4" name="Text Box 18"/>
          <p:cNvSpPr txBox="1">
            <a:spLocks noChangeArrowheads="1"/>
          </p:cNvSpPr>
          <p:nvPr/>
        </p:nvSpPr>
        <p:spPr bwMode="auto">
          <a:xfrm>
            <a:off x="250825" y="6453188"/>
            <a:ext cx="144145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000">
                <a:latin typeface="Arial Narrow" pitchFamily="34" charset="0"/>
              </a:rPr>
              <a:t>CRPVTR - Agosto - 2013</a:t>
            </a:r>
            <a:endParaRPr lang="it-IT" sz="240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2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20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1" dur="2000"/>
                                        <p:tgtEl>
                                          <p:spTgt spid="9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20" grpId="0"/>
      <p:bldP spid="9221" grpId="0"/>
      <p:bldP spid="9223" grpId="0"/>
      <p:bldP spid="9225" grpId="0"/>
      <p:bldP spid="9230" grpId="0" animBg="1"/>
      <p:bldP spid="9232" grpId="0" animBg="1"/>
      <p:bldP spid="923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4427538" y="3284538"/>
            <a:ext cx="2736850" cy="64928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5938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088" y="0"/>
                </a:moveTo>
                <a:lnTo>
                  <a:pt x="10575" y="7200"/>
                </a:lnTo>
                <a:lnTo>
                  <a:pt x="13661" y="7200"/>
                </a:lnTo>
                <a:lnTo>
                  <a:pt x="13661" y="15938"/>
                </a:lnTo>
                <a:lnTo>
                  <a:pt x="0" y="15938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0000FF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9" name="Freccia circolare in su 18"/>
          <p:cNvSpPr>
            <a:spLocks noChangeArrowheads="1"/>
          </p:cNvSpPr>
          <p:nvPr/>
        </p:nvSpPr>
        <p:spPr bwMode="auto">
          <a:xfrm rot="16200000" flipH="1">
            <a:off x="4055269" y="3801269"/>
            <a:ext cx="979487" cy="809625"/>
          </a:xfrm>
          <a:prstGeom prst="curvedUpArrow">
            <a:avLst>
              <a:gd name="adj1" fmla="val 25025"/>
              <a:gd name="adj2" fmla="val 50050"/>
              <a:gd name="adj3" fmla="val 25000"/>
            </a:avLst>
          </a:prstGeom>
          <a:solidFill>
            <a:srgbClr val="FF3300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6149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279FFA-6DAF-43B6-BE26-DCB3EA0C5F05}" type="slidenum">
              <a:rPr lang="it-IT" smtClean="0"/>
              <a:pPr/>
              <a:t>6</a:t>
            </a:fld>
            <a:endParaRPr lang="it-IT"/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1763713" y="260350"/>
            <a:ext cx="6769100" cy="5238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it-IT" sz="2800" b="1" u="sng">
                <a:solidFill>
                  <a:srgbClr val="FF3300"/>
                </a:solidFill>
                <a:latin typeface="Arial Narrow" pitchFamily="34" charset="0"/>
              </a:rPr>
              <a:t>LE PROCEDURE</a:t>
            </a:r>
            <a:r>
              <a:rPr lang="it-IT" sz="2800" b="1" u="sng">
                <a:solidFill>
                  <a:srgbClr val="0000FF"/>
                </a:solidFill>
                <a:latin typeface="Arial Narrow" pitchFamily="34" charset="0"/>
              </a:rPr>
              <a:t> </a:t>
            </a:r>
            <a:r>
              <a:rPr lang="it-IT" sz="2800" b="1">
                <a:solidFill>
                  <a:srgbClr val="0000FF"/>
                </a:solidFill>
                <a:latin typeface="Arial Narrow" pitchFamily="34" charset="0"/>
              </a:rPr>
              <a:t>		Chi fa   e   Cosa fa !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lum contrast="26000"/>
          </a:blip>
          <a:srcRect/>
          <a:stretch>
            <a:fillRect/>
          </a:stretch>
        </p:blipFill>
        <p:spPr bwMode="auto">
          <a:xfrm>
            <a:off x="5580063" y="765175"/>
            <a:ext cx="3151187" cy="2447925"/>
          </a:xfrm>
          <a:prstGeom prst="rect">
            <a:avLst/>
          </a:prstGeom>
          <a:noFill/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39750" y="1412875"/>
            <a:ext cx="3600450" cy="96361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0" scaled="1"/>
          </a:gra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85725" indent="-85725"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it-IT" sz="2000" b="1" u="sng" dirty="0">
                <a:solidFill>
                  <a:srgbClr val="FF3300"/>
                </a:solidFill>
                <a:latin typeface="Arial Narrow" pitchFamily="34" charset="0"/>
                <a:sym typeface="Marlett" pitchFamily="2" charset="2"/>
              </a:rPr>
              <a:t>IL PIANO </a:t>
            </a:r>
            <a:r>
              <a:rPr lang="it-IT" sz="2000" b="1" u="sng" dirty="0" err="1">
                <a:solidFill>
                  <a:srgbClr val="FF3300"/>
                </a:solidFill>
                <a:latin typeface="Arial Narrow" pitchFamily="34" charset="0"/>
                <a:sym typeface="Marlett" pitchFamily="2" charset="2"/>
              </a:rPr>
              <a:t>DI</a:t>
            </a:r>
            <a:r>
              <a:rPr lang="it-IT" sz="2000" b="1" u="sng" dirty="0">
                <a:solidFill>
                  <a:srgbClr val="FF3300"/>
                </a:solidFill>
                <a:latin typeface="Arial Narrow" pitchFamily="34" charset="0"/>
                <a:sym typeface="Marlett" pitchFamily="2" charset="2"/>
              </a:rPr>
              <a:t> EMERGENZA</a:t>
            </a:r>
            <a:endParaRPr lang="it-IT" sz="2000" b="1" dirty="0">
              <a:solidFill>
                <a:srgbClr val="FF3300"/>
              </a:solidFill>
              <a:latin typeface="Arial Narrow" pitchFamily="34" charset="0"/>
            </a:endParaRPr>
          </a:p>
          <a:p>
            <a:pPr marL="85725" indent="-85725" algn="just"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it-IT" sz="2000" b="1" dirty="0">
                <a:solidFill>
                  <a:srgbClr val="0000FF"/>
                </a:solidFill>
                <a:latin typeface="Arial Narrow" pitchFamily="34" charset="0"/>
                <a:sym typeface="Marlett" pitchFamily="2" charset="2"/>
              </a:rPr>
              <a:t></a:t>
            </a:r>
            <a:r>
              <a:rPr lang="it-IT" sz="2000" b="1" dirty="0">
                <a:solidFill>
                  <a:srgbClr val="0000FF"/>
                </a:solidFill>
                <a:latin typeface="Arial Narrow" pitchFamily="34" charset="0"/>
              </a:rPr>
              <a:t> La Valutazione dei Rischi</a:t>
            </a:r>
          </a:p>
          <a:p>
            <a:pPr algn="just" eaLnBrk="0" hangingPunct="0">
              <a:lnSpc>
                <a:spcPct val="50000"/>
              </a:lnSpc>
              <a:spcBef>
                <a:spcPct val="50000"/>
              </a:spcBef>
              <a:defRPr/>
            </a:pPr>
            <a:r>
              <a:rPr lang="it-IT" sz="2000" b="1" dirty="0">
                <a:solidFill>
                  <a:srgbClr val="0000FF"/>
                </a:solidFill>
                <a:latin typeface="Arial Narrow" pitchFamily="34" charset="0"/>
                <a:sym typeface="Marlett" pitchFamily="2" charset="2"/>
              </a:rPr>
              <a:t></a:t>
            </a:r>
            <a:r>
              <a:rPr lang="it-IT" sz="2000" b="1" dirty="0">
                <a:solidFill>
                  <a:srgbClr val="0000FF"/>
                </a:solidFill>
                <a:latin typeface="Arial Narrow" pitchFamily="34" charset="0"/>
              </a:rPr>
              <a:t> L’Applicazione effettiva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39750" y="2997200"/>
            <a:ext cx="3887788" cy="954088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0" scaled="1"/>
          </a:gradFill>
          <a:ln w="12700" cap="sq">
            <a:solidFill>
              <a:srgbClr val="000000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  <a:defRPr/>
            </a:pPr>
            <a:r>
              <a:rPr lang="it-IT" sz="2000" b="1" u="sng" dirty="0">
                <a:solidFill>
                  <a:srgbClr val="FF3300"/>
                </a:solidFill>
                <a:latin typeface="Arial Narrow" pitchFamily="34" charset="0"/>
                <a:sym typeface="Marlett" pitchFamily="2" charset="2"/>
              </a:rPr>
              <a:t>IL PIANO ANTINCENDIO</a:t>
            </a:r>
          </a:p>
          <a:p>
            <a:pPr marL="361950" indent="-276225" eaLnBrk="0" hangingPunct="0">
              <a:lnSpc>
                <a:spcPct val="50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it-IT" sz="2000" b="1" dirty="0">
                <a:solidFill>
                  <a:srgbClr val="0000FF"/>
                </a:solidFill>
                <a:latin typeface="Arial Narrow" pitchFamily="34" charset="0"/>
              </a:rPr>
              <a:t>La Formazione degli Addetti</a:t>
            </a:r>
          </a:p>
          <a:p>
            <a:pPr marL="361950" indent="-276225" eaLnBrk="0" hangingPunct="0">
              <a:lnSpc>
                <a:spcPct val="50000"/>
              </a:lnSpc>
              <a:spcBef>
                <a:spcPct val="50000"/>
              </a:spcBef>
              <a:buFont typeface="+mj-lt"/>
              <a:buAutoNum type="arabicPeriod"/>
              <a:defRPr/>
            </a:pPr>
            <a:r>
              <a:rPr lang="it-IT" sz="2000" b="1" dirty="0">
                <a:solidFill>
                  <a:srgbClr val="0000FF"/>
                </a:solidFill>
                <a:latin typeface="Arial Narrow" pitchFamily="34" charset="0"/>
                <a:sym typeface="Marlett" pitchFamily="2" charset="2"/>
              </a:rPr>
              <a:t>Le Prove di attuazione dei Presidi</a:t>
            </a:r>
          </a:p>
        </p:txBody>
      </p:sp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539750" y="4365625"/>
            <a:ext cx="3600450" cy="127952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0" scaled="1"/>
          </a:gra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it-IT" sz="2000" b="1" u="sng">
                <a:solidFill>
                  <a:srgbClr val="FF3300"/>
                </a:solidFill>
                <a:latin typeface="Arial Narrow" pitchFamily="34" charset="0"/>
                <a:sym typeface="Marlett" pitchFamily="2" charset="2"/>
              </a:rPr>
              <a:t>IL PIANO DI EVACUAZIONE</a:t>
            </a:r>
          </a:p>
          <a:p>
            <a:pPr algn="just" eaLnBrk="0" hangingPunct="0">
              <a:lnSpc>
                <a:spcPct val="50000"/>
              </a:lnSpc>
              <a:spcBef>
                <a:spcPct val="50000"/>
              </a:spcBef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  <a:sym typeface="Marlett" pitchFamily="2" charset="2"/>
              </a:rPr>
              <a:t> </a:t>
            </a:r>
            <a:r>
              <a:rPr lang="it-IT" sz="2000" b="1">
                <a:solidFill>
                  <a:srgbClr val="0000FF"/>
                </a:solidFill>
                <a:latin typeface="Arial Narrow" pitchFamily="34" charset="0"/>
              </a:rPr>
              <a:t>Le Prove di Evacuazione</a:t>
            </a:r>
          </a:p>
          <a:p>
            <a:pPr algn="just" eaLnBrk="0" hangingPunct="0">
              <a:lnSpc>
                <a:spcPct val="50000"/>
              </a:lnSpc>
              <a:spcBef>
                <a:spcPct val="50000"/>
              </a:spcBef>
              <a:buFont typeface="Marlett" pitchFamily="2" charset="2"/>
              <a:buChar char="4"/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  <a:sym typeface="Marlett" pitchFamily="2" charset="2"/>
              </a:rPr>
              <a:t>L’Analisi dei Risultati</a:t>
            </a:r>
          </a:p>
          <a:p>
            <a:pPr algn="just" eaLnBrk="0" hangingPunct="0">
              <a:lnSpc>
                <a:spcPct val="50000"/>
              </a:lnSpc>
              <a:spcBef>
                <a:spcPct val="50000"/>
              </a:spcBef>
              <a:buFont typeface="Marlett" pitchFamily="2" charset="2"/>
              <a:buChar char="4"/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  <a:sym typeface="Marlett" pitchFamily="2" charset="2"/>
              </a:rPr>
              <a:t>Il Miglioramento continuo</a:t>
            </a:r>
          </a:p>
        </p:txBody>
      </p:sp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076825" y="4149725"/>
            <a:ext cx="3451225" cy="1998663"/>
          </a:xfrm>
          <a:prstGeom prst="rect">
            <a:avLst/>
          </a:prstGeom>
          <a:noFill/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</p:pic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4500563" y="549275"/>
            <a:ext cx="1008062" cy="0"/>
          </a:xfrm>
          <a:prstGeom prst="line">
            <a:avLst/>
          </a:prstGeom>
          <a:noFill/>
          <a:ln w="76200" cap="sq">
            <a:solidFill>
              <a:srgbClr val="0000FF"/>
            </a:solidFill>
            <a:round/>
            <a:headEnd type="none" w="sm" len="sm"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10244" name="AutoShape 4"/>
          <p:cNvSpPr>
            <a:spLocks noChangeArrowheads="1"/>
          </p:cNvSpPr>
          <p:nvPr/>
        </p:nvSpPr>
        <p:spPr bwMode="auto">
          <a:xfrm>
            <a:off x="4211638" y="1341438"/>
            <a:ext cx="1296987" cy="719137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12700" cap="sq">
            <a:solidFill>
              <a:srgbClr val="00330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17" name="Object 21"/>
          <p:cNvGraphicFramePr>
            <a:graphicFrameLocks noChangeAspect="1"/>
          </p:cNvGraphicFramePr>
          <p:nvPr/>
        </p:nvGraphicFramePr>
        <p:xfrm>
          <a:off x="107950" y="115888"/>
          <a:ext cx="9366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Immagine" r:id="rId5" imgW="6746760" imgH="6746760" progId="Word.Picture.8">
                  <p:embed/>
                </p:oleObj>
              </mc:Choice>
              <mc:Fallback>
                <p:oleObj name="Immagine" r:id="rId5" imgW="6746760" imgH="6746760" progId="Word.Picture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15888"/>
                        <a:ext cx="936625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8" name="CasellaDiTesto 17"/>
          <p:cNvSpPr txBox="1">
            <a:spLocks noChangeArrowheads="1"/>
          </p:cNvSpPr>
          <p:nvPr/>
        </p:nvSpPr>
        <p:spPr bwMode="auto">
          <a:xfrm>
            <a:off x="5651500" y="1557338"/>
            <a:ext cx="1152525" cy="3683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t-IT"/>
          </a:p>
        </p:txBody>
      </p:sp>
      <p:sp>
        <p:nvSpPr>
          <p:cNvPr id="6159" name="CasellaDiTesto 15"/>
          <p:cNvSpPr txBox="1">
            <a:spLocks noChangeArrowheads="1"/>
          </p:cNvSpPr>
          <p:nvPr/>
        </p:nvSpPr>
        <p:spPr bwMode="auto">
          <a:xfrm>
            <a:off x="1763713" y="836613"/>
            <a:ext cx="2808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 i="1">
                <a:solidFill>
                  <a:srgbClr val="FF0000"/>
                </a:solidFill>
                <a:latin typeface="Arial Narrow" pitchFamily="34" charset="0"/>
              </a:rPr>
              <a:t>STUDIO e REALIZZAZIONE</a:t>
            </a:r>
          </a:p>
        </p:txBody>
      </p:sp>
      <p:sp>
        <p:nvSpPr>
          <p:cNvPr id="6160" name="Text Box 18"/>
          <p:cNvSpPr txBox="1">
            <a:spLocks noChangeArrowheads="1"/>
          </p:cNvSpPr>
          <p:nvPr/>
        </p:nvSpPr>
        <p:spPr bwMode="auto">
          <a:xfrm>
            <a:off x="403225" y="6605588"/>
            <a:ext cx="144145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000">
                <a:latin typeface="Arial Narrow" pitchFamily="34" charset="0"/>
              </a:rPr>
              <a:t>CRPVTR - Agosto - 2013</a:t>
            </a:r>
            <a:endParaRPr lang="it-IT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/>
      <p:bldP spid="19" grpId="0" animBg="1"/>
      <p:bldP spid="10242" grpId="0"/>
      <p:bldP spid="10245" grpId="0" animBg="1"/>
      <p:bldP spid="10246" grpId="0" animBg="1"/>
      <p:bldP spid="10248" grpId="0" animBg="1"/>
      <p:bldP spid="10253" grpId="0" animBg="1"/>
      <p:bldP spid="102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5A95189-7DD5-486E-912C-1EBA25241F45}" type="slidenum">
              <a:rPr lang="it-IT" smtClean="0"/>
              <a:pPr/>
              <a:t>7</a:t>
            </a:fld>
            <a:endParaRPr lang="it-IT"/>
          </a:p>
        </p:txBody>
      </p:sp>
      <p:sp>
        <p:nvSpPr>
          <p:cNvPr id="56337" name="Line 17"/>
          <p:cNvSpPr>
            <a:spLocks noChangeShapeType="1"/>
          </p:cNvSpPr>
          <p:nvPr/>
        </p:nvSpPr>
        <p:spPr bwMode="auto">
          <a:xfrm>
            <a:off x="2268538" y="5084763"/>
            <a:ext cx="0" cy="288925"/>
          </a:xfrm>
          <a:prstGeom prst="line">
            <a:avLst/>
          </a:prstGeom>
          <a:ln>
            <a:headEnd type="none" w="sm" len="sm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6335" name="Line 15"/>
          <p:cNvSpPr>
            <a:spLocks noChangeShapeType="1"/>
          </p:cNvSpPr>
          <p:nvPr/>
        </p:nvSpPr>
        <p:spPr bwMode="auto">
          <a:xfrm>
            <a:off x="1763713" y="2924175"/>
            <a:ext cx="0" cy="361950"/>
          </a:xfrm>
          <a:prstGeom prst="line">
            <a:avLst/>
          </a:prstGeom>
          <a:ln>
            <a:headEnd type="none" w="sm" len="sm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6334" name="Line 14"/>
          <p:cNvSpPr>
            <a:spLocks noChangeShapeType="1"/>
          </p:cNvSpPr>
          <p:nvPr/>
        </p:nvSpPr>
        <p:spPr bwMode="auto">
          <a:xfrm>
            <a:off x="2339975" y="1700213"/>
            <a:ext cx="0" cy="503237"/>
          </a:xfrm>
          <a:prstGeom prst="line">
            <a:avLst/>
          </a:prstGeom>
          <a:ln>
            <a:headEnd type="none" w="sm" len="sm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6339" name="Line 19"/>
          <p:cNvSpPr>
            <a:spLocks noChangeShapeType="1"/>
          </p:cNvSpPr>
          <p:nvPr/>
        </p:nvSpPr>
        <p:spPr bwMode="auto">
          <a:xfrm>
            <a:off x="7308850" y="5805488"/>
            <a:ext cx="649288" cy="0"/>
          </a:xfrm>
          <a:prstGeom prst="line">
            <a:avLst/>
          </a:prstGeom>
          <a:ln>
            <a:headEnd type="none" w="sm" len="sm"/>
            <a:tailEnd type="triangle" w="med" len="lg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6338" name="Line 18"/>
          <p:cNvSpPr>
            <a:spLocks noChangeShapeType="1"/>
          </p:cNvSpPr>
          <p:nvPr/>
        </p:nvSpPr>
        <p:spPr bwMode="auto">
          <a:xfrm>
            <a:off x="3779838" y="5805488"/>
            <a:ext cx="576262" cy="0"/>
          </a:xfrm>
          <a:prstGeom prst="line">
            <a:avLst/>
          </a:prstGeom>
          <a:ln>
            <a:headEnd type="none" w="sm" len="sm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6336" name="Line 16"/>
          <p:cNvSpPr>
            <a:spLocks noChangeShapeType="1"/>
          </p:cNvSpPr>
          <p:nvPr/>
        </p:nvSpPr>
        <p:spPr bwMode="auto">
          <a:xfrm>
            <a:off x="2268538" y="3933825"/>
            <a:ext cx="0" cy="431800"/>
          </a:xfrm>
          <a:prstGeom prst="line">
            <a:avLst/>
          </a:prstGeom>
          <a:ln>
            <a:headEnd type="none" w="sm" len="sm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1928813" y="214313"/>
            <a:ext cx="4105275" cy="57943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it-IT" sz="3200" b="1" u="sng">
                <a:solidFill>
                  <a:srgbClr val="FF3300"/>
                </a:solidFill>
                <a:latin typeface="Arial Narrow" pitchFamily="34" charset="0"/>
              </a:rPr>
              <a:t>Incarichi da Assegnare</a:t>
            </a:r>
            <a:endParaRPr lang="it-IT" sz="3200" b="1">
              <a:solidFill>
                <a:srgbClr val="FF3300"/>
              </a:solidFill>
              <a:latin typeface="Arial Narrow" pitchFamily="34" charset="0"/>
            </a:endParaRPr>
          </a:p>
        </p:txBody>
      </p:sp>
      <p:pic>
        <p:nvPicPr>
          <p:cNvPr id="56325" name="Picture 5" descr="mso6F42"/>
          <p:cNvPicPr>
            <a:picLocks noChangeAspect="1" noChangeArrowheads="1"/>
          </p:cNvPicPr>
          <p:nvPr/>
        </p:nvPicPr>
        <p:blipFill>
          <a:blip r:embed="rId2" cstate="print">
            <a:lum bright="6000" contrast="20000"/>
          </a:blip>
          <a:srcRect/>
          <a:stretch>
            <a:fillRect/>
          </a:stretch>
        </p:blipFill>
        <p:spPr bwMode="auto">
          <a:xfrm>
            <a:off x="7524750" y="1268413"/>
            <a:ext cx="1192213" cy="194468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6326" name="AutoShape 6"/>
          <p:cNvSpPr>
            <a:spLocks noChangeArrowheads="1"/>
          </p:cNvSpPr>
          <p:nvPr/>
        </p:nvSpPr>
        <p:spPr bwMode="auto">
          <a:xfrm>
            <a:off x="5940425" y="404813"/>
            <a:ext cx="1871663" cy="1295400"/>
          </a:xfrm>
          <a:prstGeom prst="cloudCallout">
            <a:avLst>
              <a:gd name="adj1" fmla="val 64333"/>
              <a:gd name="adj2" fmla="val 37620"/>
            </a:avLst>
          </a:prstGeom>
          <a:solidFill>
            <a:srgbClr val="FFFF00"/>
          </a:solidFill>
          <a:ln w="12700" cap="sq">
            <a:noFill/>
            <a:round/>
            <a:headEnd type="none" w="sm" len="sm"/>
            <a:tailEnd type="none" w="sm" len="sm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pPr algn="ctr">
              <a:defRPr/>
            </a:pPr>
            <a:endParaRPr lang="it-IT">
              <a:latin typeface="Times New Roman" pitchFamily="18" charset="0"/>
            </a:endParaRPr>
          </a:p>
        </p:txBody>
      </p:sp>
      <p:sp>
        <p:nvSpPr>
          <p:cNvPr id="56327" name="Text Box 7"/>
          <p:cNvSpPr txBox="1">
            <a:spLocks noChangeArrowheads="1"/>
          </p:cNvSpPr>
          <p:nvPr/>
        </p:nvSpPr>
        <p:spPr bwMode="auto">
          <a:xfrm>
            <a:off x="6227763" y="620713"/>
            <a:ext cx="1368425" cy="825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>
                <a:solidFill>
                  <a:srgbClr val="0000FF"/>
                </a:solidFill>
                <a:latin typeface="Arial Narrow" pitchFamily="34" charset="0"/>
              </a:rPr>
              <a:t>Quale incarico mi è stato assegnato</a:t>
            </a:r>
          </a:p>
        </p:txBody>
      </p:sp>
      <p:sp>
        <p:nvSpPr>
          <p:cNvPr id="56328" name="Text Box 8"/>
          <p:cNvSpPr txBox="1">
            <a:spLocks noChangeArrowheads="1"/>
          </p:cNvSpPr>
          <p:nvPr/>
        </p:nvSpPr>
        <p:spPr bwMode="auto">
          <a:xfrm>
            <a:off x="1619250" y="836613"/>
            <a:ext cx="3024188" cy="914400"/>
          </a:xfrm>
          <a:prstGeom prst="rect">
            <a:avLst/>
          </a:prstGeom>
          <a:solidFill>
            <a:srgbClr val="FFFF00"/>
          </a:solidFill>
          <a:ln w="28575" cap="sq">
            <a:solidFill>
              <a:srgbClr val="FF3300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0000FF"/>
                </a:solidFill>
                <a:latin typeface="Arial Narrow" pitchFamily="34" charset="0"/>
              </a:rPr>
              <a:t>Chi Decide</a:t>
            </a:r>
          </a:p>
          <a:p>
            <a:pPr algn="ctr"/>
            <a:r>
              <a:rPr lang="it-IT" b="1">
                <a:solidFill>
                  <a:srgbClr val="0000FF"/>
                </a:solidFill>
                <a:latin typeface="Arial Narrow" pitchFamily="34" charset="0"/>
              </a:rPr>
              <a:t>L’ORDINE DI EVACUAZIONE ?</a:t>
            </a:r>
          </a:p>
          <a:p>
            <a:pPr algn="ctr"/>
            <a:r>
              <a:rPr lang="it-IT" sz="1600">
                <a:solidFill>
                  <a:srgbClr val="0000FF"/>
                </a:solidFill>
                <a:latin typeface="Arial Narrow" pitchFamily="34" charset="0"/>
              </a:rPr>
              <a:t>( è solitamente presente sul posto )</a:t>
            </a:r>
          </a:p>
        </p:txBody>
      </p:sp>
      <p:sp>
        <p:nvSpPr>
          <p:cNvPr id="56329" name="Text Box 9"/>
          <p:cNvSpPr txBox="1">
            <a:spLocks noChangeArrowheads="1"/>
          </p:cNvSpPr>
          <p:nvPr/>
        </p:nvSpPr>
        <p:spPr bwMode="auto">
          <a:xfrm>
            <a:off x="900113" y="2205038"/>
            <a:ext cx="3240087" cy="669925"/>
          </a:xfrm>
          <a:prstGeom prst="rect">
            <a:avLst/>
          </a:prstGeom>
          <a:solidFill>
            <a:srgbClr val="FFFF00"/>
          </a:solidFill>
          <a:ln w="28575" cap="sq">
            <a:solidFill>
              <a:srgbClr val="FF3300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0000FF"/>
                </a:solidFill>
                <a:latin typeface="Arial Narrow" pitchFamily="34" charset="0"/>
              </a:rPr>
              <a:t>Chi e Come diffondere</a:t>
            </a:r>
          </a:p>
          <a:p>
            <a:pPr algn="ctr"/>
            <a:r>
              <a:rPr lang="it-IT" b="1">
                <a:solidFill>
                  <a:srgbClr val="0000FF"/>
                </a:solidFill>
                <a:latin typeface="Arial Narrow" pitchFamily="34" charset="0"/>
              </a:rPr>
              <a:t>L’ORDINE DI EVACUAZIONE ?</a:t>
            </a:r>
            <a:endParaRPr lang="it-IT" sz="1600" b="1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56330" name="Text Box 10"/>
          <p:cNvSpPr txBox="1">
            <a:spLocks noChangeArrowheads="1"/>
          </p:cNvSpPr>
          <p:nvPr/>
        </p:nvSpPr>
        <p:spPr bwMode="auto">
          <a:xfrm>
            <a:off x="755650" y="3284538"/>
            <a:ext cx="3311525" cy="669925"/>
          </a:xfrm>
          <a:prstGeom prst="rect">
            <a:avLst/>
          </a:prstGeom>
          <a:solidFill>
            <a:srgbClr val="FFFF00"/>
          </a:solidFill>
          <a:ln w="28575" cap="sq">
            <a:solidFill>
              <a:srgbClr val="FF3300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0000FF"/>
                </a:solidFill>
                <a:latin typeface="Arial Narrow" pitchFamily="34" charset="0"/>
              </a:rPr>
              <a:t>Chi Controlla</a:t>
            </a:r>
          </a:p>
          <a:p>
            <a:pPr algn="ctr"/>
            <a:r>
              <a:rPr lang="it-IT" b="1">
                <a:solidFill>
                  <a:srgbClr val="0000FF"/>
                </a:solidFill>
                <a:latin typeface="Arial Narrow" pitchFamily="34" charset="0"/>
              </a:rPr>
              <a:t>Le Operazioni DI EVACUAZIONE ?</a:t>
            </a:r>
          </a:p>
        </p:txBody>
      </p:sp>
      <p:sp>
        <p:nvSpPr>
          <p:cNvPr id="56331" name="Text Box 11"/>
          <p:cNvSpPr txBox="1">
            <a:spLocks noChangeArrowheads="1"/>
          </p:cNvSpPr>
          <p:nvPr/>
        </p:nvSpPr>
        <p:spPr bwMode="auto">
          <a:xfrm>
            <a:off x="755650" y="4365625"/>
            <a:ext cx="2952750" cy="669925"/>
          </a:xfrm>
          <a:prstGeom prst="rect">
            <a:avLst/>
          </a:prstGeom>
          <a:solidFill>
            <a:srgbClr val="FFFF00"/>
          </a:solidFill>
          <a:ln w="28575" cap="sq">
            <a:solidFill>
              <a:srgbClr val="FF3300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0000FF"/>
                </a:solidFill>
                <a:latin typeface="Arial Narrow" pitchFamily="34" charset="0"/>
              </a:rPr>
              <a:t>Chi Telefona ai numeri utili  ?</a:t>
            </a:r>
          </a:p>
          <a:p>
            <a:pPr algn="ctr"/>
            <a:r>
              <a:rPr lang="it-IT" b="1">
                <a:solidFill>
                  <a:srgbClr val="FF3300"/>
                </a:solidFill>
                <a:latin typeface="Arial Narrow" pitchFamily="34" charset="0"/>
              </a:rPr>
              <a:t>[ 115 – 118 – 112 – 113 – ecc. ]</a:t>
            </a:r>
            <a:endParaRPr lang="it-IT" sz="1600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56332" name="Text Box 12"/>
          <p:cNvSpPr txBox="1">
            <a:spLocks noChangeArrowheads="1"/>
          </p:cNvSpPr>
          <p:nvPr/>
        </p:nvSpPr>
        <p:spPr bwMode="auto">
          <a:xfrm>
            <a:off x="755650" y="5373688"/>
            <a:ext cx="3024188" cy="669925"/>
          </a:xfrm>
          <a:prstGeom prst="rect">
            <a:avLst/>
          </a:prstGeom>
          <a:solidFill>
            <a:srgbClr val="FFFF00"/>
          </a:solidFill>
          <a:ln w="28575" cap="sq">
            <a:solidFill>
              <a:srgbClr val="FF3300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0000FF"/>
                </a:solidFill>
                <a:latin typeface="Arial Narrow" pitchFamily="34" charset="0"/>
              </a:rPr>
              <a:t>Chi mette in Sicurezza</a:t>
            </a:r>
          </a:p>
          <a:p>
            <a:pPr algn="ctr"/>
            <a:r>
              <a:rPr lang="it-IT" b="1">
                <a:solidFill>
                  <a:srgbClr val="0000FF"/>
                </a:solidFill>
                <a:latin typeface="Arial Narrow" pitchFamily="34" charset="0"/>
              </a:rPr>
              <a:t>Gli IMPIANTI ?</a:t>
            </a:r>
          </a:p>
        </p:txBody>
      </p:sp>
      <p:sp>
        <p:nvSpPr>
          <p:cNvPr id="56333" name="Text Box 13"/>
          <p:cNvSpPr txBox="1">
            <a:spLocks noChangeArrowheads="1"/>
          </p:cNvSpPr>
          <p:nvPr/>
        </p:nvSpPr>
        <p:spPr bwMode="auto">
          <a:xfrm>
            <a:off x="4427538" y="5516563"/>
            <a:ext cx="2808287" cy="669925"/>
          </a:xfrm>
          <a:prstGeom prst="rect">
            <a:avLst/>
          </a:prstGeom>
          <a:solidFill>
            <a:srgbClr val="FFFF00"/>
          </a:solidFill>
          <a:ln w="28575" cap="sq">
            <a:solidFill>
              <a:srgbClr val="FF3300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0000FF"/>
                </a:solidFill>
                <a:latin typeface="Arial Narrow" pitchFamily="34" charset="0"/>
              </a:rPr>
              <a:t>Chi Controlla l’Efficienza dei</a:t>
            </a:r>
          </a:p>
          <a:p>
            <a:pPr algn="ctr"/>
            <a:r>
              <a:rPr lang="it-IT" b="1">
                <a:solidFill>
                  <a:srgbClr val="0000FF"/>
                </a:solidFill>
                <a:latin typeface="Arial Narrow" pitchFamily="34" charset="0"/>
              </a:rPr>
              <a:t>SISTEMI DI SICUREZZA  ?</a:t>
            </a:r>
          </a:p>
        </p:txBody>
      </p:sp>
      <p:sp>
        <p:nvSpPr>
          <p:cNvPr id="56341" name="Text Box 21"/>
          <p:cNvSpPr txBox="1">
            <a:spLocks noChangeArrowheads="1"/>
          </p:cNvSpPr>
          <p:nvPr/>
        </p:nvSpPr>
        <p:spPr bwMode="auto">
          <a:xfrm>
            <a:off x="7885113" y="5589588"/>
            <a:ext cx="1079500" cy="366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solidFill>
                  <a:srgbClr val="0000FF"/>
                </a:solidFill>
                <a:latin typeface="Arial Narrow" pitchFamily="34" charset="0"/>
              </a:rPr>
              <a:t>Continua</a:t>
            </a:r>
          </a:p>
        </p:txBody>
      </p:sp>
      <p:pic>
        <p:nvPicPr>
          <p:cNvPr id="56342" name="Picture 22" descr="mso2F2FE"/>
          <p:cNvPicPr>
            <a:picLocks noChangeAspect="1" noChangeArrowheads="1"/>
          </p:cNvPicPr>
          <p:nvPr/>
        </p:nvPicPr>
        <p:blipFill>
          <a:blip r:embed="rId3" cstate="print">
            <a:lum bright="-4000" contrast="40000"/>
          </a:blip>
          <a:srcRect/>
          <a:stretch>
            <a:fillRect/>
          </a:stretch>
        </p:blipFill>
        <p:spPr bwMode="auto">
          <a:xfrm>
            <a:off x="4572000" y="2060575"/>
            <a:ext cx="2316163" cy="259238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6343" name="Freeform 23"/>
          <p:cNvSpPr>
            <a:spLocks/>
          </p:cNvSpPr>
          <p:nvPr/>
        </p:nvSpPr>
        <p:spPr bwMode="auto">
          <a:xfrm>
            <a:off x="3995738" y="1916113"/>
            <a:ext cx="1138237" cy="2913062"/>
          </a:xfrm>
          <a:custGeom>
            <a:avLst/>
            <a:gdLst>
              <a:gd name="T0" fmla="*/ 2147483647 w 717"/>
              <a:gd name="T1" fmla="*/ 2147483647 h 1639"/>
              <a:gd name="T2" fmla="*/ 2147483647 w 717"/>
              <a:gd name="T3" fmla="*/ 2147483647 h 1639"/>
              <a:gd name="T4" fmla="*/ 2147483647 w 717"/>
              <a:gd name="T5" fmla="*/ 2147483647 h 1639"/>
              <a:gd name="T6" fmla="*/ 2147483647 w 717"/>
              <a:gd name="T7" fmla="*/ 2147483647 h 1639"/>
              <a:gd name="T8" fmla="*/ 2147483647 w 717"/>
              <a:gd name="T9" fmla="*/ 2147483647 h 1639"/>
              <a:gd name="T10" fmla="*/ 2147483647 w 717"/>
              <a:gd name="T11" fmla="*/ 2147483647 h 1639"/>
              <a:gd name="T12" fmla="*/ 2147483647 w 717"/>
              <a:gd name="T13" fmla="*/ 0 h 1639"/>
              <a:gd name="T14" fmla="*/ 2147483647 w 717"/>
              <a:gd name="T15" fmla="*/ 2147483647 h 1639"/>
              <a:gd name="T16" fmla="*/ 2147483647 w 717"/>
              <a:gd name="T17" fmla="*/ 2147483647 h 1639"/>
              <a:gd name="T18" fmla="*/ 2147483647 w 717"/>
              <a:gd name="T19" fmla="*/ 2147483647 h 1639"/>
              <a:gd name="T20" fmla="*/ 2147483647 w 717"/>
              <a:gd name="T21" fmla="*/ 2147483647 h 1639"/>
              <a:gd name="T22" fmla="*/ 2147483647 w 717"/>
              <a:gd name="T23" fmla="*/ 2147483647 h 1639"/>
              <a:gd name="T24" fmla="*/ 2147483647 w 717"/>
              <a:gd name="T25" fmla="*/ 2147483647 h 1639"/>
              <a:gd name="T26" fmla="*/ 2147483647 w 717"/>
              <a:gd name="T27" fmla="*/ 2147483647 h 1639"/>
              <a:gd name="T28" fmla="*/ 2147483647 w 717"/>
              <a:gd name="T29" fmla="*/ 2147483647 h 1639"/>
              <a:gd name="T30" fmla="*/ 2147483647 w 717"/>
              <a:gd name="T31" fmla="*/ 2147483647 h 1639"/>
              <a:gd name="T32" fmla="*/ 2147483647 w 717"/>
              <a:gd name="T33" fmla="*/ 2147483647 h 1639"/>
              <a:gd name="T34" fmla="*/ 2147483647 w 717"/>
              <a:gd name="T35" fmla="*/ 2147483647 h 1639"/>
              <a:gd name="T36" fmla="*/ 2147483647 w 717"/>
              <a:gd name="T37" fmla="*/ 2147483647 h 1639"/>
              <a:gd name="T38" fmla="*/ 2147483647 w 717"/>
              <a:gd name="T39" fmla="*/ 2147483647 h 1639"/>
              <a:gd name="T40" fmla="*/ 2147483647 w 717"/>
              <a:gd name="T41" fmla="*/ 2147483647 h 1639"/>
              <a:gd name="T42" fmla="*/ 2147483647 w 717"/>
              <a:gd name="T43" fmla="*/ 2147483647 h 1639"/>
              <a:gd name="T44" fmla="*/ 2147483647 w 717"/>
              <a:gd name="T45" fmla="*/ 2147483647 h 1639"/>
              <a:gd name="T46" fmla="*/ 2147483647 w 717"/>
              <a:gd name="T47" fmla="*/ 2147483647 h 1639"/>
              <a:gd name="T48" fmla="*/ 2147483647 w 717"/>
              <a:gd name="T49" fmla="*/ 2147483647 h 1639"/>
              <a:gd name="T50" fmla="*/ 2147483647 w 717"/>
              <a:gd name="T51" fmla="*/ 2147483647 h 1639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717"/>
              <a:gd name="T79" fmla="*/ 0 h 1639"/>
              <a:gd name="T80" fmla="*/ 717 w 717"/>
              <a:gd name="T81" fmla="*/ 1639 h 1639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717" h="1639">
                <a:moveTo>
                  <a:pt x="620" y="603"/>
                </a:moveTo>
                <a:cubicBezTo>
                  <a:pt x="624" y="551"/>
                  <a:pt x="609" y="491"/>
                  <a:pt x="654" y="460"/>
                </a:cubicBezTo>
                <a:cubicBezTo>
                  <a:pt x="670" y="397"/>
                  <a:pt x="670" y="345"/>
                  <a:pt x="674" y="277"/>
                </a:cubicBezTo>
                <a:cubicBezTo>
                  <a:pt x="667" y="83"/>
                  <a:pt x="717" y="105"/>
                  <a:pt x="593" y="88"/>
                </a:cubicBezTo>
                <a:cubicBezTo>
                  <a:pt x="579" y="86"/>
                  <a:pt x="566" y="83"/>
                  <a:pt x="552" y="81"/>
                </a:cubicBezTo>
                <a:cubicBezTo>
                  <a:pt x="521" y="70"/>
                  <a:pt x="532" y="60"/>
                  <a:pt x="519" y="33"/>
                </a:cubicBezTo>
                <a:cubicBezTo>
                  <a:pt x="509" y="12"/>
                  <a:pt x="504" y="12"/>
                  <a:pt x="485" y="0"/>
                </a:cubicBezTo>
                <a:cubicBezTo>
                  <a:pt x="435" y="4"/>
                  <a:pt x="391" y="12"/>
                  <a:pt x="342" y="20"/>
                </a:cubicBezTo>
                <a:cubicBezTo>
                  <a:pt x="322" y="40"/>
                  <a:pt x="310" y="54"/>
                  <a:pt x="302" y="81"/>
                </a:cubicBezTo>
                <a:cubicBezTo>
                  <a:pt x="314" y="278"/>
                  <a:pt x="312" y="192"/>
                  <a:pt x="302" y="521"/>
                </a:cubicBezTo>
                <a:cubicBezTo>
                  <a:pt x="300" y="598"/>
                  <a:pt x="292" y="692"/>
                  <a:pt x="247" y="759"/>
                </a:cubicBezTo>
                <a:cubicBezTo>
                  <a:pt x="237" y="791"/>
                  <a:pt x="242" y="775"/>
                  <a:pt x="227" y="820"/>
                </a:cubicBezTo>
                <a:cubicBezTo>
                  <a:pt x="225" y="827"/>
                  <a:pt x="220" y="840"/>
                  <a:pt x="220" y="840"/>
                </a:cubicBezTo>
                <a:cubicBezTo>
                  <a:pt x="225" y="1404"/>
                  <a:pt x="0" y="1576"/>
                  <a:pt x="349" y="1606"/>
                </a:cubicBezTo>
                <a:cubicBezTo>
                  <a:pt x="388" y="1615"/>
                  <a:pt x="426" y="1628"/>
                  <a:pt x="464" y="1639"/>
                </a:cubicBezTo>
                <a:cubicBezTo>
                  <a:pt x="496" y="1637"/>
                  <a:pt x="528" y="1638"/>
                  <a:pt x="559" y="1633"/>
                </a:cubicBezTo>
                <a:cubicBezTo>
                  <a:pt x="583" y="1629"/>
                  <a:pt x="607" y="1578"/>
                  <a:pt x="607" y="1578"/>
                </a:cubicBezTo>
                <a:cubicBezTo>
                  <a:pt x="609" y="1549"/>
                  <a:pt x="600" y="1516"/>
                  <a:pt x="613" y="1490"/>
                </a:cubicBezTo>
                <a:cubicBezTo>
                  <a:pt x="619" y="1478"/>
                  <a:pt x="642" y="1490"/>
                  <a:pt x="654" y="1484"/>
                </a:cubicBezTo>
                <a:cubicBezTo>
                  <a:pt x="662" y="1480"/>
                  <a:pt x="663" y="1470"/>
                  <a:pt x="668" y="1463"/>
                </a:cubicBezTo>
                <a:cubicBezTo>
                  <a:pt x="664" y="1406"/>
                  <a:pt x="670" y="1347"/>
                  <a:pt x="620" y="1314"/>
                </a:cubicBezTo>
                <a:cubicBezTo>
                  <a:pt x="607" y="1277"/>
                  <a:pt x="576" y="1269"/>
                  <a:pt x="552" y="1240"/>
                </a:cubicBezTo>
                <a:cubicBezTo>
                  <a:pt x="528" y="1211"/>
                  <a:pt x="553" y="1223"/>
                  <a:pt x="519" y="1213"/>
                </a:cubicBezTo>
                <a:cubicBezTo>
                  <a:pt x="494" y="1197"/>
                  <a:pt x="495" y="1182"/>
                  <a:pt x="471" y="1165"/>
                </a:cubicBezTo>
                <a:cubicBezTo>
                  <a:pt x="395" y="949"/>
                  <a:pt x="364" y="723"/>
                  <a:pt x="559" y="664"/>
                </a:cubicBezTo>
                <a:cubicBezTo>
                  <a:pt x="597" y="639"/>
                  <a:pt x="600" y="639"/>
                  <a:pt x="620" y="603"/>
                </a:cubicBezTo>
                <a:close/>
              </a:path>
            </a:pathLst>
          </a:custGeom>
          <a:solidFill>
            <a:srgbClr val="FFFF00"/>
          </a:solidFill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56344" name="Freeform 24"/>
          <p:cNvSpPr>
            <a:spLocks/>
          </p:cNvSpPr>
          <p:nvPr/>
        </p:nvSpPr>
        <p:spPr bwMode="auto">
          <a:xfrm>
            <a:off x="4859338" y="4365625"/>
            <a:ext cx="2165350" cy="950913"/>
          </a:xfrm>
          <a:custGeom>
            <a:avLst/>
            <a:gdLst>
              <a:gd name="T0" fmla="*/ 2147483647 w 1364"/>
              <a:gd name="T1" fmla="*/ 2147483647 h 599"/>
              <a:gd name="T2" fmla="*/ 2147483647 w 1364"/>
              <a:gd name="T3" fmla="*/ 2147483647 h 599"/>
              <a:gd name="T4" fmla="*/ 2147483647 w 1364"/>
              <a:gd name="T5" fmla="*/ 2147483647 h 599"/>
              <a:gd name="T6" fmla="*/ 2147483647 w 1364"/>
              <a:gd name="T7" fmla="*/ 2147483647 h 599"/>
              <a:gd name="T8" fmla="*/ 2147483647 w 1364"/>
              <a:gd name="T9" fmla="*/ 2147483647 h 599"/>
              <a:gd name="T10" fmla="*/ 2147483647 w 1364"/>
              <a:gd name="T11" fmla="*/ 2147483647 h 599"/>
              <a:gd name="T12" fmla="*/ 2147483647 w 1364"/>
              <a:gd name="T13" fmla="*/ 2147483647 h 599"/>
              <a:gd name="T14" fmla="*/ 2147483647 w 1364"/>
              <a:gd name="T15" fmla="*/ 2147483647 h 599"/>
              <a:gd name="T16" fmla="*/ 2147483647 w 1364"/>
              <a:gd name="T17" fmla="*/ 2147483647 h 599"/>
              <a:gd name="T18" fmla="*/ 2147483647 w 1364"/>
              <a:gd name="T19" fmla="*/ 2147483647 h 599"/>
              <a:gd name="T20" fmla="*/ 2147483647 w 1364"/>
              <a:gd name="T21" fmla="*/ 2147483647 h 599"/>
              <a:gd name="T22" fmla="*/ 0 w 1364"/>
              <a:gd name="T23" fmla="*/ 2147483647 h 59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64"/>
              <a:gd name="T37" fmla="*/ 0 h 599"/>
              <a:gd name="T38" fmla="*/ 1364 w 1364"/>
              <a:gd name="T39" fmla="*/ 599 h 59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64" h="599">
                <a:moveTo>
                  <a:pt x="109" y="118"/>
                </a:moveTo>
                <a:cubicBezTo>
                  <a:pt x="128" y="176"/>
                  <a:pt x="285" y="166"/>
                  <a:pt x="285" y="166"/>
                </a:cubicBezTo>
                <a:cubicBezTo>
                  <a:pt x="355" y="164"/>
                  <a:pt x="425" y="168"/>
                  <a:pt x="495" y="159"/>
                </a:cubicBezTo>
                <a:cubicBezTo>
                  <a:pt x="502" y="158"/>
                  <a:pt x="498" y="145"/>
                  <a:pt x="502" y="139"/>
                </a:cubicBezTo>
                <a:cubicBezTo>
                  <a:pt x="507" y="133"/>
                  <a:pt x="515" y="129"/>
                  <a:pt x="522" y="125"/>
                </a:cubicBezTo>
                <a:cubicBezTo>
                  <a:pt x="549" y="111"/>
                  <a:pt x="574" y="94"/>
                  <a:pt x="604" y="85"/>
                </a:cubicBezTo>
                <a:cubicBezTo>
                  <a:pt x="685" y="28"/>
                  <a:pt x="628" y="58"/>
                  <a:pt x="793" y="51"/>
                </a:cubicBezTo>
                <a:cubicBezTo>
                  <a:pt x="947" y="0"/>
                  <a:pt x="1134" y="42"/>
                  <a:pt x="1281" y="44"/>
                </a:cubicBezTo>
                <a:cubicBezTo>
                  <a:pt x="1309" y="54"/>
                  <a:pt x="1320" y="55"/>
                  <a:pt x="1342" y="78"/>
                </a:cubicBezTo>
                <a:cubicBezTo>
                  <a:pt x="1354" y="113"/>
                  <a:pt x="1364" y="132"/>
                  <a:pt x="1342" y="179"/>
                </a:cubicBezTo>
                <a:cubicBezTo>
                  <a:pt x="1334" y="196"/>
                  <a:pt x="1306" y="187"/>
                  <a:pt x="1288" y="193"/>
                </a:cubicBezTo>
                <a:cubicBezTo>
                  <a:pt x="1146" y="599"/>
                  <a:pt x="430" y="254"/>
                  <a:pt x="0" y="254"/>
                </a:cubicBezTo>
              </a:path>
            </a:pathLst>
          </a:custGeom>
          <a:solidFill>
            <a:srgbClr val="FFFF00"/>
          </a:solidFill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56347" name="AutoShape 27"/>
          <p:cNvSpPr>
            <a:spLocks noChangeArrowheads="1"/>
          </p:cNvSpPr>
          <p:nvPr/>
        </p:nvSpPr>
        <p:spPr bwMode="auto">
          <a:xfrm rot="16200000" flipH="1">
            <a:off x="7001669" y="3123406"/>
            <a:ext cx="1044575" cy="12239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rgbClr val="00FF00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it-IT" dirty="0">
              <a:ln>
                <a:solidFill>
                  <a:sysClr val="windowText" lastClr="000000"/>
                </a:solidFill>
              </a:ln>
              <a:solidFill>
                <a:srgbClr val="00FFFF"/>
              </a:solidFill>
            </a:endParaRPr>
          </a:p>
        </p:txBody>
      </p:sp>
      <p:graphicFrame>
        <p:nvGraphicFramePr>
          <p:cNvPr id="7170" name="Object 21"/>
          <p:cNvGraphicFramePr>
            <a:graphicFrameLocks noChangeAspect="1"/>
          </p:cNvGraphicFramePr>
          <p:nvPr/>
        </p:nvGraphicFramePr>
        <p:xfrm>
          <a:off x="107950" y="115888"/>
          <a:ext cx="9366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Immagine" r:id="rId4" imgW="6746760" imgH="6746760" progId="Word.Picture.8">
                  <p:embed/>
                </p:oleObj>
              </mc:Choice>
              <mc:Fallback>
                <p:oleObj name="Immagine" r:id="rId4" imgW="6746760" imgH="6746760" progId="Word.Picture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15888"/>
                        <a:ext cx="936625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5" name="Text Box 18"/>
          <p:cNvSpPr txBox="1">
            <a:spLocks noChangeArrowheads="1"/>
          </p:cNvSpPr>
          <p:nvPr/>
        </p:nvSpPr>
        <p:spPr bwMode="auto">
          <a:xfrm>
            <a:off x="250825" y="6453188"/>
            <a:ext cx="144145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000">
                <a:latin typeface="Arial Narrow" pitchFamily="34" charset="0"/>
              </a:rPr>
              <a:t>CRPVTR - Agosto - 2013</a:t>
            </a:r>
            <a:endParaRPr lang="it-IT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6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56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6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56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56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56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56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56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56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2" dur="2000"/>
                                        <p:tgtEl>
                                          <p:spTgt spid="56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56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2000"/>
                                        <p:tgtEl>
                                          <p:spTgt spid="56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56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56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56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56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56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2" dur="2000"/>
                                        <p:tgtEl>
                                          <p:spTgt spid="56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5" dur="2000"/>
                                        <p:tgtEl>
                                          <p:spTgt spid="56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4" grpId="0"/>
      <p:bldP spid="56327" grpId="0"/>
      <p:bldP spid="56328" grpId="0" animBg="1"/>
      <p:bldP spid="56329" grpId="0" animBg="1"/>
      <p:bldP spid="56330" grpId="0" animBg="1"/>
      <p:bldP spid="56331" grpId="0" animBg="1"/>
      <p:bldP spid="56332" grpId="0" animBg="1"/>
      <p:bldP spid="56333" grpId="0" animBg="1"/>
      <p:bldP spid="56341" grpId="0"/>
      <p:bldP spid="56343" grpId="0" animBg="1"/>
      <p:bldP spid="563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Segnaposto numero diapositiva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D9FBFD-FE8E-4A3A-9227-DDB2251F38AF}" type="slidenum">
              <a:rPr lang="it-IT" smtClean="0"/>
              <a:pPr/>
              <a:t>8</a:t>
            </a:fld>
            <a:endParaRPr lang="it-IT"/>
          </a:p>
        </p:txBody>
      </p:sp>
      <p:sp>
        <p:nvSpPr>
          <p:cNvPr id="57362" name="Line 18"/>
          <p:cNvSpPr>
            <a:spLocks noChangeShapeType="1"/>
          </p:cNvSpPr>
          <p:nvPr/>
        </p:nvSpPr>
        <p:spPr bwMode="auto">
          <a:xfrm>
            <a:off x="2771775" y="5084763"/>
            <a:ext cx="0" cy="431800"/>
          </a:xfrm>
          <a:prstGeom prst="line">
            <a:avLst/>
          </a:prstGeom>
          <a:ln>
            <a:headEnd type="none" w="sm" len="sm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7359" name="Line 15"/>
          <p:cNvSpPr>
            <a:spLocks noChangeShapeType="1"/>
          </p:cNvSpPr>
          <p:nvPr/>
        </p:nvSpPr>
        <p:spPr bwMode="auto">
          <a:xfrm>
            <a:off x="2124075" y="1773238"/>
            <a:ext cx="0" cy="431800"/>
          </a:xfrm>
          <a:prstGeom prst="line">
            <a:avLst/>
          </a:prstGeom>
          <a:ln>
            <a:headEnd type="none" w="sm" len="sm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7361" name="Line 17"/>
          <p:cNvSpPr>
            <a:spLocks noChangeShapeType="1"/>
          </p:cNvSpPr>
          <p:nvPr/>
        </p:nvSpPr>
        <p:spPr bwMode="auto">
          <a:xfrm>
            <a:off x="2124075" y="3933825"/>
            <a:ext cx="0" cy="431800"/>
          </a:xfrm>
          <a:prstGeom prst="line">
            <a:avLst/>
          </a:prstGeom>
          <a:ln>
            <a:headEnd type="none" w="sm" len="sm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7360" name="Line 16"/>
          <p:cNvSpPr>
            <a:spLocks noChangeShapeType="1"/>
          </p:cNvSpPr>
          <p:nvPr/>
        </p:nvSpPr>
        <p:spPr bwMode="auto">
          <a:xfrm>
            <a:off x="2124075" y="2852738"/>
            <a:ext cx="0" cy="433387"/>
          </a:xfrm>
          <a:prstGeom prst="line">
            <a:avLst/>
          </a:prstGeom>
          <a:ln>
            <a:headEnd type="none" w="sm" len="sm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7363" name="Line 19"/>
          <p:cNvSpPr>
            <a:spLocks noChangeShapeType="1"/>
          </p:cNvSpPr>
          <p:nvPr/>
        </p:nvSpPr>
        <p:spPr bwMode="auto">
          <a:xfrm>
            <a:off x="4932363" y="5805488"/>
            <a:ext cx="647700" cy="0"/>
          </a:xfrm>
          <a:prstGeom prst="line">
            <a:avLst/>
          </a:prstGeom>
          <a:ln>
            <a:headEnd type="none" w="sm" len="sm"/>
            <a:tailEnd type="triangl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1692275" y="188913"/>
            <a:ext cx="4248150" cy="5191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it-IT" sz="2800" b="1" u="sng">
                <a:solidFill>
                  <a:srgbClr val="FF3300"/>
                </a:solidFill>
                <a:latin typeface="Arial Narrow" pitchFamily="34" charset="0"/>
              </a:rPr>
              <a:t>Incarichi da Assegnare</a:t>
            </a:r>
            <a:endParaRPr lang="it-IT" sz="2800" b="1">
              <a:solidFill>
                <a:srgbClr val="FF3300"/>
              </a:solidFill>
              <a:latin typeface="Arial Narrow" pitchFamily="34" charset="0"/>
            </a:endParaRPr>
          </a:p>
        </p:txBody>
      </p:sp>
      <p:pic>
        <p:nvPicPr>
          <p:cNvPr id="57349" name="Picture 5" descr="mso6F42"/>
          <p:cNvPicPr>
            <a:picLocks noChangeAspect="1" noChangeArrowheads="1"/>
          </p:cNvPicPr>
          <p:nvPr/>
        </p:nvPicPr>
        <p:blipFill>
          <a:blip r:embed="rId2" cstate="print">
            <a:lum bright="-4000" contrast="40000"/>
          </a:blip>
          <a:srcRect/>
          <a:stretch>
            <a:fillRect/>
          </a:stretch>
        </p:blipFill>
        <p:spPr bwMode="auto">
          <a:xfrm>
            <a:off x="7524750" y="1773238"/>
            <a:ext cx="1192213" cy="1944687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7350" name="AutoShape 6"/>
          <p:cNvSpPr>
            <a:spLocks noChangeArrowheads="1"/>
          </p:cNvSpPr>
          <p:nvPr/>
        </p:nvSpPr>
        <p:spPr bwMode="auto">
          <a:xfrm>
            <a:off x="6659563" y="260350"/>
            <a:ext cx="1871662" cy="1295400"/>
          </a:xfrm>
          <a:prstGeom prst="cloudCallout">
            <a:avLst>
              <a:gd name="adj1" fmla="val 25147"/>
              <a:gd name="adj2" fmla="val 78061"/>
            </a:avLst>
          </a:prstGeom>
          <a:ln>
            <a:headEnd type="none" w="sm" len="sm"/>
            <a:tailEnd type="none" w="sm" len="sm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it-IT">
              <a:latin typeface="Times New Roman" pitchFamily="18" charset="0"/>
            </a:endParaRPr>
          </a:p>
        </p:txBody>
      </p:sp>
      <p:sp>
        <p:nvSpPr>
          <p:cNvPr id="57351" name="Text Box 7"/>
          <p:cNvSpPr txBox="1">
            <a:spLocks noChangeArrowheads="1"/>
          </p:cNvSpPr>
          <p:nvPr/>
        </p:nvSpPr>
        <p:spPr bwMode="auto">
          <a:xfrm>
            <a:off x="6946900" y="476250"/>
            <a:ext cx="1368425" cy="825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>
                <a:solidFill>
                  <a:srgbClr val="0000FF"/>
                </a:solidFill>
                <a:latin typeface="Arial Narrow" pitchFamily="34" charset="0"/>
              </a:rPr>
              <a:t>Quale incarico mi è stato assegnato</a:t>
            </a:r>
          </a:p>
        </p:txBody>
      </p:sp>
      <p:sp>
        <p:nvSpPr>
          <p:cNvPr id="57354" name="Text Box 10"/>
          <p:cNvSpPr txBox="1">
            <a:spLocks noChangeArrowheads="1"/>
          </p:cNvSpPr>
          <p:nvPr/>
        </p:nvSpPr>
        <p:spPr bwMode="auto">
          <a:xfrm>
            <a:off x="539750" y="2205038"/>
            <a:ext cx="3240088" cy="669925"/>
          </a:xfrm>
          <a:prstGeom prst="rect">
            <a:avLst/>
          </a:prstGeom>
          <a:solidFill>
            <a:srgbClr val="FFFF00"/>
          </a:solidFill>
          <a:ln w="28575" cap="sq">
            <a:solidFill>
              <a:srgbClr val="FF3300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0000FF"/>
                </a:solidFill>
                <a:latin typeface="Arial Narrow" pitchFamily="34" charset="0"/>
              </a:rPr>
              <a:t>Chi guida i Lavoratori</a:t>
            </a:r>
          </a:p>
          <a:p>
            <a:pPr algn="ctr"/>
            <a:r>
              <a:rPr lang="it-IT" b="1">
                <a:solidFill>
                  <a:srgbClr val="0000FF"/>
                </a:solidFill>
                <a:latin typeface="Arial Narrow" pitchFamily="34" charset="0"/>
              </a:rPr>
              <a:t>Verso i PUNTI DI   RACCOLTA ?</a:t>
            </a:r>
            <a:endParaRPr lang="it-IT" sz="1600" b="1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57355" name="Text Box 11"/>
          <p:cNvSpPr txBox="1">
            <a:spLocks noChangeArrowheads="1"/>
          </p:cNvSpPr>
          <p:nvPr/>
        </p:nvSpPr>
        <p:spPr bwMode="auto">
          <a:xfrm>
            <a:off x="539750" y="3284538"/>
            <a:ext cx="3240088" cy="669925"/>
          </a:xfrm>
          <a:prstGeom prst="rect">
            <a:avLst/>
          </a:prstGeom>
          <a:solidFill>
            <a:srgbClr val="FFFF00"/>
          </a:solidFill>
          <a:ln w="28575" cap="sq">
            <a:solidFill>
              <a:srgbClr val="FF3300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0000FF"/>
                </a:solidFill>
                <a:latin typeface="Arial Narrow" pitchFamily="34" charset="0"/>
              </a:rPr>
              <a:t>Chi Controlla i Sistemi di COMPARTIMENTAZIONE   ?</a:t>
            </a:r>
          </a:p>
        </p:txBody>
      </p:sp>
      <p:sp>
        <p:nvSpPr>
          <p:cNvPr id="57356" name="Text Box 12"/>
          <p:cNvSpPr txBox="1">
            <a:spLocks noChangeArrowheads="1"/>
          </p:cNvSpPr>
          <p:nvPr/>
        </p:nvSpPr>
        <p:spPr bwMode="auto">
          <a:xfrm>
            <a:off x="1476375" y="4365625"/>
            <a:ext cx="2519363" cy="669925"/>
          </a:xfrm>
          <a:prstGeom prst="rect">
            <a:avLst/>
          </a:prstGeom>
          <a:solidFill>
            <a:srgbClr val="FFFF00"/>
          </a:solidFill>
          <a:ln w="28575" cap="sq">
            <a:solidFill>
              <a:srgbClr val="FF3300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0000FF"/>
                </a:solidFill>
                <a:latin typeface="Arial Narrow" pitchFamily="34" charset="0"/>
              </a:rPr>
              <a:t>Chi interviene in aiuto</a:t>
            </a:r>
          </a:p>
          <a:p>
            <a:pPr algn="ctr"/>
            <a:r>
              <a:rPr lang="it-IT" b="1">
                <a:solidFill>
                  <a:srgbClr val="0000FF"/>
                </a:solidFill>
                <a:latin typeface="Arial Narrow" pitchFamily="34" charset="0"/>
              </a:rPr>
              <a:t>Dei   DISABILI  ?</a:t>
            </a:r>
          </a:p>
        </p:txBody>
      </p:sp>
      <p:sp>
        <p:nvSpPr>
          <p:cNvPr id="57357" name="Text Box 13"/>
          <p:cNvSpPr txBox="1">
            <a:spLocks noChangeArrowheads="1"/>
          </p:cNvSpPr>
          <p:nvPr/>
        </p:nvSpPr>
        <p:spPr bwMode="auto">
          <a:xfrm>
            <a:off x="1476375" y="5516563"/>
            <a:ext cx="3454400" cy="669925"/>
          </a:xfrm>
          <a:prstGeom prst="rect">
            <a:avLst/>
          </a:prstGeom>
          <a:solidFill>
            <a:srgbClr val="FFFF00"/>
          </a:solidFill>
          <a:ln w="28575" cap="sq">
            <a:solidFill>
              <a:srgbClr val="FF3300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0000FF"/>
                </a:solidFill>
                <a:latin typeface="Arial Narrow" pitchFamily="34" charset="0"/>
              </a:rPr>
              <a:t>Chi Controlla i Presenti sul</a:t>
            </a:r>
          </a:p>
          <a:p>
            <a:pPr algn="ctr"/>
            <a:r>
              <a:rPr lang="it-IT" b="1">
                <a:solidFill>
                  <a:srgbClr val="0000FF"/>
                </a:solidFill>
                <a:latin typeface="Arial Narrow" pitchFamily="34" charset="0"/>
              </a:rPr>
              <a:t>PUNTO DI   RACCOLTA ?</a:t>
            </a:r>
          </a:p>
        </p:txBody>
      </p:sp>
      <p:sp>
        <p:nvSpPr>
          <p:cNvPr id="57358" name="Text Box 14"/>
          <p:cNvSpPr txBox="1">
            <a:spLocks noChangeArrowheads="1"/>
          </p:cNvSpPr>
          <p:nvPr/>
        </p:nvSpPr>
        <p:spPr bwMode="auto">
          <a:xfrm>
            <a:off x="5651500" y="5445125"/>
            <a:ext cx="2808288" cy="669925"/>
          </a:xfrm>
          <a:prstGeom prst="rect">
            <a:avLst/>
          </a:prstGeom>
          <a:solidFill>
            <a:srgbClr val="FFFF00"/>
          </a:solidFill>
          <a:ln w="28575" cap="sq">
            <a:solidFill>
              <a:srgbClr val="FF3300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0000FF"/>
                </a:solidFill>
                <a:latin typeface="Arial Narrow" pitchFamily="34" charset="0"/>
              </a:rPr>
              <a:t>Chi organizza le ricerche di</a:t>
            </a:r>
          </a:p>
          <a:p>
            <a:pPr algn="ctr"/>
            <a:r>
              <a:rPr lang="it-IT" b="1">
                <a:solidFill>
                  <a:srgbClr val="0000FF"/>
                </a:solidFill>
                <a:latin typeface="Arial Narrow" pitchFamily="34" charset="0"/>
              </a:rPr>
              <a:t>Eventuali  DISPERSI ?</a:t>
            </a:r>
          </a:p>
        </p:txBody>
      </p:sp>
      <p:pic>
        <p:nvPicPr>
          <p:cNvPr id="57364" name="Picture 20" descr="msoE09D8"/>
          <p:cNvPicPr>
            <a:picLocks noChangeAspect="1" noChangeArrowheads="1"/>
          </p:cNvPicPr>
          <p:nvPr/>
        </p:nvPicPr>
        <p:blipFill>
          <a:blip r:embed="rId3" cstate="print">
            <a:lum bright="-4000" contrast="40000"/>
          </a:blip>
          <a:srcRect/>
          <a:stretch>
            <a:fillRect/>
          </a:stretch>
        </p:blipFill>
        <p:spPr bwMode="auto">
          <a:xfrm>
            <a:off x="5219700" y="2997200"/>
            <a:ext cx="1512888" cy="207327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>
            <a:outerShdw dist="107763" dir="135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57365" name="Freeform 21"/>
          <p:cNvSpPr>
            <a:spLocks/>
          </p:cNvSpPr>
          <p:nvPr/>
        </p:nvSpPr>
        <p:spPr bwMode="auto">
          <a:xfrm>
            <a:off x="5148263" y="4724400"/>
            <a:ext cx="1603375" cy="573088"/>
          </a:xfrm>
          <a:custGeom>
            <a:avLst/>
            <a:gdLst>
              <a:gd name="T0" fmla="*/ 2147483647 w 1010"/>
              <a:gd name="T1" fmla="*/ 2147483647 h 361"/>
              <a:gd name="T2" fmla="*/ 2147483647 w 1010"/>
              <a:gd name="T3" fmla="*/ 2147483647 h 361"/>
              <a:gd name="T4" fmla="*/ 2147483647 w 1010"/>
              <a:gd name="T5" fmla="*/ 2147483647 h 361"/>
              <a:gd name="T6" fmla="*/ 2147483647 w 1010"/>
              <a:gd name="T7" fmla="*/ 2147483647 h 361"/>
              <a:gd name="T8" fmla="*/ 2147483647 w 1010"/>
              <a:gd name="T9" fmla="*/ 2147483647 h 361"/>
              <a:gd name="T10" fmla="*/ 2147483647 w 1010"/>
              <a:gd name="T11" fmla="*/ 2147483647 h 361"/>
              <a:gd name="T12" fmla="*/ 0 w 1010"/>
              <a:gd name="T13" fmla="*/ 2147483647 h 361"/>
              <a:gd name="T14" fmla="*/ 2147483647 w 1010"/>
              <a:gd name="T15" fmla="*/ 2147483647 h 361"/>
              <a:gd name="T16" fmla="*/ 2147483647 w 1010"/>
              <a:gd name="T17" fmla="*/ 2147483647 h 361"/>
              <a:gd name="T18" fmla="*/ 2147483647 w 1010"/>
              <a:gd name="T19" fmla="*/ 2147483647 h 361"/>
              <a:gd name="T20" fmla="*/ 2147483647 w 1010"/>
              <a:gd name="T21" fmla="*/ 2147483647 h 361"/>
              <a:gd name="T22" fmla="*/ 2147483647 w 1010"/>
              <a:gd name="T23" fmla="*/ 2147483647 h 361"/>
              <a:gd name="T24" fmla="*/ 2147483647 w 1010"/>
              <a:gd name="T25" fmla="*/ 0 h 361"/>
              <a:gd name="T26" fmla="*/ 2147483647 w 1010"/>
              <a:gd name="T27" fmla="*/ 2147483647 h 361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1010"/>
              <a:gd name="T43" fmla="*/ 0 h 361"/>
              <a:gd name="T44" fmla="*/ 1010 w 1010"/>
              <a:gd name="T45" fmla="*/ 361 h 361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1010" h="361">
                <a:moveTo>
                  <a:pt x="894" y="13"/>
                </a:moveTo>
                <a:cubicBezTo>
                  <a:pt x="838" y="181"/>
                  <a:pt x="366" y="61"/>
                  <a:pt x="366" y="61"/>
                </a:cubicBezTo>
                <a:cubicBezTo>
                  <a:pt x="359" y="65"/>
                  <a:pt x="353" y="71"/>
                  <a:pt x="345" y="74"/>
                </a:cubicBezTo>
                <a:cubicBezTo>
                  <a:pt x="332" y="80"/>
                  <a:pt x="305" y="88"/>
                  <a:pt x="305" y="88"/>
                </a:cubicBezTo>
                <a:cubicBezTo>
                  <a:pt x="298" y="95"/>
                  <a:pt x="292" y="103"/>
                  <a:pt x="284" y="108"/>
                </a:cubicBezTo>
                <a:cubicBezTo>
                  <a:pt x="272" y="115"/>
                  <a:pt x="244" y="122"/>
                  <a:pt x="244" y="122"/>
                </a:cubicBezTo>
                <a:cubicBezTo>
                  <a:pt x="179" y="215"/>
                  <a:pt x="167" y="170"/>
                  <a:pt x="0" y="176"/>
                </a:cubicBezTo>
                <a:cubicBezTo>
                  <a:pt x="18" y="361"/>
                  <a:pt x="186" y="246"/>
                  <a:pt x="427" y="250"/>
                </a:cubicBezTo>
                <a:cubicBezTo>
                  <a:pt x="607" y="267"/>
                  <a:pt x="828" y="337"/>
                  <a:pt x="982" y="237"/>
                </a:cubicBezTo>
                <a:cubicBezTo>
                  <a:pt x="1010" y="156"/>
                  <a:pt x="995" y="210"/>
                  <a:pt x="1003" y="68"/>
                </a:cubicBezTo>
                <a:cubicBezTo>
                  <a:pt x="1001" y="57"/>
                  <a:pt x="1003" y="44"/>
                  <a:pt x="996" y="34"/>
                </a:cubicBezTo>
                <a:cubicBezTo>
                  <a:pt x="992" y="28"/>
                  <a:pt x="982" y="30"/>
                  <a:pt x="975" y="27"/>
                </a:cubicBezTo>
                <a:cubicBezTo>
                  <a:pt x="953" y="16"/>
                  <a:pt x="938" y="8"/>
                  <a:pt x="914" y="0"/>
                </a:cubicBezTo>
                <a:cubicBezTo>
                  <a:pt x="907" y="25"/>
                  <a:pt x="914" y="23"/>
                  <a:pt x="894" y="13"/>
                </a:cubicBezTo>
                <a:close/>
              </a:path>
            </a:pathLst>
          </a:custGeom>
          <a:solidFill>
            <a:srgbClr val="FFFF00"/>
          </a:solidFill>
          <a:ln w="12700" cap="sq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it-IT"/>
          </a:p>
        </p:txBody>
      </p:sp>
      <p:sp>
        <p:nvSpPr>
          <p:cNvPr id="57366" name="AutoShape 22"/>
          <p:cNvSpPr>
            <a:spLocks noChangeArrowheads="1"/>
          </p:cNvSpPr>
          <p:nvPr/>
        </p:nvSpPr>
        <p:spPr bwMode="auto">
          <a:xfrm>
            <a:off x="4644008" y="1268760"/>
            <a:ext cx="1800225" cy="1439862"/>
          </a:xfrm>
          <a:prstGeom prst="cloudCallout">
            <a:avLst>
              <a:gd name="adj1" fmla="val 35100"/>
              <a:gd name="adj2" fmla="val 78665"/>
            </a:avLst>
          </a:prstGeom>
          <a:ln>
            <a:headEnd type="none" w="sm" len="sm"/>
            <a:tailEnd type="none" w="sm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endParaRPr lang="it-IT">
              <a:latin typeface="Times New Roman" pitchFamily="18" charset="0"/>
            </a:endParaRPr>
          </a:p>
        </p:txBody>
      </p:sp>
      <p:sp>
        <p:nvSpPr>
          <p:cNvPr id="57367" name="Text Box 23"/>
          <p:cNvSpPr txBox="1">
            <a:spLocks noChangeArrowheads="1"/>
          </p:cNvSpPr>
          <p:nvPr/>
        </p:nvSpPr>
        <p:spPr bwMode="auto">
          <a:xfrm>
            <a:off x="4787900" y="1484313"/>
            <a:ext cx="1439863" cy="8255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600" b="1">
                <a:solidFill>
                  <a:srgbClr val="0000FF"/>
                </a:solidFill>
                <a:latin typeface="Arial Narrow" pitchFamily="34" charset="0"/>
              </a:rPr>
              <a:t>Sarà utile fare un poco di Formazione</a:t>
            </a:r>
          </a:p>
        </p:txBody>
      </p:sp>
      <p:sp>
        <p:nvSpPr>
          <p:cNvPr id="8216" name="Rectangle 30"/>
          <p:cNvSpPr>
            <a:spLocks noChangeArrowheads="1"/>
          </p:cNvSpPr>
          <p:nvPr/>
        </p:nvSpPr>
        <p:spPr bwMode="auto">
          <a:xfrm>
            <a:off x="684213" y="1557338"/>
            <a:ext cx="358775" cy="287337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57353" name="Text Box 9"/>
          <p:cNvSpPr txBox="1">
            <a:spLocks noChangeArrowheads="1"/>
          </p:cNvSpPr>
          <p:nvPr/>
        </p:nvSpPr>
        <p:spPr bwMode="auto">
          <a:xfrm>
            <a:off x="1331913" y="836613"/>
            <a:ext cx="2952750" cy="914400"/>
          </a:xfrm>
          <a:prstGeom prst="rect">
            <a:avLst/>
          </a:prstGeom>
          <a:solidFill>
            <a:srgbClr val="FFFF00"/>
          </a:solidFill>
          <a:ln w="28575" cap="sq">
            <a:solidFill>
              <a:srgbClr val="FF3300"/>
            </a:solidFill>
            <a:miter lim="800000"/>
            <a:headEnd type="none" w="sm" len="sm"/>
            <a:tailEnd type="none" w="sm" len="sm"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>
            <a:spAutoFit/>
          </a:bodyPr>
          <a:lstStyle/>
          <a:p>
            <a:pPr algn="ctr"/>
            <a:r>
              <a:rPr lang="it-IT" b="1">
                <a:solidFill>
                  <a:srgbClr val="0000FF"/>
                </a:solidFill>
                <a:latin typeface="Arial Narrow" pitchFamily="34" charset="0"/>
              </a:rPr>
              <a:t>Chi verifica la praticabilità</a:t>
            </a:r>
          </a:p>
          <a:p>
            <a:pPr algn="ctr"/>
            <a:r>
              <a:rPr lang="it-IT" b="1">
                <a:solidFill>
                  <a:srgbClr val="0000FF"/>
                </a:solidFill>
                <a:latin typeface="Arial Narrow" pitchFamily="34" charset="0"/>
              </a:rPr>
              <a:t>Del SISTEMA DI ESODO   ?</a:t>
            </a:r>
          </a:p>
          <a:p>
            <a:pPr algn="ctr"/>
            <a:r>
              <a:rPr lang="it-IT" sz="1600" b="1">
                <a:solidFill>
                  <a:srgbClr val="0000FF"/>
                </a:solidFill>
                <a:latin typeface="Arial Narrow" pitchFamily="34" charset="0"/>
              </a:rPr>
              <a:t>( è normalmente il R.S.P.P. )</a:t>
            </a:r>
          </a:p>
        </p:txBody>
      </p:sp>
      <p:sp>
        <p:nvSpPr>
          <p:cNvPr id="8218" name="Rectangle 33"/>
          <p:cNvSpPr>
            <a:spLocks noChangeArrowheads="1"/>
          </p:cNvSpPr>
          <p:nvPr/>
        </p:nvSpPr>
        <p:spPr bwMode="auto">
          <a:xfrm>
            <a:off x="971550" y="1628775"/>
            <a:ext cx="360363" cy="215900"/>
          </a:xfrm>
          <a:prstGeom prst="rect">
            <a:avLst/>
          </a:prstGeom>
          <a:solidFill>
            <a:schemeClr val="bg1"/>
          </a:solidFill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8194" name="Object 21"/>
          <p:cNvGraphicFramePr>
            <a:graphicFrameLocks noChangeAspect="1"/>
          </p:cNvGraphicFramePr>
          <p:nvPr/>
        </p:nvGraphicFramePr>
        <p:xfrm>
          <a:off x="107950" y="115888"/>
          <a:ext cx="9366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Immagine" r:id="rId4" imgW="6746760" imgH="6746760" progId="Word.Picture.8">
                  <p:embed/>
                </p:oleObj>
              </mc:Choice>
              <mc:Fallback>
                <p:oleObj name="Immagine" r:id="rId4" imgW="6746760" imgH="6746760" progId="Word.Picture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15888"/>
                        <a:ext cx="936625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9" name="Text Box 18"/>
          <p:cNvSpPr txBox="1">
            <a:spLocks noChangeArrowheads="1"/>
          </p:cNvSpPr>
          <p:nvPr/>
        </p:nvSpPr>
        <p:spPr bwMode="auto">
          <a:xfrm>
            <a:off x="250825" y="6453188"/>
            <a:ext cx="144145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000">
                <a:latin typeface="Arial Narrow" pitchFamily="34" charset="0"/>
              </a:rPr>
              <a:t>CRPVTR - Agosto - 2013</a:t>
            </a:r>
            <a:endParaRPr lang="it-IT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7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7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7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57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57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57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57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57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57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7" dur="2000"/>
                                        <p:tgtEl>
                                          <p:spTgt spid="57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0" dur="2000"/>
                                        <p:tgtEl>
                                          <p:spTgt spid="57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5" dur="2000"/>
                                        <p:tgtEl>
                                          <p:spTgt spid="5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2000"/>
                                        <p:tgtEl>
                                          <p:spTgt spid="57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2000"/>
                                        <p:tgtEl>
                                          <p:spTgt spid="5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57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57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57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57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  <p:bldP spid="57350" grpId="0" animBg="1"/>
      <p:bldP spid="57351" grpId="0"/>
      <p:bldP spid="57354" grpId="0" animBg="1"/>
      <p:bldP spid="57355" grpId="0" animBg="1"/>
      <p:bldP spid="57356" grpId="0" animBg="1"/>
      <p:bldP spid="57357" grpId="0" animBg="1"/>
      <p:bldP spid="57358" grpId="0" animBg="1"/>
      <p:bldP spid="57365" grpId="0" animBg="1"/>
      <p:bldP spid="57367" grpId="0"/>
      <p:bldP spid="5735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1" name="Segnaposto numero diapositiva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481B36-2858-4957-A16A-9B6FE41ABF93}" type="slidenum">
              <a:rPr lang="it-IT" smtClean="0"/>
              <a:pPr/>
              <a:t>9</a:t>
            </a:fld>
            <a:endParaRPr lang="it-IT"/>
          </a:p>
        </p:txBody>
      </p:sp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1619250" y="404813"/>
            <a:ext cx="2016125" cy="6413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3600" b="1" u="sng">
                <a:solidFill>
                  <a:srgbClr val="FF3300"/>
                </a:solidFill>
                <a:latin typeface="Arial Narrow" pitchFamily="34" charset="0"/>
              </a:rPr>
              <a:t>I RUOLI</a:t>
            </a:r>
            <a:endParaRPr lang="it-IT" sz="3600" b="1">
              <a:solidFill>
                <a:srgbClr val="FF3300"/>
              </a:solidFill>
              <a:latin typeface="Arial Narrow" pitchFamily="34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492500" y="500063"/>
            <a:ext cx="5327650" cy="4857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it-IT" sz="3200" b="1">
                <a:solidFill>
                  <a:srgbClr val="0000FF"/>
                </a:solidFill>
                <a:latin typeface="Arial Narrow" pitchFamily="34" charset="0"/>
                <a:sym typeface="Marlett" pitchFamily="2" charset="2"/>
              </a:rPr>
              <a:t>INTERNI   ALL’ Organizzazione</a:t>
            </a:r>
            <a:endParaRPr lang="it-IT" sz="3200" b="1">
              <a:solidFill>
                <a:srgbClr val="0000FF"/>
              </a:solidFill>
              <a:latin typeface="Arial Narrow" pitchFamily="34" charset="0"/>
            </a:endParaRPr>
          </a:p>
        </p:txBody>
      </p:sp>
      <p:sp>
        <p:nvSpPr>
          <p:cNvPr id="11268" name="AutoShape 4"/>
          <p:cNvSpPr>
            <a:spLocks noChangeArrowheads="1"/>
          </p:cNvSpPr>
          <p:nvPr/>
        </p:nvSpPr>
        <p:spPr bwMode="auto">
          <a:xfrm>
            <a:off x="468313" y="1268413"/>
            <a:ext cx="2514600" cy="1466850"/>
          </a:xfrm>
          <a:prstGeom prst="downArrowCallout">
            <a:avLst>
              <a:gd name="adj1" fmla="val 42857"/>
              <a:gd name="adj2" fmla="val 42857"/>
              <a:gd name="adj3" fmla="val 16667"/>
              <a:gd name="adj4" fmla="val 66667"/>
            </a:avLst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611188" y="1268413"/>
            <a:ext cx="2209800" cy="1006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</a:rPr>
              <a:t>Il Servizio di Prevenzione e Protezione</a:t>
            </a:r>
            <a:endParaRPr lang="it-IT" sz="20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3348038" y="1268413"/>
            <a:ext cx="2514600" cy="1512887"/>
          </a:xfrm>
          <a:prstGeom prst="downArrowCallout">
            <a:avLst>
              <a:gd name="adj1" fmla="val 41553"/>
              <a:gd name="adj2" fmla="val 41553"/>
              <a:gd name="adj3" fmla="val 16667"/>
              <a:gd name="adj4" fmla="val 66667"/>
            </a:avLst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0" scaled="1"/>
          </a:gra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3492500" y="1341438"/>
            <a:ext cx="2209800" cy="8223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400" b="1">
                <a:solidFill>
                  <a:srgbClr val="0000FF"/>
                </a:solidFill>
                <a:latin typeface="Arial Narrow" pitchFamily="34" charset="0"/>
              </a:rPr>
              <a:t>Gli Addetti e i Preposti</a:t>
            </a:r>
            <a:endParaRPr lang="it-IT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272" name="AutoShape 8"/>
          <p:cNvSpPr>
            <a:spLocks noChangeArrowheads="1"/>
          </p:cNvSpPr>
          <p:nvPr/>
        </p:nvSpPr>
        <p:spPr bwMode="auto">
          <a:xfrm>
            <a:off x="6300788" y="1341438"/>
            <a:ext cx="2370137" cy="1371600"/>
          </a:xfrm>
          <a:prstGeom prst="downArrowCallout">
            <a:avLst>
              <a:gd name="adj1" fmla="val 43200"/>
              <a:gd name="adj2" fmla="val 43200"/>
              <a:gd name="adj3" fmla="val 16667"/>
              <a:gd name="adj4" fmla="val 66667"/>
            </a:avLst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0" scaled="1"/>
          </a:gra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6372225" y="1557338"/>
            <a:ext cx="2209800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400" b="1">
                <a:solidFill>
                  <a:srgbClr val="0000FF"/>
                </a:solidFill>
                <a:latin typeface="Arial Narrow" pitchFamily="34" charset="0"/>
              </a:rPr>
              <a:t>I Lavoratori</a:t>
            </a:r>
            <a:endParaRPr lang="it-IT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395288" y="2781300"/>
            <a:ext cx="2881312" cy="1474788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0" scaled="1"/>
          </a:gra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it-IT" b="1">
                <a:solidFill>
                  <a:srgbClr val="FF3300"/>
                </a:solidFill>
                <a:latin typeface="Arial Narrow" pitchFamily="34" charset="0"/>
                <a:sym typeface="Webdings" pitchFamily="18" charset="2"/>
              </a:rPr>
              <a:t> </a:t>
            </a:r>
            <a:r>
              <a:rPr lang="it-IT" b="1">
                <a:solidFill>
                  <a:srgbClr val="FF3300"/>
                </a:solidFill>
                <a:latin typeface="Arial Narrow" pitchFamily="34" charset="0"/>
              </a:rPr>
              <a:t>Il Datore di Lavoro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it-IT" b="1">
                <a:solidFill>
                  <a:srgbClr val="FF3300"/>
                </a:solidFill>
                <a:latin typeface="Arial Narrow" pitchFamily="34" charset="0"/>
                <a:sym typeface="Webdings" pitchFamily="18" charset="2"/>
              </a:rPr>
              <a:t></a:t>
            </a:r>
            <a:r>
              <a:rPr lang="it-IT" b="1">
                <a:solidFill>
                  <a:srgbClr val="FF3300"/>
                </a:solidFill>
                <a:latin typeface="Arial Narrow" pitchFamily="34" charset="0"/>
              </a:rPr>
              <a:t> Il Responsabile S. P. P.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 typeface="Webdings" pitchFamily="18" charset="2"/>
              <a:buChar char=""/>
            </a:pPr>
            <a:r>
              <a:rPr lang="it-IT" b="1">
                <a:solidFill>
                  <a:srgbClr val="FF3300"/>
                </a:solidFill>
                <a:latin typeface="Arial Narrow" pitchFamily="34" charset="0"/>
              </a:rPr>
              <a:t>Il Responsabile Lav</a:t>
            </a:r>
            <a:r>
              <a:rPr lang="it-IT" sz="2000" b="1">
                <a:solidFill>
                  <a:srgbClr val="FF3300"/>
                </a:solidFill>
                <a:latin typeface="Arial Narrow" pitchFamily="34" charset="0"/>
              </a:rPr>
              <a:t>oratori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 typeface="Webdings" pitchFamily="18" charset="2"/>
              <a:buChar char=""/>
            </a:pPr>
            <a:r>
              <a:rPr lang="it-IT" sz="2000" b="1">
                <a:solidFill>
                  <a:srgbClr val="FF3300"/>
                </a:solidFill>
                <a:latin typeface="Arial Narrow" pitchFamily="34" charset="0"/>
              </a:rPr>
              <a:t>Il Medico Competente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3419475" y="2924175"/>
            <a:ext cx="2667000" cy="1119188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0" scaled="1"/>
          </a:gra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it-IT" b="1">
                <a:latin typeface="Arial Narrow" pitchFamily="34" charset="0"/>
                <a:sym typeface="Webdings" pitchFamily="18" charset="2"/>
              </a:rPr>
              <a:t>     </a:t>
            </a:r>
            <a:endParaRPr lang="it-IT" b="1">
              <a:latin typeface="Arial Narrow" pitchFamily="34" charset="0"/>
            </a:endParaRPr>
          </a:p>
          <a:p>
            <a:pPr algn="just" eaLnBrk="0" hangingPunct="0">
              <a:lnSpc>
                <a:spcPct val="80000"/>
              </a:lnSpc>
              <a:spcBef>
                <a:spcPct val="50000"/>
              </a:spcBef>
            </a:pPr>
            <a:r>
              <a:rPr lang="it-IT" b="1">
                <a:solidFill>
                  <a:srgbClr val="0000FF"/>
                </a:solidFill>
                <a:latin typeface="Arial Narrow" pitchFamily="34" charset="0"/>
              </a:rPr>
              <a:t>Con compiti e attività assegnati dal Servizio Prevenzione e Protezione</a:t>
            </a:r>
          </a:p>
        </p:txBody>
      </p:sp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6443663" y="2781300"/>
            <a:ext cx="2365375" cy="142081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FFFFFF"/>
              </a:gs>
            </a:gsLst>
            <a:lin ang="0" scaled="1"/>
          </a:gra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it-IT" sz="2000" b="1">
                <a:solidFill>
                  <a:srgbClr val="0000FF"/>
                </a:solidFill>
                <a:latin typeface="Arial Narrow" pitchFamily="34" charset="0"/>
                <a:sym typeface="Webdings" pitchFamily="18" charset="2"/>
              </a:rPr>
              <a:t> </a:t>
            </a:r>
            <a:r>
              <a:rPr lang="it-IT" b="1">
                <a:solidFill>
                  <a:srgbClr val="0000FF"/>
                </a:solidFill>
                <a:latin typeface="Arial Narrow" pitchFamily="34" charset="0"/>
              </a:rPr>
              <a:t>Responsabile d’Area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</a:pPr>
            <a:r>
              <a:rPr lang="it-IT" b="1">
                <a:solidFill>
                  <a:srgbClr val="0000FF"/>
                </a:solidFill>
                <a:latin typeface="Arial Narrow" pitchFamily="34" charset="0"/>
                <a:sym typeface="Webdings" pitchFamily="18" charset="2"/>
              </a:rPr>
              <a:t>   </a:t>
            </a:r>
            <a:r>
              <a:rPr lang="it-IT" b="1">
                <a:solidFill>
                  <a:srgbClr val="0000FF"/>
                </a:solidFill>
                <a:latin typeface="Arial Narrow" pitchFamily="34" charset="0"/>
              </a:rPr>
              <a:t>Operatori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 typeface="Webdings" pitchFamily="18" charset="2"/>
              <a:buNone/>
            </a:pPr>
            <a:r>
              <a:rPr lang="it-IT" b="1">
                <a:solidFill>
                  <a:srgbClr val="0000FF"/>
                </a:solidFill>
                <a:latin typeface="Times New Roman" pitchFamily="18" charset="0"/>
                <a:sym typeface="Webdings" pitchFamily="18" charset="2"/>
              </a:rPr>
              <a:t></a:t>
            </a:r>
            <a:r>
              <a:rPr lang="it-IT">
                <a:solidFill>
                  <a:srgbClr val="0000FF"/>
                </a:solidFill>
                <a:latin typeface="Times New Roman" pitchFamily="18" charset="0"/>
                <a:sym typeface="Webdings" pitchFamily="18" charset="2"/>
              </a:rPr>
              <a:t> </a:t>
            </a:r>
            <a:r>
              <a:rPr lang="it-IT" b="1">
                <a:solidFill>
                  <a:srgbClr val="0000FF"/>
                </a:solidFill>
                <a:latin typeface="Arial Narrow" pitchFamily="34" charset="0"/>
                <a:sym typeface="Webdings" pitchFamily="18" charset="2"/>
              </a:rPr>
              <a:t>Addetto o Tutore per</a:t>
            </a:r>
          </a:p>
          <a:p>
            <a:pPr eaLnBrk="0" hangingPunct="0">
              <a:lnSpc>
                <a:spcPct val="80000"/>
              </a:lnSpc>
              <a:spcBef>
                <a:spcPct val="50000"/>
              </a:spcBef>
              <a:buFont typeface="Webdings" pitchFamily="18" charset="2"/>
              <a:buNone/>
            </a:pPr>
            <a:r>
              <a:rPr lang="it-IT" b="1">
                <a:solidFill>
                  <a:srgbClr val="0000FF"/>
                </a:solidFill>
                <a:latin typeface="Arial Narrow" pitchFamily="34" charset="0"/>
                <a:sym typeface="Webdings" pitchFamily="18" charset="2"/>
              </a:rPr>
              <a:t>    eventuale disabile</a:t>
            </a:r>
          </a:p>
        </p:txBody>
      </p:sp>
      <p:graphicFrame>
        <p:nvGraphicFramePr>
          <p:cNvPr id="11277" name="Object 13"/>
          <p:cNvGraphicFramePr>
            <a:graphicFrameLocks noChangeAspect="1"/>
          </p:cNvGraphicFramePr>
          <p:nvPr/>
        </p:nvGraphicFramePr>
        <p:xfrm>
          <a:off x="468313" y="4365625"/>
          <a:ext cx="2286000" cy="1754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name="ClipArt" r:id="rId2" imgW="4519440" imgH="3466800" progId="MS_ClipArt_Gallery.2">
                  <p:embed/>
                </p:oleObj>
              </mc:Choice>
              <mc:Fallback>
                <p:oleObj name="ClipArt" r:id="rId2" imgW="4519440" imgH="3466800" progId="MS_ClipArt_Gallery.2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365625"/>
                        <a:ext cx="2286000" cy="17541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78" name="Object 14"/>
          <p:cNvGraphicFramePr>
            <a:graphicFrameLocks noChangeAspect="1"/>
          </p:cNvGraphicFramePr>
          <p:nvPr/>
        </p:nvGraphicFramePr>
        <p:xfrm>
          <a:off x="6227763" y="4292600"/>
          <a:ext cx="2362200" cy="181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ClipArt" r:id="rId4" imgW="4539600" imgH="3497040" progId="MS_ClipArt_Gallery.2">
                  <p:embed/>
                </p:oleObj>
              </mc:Choice>
              <mc:Fallback>
                <p:oleObj name="ClipArt" r:id="rId4" imgW="4539600" imgH="3497040" progId="MS_ClipArt_Gallery.2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763" y="4292600"/>
                        <a:ext cx="2362200" cy="18192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9525">
                        <a:solidFill>
                          <a:srgbClr val="0000F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9" name="Text Box 15"/>
          <p:cNvSpPr txBox="1">
            <a:spLocks noChangeArrowheads="1"/>
          </p:cNvSpPr>
          <p:nvPr/>
        </p:nvSpPr>
        <p:spPr bwMode="auto">
          <a:xfrm>
            <a:off x="6588125" y="4365625"/>
            <a:ext cx="1079500" cy="522288"/>
          </a:xfrm>
          <a:prstGeom prst="rect">
            <a:avLst/>
          </a:prstGeom>
          <a:solidFill>
            <a:srgbClr val="FFFF00"/>
          </a:solidFill>
          <a:ln w="12700" cap="sq">
            <a:solidFill>
              <a:srgbClr val="0000FF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1400" b="1">
                <a:solidFill>
                  <a:srgbClr val="FF0000"/>
                </a:solidFill>
                <a:latin typeface="Arial Narrow" pitchFamily="34" charset="0"/>
              </a:rPr>
              <a:t>Il Piano Emergenza</a:t>
            </a:r>
            <a:endParaRPr lang="it-IT" sz="140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1283" name="AutoShape 19"/>
          <p:cNvSpPr>
            <a:spLocks noChangeArrowheads="1"/>
          </p:cNvSpPr>
          <p:nvPr/>
        </p:nvSpPr>
        <p:spPr bwMode="auto">
          <a:xfrm>
            <a:off x="3059113" y="4652963"/>
            <a:ext cx="3025775" cy="13684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FF00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11285" name="Text Box 21"/>
          <p:cNvSpPr txBox="1">
            <a:spLocks noChangeArrowheads="1"/>
          </p:cNvSpPr>
          <p:nvPr/>
        </p:nvSpPr>
        <p:spPr bwMode="auto">
          <a:xfrm>
            <a:off x="3563938" y="4941888"/>
            <a:ext cx="2232025" cy="7381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 sz="1400" b="1">
                <a:latin typeface="Arial Narrow" pitchFamily="34" charset="0"/>
              </a:rPr>
              <a:t>Tutti i soggetti operativi attuano assieme , con il ruolo assegnato</a:t>
            </a:r>
          </a:p>
        </p:txBody>
      </p:sp>
      <p:graphicFrame>
        <p:nvGraphicFramePr>
          <p:cNvPr id="25" name="Object 21"/>
          <p:cNvGraphicFramePr>
            <a:graphicFrameLocks noChangeAspect="1"/>
          </p:cNvGraphicFramePr>
          <p:nvPr/>
        </p:nvGraphicFramePr>
        <p:xfrm>
          <a:off x="107950" y="115888"/>
          <a:ext cx="9366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" name="Immagine" r:id="rId6" imgW="6746760" imgH="6746760" progId="Word.Picture.8">
                  <p:embed/>
                </p:oleObj>
              </mc:Choice>
              <mc:Fallback>
                <p:oleObj name="Immagine" r:id="rId6" imgW="6746760" imgH="6746760" progId="Word.Picture.8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50" y="115888"/>
                        <a:ext cx="936625" cy="936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36" name="Text Box 18"/>
          <p:cNvSpPr txBox="1">
            <a:spLocks noChangeArrowheads="1"/>
          </p:cNvSpPr>
          <p:nvPr/>
        </p:nvSpPr>
        <p:spPr bwMode="auto">
          <a:xfrm>
            <a:off x="250825" y="6453188"/>
            <a:ext cx="1441450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it-IT" sz="1000">
                <a:latin typeface="Arial Narrow" pitchFamily="34" charset="0"/>
              </a:rPr>
              <a:t>CRPVTR - Agosto - 2013</a:t>
            </a:r>
            <a:endParaRPr lang="it-IT" sz="240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2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1" dur="20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4" dur="20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7" dur="2000"/>
                                        <p:tgtEl>
                                          <p:spTgt spid="11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0" dur="2000"/>
                                        <p:tgtEl>
                                          <p:spTgt spid="1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83" dur="2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/>
      <p:bldP spid="11268" grpId="0" animBg="1"/>
      <p:bldP spid="11269" grpId="0"/>
      <p:bldP spid="11270" grpId="0" animBg="1"/>
      <p:bldP spid="11271" grpId="0"/>
      <p:bldP spid="11272" grpId="0" animBg="1"/>
      <p:bldP spid="11273" grpId="0"/>
      <p:bldP spid="11274" grpId="0" animBg="1"/>
      <p:bldP spid="11275" grpId="0" animBg="1"/>
      <p:bldP spid="11276" grpId="0" animBg="1"/>
      <p:bldP spid="11279" grpId="0" animBg="1"/>
      <p:bldP spid="11283" grpId="0" animBg="1"/>
      <p:bldP spid="11285" grpId="0"/>
    </p:bldLst>
  </p:timing>
</p:sld>
</file>

<file path=ppt/theme/theme1.xml><?xml version="1.0" encoding="utf-8"?>
<a:theme xmlns:a="http://schemas.openxmlformats.org/drawingml/2006/main" name="Studio">
  <a:themeElements>
    <a:clrScheme name="Stu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Studio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1453</TotalTime>
  <Words>1785</Words>
  <Application>Microsoft Office PowerPoint</Application>
  <PresentationFormat>Presentazione su schermo (4:3)</PresentationFormat>
  <Paragraphs>295</Paragraphs>
  <Slides>31</Slides>
  <Notes>3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31</vt:i4>
      </vt:variant>
    </vt:vector>
  </HeadingPairs>
  <TitlesOfParts>
    <vt:vector size="42" baseType="lpstr">
      <vt:lpstr>Batang</vt:lpstr>
      <vt:lpstr>Arial</vt:lpstr>
      <vt:lpstr>Arial Black</vt:lpstr>
      <vt:lpstr>Arial Narrow</vt:lpstr>
      <vt:lpstr>Marlett</vt:lpstr>
      <vt:lpstr>Times New Roman</vt:lpstr>
      <vt:lpstr>Webdings</vt:lpstr>
      <vt:lpstr>Wingdings</vt:lpstr>
      <vt:lpstr>Studio</vt:lpstr>
      <vt:lpstr>Immagine</vt:lpstr>
      <vt:lpstr>ClipArt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Crippa Vittorio</dc:creator>
  <cp:lastModifiedBy>Guido .</cp:lastModifiedBy>
  <cp:revision>127</cp:revision>
  <cp:lastPrinted>2004-02-08T08:34:15Z</cp:lastPrinted>
  <dcterms:created xsi:type="dcterms:W3CDTF">2002-11-08T15:51:33Z</dcterms:created>
  <dcterms:modified xsi:type="dcterms:W3CDTF">2022-06-24T07:00:37Z</dcterms:modified>
</cp:coreProperties>
</file>