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90"/>
  </p:notesMasterIdLst>
  <p:sldIdLst>
    <p:sldId id="303" r:id="rId2"/>
    <p:sldId id="337" r:id="rId3"/>
    <p:sldId id="291" r:id="rId4"/>
    <p:sldId id="400" r:id="rId5"/>
    <p:sldId id="550" r:id="rId6"/>
    <p:sldId id="304" r:id="rId7"/>
    <p:sldId id="549" r:id="rId8"/>
    <p:sldId id="306" r:id="rId9"/>
    <p:sldId id="341" r:id="rId10"/>
    <p:sldId id="398" r:id="rId11"/>
    <p:sldId id="404" r:id="rId12"/>
    <p:sldId id="476" r:id="rId13"/>
    <p:sldId id="343" r:id="rId14"/>
    <p:sldId id="598" r:id="rId15"/>
    <p:sldId id="425" r:id="rId16"/>
    <p:sldId id="426" r:id="rId17"/>
    <p:sldId id="427" r:id="rId18"/>
    <p:sldId id="433" r:id="rId19"/>
    <p:sldId id="374" r:id="rId20"/>
    <p:sldId id="601" r:id="rId21"/>
    <p:sldId id="567" r:id="rId22"/>
    <p:sldId id="568" r:id="rId23"/>
    <p:sldId id="572" r:id="rId24"/>
    <p:sldId id="573" r:id="rId25"/>
    <p:sldId id="578" r:id="rId26"/>
    <p:sldId id="603" r:id="rId27"/>
    <p:sldId id="610" r:id="rId28"/>
    <p:sldId id="612" r:id="rId29"/>
    <p:sldId id="616" r:id="rId30"/>
    <p:sldId id="615" r:id="rId31"/>
    <p:sldId id="611" r:id="rId32"/>
    <p:sldId id="614" r:id="rId33"/>
    <p:sldId id="606" r:id="rId34"/>
    <p:sldId id="607" r:id="rId35"/>
    <p:sldId id="608" r:id="rId36"/>
    <p:sldId id="609" r:id="rId37"/>
    <p:sldId id="548" r:id="rId38"/>
    <p:sldId id="547" r:id="rId39"/>
    <p:sldId id="296" r:id="rId40"/>
    <p:sldId id="297" r:id="rId41"/>
    <p:sldId id="302" r:id="rId42"/>
    <p:sldId id="536" r:id="rId43"/>
    <p:sldId id="463" r:id="rId44"/>
    <p:sldId id="461" r:id="rId45"/>
    <p:sldId id="462" r:id="rId46"/>
    <p:sldId id="467" r:id="rId47"/>
    <p:sldId id="466" r:id="rId48"/>
    <p:sldId id="469" r:id="rId49"/>
    <p:sldId id="464" r:id="rId50"/>
    <p:sldId id="477" r:id="rId51"/>
    <p:sldId id="478" r:id="rId52"/>
    <p:sldId id="479" r:id="rId53"/>
    <p:sldId id="470" r:id="rId54"/>
    <p:sldId id="480" r:id="rId55"/>
    <p:sldId id="481" r:id="rId56"/>
    <p:sldId id="486" r:id="rId57"/>
    <p:sldId id="485" r:id="rId58"/>
    <p:sldId id="316" r:id="rId59"/>
    <p:sldId id="317" r:id="rId60"/>
    <p:sldId id="318" r:id="rId61"/>
    <p:sldId id="319" r:id="rId62"/>
    <p:sldId id="320" r:id="rId63"/>
    <p:sldId id="322" r:id="rId64"/>
    <p:sldId id="323" r:id="rId65"/>
    <p:sldId id="324" r:id="rId66"/>
    <p:sldId id="325" r:id="rId67"/>
    <p:sldId id="326" r:id="rId68"/>
    <p:sldId id="327" r:id="rId69"/>
    <p:sldId id="328" r:id="rId70"/>
    <p:sldId id="329" r:id="rId71"/>
    <p:sldId id="330" r:id="rId72"/>
    <p:sldId id="331" r:id="rId73"/>
    <p:sldId id="334" r:id="rId74"/>
    <p:sldId id="335" r:id="rId75"/>
    <p:sldId id="336" r:id="rId76"/>
    <p:sldId id="487" r:id="rId77"/>
    <p:sldId id="488" r:id="rId78"/>
    <p:sldId id="489" r:id="rId79"/>
    <p:sldId id="596" r:id="rId80"/>
    <p:sldId id="491" r:id="rId81"/>
    <p:sldId id="492" r:id="rId82"/>
    <p:sldId id="493" r:id="rId83"/>
    <p:sldId id="494" r:id="rId84"/>
    <p:sldId id="495" r:id="rId85"/>
    <p:sldId id="496" r:id="rId86"/>
    <p:sldId id="497" r:id="rId87"/>
    <p:sldId id="498" r:id="rId88"/>
    <p:sldId id="499" r:id="rId89"/>
  </p:sldIdLst>
  <p:sldSz cx="6858000" cy="9144000" type="screen4x3"/>
  <p:notesSz cx="6797675" cy="9926638"/>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FF"/>
    <a:srgbClr val="FFFF99"/>
    <a:srgbClr val="99FFCC"/>
    <a:srgbClr val="CCFFCC"/>
    <a:srgbClr val="CCFF99"/>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3631" autoAdjust="0"/>
  </p:normalViewPr>
  <p:slideViewPr>
    <p:cSldViewPr>
      <p:cViewPr>
        <p:scale>
          <a:sx n="125" d="100"/>
          <a:sy n="125" d="100"/>
        </p:scale>
        <p:origin x="-332" y="1676"/>
      </p:cViewPr>
      <p:guideLst>
        <p:guide orient="horz" pos="2880"/>
        <p:guide pos="2160"/>
      </p:guideLst>
    </p:cSldViewPr>
  </p:slideViewPr>
  <p:outlineViewPr>
    <p:cViewPr>
      <p:scale>
        <a:sx n="30" d="100"/>
        <a:sy n="3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B9AB5-58FE-43B4-889C-8826DAC78722}"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it-IT"/>
        </a:p>
      </dgm:t>
    </dgm:pt>
    <dgm:pt modelId="{B1591922-A01F-48AB-B6F0-B318A60699C3}">
      <dgm:prSet phldrT="[Testo]"/>
      <dgm:spPr/>
      <dgm:t>
        <a:bodyPr/>
        <a:lstStyle/>
        <a:p>
          <a:r>
            <a:rPr lang="it-IT" dirty="0"/>
            <a:t>INCENDIO</a:t>
          </a:r>
        </a:p>
      </dgm:t>
    </dgm:pt>
    <dgm:pt modelId="{396EB7EF-700F-4903-B8FC-8870B4B5A7E4}" type="parTrans" cxnId="{30C6DA07-5822-4DAF-8E31-C331E6547319}">
      <dgm:prSet/>
      <dgm:spPr/>
      <dgm:t>
        <a:bodyPr/>
        <a:lstStyle/>
        <a:p>
          <a:endParaRPr lang="it-IT"/>
        </a:p>
      </dgm:t>
    </dgm:pt>
    <dgm:pt modelId="{5808DF96-288A-4A5A-BBD0-D5E728A10C87}" type="sibTrans" cxnId="{30C6DA07-5822-4DAF-8E31-C331E6547319}">
      <dgm:prSet/>
      <dgm:spPr/>
      <dgm:t>
        <a:bodyPr/>
        <a:lstStyle/>
        <a:p>
          <a:endParaRPr lang="it-IT"/>
        </a:p>
      </dgm:t>
    </dgm:pt>
    <dgm:pt modelId="{2E6F1D9D-C7DF-4AE1-BD96-9361FC96F9E6}">
      <dgm:prSet phldrT="[Testo]"/>
      <dgm:spPr/>
      <dgm:t>
        <a:bodyPr/>
        <a:lstStyle/>
        <a:p>
          <a:r>
            <a:rPr lang="it-IT" dirty="0"/>
            <a:t>TERREMOTO</a:t>
          </a:r>
        </a:p>
      </dgm:t>
    </dgm:pt>
    <dgm:pt modelId="{B31F7DBD-CEDD-435C-9039-F2028F255F22}" type="parTrans" cxnId="{8BA76366-8E48-4072-8D03-01EEE6D5B8C3}">
      <dgm:prSet/>
      <dgm:spPr/>
      <dgm:t>
        <a:bodyPr/>
        <a:lstStyle/>
        <a:p>
          <a:endParaRPr lang="it-IT"/>
        </a:p>
      </dgm:t>
    </dgm:pt>
    <dgm:pt modelId="{9F989A74-C8AD-43E0-8BD1-1B32F3B9E659}" type="sibTrans" cxnId="{8BA76366-8E48-4072-8D03-01EEE6D5B8C3}">
      <dgm:prSet/>
      <dgm:spPr/>
      <dgm:t>
        <a:bodyPr/>
        <a:lstStyle/>
        <a:p>
          <a:endParaRPr lang="it-IT"/>
        </a:p>
      </dgm:t>
    </dgm:pt>
    <dgm:pt modelId="{C56A0F3D-81E6-427F-BC19-5734DD4C44E9}">
      <dgm:prSet phldrT="[Testo]"/>
      <dgm:spPr/>
      <dgm:t>
        <a:bodyPr/>
        <a:lstStyle/>
        <a:p>
          <a:r>
            <a:rPr lang="it-IT" dirty="0"/>
            <a:t>ORDIGNI ESPLOSIVI</a:t>
          </a:r>
        </a:p>
      </dgm:t>
    </dgm:pt>
    <dgm:pt modelId="{0708D8BD-F0A2-44DC-8853-E125C1747E08}" type="parTrans" cxnId="{C8B09731-9AB3-46CF-A48D-BADF4E5B4FA4}">
      <dgm:prSet/>
      <dgm:spPr/>
      <dgm:t>
        <a:bodyPr/>
        <a:lstStyle/>
        <a:p>
          <a:endParaRPr lang="it-IT"/>
        </a:p>
      </dgm:t>
    </dgm:pt>
    <dgm:pt modelId="{FD2B5163-6679-417C-A0E2-E827F5BAFD86}" type="sibTrans" cxnId="{C8B09731-9AB3-46CF-A48D-BADF4E5B4FA4}">
      <dgm:prSet/>
      <dgm:spPr/>
      <dgm:t>
        <a:bodyPr/>
        <a:lstStyle/>
        <a:p>
          <a:endParaRPr lang="it-IT"/>
        </a:p>
      </dgm:t>
    </dgm:pt>
    <dgm:pt modelId="{246883BF-658A-4623-B42B-AA1E5EFAD519}">
      <dgm:prSet phldrT="[Testo]"/>
      <dgm:spPr/>
      <dgm:t>
        <a:bodyPr/>
        <a:lstStyle/>
        <a:p>
          <a:r>
            <a:rPr lang="it-IT" dirty="0"/>
            <a:t>SOSTANZE PERICOLOSE ALL’ESTERNO DELL’EDIFICIO</a:t>
          </a:r>
        </a:p>
      </dgm:t>
    </dgm:pt>
    <dgm:pt modelId="{EF2E0A7F-72AF-4131-AD28-BFC128BB3B95}" type="parTrans" cxnId="{849CC1ED-D227-45AD-966B-CEA69286DB0E}">
      <dgm:prSet/>
      <dgm:spPr/>
      <dgm:t>
        <a:bodyPr/>
        <a:lstStyle/>
        <a:p>
          <a:endParaRPr lang="it-IT"/>
        </a:p>
      </dgm:t>
    </dgm:pt>
    <dgm:pt modelId="{CA90000D-783C-4A44-B2F4-F15CA45EEDA1}" type="sibTrans" cxnId="{849CC1ED-D227-45AD-966B-CEA69286DB0E}">
      <dgm:prSet/>
      <dgm:spPr/>
      <dgm:t>
        <a:bodyPr/>
        <a:lstStyle/>
        <a:p>
          <a:endParaRPr lang="it-IT"/>
        </a:p>
      </dgm:t>
    </dgm:pt>
    <dgm:pt modelId="{EE0D8A1C-C104-4372-9327-26C322C1255B}">
      <dgm:prSet phldrT="[Testo]"/>
      <dgm:spPr/>
      <dgm:t>
        <a:bodyPr/>
        <a:lstStyle/>
        <a:p>
          <a:r>
            <a:rPr lang="it-IT" dirty="0"/>
            <a:t>OGNI ALTRA CAUSA RITENUTA PERICOLOSA DAL CAPO D’ISTITUTO </a:t>
          </a:r>
        </a:p>
      </dgm:t>
    </dgm:pt>
    <dgm:pt modelId="{4E81E1A4-19B3-419A-9219-1B2B4A0168EA}" type="parTrans" cxnId="{EEE785ED-F56E-42F2-AA30-E5E15F1470DE}">
      <dgm:prSet/>
      <dgm:spPr/>
      <dgm:t>
        <a:bodyPr/>
        <a:lstStyle/>
        <a:p>
          <a:endParaRPr lang="it-IT"/>
        </a:p>
      </dgm:t>
    </dgm:pt>
    <dgm:pt modelId="{940CF783-B6F2-410E-A4D2-299BC0E06BDE}" type="sibTrans" cxnId="{EEE785ED-F56E-42F2-AA30-E5E15F1470DE}">
      <dgm:prSet/>
      <dgm:spPr/>
      <dgm:t>
        <a:bodyPr/>
        <a:lstStyle/>
        <a:p>
          <a:endParaRPr lang="it-IT"/>
        </a:p>
      </dgm:t>
    </dgm:pt>
    <dgm:pt modelId="{92DA1EF4-0F16-4809-8E34-59920ACE4850}" type="pres">
      <dgm:prSet presAssocID="{A2FB9AB5-58FE-43B4-889C-8826DAC78722}" presName="diagram" presStyleCnt="0">
        <dgm:presLayoutVars>
          <dgm:dir/>
          <dgm:resizeHandles val="exact"/>
        </dgm:presLayoutVars>
      </dgm:prSet>
      <dgm:spPr/>
      <dgm:t>
        <a:bodyPr/>
        <a:lstStyle/>
        <a:p>
          <a:endParaRPr lang="it-IT"/>
        </a:p>
      </dgm:t>
    </dgm:pt>
    <dgm:pt modelId="{5456DEAE-CB9B-4ADC-B67C-A73C9154AE53}" type="pres">
      <dgm:prSet presAssocID="{B1591922-A01F-48AB-B6F0-B318A60699C3}" presName="node" presStyleLbl="node1" presStyleIdx="0" presStyleCnt="5" custAng="19403524" custLinFactNeighborX="2331" custLinFactNeighborY="-59423">
        <dgm:presLayoutVars>
          <dgm:bulletEnabled val="1"/>
        </dgm:presLayoutVars>
      </dgm:prSet>
      <dgm:spPr/>
      <dgm:t>
        <a:bodyPr/>
        <a:lstStyle/>
        <a:p>
          <a:endParaRPr lang="it-IT"/>
        </a:p>
      </dgm:t>
    </dgm:pt>
    <dgm:pt modelId="{4CF58B39-B355-4A78-A5FC-09E173C349FF}" type="pres">
      <dgm:prSet presAssocID="{5808DF96-288A-4A5A-BBD0-D5E728A10C87}" presName="sibTrans" presStyleCnt="0"/>
      <dgm:spPr/>
    </dgm:pt>
    <dgm:pt modelId="{10E24A40-DECC-4E52-A377-1548A317A2B8}" type="pres">
      <dgm:prSet presAssocID="{2E6F1D9D-C7DF-4AE1-BD96-9361FC96F9E6}" presName="node" presStyleLbl="node1" presStyleIdx="1" presStyleCnt="5" custAng="1498789" custLinFactNeighborX="-7760" custLinFactNeighborY="-42439">
        <dgm:presLayoutVars>
          <dgm:bulletEnabled val="1"/>
        </dgm:presLayoutVars>
      </dgm:prSet>
      <dgm:spPr/>
      <dgm:t>
        <a:bodyPr/>
        <a:lstStyle/>
        <a:p>
          <a:endParaRPr lang="it-IT"/>
        </a:p>
      </dgm:t>
    </dgm:pt>
    <dgm:pt modelId="{5E57DF21-5C76-4423-8963-811529939BF4}" type="pres">
      <dgm:prSet presAssocID="{9F989A74-C8AD-43E0-8BD1-1B32F3B9E659}" presName="sibTrans" presStyleCnt="0"/>
      <dgm:spPr/>
    </dgm:pt>
    <dgm:pt modelId="{BEE9FA94-3C1A-485E-B9C0-CAED4FAE39E8}" type="pres">
      <dgm:prSet presAssocID="{C56A0F3D-81E6-427F-BC19-5734DD4C44E9}" presName="node" presStyleLbl="node1" presStyleIdx="2" presStyleCnt="5" custAng="20136735" custLinFactNeighborX="-17883" custLinFactNeighborY="-78074">
        <dgm:presLayoutVars>
          <dgm:bulletEnabled val="1"/>
        </dgm:presLayoutVars>
      </dgm:prSet>
      <dgm:spPr/>
      <dgm:t>
        <a:bodyPr/>
        <a:lstStyle/>
        <a:p>
          <a:endParaRPr lang="it-IT"/>
        </a:p>
      </dgm:t>
    </dgm:pt>
    <dgm:pt modelId="{DB1E553A-87A0-4FA1-BEA0-12E2C6E8B8BE}" type="pres">
      <dgm:prSet presAssocID="{FD2B5163-6679-417C-A0E2-E827F5BAFD86}" presName="sibTrans" presStyleCnt="0"/>
      <dgm:spPr/>
    </dgm:pt>
    <dgm:pt modelId="{BB77985C-9338-4F73-B1DD-EF1A74031602}" type="pres">
      <dgm:prSet presAssocID="{246883BF-658A-4623-B42B-AA1E5EFAD519}" presName="node" presStyleLbl="node1" presStyleIdx="3" presStyleCnt="5" custAng="1179233" custScaleX="146258" custLinFactNeighborX="11068" custLinFactNeighborY="-9704">
        <dgm:presLayoutVars>
          <dgm:bulletEnabled val="1"/>
        </dgm:presLayoutVars>
      </dgm:prSet>
      <dgm:spPr/>
      <dgm:t>
        <a:bodyPr/>
        <a:lstStyle/>
        <a:p>
          <a:endParaRPr lang="it-IT"/>
        </a:p>
      </dgm:t>
    </dgm:pt>
    <dgm:pt modelId="{37416519-C544-48EB-B5E0-873CC2C3D849}" type="pres">
      <dgm:prSet presAssocID="{CA90000D-783C-4A44-B2F4-F15CA45EEDA1}" presName="sibTrans" presStyleCnt="0"/>
      <dgm:spPr/>
    </dgm:pt>
    <dgm:pt modelId="{111C0190-CA39-472D-A2CA-D7AC47C9B9D7}" type="pres">
      <dgm:prSet presAssocID="{EE0D8A1C-C104-4372-9327-26C322C1255B}" presName="node" presStyleLbl="node1" presStyleIdx="4" presStyleCnt="5" custAng="0" custScaleX="175089" custScaleY="114406" custLinFactNeighborX="1143" custLinFactNeighborY="3257">
        <dgm:presLayoutVars>
          <dgm:bulletEnabled val="1"/>
        </dgm:presLayoutVars>
      </dgm:prSet>
      <dgm:spPr/>
      <dgm:t>
        <a:bodyPr/>
        <a:lstStyle/>
        <a:p>
          <a:endParaRPr lang="it-IT"/>
        </a:p>
      </dgm:t>
    </dgm:pt>
  </dgm:ptLst>
  <dgm:cxnLst>
    <dgm:cxn modelId="{51CC4612-06BE-45DC-8C57-1CACB49558E9}" type="presOf" srcId="{A2FB9AB5-58FE-43B4-889C-8826DAC78722}" destId="{92DA1EF4-0F16-4809-8E34-59920ACE4850}" srcOrd="0" destOrd="0" presId="urn:microsoft.com/office/officeart/2005/8/layout/default#1"/>
    <dgm:cxn modelId="{EEE785ED-F56E-42F2-AA30-E5E15F1470DE}" srcId="{A2FB9AB5-58FE-43B4-889C-8826DAC78722}" destId="{EE0D8A1C-C104-4372-9327-26C322C1255B}" srcOrd="4" destOrd="0" parTransId="{4E81E1A4-19B3-419A-9219-1B2B4A0168EA}" sibTransId="{940CF783-B6F2-410E-A4D2-299BC0E06BDE}"/>
    <dgm:cxn modelId="{430B55EF-7D89-4309-AA20-2CB41295F913}" type="presOf" srcId="{246883BF-658A-4623-B42B-AA1E5EFAD519}" destId="{BB77985C-9338-4F73-B1DD-EF1A74031602}" srcOrd="0" destOrd="0" presId="urn:microsoft.com/office/officeart/2005/8/layout/default#1"/>
    <dgm:cxn modelId="{C8B09731-9AB3-46CF-A48D-BADF4E5B4FA4}" srcId="{A2FB9AB5-58FE-43B4-889C-8826DAC78722}" destId="{C56A0F3D-81E6-427F-BC19-5734DD4C44E9}" srcOrd="2" destOrd="0" parTransId="{0708D8BD-F0A2-44DC-8853-E125C1747E08}" sibTransId="{FD2B5163-6679-417C-A0E2-E827F5BAFD86}"/>
    <dgm:cxn modelId="{8BA76366-8E48-4072-8D03-01EEE6D5B8C3}" srcId="{A2FB9AB5-58FE-43B4-889C-8826DAC78722}" destId="{2E6F1D9D-C7DF-4AE1-BD96-9361FC96F9E6}" srcOrd="1" destOrd="0" parTransId="{B31F7DBD-CEDD-435C-9039-F2028F255F22}" sibTransId="{9F989A74-C8AD-43E0-8BD1-1B32F3B9E659}"/>
    <dgm:cxn modelId="{849CC1ED-D227-45AD-966B-CEA69286DB0E}" srcId="{A2FB9AB5-58FE-43B4-889C-8826DAC78722}" destId="{246883BF-658A-4623-B42B-AA1E5EFAD519}" srcOrd="3" destOrd="0" parTransId="{EF2E0A7F-72AF-4131-AD28-BFC128BB3B95}" sibTransId="{CA90000D-783C-4A44-B2F4-F15CA45EEDA1}"/>
    <dgm:cxn modelId="{30C6DA07-5822-4DAF-8E31-C331E6547319}" srcId="{A2FB9AB5-58FE-43B4-889C-8826DAC78722}" destId="{B1591922-A01F-48AB-B6F0-B318A60699C3}" srcOrd="0" destOrd="0" parTransId="{396EB7EF-700F-4903-B8FC-8870B4B5A7E4}" sibTransId="{5808DF96-288A-4A5A-BBD0-D5E728A10C87}"/>
    <dgm:cxn modelId="{83E79EE6-55B6-4996-93C3-EFC540AB4B0A}" type="presOf" srcId="{B1591922-A01F-48AB-B6F0-B318A60699C3}" destId="{5456DEAE-CB9B-4ADC-B67C-A73C9154AE53}" srcOrd="0" destOrd="0" presId="urn:microsoft.com/office/officeart/2005/8/layout/default#1"/>
    <dgm:cxn modelId="{3D5CC86F-45BF-4123-8589-D19EDDEC3F20}" type="presOf" srcId="{C56A0F3D-81E6-427F-BC19-5734DD4C44E9}" destId="{BEE9FA94-3C1A-485E-B9C0-CAED4FAE39E8}" srcOrd="0" destOrd="0" presId="urn:microsoft.com/office/officeart/2005/8/layout/default#1"/>
    <dgm:cxn modelId="{506D467F-4D23-4A42-B935-B4A5A7CE5C2B}" type="presOf" srcId="{EE0D8A1C-C104-4372-9327-26C322C1255B}" destId="{111C0190-CA39-472D-A2CA-D7AC47C9B9D7}" srcOrd="0" destOrd="0" presId="urn:microsoft.com/office/officeart/2005/8/layout/default#1"/>
    <dgm:cxn modelId="{513E4CAB-8A58-48A3-9E67-D59E4AC465AF}" type="presOf" srcId="{2E6F1D9D-C7DF-4AE1-BD96-9361FC96F9E6}" destId="{10E24A40-DECC-4E52-A377-1548A317A2B8}" srcOrd="0" destOrd="0" presId="urn:microsoft.com/office/officeart/2005/8/layout/default#1"/>
    <dgm:cxn modelId="{807C6A0C-86E3-4DDD-B210-1CC60F998115}" type="presParOf" srcId="{92DA1EF4-0F16-4809-8E34-59920ACE4850}" destId="{5456DEAE-CB9B-4ADC-B67C-A73C9154AE53}" srcOrd="0" destOrd="0" presId="urn:microsoft.com/office/officeart/2005/8/layout/default#1"/>
    <dgm:cxn modelId="{37EC9674-2264-4004-9C4B-B10C1AA2AE51}" type="presParOf" srcId="{92DA1EF4-0F16-4809-8E34-59920ACE4850}" destId="{4CF58B39-B355-4A78-A5FC-09E173C349FF}" srcOrd="1" destOrd="0" presId="urn:microsoft.com/office/officeart/2005/8/layout/default#1"/>
    <dgm:cxn modelId="{43F510FB-96CB-4A8E-BA1F-4621A84EC11D}" type="presParOf" srcId="{92DA1EF4-0F16-4809-8E34-59920ACE4850}" destId="{10E24A40-DECC-4E52-A377-1548A317A2B8}" srcOrd="2" destOrd="0" presId="urn:microsoft.com/office/officeart/2005/8/layout/default#1"/>
    <dgm:cxn modelId="{061BE172-E59C-4BFA-8D36-5D61F6C72E0F}" type="presParOf" srcId="{92DA1EF4-0F16-4809-8E34-59920ACE4850}" destId="{5E57DF21-5C76-4423-8963-811529939BF4}" srcOrd="3" destOrd="0" presId="urn:microsoft.com/office/officeart/2005/8/layout/default#1"/>
    <dgm:cxn modelId="{66A20A1C-DB6E-4954-84FA-8022904F3D3F}" type="presParOf" srcId="{92DA1EF4-0F16-4809-8E34-59920ACE4850}" destId="{BEE9FA94-3C1A-485E-B9C0-CAED4FAE39E8}" srcOrd="4" destOrd="0" presId="urn:microsoft.com/office/officeart/2005/8/layout/default#1"/>
    <dgm:cxn modelId="{5DD34CBF-41EB-4E9D-BFCC-9B0DCAD0281B}" type="presParOf" srcId="{92DA1EF4-0F16-4809-8E34-59920ACE4850}" destId="{DB1E553A-87A0-4FA1-BEA0-12E2C6E8B8BE}" srcOrd="5" destOrd="0" presId="urn:microsoft.com/office/officeart/2005/8/layout/default#1"/>
    <dgm:cxn modelId="{26BAC76C-44D7-4EB1-AA30-10484D86A824}" type="presParOf" srcId="{92DA1EF4-0F16-4809-8E34-59920ACE4850}" destId="{BB77985C-9338-4F73-B1DD-EF1A74031602}" srcOrd="6" destOrd="0" presId="urn:microsoft.com/office/officeart/2005/8/layout/default#1"/>
    <dgm:cxn modelId="{38CCEAF0-546E-480A-BE1A-32AD764D0EF8}" type="presParOf" srcId="{92DA1EF4-0F16-4809-8E34-59920ACE4850}" destId="{37416519-C544-48EB-B5E0-873CC2C3D849}" srcOrd="7" destOrd="0" presId="urn:microsoft.com/office/officeart/2005/8/layout/default#1"/>
    <dgm:cxn modelId="{639A2A8F-DC21-4D41-88CD-0857B782F038}" type="presParOf" srcId="{92DA1EF4-0F16-4809-8E34-59920ACE4850}" destId="{111C0190-CA39-472D-A2CA-D7AC47C9B9D7}"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673F4A-0C8C-4C8C-BB0C-D41A622F9975}" type="doc">
      <dgm:prSet loTypeId="urn:microsoft.com/office/officeart/2005/8/layout/vList3#1" loCatId="list" qsTypeId="urn:microsoft.com/office/officeart/2005/8/quickstyle/simple1" qsCatId="simple" csTypeId="urn:microsoft.com/office/officeart/2005/8/colors/accent1_2" csCatId="accent1" phldr="1"/>
      <dgm:spPr/>
    </dgm:pt>
    <dgm:pt modelId="{11A00B62-A109-447B-8439-CB2063F56E7E}">
      <dgm:prSet phldrT="[Testo]" custT="1"/>
      <dgm:spPr/>
      <dgm:t>
        <a:bodyPr/>
        <a:lstStyle/>
        <a:p>
          <a:r>
            <a:rPr lang="it-IT" sz="1600" dirty="0"/>
            <a:t>Plesso Via della Scienza</a:t>
          </a:r>
          <a:endParaRPr lang="it-IT" sz="2400" dirty="0"/>
        </a:p>
      </dgm:t>
    </dgm:pt>
    <dgm:pt modelId="{36223782-94CD-4EB9-829F-3464FE395E50}" type="parTrans" cxnId="{17EF87F9-EFE3-4645-9CF8-8462782248C0}">
      <dgm:prSet/>
      <dgm:spPr/>
      <dgm:t>
        <a:bodyPr/>
        <a:lstStyle/>
        <a:p>
          <a:endParaRPr lang="it-IT"/>
        </a:p>
      </dgm:t>
    </dgm:pt>
    <dgm:pt modelId="{21B3E150-AFFB-4444-A3E3-05553492E14E}" type="sibTrans" cxnId="{17EF87F9-EFE3-4645-9CF8-8462782248C0}">
      <dgm:prSet/>
      <dgm:spPr/>
      <dgm:t>
        <a:bodyPr/>
        <a:lstStyle/>
        <a:p>
          <a:endParaRPr lang="it-IT"/>
        </a:p>
      </dgm:t>
    </dgm:pt>
    <dgm:pt modelId="{4EF8356F-70B9-4D25-BAD0-4A1D96F3B6B6}">
      <dgm:prSet phldrT="[Testo]" custT="1"/>
      <dgm:spPr/>
      <dgm:t>
        <a:bodyPr/>
        <a:lstStyle/>
        <a:p>
          <a:r>
            <a:rPr lang="it-IT" sz="1600" dirty="0"/>
            <a:t>Plesso Via dell’Arte</a:t>
          </a:r>
          <a:endParaRPr lang="it-IT" sz="2200" dirty="0"/>
        </a:p>
      </dgm:t>
    </dgm:pt>
    <dgm:pt modelId="{4E25BDC6-9F10-4084-9B36-838D7D534BE9}" type="parTrans" cxnId="{44F916B1-FB2F-43BB-8739-A650987E12AD}">
      <dgm:prSet/>
      <dgm:spPr/>
      <dgm:t>
        <a:bodyPr/>
        <a:lstStyle/>
        <a:p>
          <a:endParaRPr lang="it-IT"/>
        </a:p>
      </dgm:t>
    </dgm:pt>
    <dgm:pt modelId="{A39563F4-26B4-41FB-9994-6892D73B9414}" type="sibTrans" cxnId="{44F916B1-FB2F-43BB-8739-A650987E12AD}">
      <dgm:prSet/>
      <dgm:spPr/>
      <dgm:t>
        <a:bodyPr/>
        <a:lstStyle/>
        <a:p>
          <a:endParaRPr lang="it-IT"/>
        </a:p>
      </dgm:t>
    </dgm:pt>
    <dgm:pt modelId="{3C46D9D8-EA96-463F-BE0D-610E947346A6}" type="pres">
      <dgm:prSet presAssocID="{46673F4A-0C8C-4C8C-BB0C-D41A622F9975}" presName="linearFlow" presStyleCnt="0">
        <dgm:presLayoutVars>
          <dgm:dir/>
          <dgm:resizeHandles val="exact"/>
        </dgm:presLayoutVars>
      </dgm:prSet>
      <dgm:spPr/>
    </dgm:pt>
    <dgm:pt modelId="{5C0A6FC7-BEC0-4E56-8D27-D6F21000EC83}" type="pres">
      <dgm:prSet presAssocID="{11A00B62-A109-447B-8439-CB2063F56E7E}" presName="composite" presStyleCnt="0"/>
      <dgm:spPr/>
    </dgm:pt>
    <dgm:pt modelId="{734FAED1-1EA9-42C4-94B3-A755D422FB02}" type="pres">
      <dgm:prSet presAssocID="{11A00B62-A109-447B-8439-CB2063F56E7E}" presName="imgShp" presStyleLbl="fgImgPlace1" presStyleIdx="0" presStyleCnt="2" custScaleX="255163" custScaleY="287428" custLinFactNeighborX="-44610" custLinFactNeighborY="-81"/>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pt>
    <dgm:pt modelId="{64378A18-94CF-49B4-8144-F4967F38C060}" type="pres">
      <dgm:prSet presAssocID="{11A00B62-A109-447B-8439-CB2063F56E7E}" presName="txShp" presStyleLbl="node1" presStyleIdx="0" presStyleCnt="2" custAng="20549105" custScaleX="73758" custScaleY="57216" custLinFactNeighborX="13279" custLinFactNeighborY="-28033">
        <dgm:presLayoutVars>
          <dgm:bulletEnabled val="1"/>
        </dgm:presLayoutVars>
      </dgm:prSet>
      <dgm:spPr/>
      <dgm:t>
        <a:bodyPr/>
        <a:lstStyle/>
        <a:p>
          <a:endParaRPr lang="it-IT"/>
        </a:p>
      </dgm:t>
    </dgm:pt>
    <dgm:pt modelId="{F463473A-3A49-47E4-A7AE-8E608F06D6D6}" type="pres">
      <dgm:prSet presAssocID="{21B3E150-AFFB-4444-A3E3-05553492E14E}" presName="spacing" presStyleCnt="0"/>
      <dgm:spPr/>
    </dgm:pt>
    <dgm:pt modelId="{8A01D3D9-2735-4149-A9E3-BF176C2CC47B}" type="pres">
      <dgm:prSet presAssocID="{4EF8356F-70B9-4D25-BAD0-4A1D96F3B6B6}" presName="composite" presStyleCnt="0"/>
      <dgm:spPr/>
    </dgm:pt>
    <dgm:pt modelId="{A653E40C-C5B0-427A-B8D2-27570D2A0D99}" type="pres">
      <dgm:prSet presAssocID="{4EF8356F-70B9-4D25-BAD0-4A1D96F3B6B6}" presName="imgShp" presStyleLbl="fgImgPlace1" presStyleIdx="1" presStyleCnt="2" custAng="20908908" custScaleX="277859" custScaleY="334324" custLinFactNeighborX="-20371" custLinFactNeighborY="-25753"/>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42AFF86F-1E51-4A46-A43C-F5EFEFC5969E}" type="pres">
      <dgm:prSet presAssocID="{4EF8356F-70B9-4D25-BAD0-4A1D96F3B6B6}" presName="txShp" presStyleLbl="node1" presStyleIdx="1" presStyleCnt="2" custAng="20055746" custScaleX="70291" custScaleY="56889" custLinFactNeighborX="9131" custLinFactNeighborY="-86224">
        <dgm:presLayoutVars>
          <dgm:bulletEnabled val="1"/>
        </dgm:presLayoutVars>
      </dgm:prSet>
      <dgm:spPr/>
      <dgm:t>
        <a:bodyPr/>
        <a:lstStyle/>
        <a:p>
          <a:endParaRPr lang="it-IT"/>
        </a:p>
      </dgm:t>
    </dgm:pt>
  </dgm:ptLst>
  <dgm:cxnLst>
    <dgm:cxn modelId="{867F4C5D-6B5E-4837-8644-ED1EF3CC2232}" type="presOf" srcId="{46673F4A-0C8C-4C8C-BB0C-D41A622F9975}" destId="{3C46D9D8-EA96-463F-BE0D-610E947346A6}" srcOrd="0" destOrd="0" presId="urn:microsoft.com/office/officeart/2005/8/layout/vList3#1"/>
    <dgm:cxn modelId="{A5E0FD54-BC6E-4442-A82E-309EC0D8FB96}" type="presOf" srcId="{4EF8356F-70B9-4D25-BAD0-4A1D96F3B6B6}" destId="{42AFF86F-1E51-4A46-A43C-F5EFEFC5969E}" srcOrd="0" destOrd="0" presId="urn:microsoft.com/office/officeart/2005/8/layout/vList3#1"/>
    <dgm:cxn modelId="{17EF87F9-EFE3-4645-9CF8-8462782248C0}" srcId="{46673F4A-0C8C-4C8C-BB0C-D41A622F9975}" destId="{11A00B62-A109-447B-8439-CB2063F56E7E}" srcOrd="0" destOrd="0" parTransId="{36223782-94CD-4EB9-829F-3464FE395E50}" sibTransId="{21B3E150-AFFB-4444-A3E3-05553492E14E}"/>
    <dgm:cxn modelId="{C1C77AE0-5A84-4749-8DD6-E8B8EE291505}" type="presOf" srcId="{11A00B62-A109-447B-8439-CB2063F56E7E}" destId="{64378A18-94CF-49B4-8144-F4967F38C060}" srcOrd="0" destOrd="0" presId="urn:microsoft.com/office/officeart/2005/8/layout/vList3#1"/>
    <dgm:cxn modelId="{44F916B1-FB2F-43BB-8739-A650987E12AD}" srcId="{46673F4A-0C8C-4C8C-BB0C-D41A622F9975}" destId="{4EF8356F-70B9-4D25-BAD0-4A1D96F3B6B6}" srcOrd="1" destOrd="0" parTransId="{4E25BDC6-9F10-4084-9B36-838D7D534BE9}" sibTransId="{A39563F4-26B4-41FB-9994-6892D73B9414}"/>
    <dgm:cxn modelId="{6CE03AFA-3C11-40AA-B40F-B0DD3C18EA71}" type="presParOf" srcId="{3C46D9D8-EA96-463F-BE0D-610E947346A6}" destId="{5C0A6FC7-BEC0-4E56-8D27-D6F21000EC83}" srcOrd="0" destOrd="0" presId="urn:microsoft.com/office/officeart/2005/8/layout/vList3#1"/>
    <dgm:cxn modelId="{755CED33-C9DA-46C7-9FC5-C42C3702222B}" type="presParOf" srcId="{5C0A6FC7-BEC0-4E56-8D27-D6F21000EC83}" destId="{734FAED1-1EA9-42C4-94B3-A755D422FB02}" srcOrd="0" destOrd="0" presId="urn:microsoft.com/office/officeart/2005/8/layout/vList3#1"/>
    <dgm:cxn modelId="{93A04237-A9E9-4C04-8097-9815720C71A4}" type="presParOf" srcId="{5C0A6FC7-BEC0-4E56-8D27-D6F21000EC83}" destId="{64378A18-94CF-49B4-8144-F4967F38C060}" srcOrd="1" destOrd="0" presId="urn:microsoft.com/office/officeart/2005/8/layout/vList3#1"/>
    <dgm:cxn modelId="{5D934551-2E97-4C2D-B775-62230CE916BF}" type="presParOf" srcId="{3C46D9D8-EA96-463F-BE0D-610E947346A6}" destId="{F463473A-3A49-47E4-A7AE-8E608F06D6D6}" srcOrd="1" destOrd="0" presId="urn:microsoft.com/office/officeart/2005/8/layout/vList3#1"/>
    <dgm:cxn modelId="{E7DA7319-F1B9-4389-9E4E-18CB2E415200}" type="presParOf" srcId="{3C46D9D8-EA96-463F-BE0D-610E947346A6}" destId="{8A01D3D9-2735-4149-A9E3-BF176C2CC47B}" srcOrd="2" destOrd="0" presId="urn:microsoft.com/office/officeart/2005/8/layout/vList3#1"/>
    <dgm:cxn modelId="{875DD1F2-A9F8-4679-9CBE-0ABA19F58CE6}" type="presParOf" srcId="{8A01D3D9-2735-4149-A9E3-BF176C2CC47B}" destId="{A653E40C-C5B0-427A-B8D2-27570D2A0D99}" srcOrd="0" destOrd="0" presId="urn:microsoft.com/office/officeart/2005/8/layout/vList3#1"/>
    <dgm:cxn modelId="{3153A72D-0C5C-4F5D-980B-585ABB3A4FDD}" type="presParOf" srcId="{8A01D3D9-2735-4149-A9E3-BF176C2CC47B}" destId="{42AFF86F-1E51-4A46-A43C-F5EFEFC5969E}"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6DEAE-CB9B-4ADC-B67C-A73C9154AE53}">
      <dsp:nvSpPr>
        <dsp:cNvPr id="0" name=""/>
        <dsp:cNvSpPr/>
      </dsp:nvSpPr>
      <dsp:spPr>
        <a:xfrm rot="19403524">
          <a:off x="116277" y="-34796"/>
          <a:ext cx="1448618" cy="8691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INCENDIO</a:t>
          </a:r>
        </a:p>
      </dsp:txBody>
      <dsp:txXfrm>
        <a:off x="116277" y="-34796"/>
        <a:ext cx="1448618" cy="869171"/>
      </dsp:txXfrm>
    </dsp:sp>
    <dsp:sp modelId="{10E24A40-DECC-4E52-A377-1548A317A2B8}">
      <dsp:nvSpPr>
        <dsp:cNvPr id="0" name=""/>
        <dsp:cNvSpPr/>
      </dsp:nvSpPr>
      <dsp:spPr>
        <a:xfrm rot="1498789">
          <a:off x="1563577" y="265222"/>
          <a:ext cx="1448618" cy="86917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TERREMOTO</a:t>
          </a:r>
        </a:p>
      </dsp:txBody>
      <dsp:txXfrm>
        <a:off x="1563577" y="265222"/>
        <a:ext cx="1448618" cy="869171"/>
      </dsp:txXfrm>
    </dsp:sp>
    <dsp:sp modelId="{BEE9FA94-3C1A-485E-B9C0-CAED4FAE39E8}">
      <dsp:nvSpPr>
        <dsp:cNvPr id="0" name=""/>
        <dsp:cNvSpPr/>
      </dsp:nvSpPr>
      <dsp:spPr>
        <a:xfrm rot="20136735">
          <a:off x="3010414" y="-196905"/>
          <a:ext cx="1448618" cy="869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ORDIGNI ESPLOSIVI</a:t>
          </a:r>
        </a:p>
      </dsp:txBody>
      <dsp:txXfrm>
        <a:off x="3010414" y="-196905"/>
        <a:ext cx="1448618" cy="869171"/>
      </dsp:txXfrm>
    </dsp:sp>
    <dsp:sp modelId="{BB77985C-9338-4F73-B1DD-EF1A74031602}">
      <dsp:nvSpPr>
        <dsp:cNvPr id="0" name=""/>
        <dsp:cNvSpPr/>
      </dsp:nvSpPr>
      <dsp:spPr>
        <a:xfrm rot="1179233">
          <a:off x="160656" y="1473986"/>
          <a:ext cx="2118720" cy="86917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SOSTANZE PERICOLOSE ALL’ESTERNO DELL’EDIFICIO</a:t>
          </a:r>
        </a:p>
      </dsp:txBody>
      <dsp:txXfrm>
        <a:off x="160656" y="1473986"/>
        <a:ext cx="2118720" cy="869171"/>
      </dsp:txXfrm>
    </dsp:sp>
    <dsp:sp modelId="{111C0190-CA39-472D-A2CA-D7AC47C9B9D7}">
      <dsp:nvSpPr>
        <dsp:cNvPr id="0" name=""/>
        <dsp:cNvSpPr/>
      </dsp:nvSpPr>
      <dsp:spPr>
        <a:xfrm>
          <a:off x="2264228" y="1524033"/>
          <a:ext cx="2536371" cy="99438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t>OGNI ALTRA CAUSA RITENUTA PERICOLOSA DAL CAPO D’ISTITUTO </a:t>
          </a:r>
        </a:p>
      </dsp:txBody>
      <dsp:txXfrm>
        <a:off x="2264228" y="1524033"/>
        <a:ext cx="2536371" cy="994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78A18-94CF-49B4-8144-F4967F38C060}">
      <dsp:nvSpPr>
        <dsp:cNvPr id="0" name=""/>
        <dsp:cNvSpPr/>
      </dsp:nvSpPr>
      <dsp:spPr>
        <a:xfrm rot="9749105">
          <a:off x="2741865" y="807347"/>
          <a:ext cx="2728403" cy="5299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462" tIns="60960" rIns="113792" bIns="60960" numCol="1" spcCol="1270" anchor="ctr" anchorCtr="0">
          <a:noAutofit/>
        </a:bodyPr>
        <a:lstStyle/>
        <a:p>
          <a:pPr lvl="0" algn="ctr" defTabSz="711200">
            <a:lnSpc>
              <a:spcPct val="90000"/>
            </a:lnSpc>
            <a:spcBef>
              <a:spcPct val="0"/>
            </a:spcBef>
            <a:spcAft>
              <a:spcPct val="35000"/>
            </a:spcAft>
          </a:pPr>
          <a:r>
            <a:rPr lang="it-IT" sz="1600" kern="1200" dirty="0"/>
            <a:t>Plesso Via della Scienza</a:t>
          </a:r>
          <a:endParaRPr lang="it-IT" sz="2400" kern="1200" dirty="0"/>
        </a:p>
      </dsp:txBody>
      <dsp:txXfrm rot="10800000">
        <a:off x="2871288" y="787410"/>
        <a:ext cx="2595909" cy="529978"/>
      </dsp:txXfrm>
    </dsp:sp>
    <dsp:sp modelId="{734FAED1-1EA9-42C4-94B3-A755D422FB02}">
      <dsp:nvSpPr>
        <dsp:cNvPr id="0" name=""/>
        <dsp:cNvSpPr/>
      </dsp:nvSpPr>
      <dsp:spPr>
        <a:xfrm>
          <a:off x="170326" y="60"/>
          <a:ext cx="2363513" cy="266237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AFF86F-1E51-4A46-A43C-F5EFEFC5969E}">
      <dsp:nvSpPr>
        <dsp:cNvPr id="0" name=""/>
        <dsp:cNvSpPr/>
      </dsp:nvSpPr>
      <dsp:spPr>
        <a:xfrm rot="9255746">
          <a:off x="2737169" y="3425923"/>
          <a:ext cx="2600154" cy="52694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8462" tIns="60960" rIns="113792" bIns="60960" numCol="1" spcCol="1270" anchor="ctr" anchorCtr="0">
          <a:noAutofit/>
        </a:bodyPr>
        <a:lstStyle/>
        <a:p>
          <a:pPr lvl="0" algn="ctr" defTabSz="711200">
            <a:lnSpc>
              <a:spcPct val="90000"/>
            </a:lnSpc>
            <a:spcBef>
              <a:spcPct val="0"/>
            </a:spcBef>
            <a:spcAft>
              <a:spcPct val="35000"/>
            </a:spcAft>
          </a:pPr>
          <a:r>
            <a:rPr lang="it-IT" sz="1600" kern="1200" dirty="0"/>
            <a:t>Plesso Via dell’Arte</a:t>
          </a:r>
          <a:endParaRPr lang="it-IT" sz="2200" kern="1200" dirty="0"/>
        </a:p>
      </dsp:txBody>
      <dsp:txXfrm rot="10800000">
        <a:off x="2862371" y="3397320"/>
        <a:ext cx="2468417" cy="526949"/>
      </dsp:txXfrm>
    </dsp:sp>
    <dsp:sp modelId="{A653E40C-C5B0-427A-B8D2-27570D2A0D99}">
      <dsp:nvSpPr>
        <dsp:cNvPr id="0" name=""/>
        <dsp:cNvSpPr/>
      </dsp:nvSpPr>
      <dsp:spPr>
        <a:xfrm rot="20908908">
          <a:off x="374351" y="2701144"/>
          <a:ext cx="2573741" cy="309676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34978B6F-46E7-6F59-6D68-10BC777ADC8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it-IT"/>
          </a:p>
        </p:txBody>
      </p:sp>
      <p:sp>
        <p:nvSpPr>
          <p:cNvPr id="3" name="Segnaposto data 2">
            <a:extLst>
              <a:ext uri="{FF2B5EF4-FFF2-40B4-BE49-F238E27FC236}">
                <a16:creationId xmlns:a16="http://schemas.microsoft.com/office/drawing/2014/main" xmlns="" id="{DEA48E72-D8B9-0957-A433-BFA948DC962A}"/>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538E3C4B-EA22-4FD2-80EE-1B351A0C4AE8}" type="datetimeFigureOut">
              <a:rPr lang="it-IT"/>
              <a:pPr>
                <a:defRPr/>
              </a:pPr>
              <a:t>26/04/2025</a:t>
            </a:fld>
            <a:endParaRPr lang="it-IT"/>
          </a:p>
        </p:txBody>
      </p:sp>
      <p:sp>
        <p:nvSpPr>
          <p:cNvPr id="4" name="Segnaposto immagine diapositiva 3">
            <a:extLst>
              <a:ext uri="{FF2B5EF4-FFF2-40B4-BE49-F238E27FC236}">
                <a16:creationId xmlns:a16="http://schemas.microsoft.com/office/drawing/2014/main" xmlns="" id="{71E7D247-D212-D480-0B66-941D32A8A6A9}"/>
              </a:ext>
            </a:extLst>
          </p:cNvPr>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xmlns="" id="{48060969-D18C-6754-68C4-4D06397F1731}"/>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xmlns="" id="{F0609166-9950-15F5-0823-32E3AC2602C0}"/>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it-IT"/>
          </a:p>
        </p:txBody>
      </p:sp>
      <p:sp>
        <p:nvSpPr>
          <p:cNvPr id="7" name="Segnaposto numero diapositiva 6">
            <a:extLst>
              <a:ext uri="{FF2B5EF4-FFF2-40B4-BE49-F238E27FC236}">
                <a16:creationId xmlns:a16="http://schemas.microsoft.com/office/drawing/2014/main" xmlns="" id="{C61BA62F-7D51-996E-D343-96AEE6B69A46}"/>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03CB27B-44BE-4717-8D8E-2C58CF8E6F18}" type="slidenum">
              <a:rPr lang="it-IT" altLang="it-IT"/>
              <a:pPr/>
              <a:t>‹N›</a:t>
            </a:fld>
            <a:endParaRPr lang="it-IT" altLang="it-IT"/>
          </a:p>
        </p:txBody>
      </p:sp>
    </p:spTree>
    <p:extLst>
      <p:ext uri="{BB962C8B-B14F-4D97-AF65-F5344CB8AC3E}">
        <p14:creationId xmlns:p14="http://schemas.microsoft.com/office/powerpoint/2010/main" val="29998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a:extLst>
              <a:ext uri="{FF2B5EF4-FFF2-40B4-BE49-F238E27FC236}">
                <a16:creationId xmlns:a16="http://schemas.microsoft.com/office/drawing/2014/main" xmlns="" id="{442193D3-007E-5202-3206-45C6ECBA73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Segnaposto note 2">
            <a:extLst>
              <a:ext uri="{FF2B5EF4-FFF2-40B4-BE49-F238E27FC236}">
                <a16:creationId xmlns:a16="http://schemas.microsoft.com/office/drawing/2014/main" xmlns="" id="{0CBBBE87-FBF9-535D-E45A-9C8EA5BB51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4100" name="Segnaposto numero diapositiva 3">
            <a:extLst>
              <a:ext uri="{FF2B5EF4-FFF2-40B4-BE49-F238E27FC236}">
                <a16:creationId xmlns:a16="http://schemas.microsoft.com/office/drawing/2014/main" xmlns="" id="{0651F120-2C01-7478-875E-5491C60C7F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EC97CB-5024-40BF-ACB1-3E2F4034F56F}" type="slidenum">
              <a:rPr lang="it-IT" altLang="it-IT" sz="1200"/>
              <a:pPr/>
              <a:t>1</a:t>
            </a:fld>
            <a:endParaRPr lang="it-IT" altLang="it-IT"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xmlns="" id="{2A31B3A7-C024-FFDA-BD10-887B87A0B4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xmlns="" id="{BBB418B3-1363-094C-A768-5226C9197D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172" name="Segnaposto numero diapositiva 3">
            <a:extLst>
              <a:ext uri="{FF2B5EF4-FFF2-40B4-BE49-F238E27FC236}">
                <a16:creationId xmlns:a16="http://schemas.microsoft.com/office/drawing/2014/main" xmlns="" id="{CFEA0D9C-6CE2-A52C-9040-6CB6F09CD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971692-D156-403A-B4D5-E2DBBB73DDFE}" type="slidenum">
              <a:rPr lang="it-IT" altLang="it-IT" sz="1200"/>
              <a:pPr/>
              <a:t>3</a:t>
            </a:fld>
            <a:endParaRPr lang="it-IT" altLang="it-IT"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3CB27B-44BE-4717-8D8E-2C58CF8E6F18}" type="slidenum">
              <a:rPr lang="it-IT" altLang="it-IT" smtClean="0"/>
              <a:pPr/>
              <a:t>29</a:t>
            </a:fld>
            <a:endParaRPr lang="it-IT" altLang="it-IT"/>
          </a:p>
        </p:txBody>
      </p:sp>
    </p:spTree>
    <p:extLst>
      <p:ext uri="{BB962C8B-B14F-4D97-AF65-F5344CB8AC3E}">
        <p14:creationId xmlns:p14="http://schemas.microsoft.com/office/powerpoint/2010/main" val="205399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3CB27B-44BE-4717-8D8E-2C58CF8E6F18}" type="slidenum">
              <a:rPr lang="it-IT" altLang="it-IT" smtClean="0"/>
              <a:pPr/>
              <a:t>30</a:t>
            </a:fld>
            <a:endParaRPr lang="it-IT" altLang="it-IT"/>
          </a:p>
        </p:txBody>
      </p:sp>
    </p:spTree>
    <p:extLst>
      <p:ext uri="{BB962C8B-B14F-4D97-AF65-F5344CB8AC3E}">
        <p14:creationId xmlns:p14="http://schemas.microsoft.com/office/powerpoint/2010/main" val="403423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a:extLst>
              <a:ext uri="{FF2B5EF4-FFF2-40B4-BE49-F238E27FC236}">
                <a16:creationId xmlns:a16="http://schemas.microsoft.com/office/drawing/2014/main" xmlns="" id="{23979F42-9E9A-674E-26EF-4E0FAFC60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a:extLst>
              <a:ext uri="{FF2B5EF4-FFF2-40B4-BE49-F238E27FC236}">
                <a16:creationId xmlns:a16="http://schemas.microsoft.com/office/drawing/2014/main" xmlns="" id="{C29DDBCC-E83F-BA5E-A989-CE2BB47A9E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66564" name="Segnaposto numero diapositiva 3">
            <a:extLst>
              <a:ext uri="{FF2B5EF4-FFF2-40B4-BE49-F238E27FC236}">
                <a16:creationId xmlns:a16="http://schemas.microsoft.com/office/drawing/2014/main" xmlns="" id="{B512E751-250D-160F-9A2F-B2399E761F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A50E39B-8290-4452-AF4A-FC00069891EF}" type="slidenum">
              <a:rPr lang="it-IT" altLang="it-IT" sz="1200"/>
              <a:pPr/>
              <a:t>52</a:t>
            </a:fld>
            <a:endParaRPr lang="it-IT" alt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57250" y="1496484"/>
            <a:ext cx="5143500" cy="3183467"/>
          </a:xfrm>
        </p:spPr>
        <p:txBody>
          <a:bodyPr anchor="b"/>
          <a:lstStyle>
            <a:lvl1pPr algn="ctr">
              <a:defRPr sz="3375"/>
            </a:lvl1pPr>
          </a:lstStyle>
          <a:p>
            <a:r>
              <a:rPr lang="it-IT"/>
              <a:t>Fare clic per modificare lo stile del titolo</a:t>
            </a:r>
          </a:p>
        </p:txBody>
      </p:sp>
      <p:sp>
        <p:nvSpPr>
          <p:cNvPr id="3" name="Sottotitolo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61EEC195-7EFA-E865-E51C-17A6E2838015}"/>
              </a:ext>
            </a:extLst>
          </p:cNvPr>
          <p:cNvSpPr>
            <a:spLocks noGrp="1"/>
          </p:cNvSpPr>
          <p:nvPr>
            <p:ph type="dt" sz="half" idx="10"/>
          </p:nvPr>
        </p:nvSpPr>
        <p:spPr/>
        <p:txBody>
          <a:bodyPr/>
          <a:lstStyle>
            <a:lvl1pPr>
              <a:defRPr/>
            </a:lvl1pPr>
          </a:lstStyle>
          <a:p>
            <a:pPr>
              <a:defRPr/>
            </a:pPr>
            <a:fld id="{3D869370-39B0-4FC4-B826-F2A8A5191E82}"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8A5AED44-0C94-8024-9E47-3580907F6AE5}"/>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FE28A4AD-0D0B-E925-93A0-CA481E18530E}"/>
              </a:ext>
            </a:extLst>
          </p:cNvPr>
          <p:cNvSpPr>
            <a:spLocks noGrp="1"/>
          </p:cNvSpPr>
          <p:nvPr>
            <p:ph type="sldNum" sz="quarter" idx="12"/>
          </p:nvPr>
        </p:nvSpPr>
        <p:spPr/>
        <p:txBody>
          <a:bodyPr/>
          <a:lstStyle>
            <a:lvl1pPr>
              <a:defRPr/>
            </a:lvl1pPr>
          </a:lstStyle>
          <a:p>
            <a:fld id="{5D28412D-564C-44FC-8FB0-E101DB6597A1}" type="slidenum">
              <a:rPr lang="it-IT" altLang="it-IT"/>
              <a:pPr/>
              <a:t>‹N›</a:t>
            </a:fld>
            <a:endParaRPr lang="it-IT" altLang="it-IT"/>
          </a:p>
        </p:txBody>
      </p:sp>
    </p:spTree>
    <p:extLst>
      <p:ext uri="{BB962C8B-B14F-4D97-AF65-F5344CB8AC3E}">
        <p14:creationId xmlns:p14="http://schemas.microsoft.com/office/powerpoint/2010/main" val="333356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37C8DC52-6494-1838-0418-67B6E2C0FC95}"/>
              </a:ext>
            </a:extLst>
          </p:cNvPr>
          <p:cNvSpPr>
            <a:spLocks noGrp="1"/>
          </p:cNvSpPr>
          <p:nvPr>
            <p:ph type="dt" sz="half" idx="10"/>
          </p:nvPr>
        </p:nvSpPr>
        <p:spPr/>
        <p:txBody>
          <a:bodyPr/>
          <a:lstStyle>
            <a:lvl1pPr>
              <a:defRPr/>
            </a:lvl1pPr>
          </a:lstStyle>
          <a:p>
            <a:pPr>
              <a:defRPr/>
            </a:pPr>
            <a:fld id="{FEC778C4-1EC9-4D71-A5FF-CABDFBCB8701}"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CCC8A454-CAF8-CBD6-C89B-30360F6852A5}"/>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F71ACDFA-ECE1-CEBB-6E23-AD66F28EAD15}"/>
              </a:ext>
            </a:extLst>
          </p:cNvPr>
          <p:cNvSpPr>
            <a:spLocks noGrp="1"/>
          </p:cNvSpPr>
          <p:nvPr>
            <p:ph type="sldNum" sz="quarter" idx="12"/>
          </p:nvPr>
        </p:nvSpPr>
        <p:spPr/>
        <p:txBody>
          <a:bodyPr/>
          <a:lstStyle>
            <a:lvl1pPr>
              <a:defRPr/>
            </a:lvl1pPr>
          </a:lstStyle>
          <a:p>
            <a:fld id="{8EE0E9A5-063D-49FC-B5C7-A1353CAF7761}" type="slidenum">
              <a:rPr lang="it-IT" altLang="it-IT"/>
              <a:pPr/>
              <a:t>‹N›</a:t>
            </a:fld>
            <a:endParaRPr lang="it-IT" altLang="it-IT"/>
          </a:p>
        </p:txBody>
      </p:sp>
    </p:spTree>
    <p:extLst>
      <p:ext uri="{BB962C8B-B14F-4D97-AF65-F5344CB8AC3E}">
        <p14:creationId xmlns:p14="http://schemas.microsoft.com/office/powerpoint/2010/main" val="104086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907756" y="486834"/>
            <a:ext cx="1478756" cy="774911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71487" y="486834"/>
            <a:ext cx="4350544" cy="774911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39FF633D-DE45-6B23-A460-F1FD86BEE4F0}"/>
              </a:ext>
            </a:extLst>
          </p:cNvPr>
          <p:cNvSpPr>
            <a:spLocks noGrp="1"/>
          </p:cNvSpPr>
          <p:nvPr>
            <p:ph type="dt" sz="half" idx="10"/>
          </p:nvPr>
        </p:nvSpPr>
        <p:spPr/>
        <p:txBody>
          <a:bodyPr/>
          <a:lstStyle>
            <a:lvl1pPr>
              <a:defRPr/>
            </a:lvl1pPr>
          </a:lstStyle>
          <a:p>
            <a:pPr>
              <a:defRPr/>
            </a:pPr>
            <a:fld id="{F706181A-F6A6-4319-B513-9EE1C6431D68}"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CE5F6885-203E-3EAE-FD21-486944B285B2}"/>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FB96A12C-9885-D74A-518D-731A362EE84F}"/>
              </a:ext>
            </a:extLst>
          </p:cNvPr>
          <p:cNvSpPr>
            <a:spLocks noGrp="1"/>
          </p:cNvSpPr>
          <p:nvPr>
            <p:ph type="sldNum" sz="quarter" idx="12"/>
          </p:nvPr>
        </p:nvSpPr>
        <p:spPr/>
        <p:txBody>
          <a:bodyPr/>
          <a:lstStyle>
            <a:lvl1pPr>
              <a:defRPr/>
            </a:lvl1pPr>
          </a:lstStyle>
          <a:p>
            <a:fld id="{93A01977-A6C8-4E25-A38A-6DD0757270F5}" type="slidenum">
              <a:rPr lang="it-IT" altLang="it-IT"/>
              <a:pPr/>
              <a:t>‹N›</a:t>
            </a:fld>
            <a:endParaRPr lang="it-IT" altLang="it-IT"/>
          </a:p>
        </p:txBody>
      </p:sp>
    </p:spTree>
    <p:extLst>
      <p:ext uri="{BB962C8B-B14F-4D97-AF65-F5344CB8AC3E}">
        <p14:creationId xmlns:p14="http://schemas.microsoft.com/office/powerpoint/2010/main" val="158276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403C3B55-173B-1134-DE62-E3A56B177894}"/>
              </a:ext>
            </a:extLst>
          </p:cNvPr>
          <p:cNvSpPr>
            <a:spLocks noGrp="1"/>
          </p:cNvSpPr>
          <p:nvPr>
            <p:ph type="dt" sz="half" idx="10"/>
          </p:nvPr>
        </p:nvSpPr>
        <p:spPr/>
        <p:txBody>
          <a:bodyPr/>
          <a:lstStyle>
            <a:lvl1pPr>
              <a:defRPr/>
            </a:lvl1pPr>
          </a:lstStyle>
          <a:p>
            <a:pPr>
              <a:defRPr/>
            </a:pPr>
            <a:fld id="{94FE0839-CAEE-4CB7-ABB1-67B0D00E67B2}"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589B0BCC-C72D-A50F-03BE-4618A039065E}"/>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6389DCB8-C51F-9317-2893-818BB1CAA7EE}"/>
              </a:ext>
            </a:extLst>
          </p:cNvPr>
          <p:cNvSpPr>
            <a:spLocks noGrp="1"/>
          </p:cNvSpPr>
          <p:nvPr>
            <p:ph type="sldNum" sz="quarter" idx="12"/>
          </p:nvPr>
        </p:nvSpPr>
        <p:spPr/>
        <p:txBody>
          <a:bodyPr/>
          <a:lstStyle>
            <a:lvl1pPr>
              <a:defRPr/>
            </a:lvl1pPr>
          </a:lstStyle>
          <a:p>
            <a:fld id="{001EC7F2-9C09-454B-8B1D-149D012D1A77}" type="slidenum">
              <a:rPr lang="it-IT" altLang="it-IT"/>
              <a:pPr/>
              <a:t>‹N›</a:t>
            </a:fld>
            <a:endParaRPr lang="it-IT" altLang="it-IT"/>
          </a:p>
        </p:txBody>
      </p:sp>
    </p:spTree>
    <p:extLst>
      <p:ext uri="{BB962C8B-B14F-4D97-AF65-F5344CB8AC3E}">
        <p14:creationId xmlns:p14="http://schemas.microsoft.com/office/powerpoint/2010/main" val="2405283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467916" y="2279652"/>
            <a:ext cx="5915025" cy="3803649"/>
          </a:xfrm>
        </p:spPr>
        <p:txBody>
          <a:bodyPr anchor="b"/>
          <a:lstStyle>
            <a:lvl1pPr>
              <a:defRPr sz="3375"/>
            </a:lvl1pPr>
          </a:lstStyle>
          <a:p>
            <a:r>
              <a:rPr lang="it-IT"/>
              <a:t>Fare clic per modificare lo stile del titolo</a:t>
            </a:r>
          </a:p>
        </p:txBody>
      </p:sp>
      <p:sp>
        <p:nvSpPr>
          <p:cNvPr id="3" name="Segnaposto testo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xmlns="" id="{60AB0D6F-4C4A-8082-E48B-A538D5C7A585}"/>
              </a:ext>
            </a:extLst>
          </p:cNvPr>
          <p:cNvSpPr>
            <a:spLocks noGrp="1"/>
          </p:cNvSpPr>
          <p:nvPr>
            <p:ph type="dt" sz="half" idx="10"/>
          </p:nvPr>
        </p:nvSpPr>
        <p:spPr/>
        <p:txBody>
          <a:bodyPr/>
          <a:lstStyle>
            <a:lvl1pPr>
              <a:defRPr/>
            </a:lvl1pPr>
          </a:lstStyle>
          <a:p>
            <a:pPr>
              <a:defRPr/>
            </a:pPr>
            <a:fld id="{68EF0E98-4058-4B59-9BF0-6FCA1177B5A3}"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4617A433-7A46-D118-BA91-83916EA984A9}"/>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9F8FDABC-7533-8FD4-6582-273779C3EE56}"/>
              </a:ext>
            </a:extLst>
          </p:cNvPr>
          <p:cNvSpPr>
            <a:spLocks noGrp="1"/>
          </p:cNvSpPr>
          <p:nvPr>
            <p:ph type="sldNum" sz="quarter" idx="12"/>
          </p:nvPr>
        </p:nvSpPr>
        <p:spPr/>
        <p:txBody>
          <a:bodyPr/>
          <a:lstStyle>
            <a:lvl1pPr>
              <a:defRPr/>
            </a:lvl1pPr>
          </a:lstStyle>
          <a:p>
            <a:fld id="{ED9DA7D4-5C0A-4C98-9B83-C7C8AEC69F12}" type="slidenum">
              <a:rPr lang="it-IT" altLang="it-IT"/>
              <a:pPr/>
              <a:t>‹N›</a:t>
            </a:fld>
            <a:endParaRPr lang="it-IT" altLang="it-IT"/>
          </a:p>
        </p:txBody>
      </p:sp>
    </p:spTree>
    <p:extLst>
      <p:ext uri="{BB962C8B-B14F-4D97-AF65-F5344CB8AC3E}">
        <p14:creationId xmlns:p14="http://schemas.microsoft.com/office/powerpoint/2010/main" val="243266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71488" y="2434167"/>
            <a:ext cx="2914650" cy="580178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3471863" y="2434167"/>
            <a:ext cx="2914650" cy="580178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xmlns="" id="{FEA12144-A28B-6522-94E2-61574A6365C7}"/>
              </a:ext>
            </a:extLst>
          </p:cNvPr>
          <p:cNvSpPr>
            <a:spLocks noGrp="1"/>
          </p:cNvSpPr>
          <p:nvPr>
            <p:ph type="dt" sz="half" idx="10"/>
          </p:nvPr>
        </p:nvSpPr>
        <p:spPr/>
        <p:txBody>
          <a:bodyPr/>
          <a:lstStyle>
            <a:lvl1pPr>
              <a:defRPr/>
            </a:lvl1pPr>
          </a:lstStyle>
          <a:p>
            <a:pPr>
              <a:defRPr/>
            </a:pPr>
            <a:fld id="{1C7165E5-ECBF-4EB2-A35D-5F6C02184847}" type="datetime1">
              <a:rPr lang="it-IT"/>
              <a:pPr>
                <a:defRPr/>
              </a:pPr>
              <a:t>26/04/2025</a:t>
            </a:fld>
            <a:endParaRPr lang="it-IT"/>
          </a:p>
        </p:txBody>
      </p:sp>
      <p:sp>
        <p:nvSpPr>
          <p:cNvPr id="6" name="Segnaposto piè di pagina 4">
            <a:extLst>
              <a:ext uri="{FF2B5EF4-FFF2-40B4-BE49-F238E27FC236}">
                <a16:creationId xmlns:a16="http://schemas.microsoft.com/office/drawing/2014/main" xmlns="" id="{7FB0E2D3-81B2-71A7-269C-CD54D3B5EFB2}"/>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7" name="Segnaposto numero diapositiva 5">
            <a:extLst>
              <a:ext uri="{FF2B5EF4-FFF2-40B4-BE49-F238E27FC236}">
                <a16:creationId xmlns:a16="http://schemas.microsoft.com/office/drawing/2014/main" xmlns="" id="{92E7DEB7-A889-1EBF-1AF9-3C5BA7C9F924}"/>
              </a:ext>
            </a:extLst>
          </p:cNvPr>
          <p:cNvSpPr>
            <a:spLocks noGrp="1"/>
          </p:cNvSpPr>
          <p:nvPr>
            <p:ph type="sldNum" sz="quarter" idx="12"/>
          </p:nvPr>
        </p:nvSpPr>
        <p:spPr/>
        <p:txBody>
          <a:bodyPr/>
          <a:lstStyle>
            <a:lvl1pPr>
              <a:defRPr/>
            </a:lvl1pPr>
          </a:lstStyle>
          <a:p>
            <a:fld id="{B00FF064-EF83-432A-89ED-A6B5D130C61E}" type="slidenum">
              <a:rPr lang="it-IT" altLang="it-IT"/>
              <a:pPr/>
              <a:t>‹N›</a:t>
            </a:fld>
            <a:endParaRPr lang="it-IT" altLang="it-IT"/>
          </a:p>
        </p:txBody>
      </p:sp>
    </p:spTree>
    <p:extLst>
      <p:ext uri="{BB962C8B-B14F-4D97-AF65-F5344CB8AC3E}">
        <p14:creationId xmlns:p14="http://schemas.microsoft.com/office/powerpoint/2010/main" val="57320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72381" y="486834"/>
            <a:ext cx="5915025" cy="1767417"/>
          </a:xfrm>
        </p:spPr>
        <p:txBody>
          <a:bodyPr/>
          <a:lstStyle/>
          <a:p>
            <a:r>
              <a:rPr lang="it-IT"/>
              <a:t>Fare clic per modificare lo stile del titolo</a:t>
            </a:r>
          </a:p>
        </p:txBody>
      </p:sp>
      <p:sp>
        <p:nvSpPr>
          <p:cNvPr id="3" name="Segnaposto testo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it-IT"/>
              <a:t>Fare clic per modificare stili del testo dello schema</a:t>
            </a:r>
          </a:p>
        </p:txBody>
      </p:sp>
      <p:sp>
        <p:nvSpPr>
          <p:cNvPr id="4" name="Segnaposto contenuto 3"/>
          <p:cNvSpPr>
            <a:spLocks noGrp="1"/>
          </p:cNvSpPr>
          <p:nvPr>
            <p:ph sz="half" idx="2"/>
          </p:nvPr>
        </p:nvSpPr>
        <p:spPr>
          <a:xfrm>
            <a:off x="472381" y="3340100"/>
            <a:ext cx="2901255" cy="491278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it-IT"/>
              <a:t>Fare clic per modificare stili del testo dello schema</a:t>
            </a:r>
          </a:p>
        </p:txBody>
      </p:sp>
      <p:sp>
        <p:nvSpPr>
          <p:cNvPr id="6" name="Segnaposto contenuto 5"/>
          <p:cNvSpPr>
            <a:spLocks noGrp="1"/>
          </p:cNvSpPr>
          <p:nvPr>
            <p:ph sz="quarter" idx="4"/>
          </p:nvPr>
        </p:nvSpPr>
        <p:spPr>
          <a:xfrm>
            <a:off x="3471863" y="3340100"/>
            <a:ext cx="2915543" cy="491278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xmlns="" id="{1307DDA3-6FD4-BAA5-0A91-207665EAE264}"/>
              </a:ext>
            </a:extLst>
          </p:cNvPr>
          <p:cNvSpPr>
            <a:spLocks noGrp="1"/>
          </p:cNvSpPr>
          <p:nvPr>
            <p:ph type="dt" sz="half" idx="10"/>
          </p:nvPr>
        </p:nvSpPr>
        <p:spPr/>
        <p:txBody>
          <a:bodyPr/>
          <a:lstStyle>
            <a:lvl1pPr>
              <a:defRPr/>
            </a:lvl1pPr>
          </a:lstStyle>
          <a:p>
            <a:pPr>
              <a:defRPr/>
            </a:pPr>
            <a:fld id="{0E74F566-6F75-4816-8E48-EAF230864E65}" type="datetime1">
              <a:rPr lang="it-IT"/>
              <a:pPr>
                <a:defRPr/>
              </a:pPr>
              <a:t>26/04/2025</a:t>
            </a:fld>
            <a:endParaRPr lang="it-IT"/>
          </a:p>
        </p:txBody>
      </p:sp>
      <p:sp>
        <p:nvSpPr>
          <p:cNvPr id="8" name="Segnaposto piè di pagina 4">
            <a:extLst>
              <a:ext uri="{FF2B5EF4-FFF2-40B4-BE49-F238E27FC236}">
                <a16:creationId xmlns:a16="http://schemas.microsoft.com/office/drawing/2014/main" xmlns="" id="{3B0FF101-699A-B0DD-46D2-D14624FDB9C9}"/>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9" name="Segnaposto numero diapositiva 5">
            <a:extLst>
              <a:ext uri="{FF2B5EF4-FFF2-40B4-BE49-F238E27FC236}">
                <a16:creationId xmlns:a16="http://schemas.microsoft.com/office/drawing/2014/main" xmlns="" id="{DD69AF01-8B58-4015-B206-38507F471A9A}"/>
              </a:ext>
            </a:extLst>
          </p:cNvPr>
          <p:cNvSpPr>
            <a:spLocks noGrp="1"/>
          </p:cNvSpPr>
          <p:nvPr>
            <p:ph type="sldNum" sz="quarter" idx="12"/>
          </p:nvPr>
        </p:nvSpPr>
        <p:spPr/>
        <p:txBody>
          <a:bodyPr/>
          <a:lstStyle>
            <a:lvl1pPr>
              <a:defRPr/>
            </a:lvl1pPr>
          </a:lstStyle>
          <a:p>
            <a:fld id="{40266B58-DCE3-4B4E-82CE-187B831C7C0E}" type="slidenum">
              <a:rPr lang="it-IT" altLang="it-IT"/>
              <a:pPr/>
              <a:t>‹N›</a:t>
            </a:fld>
            <a:endParaRPr lang="it-IT" altLang="it-IT"/>
          </a:p>
        </p:txBody>
      </p:sp>
    </p:spTree>
    <p:extLst>
      <p:ext uri="{BB962C8B-B14F-4D97-AF65-F5344CB8AC3E}">
        <p14:creationId xmlns:p14="http://schemas.microsoft.com/office/powerpoint/2010/main" val="130207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xmlns="" id="{B2C48150-9077-5CA9-47E7-7F9D90390550}"/>
              </a:ext>
            </a:extLst>
          </p:cNvPr>
          <p:cNvSpPr>
            <a:spLocks noGrp="1"/>
          </p:cNvSpPr>
          <p:nvPr>
            <p:ph type="dt" sz="half" idx="10"/>
          </p:nvPr>
        </p:nvSpPr>
        <p:spPr/>
        <p:txBody>
          <a:bodyPr/>
          <a:lstStyle>
            <a:lvl1pPr>
              <a:defRPr/>
            </a:lvl1pPr>
          </a:lstStyle>
          <a:p>
            <a:pPr>
              <a:defRPr/>
            </a:pPr>
            <a:fld id="{0DDFBF05-5C4F-4A9A-B553-49BCBD3A82C3}" type="datetime1">
              <a:rPr lang="it-IT"/>
              <a:pPr>
                <a:defRPr/>
              </a:pPr>
              <a:t>26/04/2025</a:t>
            </a:fld>
            <a:endParaRPr lang="it-IT"/>
          </a:p>
        </p:txBody>
      </p:sp>
      <p:sp>
        <p:nvSpPr>
          <p:cNvPr id="4" name="Segnaposto piè di pagina 4">
            <a:extLst>
              <a:ext uri="{FF2B5EF4-FFF2-40B4-BE49-F238E27FC236}">
                <a16:creationId xmlns:a16="http://schemas.microsoft.com/office/drawing/2014/main" xmlns="" id="{8BCE9E67-5254-8A94-7451-763C574A203D}"/>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5" name="Segnaposto numero diapositiva 5">
            <a:extLst>
              <a:ext uri="{FF2B5EF4-FFF2-40B4-BE49-F238E27FC236}">
                <a16:creationId xmlns:a16="http://schemas.microsoft.com/office/drawing/2014/main" xmlns="" id="{3CCCA220-D47E-7DDB-3B5A-9B190D5BB829}"/>
              </a:ext>
            </a:extLst>
          </p:cNvPr>
          <p:cNvSpPr>
            <a:spLocks noGrp="1"/>
          </p:cNvSpPr>
          <p:nvPr>
            <p:ph type="sldNum" sz="quarter" idx="12"/>
          </p:nvPr>
        </p:nvSpPr>
        <p:spPr/>
        <p:txBody>
          <a:bodyPr/>
          <a:lstStyle>
            <a:lvl1pPr>
              <a:defRPr/>
            </a:lvl1pPr>
          </a:lstStyle>
          <a:p>
            <a:fld id="{B85CE872-678E-43DB-BEAE-89E30C7772E9}" type="slidenum">
              <a:rPr lang="it-IT" altLang="it-IT"/>
              <a:pPr/>
              <a:t>‹N›</a:t>
            </a:fld>
            <a:endParaRPr lang="it-IT" altLang="it-IT"/>
          </a:p>
        </p:txBody>
      </p:sp>
    </p:spTree>
    <p:extLst>
      <p:ext uri="{BB962C8B-B14F-4D97-AF65-F5344CB8AC3E}">
        <p14:creationId xmlns:p14="http://schemas.microsoft.com/office/powerpoint/2010/main" val="375597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xmlns="" id="{6E0AA05A-CD77-9019-E5C6-E1004AC48B65}"/>
              </a:ext>
            </a:extLst>
          </p:cNvPr>
          <p:cNvSpPr>
            <a:spLocks noGrp="1"/>
          </p:cNvSpPr>
          <p:nvPr>
            <p:ph type="dt" sz="half" idx="10"/>
          </p:nvPr>
        </p:nvSpPr>
        <p:spPr/>
        <p:txBody>
          <a:bodyPr/>
          <a:lstStyle>
            <a:lvl1pPr>
              <a:defRPr/>
            </a:lvl1pPr>
          </a:lstStyle>
          <a:p>
            <a:pPr>
              <a:defRPr/>
            </a:pPr>
            <a:fld id="{B1648222-66B7-40A0-8D4D-A948C623C4F5}" type="datetime1">
              <a:rPr lang="it-IT"/>
              <a:pPr>
                <a:defRPr/>
              </a:pPr>
              <a:t>26/04/2025</a:t>
            </a:fld>
            <a:endParaRPr lang="it-IT"/>
          </a:p>
        </p:txBody>
      </p:sp>
      <p:sp>
        <p:nvSpPr>
          <p:cNvPr id="3" name="Segnaposto piè di pagina 4">
            <a:extLst>
              <a:ext uri="{FF2B5EF4-FFF2-40B4-BE49-F238E27FC236}">
                <a16:creationId xmlns:a16="http://schemas.microsoft.com/office/drawing/2014/main" xmlns="" id="{F61C7447-AA44-5137-F897-53EBC035E065}"/>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4" name="Segnaposto numero diapositiva 5">
            <a:extLst>
              <a:ext uri="{FF2B5EF4-FFF2-40B4-BE49-F238E27FC236}">
                <a16:creationId xmlns:a16="http://schemas.microsoft.com/office/drawing/2014/main" xmlns="" id="{1A258F82-EB9E-A9E6-CCF5-D8CB326DEB74}"/>
              </a:ext>
            </a:extLst>
          </p:cNvPr>
          <p:cNvSpPr>
            <a:spLocks noGrp="1"/>
          </p:cNvSpPr>
          <p:nvPr>
            <p:ph type="sldNum" sz="quarter" idx="12"/>
          </p:nvPr>
        </p:nvSpPr>
        <p:spPr/>
        <p:txBody>
          <a:bodyPr/>
          <a:lstStyle>
            <a:lvl1pPr>
              <a:defRPr/>
            </a:lvl1pPr>
          </a:lstStyle>
          <a:p>
            <a:fld id="{F8211F77-569A-40B3-96B9-02283B4627F1}" type="slidenum">
              <a:rPr lang="it-IT" altLang="it-IT"/>
              <a:pPr/>
              <a:t>‹N›</a:t>
            </a:fld>
            <a:endParaRPr lang="it-IT" altLang="it-IT"/>
          </a:p>
        </p:txBody>
      </p:sp>
    </p:spTree>
    <p:extLst>
      <p:ext uri="{BB962C8B-B14F-4D97-AF65-F5344CB8AC3E}">
        <p14:creationId xmlns:p14="http://schemas.microsoft.com/office/powerpoint/2010/main" val="72303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72381" y="609600"/>
            <a:ext cx="2211883" cy="2133600"/>
          </a:xfrm>
        </p:spPr>
        <p:txBody>
          <a:bodyPr anchor="b"/>
          <a:lstStyle>
            <a:lvl1pPr>
              <a:defRPr sz="1800"/>
            </a:lvl1pPr>
          </a:lstStyle>
          <a:p>
            <a:r>
              <a:rPr lang="it-IT"/>
              <a:t>Fare clic per modificare lo stile del titolo</a:t>
            </a:r>
          </a:p>
        </p:txBody>
      </p:sp>
      <p:sp>
        <p:nvSpPr>
          <p:cNvPr id="3" name="Segnaposto contenuto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E55CD460-DD17-A574-20F6-DFF89EF69F83}"/>
              </a:ext>
            </a:extLst>
          </p:cNvPr>
          <p:cNvSpPr>
            <a:spLocks noGrp="1"/>
          </p:cNvSpPr>
          <p:nvPr>
            <p:ph type="dt" sz="half" idx="10"/>
          </p:nvPr>
        </p:nvSpPr>
        <p:spPr/>
        <p:txBody>
          <a:bodyPr/>
          <a:lstStyle>
            <a:lvl1pPr>
              <a:defRPr/>
            </a:lvl1pPr>
          </a:lstStyle>
          <a:p>
            <a:pPr>
              <a:defRPr/>
            </a:pPr>
            <a:fld id="{B3C5ADE2-262E-43D3-A380-153779D0E6A3}" type="datetime1">
              <a:rPr lang="it-IT"/>
              <a:pPr>
                <a:defRPr/>
              </a:pPr>
              <a:t>26/04/2025</a:t>
            </a:fld>
            <a:endParaRPr lang="it-IT"/>
          </a:p>
        </p:txBody>
      </p:sp>
      <p:sp>
        <p:nvSpPr>
          <p:cNvPr id="6" name="Segnaposto piè di pagina 4">
            <a:extLst>
              <a:ext uri="{FF2B5EF4-FFF2-40B4-BE49-F238E27FC236}">
                <a16:creationId xmlns:a16="http://schemas.microsoft.com/office/drawing/2014/main" xmlns="" id="{A890AC05-2A32-6F7A-3407-92FD36DE9684}"/>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7" name="Segnaposto numero diapositiva 5">
            <a:extLst>
              <a:ext uri="{FF2B5EF4-FFF2-40B4-BE49-F238E27FC236}">
                <a16:creationId xmlns:a16="http://schemas.microsoft.com/office/drawing/2014/main" xmlns="" id="{8DF9ABA0-3ACC-EEE0-4574-FF68455F788A}"/>
              </a:ext>
            </a:extLst>
          </p:cNvPr>
          <p:cNvSpPr>
            <a:spLocks noGrp="1"/>
          </p:cNvSpPr>
          <p:nvPr>
            <p:ph type="sldNum" sz="quarter" idx="12"/>
          </p:nvPr>
        </p:nvSpPr>
        <p:spPr/>
        <p:txBody>
          <a:bodyPr/>
          <a:lstStyle>
            <a:lvl1pPr>
              <a:defRPr/>
            </a:lvl1pPr>
          </a:lstStyle>
          <a:p>
            <a:fld id="{FE1D65CB-3529-4E69-903A-E39AC884516C}" type="slidenum">
              <a:rPr lang="it-IT" altLang="it-IT"/>
              <a:pPr/>
              <a:t>‹N›</a:t>
            </a:fld>
            <a:endParaRPr lang="it-IT" altLang="it-IT"/>
          </a:p>
        </p:txBody>
      </p:sp>
    </p:spTree>
    <p:extLst>
      <p:ext uri="{BB962C8B-B14F-4D97-AF65-F5344CB8AC3E}">
        <p14:creationId xmlns:p14="http://schemas.microsoft.com/office/powerpoint/2010/main" val="271833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72381" y="609600"/>
            <a:ext cx="2211883" cy="2133600"/>
          </a:xfrm>
        </p:spPr>
        <p:txBody>
          <a:bodyPr anchor="b"/>
          <a:lstStyle>
            <a:lvl1pPr>
              <a:defRPr sz="1800"/>
            </a:lvl1pPr>
          </a:lstStyle>
          <a:p>
            <a:r>
              <a:rPr lang="it-IT"/>
              <a:t>Fare clic per modificare lo stile del titolo</a:t>
            </a:r>
          </a:p>
        </p:txBody>
      </p:sp>
      <p:sp>
        <p:nvSpPr>
          <p:cNvPr id="3" name="Segnaposto immagine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it-IT" noProof="0"/>
          </a:p>
        </p:txBody>
      </p:sp>
      <p:sp>
        <p:nvSpPr>
          <p:cNvPr id="4" name="Segnaposto testo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1F6E0F08-E8C9-A703-D25F-4C77BCDC17BF}"/>
              </a:ext>
            </a:extLst>
          </p:cNvPr>
          <p:cNvSpPr>
            <a:spLocks noGrp="1"/>
          </p:cNvSpPr>
          <p:nvPr>
            <p:ph type="dt" sz="half" idx="10"/>
          </p:nvPr>
        </p:nvSpPr>
        <p:spPr/>
        <p:txBody>
          <a:bodyPr/>
          <a:lstStyle>
            <a:lvl1pPr>
              <a:defRPr/>
            </a:lvl1pPr>
          </a:lstStyle>
          <a:p>
            <a:pPr>
              <a:defRPr/>
            </a:pPr>
            <a:fld id="{45A1D312-2171-4CE5-A520-A42D3A96DF73}" type="datetime1">
              <a:rPr lang="it-IT"/>
              <a:pPr>
                <a:defRPr/>
              </a:pPr>
              <a:t>26/04/2025</a:t>
            </a:fld>
            <a:endParaRPr lang="it-IT"/>
          </a:p>
        </p:txBody>
      </p:sp>
      <p:sp>
        <p:nvSpPr>
          <p:cNvPr id="6" name="Segnaposto piè di pagina 4">
            <a:extLst>
              <a:ext uri="{FF2B5EF4-FFF2-40B4-BE49-F238E27FC236}">
                <a16:creationId xmlns:a16="http://schemas.microsoft.com/office/drawing/2014/main" xmlns="" id="{3BCF0DC9-0957-D0C8-5EF4-5CF578B08988}"/>
              </a:ext>
            </a:extLst>
          </p:cNvPr>
          <p:cNvSpPr>
            <a:spLocks noGrp="1"/>
          </p:cNvSpPr>
          <p:nvPr>
            <p:ph type="ftr" sz="quarter" idx="11"/>
          </p:nvPr>
        </p:nvSpPr>
        <p:spPr/>
        <p:txBody>
          <a:bodyPr/>
          <a:lstStyle>
            <a:lvl1pPr>
              <a:defRPr/>
            </a:lvl1pPr>
          </a:lstStyle>
          <a:p>
            <a:pPr>
              <a:defRPr/>
            </a:pPr>
            <a:r>
              <a:rPr lang="it-IT"/>
              <a:t>Istituto Comprensivo Statale. CROSIA - MIRTO.             Piano di EVACUAZIONE.                                                      RSPP Ing. Giuseppe SCORZAFAVE</a:t>
            </a:r>
          </a:p>
        </p:txBody>
      </p:sp>
      <p:sp>
        <p:nvSpPr>
          <p:cNvPr id="7" name="Segnaposto numero diapositiva 5">
            <a:extLst>
              <a:ext uri="{FF2B5EF4-FFF2-40B4-BE49-F238E27FC236}">
                <a16:creationId xmlns:a16="http://schemas.microsoft.com/office/drawing/2014/main" xmlns="" id="{7430660F-85BA-E44E-9CCA-7A90730B5A36}"/>
              </a:ext>
            </a:extLst>
          </p:cNvPr>
          <p:cNvSpPr>
            <a:spLocks noGrp="1"/>
          </p:cNvSpPr>
          <p:nvPr>
            <p:ph type="sldNum" sz="quarter" idx="12"/>
          </p:nvPr>
        </p:nvSpPr>
        <p:spPr/>
        <p:txBody>
          <a:bodyPr/>
          <a:lstStyle>
            <a:lvl1pPr>
              <a:defRPr/>
            </a:lvl1pPr>
          </a:lstStyle>
          <a:p>
            <a:fld id="{7B5B4794-CBC7-45F3-9166-6A89D710D81A}" type="slidenum">
              <a:rPr lang="it-IT" altLang="it-IT"/>
              <a:pPr/>
              <a:t>‹N›</a:t>
            </a:fld>
            <a:endParaRPr lang="it-IT" altLang="it-IT"/>
          </a:p>
        </p:txBody>
      </p:sp>
    </p:spTree>
    <p:extLst>
      <p:ext uri="{BB962C8B-B14F-4D97-AF65-F5344CB8AC3E}">
        <p14:creationId xmlns:p14="http://schemas.microsoft.com/office/powerpoint/2010/main" val="4241043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xmlns="" id="{F8391C56-66CA-CCF3-9709-D7CD90956E91}"/>
              </a:ext>
            </a:extLst>
          </p:cNvPr>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xmlns="" id="{E2C4BF53-8226-750A-DFA3-4BFF1E46ADD4}"/>
              </a:ext>
            </a:extLst>
          </p:cNvPr>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xmlns="" id="{5D39AB03-7631-0C7C-B70C-186DE04B492D}"/>
              </a:ext>
            </a:extLst>
          </p:cNvPr>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a:defRPr sz="675">
                <a:solidFill>
                  <a:schemeClr val="tx1">
                    <a:tint val="75000"/>
                  </a:schemeClr>
                </a:solidFill>
                <a:latin typeface="Arial" panose="020B0604020202020204" pitchFamily="34" charset="0"/>
              </a:defRPr>
            </a:lvl1pPr>
          </a:lstStyle>
          <a:p>
            <a:pPr>
              <a:defRPr/>
            </a:pPr>
            <a:fld id="{58B5D181-0A97-4C85-9A62-68C5616F999E}"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BDDA676D-155E-94C6-B63E-821754A022DB}"/>
              </a:ext>
            </a:extLst>
          </p:cNvPr>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a:defRPr sz="675">
                <a:solidFill>
                  <a:schemeClr val="tx1">
                    <a:tint val="75000"/>
                  </a:schemeClr>
                </a:solidFill>
                <a:latin typeface="Arial" panose="020B0604020202020204" pitchFamily="34" charset="0"/>
              </a:defRPr>
            </a:lvl1pPr>
          </a:lstStyle>
          <a:p>
            <a:pPr>
              <a:defRPr/>
            </a:pPr>
            <a:r>
              <a:rPr lang="it-IT"/>
              <a:t>Istituto Comprensivo Statale. CROSIA - MIRTO.             Piano di EVACUAZIONE.                                                      RSPP Ing. Giuseppe SCORZAFAVE</a:t>
            </a:r>
          </a:p>
        </p:txBody>
      </p:sp>
      <p:sp>
        <p:nvSpPr>
          <p:cNvPr id="6" name="Segnaposto numero diapositiva 5">
            <a:extLst>
              <a:ext uri="{FF2B5EF4-FFF2-40B4-BE49-F238E27FC236}">
                <a16:creationId xmlns:a16="http://schemas.microsoft.com/office/drawing/2014/main" xmlns="" id="{C596C7D0-DFF1-A89E-0DE4-ADB3CE2AB19B}"/>
              </a:ext>
            </a:extLst>
          </p:cNvPr>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98989"/>
                </a:solidFill>
              </a:defRPr>
            </a:lvl1pPr>
          </a:lstStyle>
          <a:p>
            <a:fld id="{E1F3AF4E-4B1F-45ED-9E2C-322686524795}"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anose="020F0302020204030204" pitchFamily="34" charset="0"/>
        </a:defRPr>
      </a:lvl5pPr>
      <a:lvl6pPr marL="457200" algn="l" defTabSz="514350" rtl="0" fontAlgn="base">
        <a:lnSpc>
          <a:spcPct val="90000"/>
        </a:lnSpc>
        <a:spcBef>
          <a:spcPct val="0"/>
        </a:spcBef>
        <a:spcAft>
          <a:spcPct val="0"/>
        </a:spcAft>
        <a:defRPr sz="2400">
          <a:solidFill>
            <a:schemeClr val="tx1"/>
          </a:solidFill>
          <a:latin typeface="Calibri Light" panose="020F0302020204030204" pitchFamily="34" charset="0"/>
        </a:defRPr>
      </a:lvl6pPr>
      <a:lvl7pPr marL="914400" algn="l" defTabSz="514350" rtl="0" fontAlgn="base">
        <a:lnSpc>
          <a:spcPct val="90000"/>
        </a:lnSpc>
        <a:spcBef>
          <a:spcPct val="0"/>
        </a:spcBef>
        <a:spcAft>
          <a:spcPct val="0"/>
        </a:spcAft>
        <a:defRPr sz="2400">
          <a:solidFill>
            <a:schemeClr val="tx1"/>
          </a:solidFill>
          <a:latin typeface="Calibri Light" panose="020F0302020204030204" pitchFamily="34" charset="0"/>
        </a:defRPr>
      </a:lvl7pPr>
      <a:lvl8pPr marL="1371600" algn="l" defTabSz="514350" rtl="0" fontAlgn="base">
        <a:lnSpc>
          <a:spcPct val="90000"/>
        </a:lnSpc>
        <a:spcBef>
          <a:spcPct val="0"/>
        </a:spcBef>
        <a:spcAft>
          <a:spcPct val="0"/>
        </a:spcAft>
        <a:defRPr sz="2400">
          <a:solidFill>
            <a:schemeClr val="tx1"/>
          </a:solidFill>
          <a:latin typeface="Calibri Light" panose="020F0302020204030204" pitchFamily="34" charset="0"/>
        </a:defRPr>
      </a:lvl8pPr>
      <a:lvl9pPr marL="1828800" algn="l" defTabSz="514350" rtl="0" fontAlgn="base">
        <a:lnSpc>
          <a:spcPct val="90000"/>
        </a:lnSpc>
        <a:spcBef>
          <a:spcPct val="0"/>
        </a:spcBef>
        <a:spcAft>
          <a:spcPct val="0"/>
        </a:spcAft>
        <a:defRPr sz="2400">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it-IT"/>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oleObject" Target="../embeddings/oleObject4.bin"/><Relationship Id="rId1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6.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7.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8.emf"/></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94.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95.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96.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97.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98.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99.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00.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01.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02.emf"/></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egnaposto contenuto 2">
            <a:extLst>
              <a:ext uri="{FF2B5EF4-FFF2-40B4-BE49-F238E27FC236}">
                <a16:creationId xmlns:a16="http://schemas.microsoft.com/office/drawing/2014/main" xmlns="" id="{8BAF03DC-CA3F-CBDD-303B-5A140C872DD6}"/>
              </a:ext>
            </a:extLst>
          </p:cNvPr>
          <p:cNvSpPr>
            <a:spLocks noGrp="1"/>
          </p:cNvSpPr>
          <p:nvPr>
            <p:ph idx="1"/>
          </p:nvPr>
        </p:nvSpPr>
        <p:spPr>
          <a:xfrm>
            <a:off x="304800" y="1295400"/>
            <a:ext cx="6019800" cy="7327900"/>
          </a:xfrm>
        </p:spPr>
        <p:txBody>
          <a:bodyPr/>
          <a:lstStyle/>
          <a:p>
            <a:pPr marL="0" indent="0" algn="ctr" eaLnBrk="1" hangingPunct="1">
              <a:buFontTx/>
              <a:buNone/>
              <a:defRPr/>
            </a:pPr>
            <a:endParaRPr lang="it-IT" altLang="it-IT" sz="1400" b="1" dirty="0">
              <a:solidFill>
                <a:srgbClr val="FF0000"/>
              </a:solidFill>
              <a:latin typeface="Lucida Handwriting" panose="03010101010101010101" pitchFamily="66" charset="0"/>
            </a:endParaRPr>
          </a:p>
          <a:p>
            <a:pPr marL="0" indent="0" algn="ctr" eaLnBrk="1" hangingPunct="1">
              <a:buFontTx/>
              <a:buNone/>
              <a:defRPr/>
            </a:pPr>
            <a:endParaRPr lang="it-IT" altLang="it-IT" sz="4000" b="1" dirty="0">
              <a:solidFill>
                <a:srgbClr val="FF0000"/>
              </a:solidFill>
              <a:latin typeface="Lucida Handwriting" panose="03010101010101010101" pitchFamily="66" charset="0"/>
            </a:endParaRPr>
          </a:p>
          <a:p>
            <a:pPr marL="0" indent="0" algn="ctr" eaLnBrk="1" hangingPunct="1">
              <a:buFontTx/>
              <a:buNone/>
              <a:defRPr/>
            </a:pPr>
            <a:r>
              <a:rPr lang="it-IT" altLang="it-IT" sz="4000" b="1" dirty="0">
                <a:solidFill>
                  <a:srgbClr val="FF0000"/>
                </a:solidFill>
                <a:latin typeface="Lucida Handwriting" panose="03010101010101010101" pitchFamily="66" charset="0"/>
              </a:rPr>
              <a:t>PIANO </a:t>
            </a:r>
          </a:p>
          <a:p>
            <a:pPr marL="0" indent="0" algn="ctr" eaLnBrk="1" hangingPunct="1">
              <a:buFontTx/>
              <a:buNone/>
              <a:defRPr/>
            </a:pPr>
            <a:r>
              <a:rPr lang="it-IT" altLang="it-IT" sz="4000" b="1" dirty="0">
                <a:solidFill>
                  <a:srgbClr val="FF0000"/>
                </a:solidFill>
                <a:latin typeface="Lucida Handwriting" panose="03010101010101010101" pitchFamily="66" charset="0"/>
              </a:rPr>
              <a:t>Di</a:t>
            </a:r>
          </a:p>
          <a:p>
            <a:pPr marL="0" indent="0" algn="ctr" eaLnBrk="1" hangingPunct="1">
              <a:buFontTx/>
              <a:buNone/>
              <a:defRPr/>
            </a:pPr>
            <a:r>
              <a:rPr lang="it-IT" altLang="it-IT" sz="4000" b="1" dirty="0">
                <a:solidFill>
                  <a:srgbClr val="FF0000"/>
                </a:solidFill>
                <a:latin typeface="Lucida Handwriting" panose="03010101010101010101" pitchFamily="66" charset="0"/>
              </a:rPr>
              <a:t>EVACUAZIONE</a:t>
            </a:r>
            <a:endParaRPr lang="it-IT" altLang="it-IT" sz="4000" b="1" dirty="0">
              <a:solidFill>
                <a:srgbClr val="3333CC"/>
              </a:solidFill>
              <a:latin typeface="Lucida Handwriting" panose="03010101010101010101" pitchFamily="66" charset="0"/>
            </a:endParaRPr>
          </a:p>
          <a:p>
            <a:pPr marL="0" indent="0" algn="ctr" eaLnBrk="1" hangingPunct="1">
              <a:buFont typeface="Arial" panose="020B0604020202020204" pitchFamily="34" charset="0"/>
              <a:buNone/>
              <a:defRPr/>
            </a:pPr>
            <a:r>
              <a:rPr lang="it-IT" altLang="it-IT" sz="1000" b="1" dirty="0">
                <a:solidFill>
                  <a:srgbClr val="3333CC"/>
                </a:solidFill>
                <a:effectLst>
                  <a:outerShdw blurRad="38100" dist="38100" dir="2700000" algn="tl">
                    <a:srgbClr val="000000">
                      <a:alpha val="43137"/>
                    </a:srgbClr>
                  </a:outerShdw>
                </a:effectLst>
                <a:latin typeface="Lucida Handwriting" panose="03010101010101010101" pitchFamily="66" charset="0"/>
              </a:rPr>
              <a:t>Anno scolastico 2024/2025</a:t>
            </a:r>
          </a:p>
          <a:p>
            <a:pPr marL="0" indent="0" algn="r" eaLnBrk="1" hangingPunct="1">
              <a:buFontTx/>
              <a:buNone/>
              <a:defRPr/>
            </a:pPr>
            <a:endParaRPr lang="it-IT" altLang="it-IT" sz="1000" b="1" dirty="0">
              <a:solidFill>
                <a:srgbClr val="3333CC"/>
              </a:solidFill>
              <a:effectLst>
                <a:outerShdw blurRad="38100" dist="38100" dir="2700000" algn="tl">
                  <a:srgbClr val="000000">
                    <a:alpha val="43137"/>
                  </a:srgbClr>
                </a:outerShdw>
              </a:effectLst>
              <a:latin typeface="Lucida Handwriting" panose="03010101010101010101" pitchFamily="66" charset="0"/>
            </a:endParaRPr>
          </a:p>
          <a:p>
            <a:pPr marL="0" indent="0" algn="r" eaLnBrk="1" hangingPunct="1">
              <a:buFontTx/>
              <a:buNone/>
              <a:defRPr/>
            </a:pPr>
            <a:r>
              <a:rPr lang="it-IT" altLang="it-IT" sz="1000" dirty="0">
                <a:solidFill>
                  <a:srgbClr val="3333CC"/>
                </a:solidFill>
                <a:latin typeface="Lucida Handwriting" panose="03010101010101010101" pitchFamily="66" charset="0"/>
              </a:rPr>
              <a:t>Dirigente dott.ssa Rachele Anna Donnici</a:t>
            </a:r>
          </a:p>
          <a:p>
            <a:pPr marL="0" indent="0" algn="r" eaLnBrk="1" hangingPunct="1">
              <a:buFontTx/>
              <a:buNone/>
              <a:defRPr/>
            </a:pPr>
            <a:r>
              <a:rPr lang="it-IT" altLang="it-IT" sz="900" dirty="0">
                <a:solidFill>
                  <a:srgbClr val="3333CC"/>
                </a:solidFill>
                <a:latin typeface="Lucida Handwriting" panose="03010101010101010101" pitchFamily="66" charset="0"/>
              </a:rPr>
              <a:t>A Cura del RSPP. Ing. Giuseppe Scorzafave</a:t>
            </a:r>
          </a:p>
          <a:p>
            <a:pPr marL="0" indent="0" algn="ctr" eaLnBrk="1" hangingPunct="1">
              <a:buFontTx/>
              <a:buNone/>
              <a:defRPr/>
            </a:pPr>
            <a:endParaRPr lang="it-IT" altLang="it-IT" sz="2400" dirty="0">
              <a:solidFill>
                <a:srgbClr val="3333CC"/>
              </a:solidFill>
              <a:latin typeface="Lucida Handwriting" panose="03010101010101010101" pitchFamily="66" charset="0"/>
            </a:endParaRPr>
          </a:p>
        </p:txBody>
      </p:sp>
      <p:sp>
        <p:nvSpPr>
          <p:cNvPr id="3075" name="Rectangle 8">
            <a:extLst>
              <a:ext uri="{FF2B5EF4-FFF2-40B4-BE49-F238E27FC236}">
                <a16:creationId xmlns:a16="http://schemas.microsoft.com/office/drawing/2014/main" xmlns="" id="{0820CBF6-422D-BFBA-6267-0E326627B9C0}"/>
              </a:ext>
            </a:extLst>
          </p:cNvPr>
          <p:cNvSpPr>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2" name="Segnaposto data 1">
            <a:extLst>
              <a:ext uri="{FF2B5EF4-FFF2-40B4-BE49-F238E27FC236}">
                <a16:creationId xmlns:a16="http://schemas.microsoft.com/office/drawing/2014/main" xmlns="" id="{B8C08BBC-7D50-0706-0BCE-653EE129AC80}"/>
              </a:ext>
            </a:extLst>
          </p:cNvPr>
          <p:cNvSpPr>
            <a:spLocks noGrp="1"/>
          </p:cNvSpPr>
          <p:nvPr>
            <p:ph type="dt" sz="quarter" idx="10"/>
          </p:nvPr>
        </p:nvSpPr>
        <p:spPr/>
        <p:txBody>
          <a:bodyPr/>
          <a:lstStyle/>
          <a:p>
            <a:pPr>
              <a:defRPr/>
            </a:pPr>
            <a:fld id="{48608B8C-0EC6-4E7B-8954-BB7643D5F95D}"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28D58B03-E248-FBE2-7F05-9588B0C02959}"/>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3078" name="Segnaposto numero diapositiva 3">
            <a:extLst>
              <a:ext uri="{FF2B5EF4-FFF2-40B4-BE49-F238E27FC236}">
                <a16:creationId xmlns:a16="http://schemas.microsoft.com/office/drawing/2014/main" xmlns="" id="{6FBE7C48-03B1-DBD5-8669-A96375C21F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E665273-2A8C-413C-BCC4-56A045827FC4}" type="slidenum">
              <a:rPr lang="it-IT" altLang="it-IT" sz="600">
                <a:solidFill>
                  <a:srgbClr val="898989"/>
                </a:solidFill>
              </a:rPr>
              <a:pPr/>
              <a:t>1</a:t>
            </a:fld>
            <a:endParaRPr lang="it-IT" altLang="it-IT" sz="600">
              <a:solidFill>
                <a:srgbClr val="898989"/>
              </a:solidFill>
            </a:endParaRPr>
          </a:p>
        </p:txBody>
      </p:sp>
      <p:pic>
        <p:nvPicPr>
          <p:cNvPr id="3083" name="Immagine 7">
            <a:extLst>
              <a:ext uri="{FF2B5EF4-FFF2-40B4-BE49-F238E27FC236}">
                <a16:creationId xmlns:a16="http://schemas.microsoft.com/office/drawing/2014/main" xmlns="" id="{8D5CFD82-E5F0-486D-629C-A80D846648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30177">
            <a:off x="425450" y="4475163"/>
            <a:ext cx="211613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Immagine 8">
            <a:extLst>
              <a:ext uri="{FF2B5EF4-FFF2-40B4-BE49-F238E27FC236}">
                <a16:creationId xmlns:a16="http://schemas.microsoft.com/office/drawing/2014/main" xmlns="" id="{AA558A15-FCAE-7A6C-A446-2B5A2CC5FD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4927600"/>
            <a:ext cx="19145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Immagine 9">
            <a:extLst>
              <a:ext uri="{FF2B5EF4-FFF2-40B4-BE49-F238E27FC236}">
                <a16:creationId xmlns:a16="http://schemas.microsoft.com/office/drawing/2014/main" xmlns="" id="{EDF1458D-254A-351A-1DD5-1825FB4016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50886">
            <a:off x="4344186" y="5071773"/>
            <a:ext cx="213201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Immagine 10">
            <a:extLst>
              <a:ext uri="{FF2B5EF4-FFF2-40B4-BE49-F238E27FC236}">
                <a16:creationId xmlns:a16="http://schemas.microsoft.com/office/drawing/2014/main" xmlns="" id="{66BDE87F-C544-1B8B-DCAF-934FF33D5B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11758">
            <a:off x="442913" y="6088063"/>
            <a:ext cx="20574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Immagine 11">
            <a:extLst>
              <a:ext uri="{FF2B5EF4-FFF2-40B4-BE49-F238E27FC236}">
                <a16:creationId xmlns:a16="http://schemas.microsoft.com/office/drawing/2014/main" xmlns="" id="{C1B89E90-75E3-6A6F-B792-3EAE9CA8FA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978950">
            <a:off x="2438400" y="6246813"/>
            <a:ext cx="1981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Immagine 12">
            <a:extLst>
              <a:ext uri="{FF2B5EF4-FFF2-40B4-BE49-F238E27FC236}">
                <a16:creationId xmlns:a16="http://schemas.microsoft.com/office/drawing/2014/main" xmlns="" id="{BBC0C512-4E35-997F-F3DF-CEA95FBE23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442911">
            <a:off x="4175125" y="6345238"/>
            <a:ext cx="19034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xmlns="" id="{8B3AB398-707E-B976-CA66-EFBE5C72B3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775" y="-13503"/>
            <a:ext cx="6224905" cy="1721485"/>
          </a:xfrm>
          <a:prstGeom prst="rect">
            <a:avLst/>
          </a:prstGeom>
        </p:spPr>
      </p:pic>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asellaDiTesto 1">
            <a:extLst>
              <a:ext uri="{FF2B5EF4-FFF2-40B4-BE49-F238E27FC236}">
                <a16:creationId xmlns:a16="http://schemas.microsoft.com/office/drawing/2014/main" xmlns="" id="{D8C47416-CF82-BBDF-4677-EBA6EAFDC38F}"/>
              </a:ext>
            </a:extLst>
          </p:cNvPr>
          <p:cNvSpPr txBox="1">
            <a:spLocks noChangeArrowheads="1"/>
          </p:cNvSpPr>
          <p:nvPr/>
        </p:nvSpPr>
        <p:spPr bwMode="auto">
          <a:xfrm>
            <a:off x="381000" y="457200"/>
            <a:ext cx="57150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Secondaria di I°grado </a:t>
            </a:r>
            <a:r>
              <a:rPr lang="it-IT" altLang="it-IT" sz="1600" b="1">
                <a:solidFill>
                  <a:srgbClr val="FF0000"/>
                </a:solidFill>
                <a:latin typeface="Lucida Handwriting" panose="03010101010101010101" pitchFamily="66" charset="0"/>
              </a:rPr>
              <a:t>Via della Scienza</a:t>
            </a:r>
            <a:endParaRPr lang="it-IT" altLang="it-IT" sz="16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79B9CE37-5F72-92E4-8ABC-28337595973D}"/>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Lato</a:t>
            </a:r>
          </a:p>
          <a:p>
            <a:pPr algn="ctr">
              <a:defRPr/>
            </a:pPr>
            <a:r>
              <a:rPr lang="it-IT" sz="1200" b="1" dirty="0">
                <a:solidFill>
                  <a:srgbClr val="0000FF"/>
                </a:solidFill>
              </a:rPr>
              <a:t>Edificio inteso come </a:t>
            </a:r>
          </a:p>
          <a:p>
            <a:pPr algn="ctr">
              <a:defRPr/>
            </a:pPr>
            <a:r>
              <a:rPr lang="it-IT" sz="1200" b="1" dirty="0">
                <a:solidFill>
                  <a:srgbClr val="FF0000"/>
                </a:solidFill>
              </a:rPr>
              <a:t>CONTESTO in cui è INSERITO</a:t>
            </a:r>
          </a:p>
        </p:txBody>
      </p:sp>
      <p:sp>
        <p:nvSpPr>
          <p:cNvPr id="8" name="Rettangolo 7">
            <a:extLst>
              <a:ext uri="{FF2B5EF4-FFF2-40B4-BE49-F238E27FC236}">
                <a16:creationId xmlns:a16="http://schemas.microsoft.com/office/drawing/2014/main" xmlns="" id="{A968B21C-5123-F067-DD27-7DEDCFBE950D}"/>
              </a:ext>
            </a:extLst>
          </p:cNvPr>
          <p:cNvSpPr/>
          <p:nvPr/>
        </p:nvSpPr>
        <p:spPr>
          <a:xfrm>
            <a:off x="381000" y="2514600"/>
            <a:ext cx="5715000" cy="844373"/>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ACCESSO all’AREA</a:t>
            </a:r>
          </a:p>
          <a:p>
            <a:pPr>
              <a:defRPr/>
            </a:pPr>
            <a:r>
              <a:rPr lang="it-IT" sz="1600" b="1" dirty="0">
                <a:solidFill>
                  <a:srgbClr val="0000FF"/>
                </a:solidFill>
                <a:latin typeface="+mj-lt"/>
                <a:cs typeface="Times New Roman" panose="02020603050405020304" pitchFamily="18" charset="0"/>
              </a:rPr>
              <a:t>All’area di accede dalla Viabilità Ordinaria Comunale, da una traversa posta su Via della Scienza.</a:t>
            </a:r>
          </a:p>
        </p:txBody>
      </p:sp>
      <p:sp>
        <p:nvSpPr>
          <p:cNvPr id="9" name="Rettangolo arrotondato 8">
            <a:extLst>
              <a:ext uri="{FF2B5EF4-FFF2-40B4-BE49-F238E27FC236}">
                <a16:creationId xmlns:a16="http://schemas.microsoft.com/office/drawing/2014/main" xmlns="" id="{FCFCDE25-7A1C-974C-2E48-F538EC67D247}"/>
              </a:ext>
            </a:extLst>
          </p:cNvPr>
          <p:cNvSpPr/>
          <p:nvPr/>
        </p:nvSpPr>
        <p:spPr>
          <a:xfrm>
            <a:off x="381000" y="3429001"/>
            <a:ext cx="5715000" cy="1295399"/>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Pertinenza dell’Area</a:t>
            </a:r>
          </a:p>
          <a:p>
            <a:pPr>
              <a:defRPr/>
            </a:pPr>
            <a:r>
              <a:rPr lang="it-IT" sz="1600" b="1" dirty="0">
                <a:solidFill>
                  <a:schemeClr val="tx1"/>
                </a:solidFill>
                <a:latin typeface="+mj-lt"/>
              </a:rPr>
              <a:t>L’edificio Scolastico è inserito all’interno di una Area recintata, quindi a servizio delle sole attività didattiche e ludiche del Plesso.</a:t>
            </a:r>
          </a:p>
          <a:p>
            <a:pPr>
              <a:defRPr/>
            </a:pPr>
            <a:r>
              <a:rPr lang="it-IT" sz="1600" b="1" dirty="0">
                <a:solidFill>
                  <a:schemeClr val="tx1"/>
                </a:solidFill>
                <a:latin typeface="+mj-lt"/>
              </a:rPr>
              <a:t>All’interno di tale area, inibita ad estranei e  al traffico Veicolare, è stata individuata il PUNTO di RACCOLTA in caso di Evacuazione.</a:t>
            </a:r>
          </a:p>
        </p:txBody>
      </p:sp>
      <p:sp>
        <p:nvSpPr>
          <p:cNvPr id="10" name="Rettangolo con angoli ritagliati in diagonale 9">
            <a:extLst>
              <a:ext uri="{FF2B5EF4-FFF2-40B4-BE49-F238E27FC236}">
                <a16:creationId xmlns:a16="http://schemas.microsoft.com/office/drawing/2014/main" xmlns="" id="{5F1CB707-56E9-C63F-EB7C-75BC16C65A90}"/>
              </a:ext>
            </a:extLst>
          </p:cNvPr>
          <p:cNvSpPr/>
          <p:nvPr/>
        </p:nvSpPr>
        <p:spPr>
          <a:xfrm>
            <a:off x="355980" y="4794430"/>
            <a:ext cx="5816220" cy="3608919"/>
          </a:xfrm>
          <a:prstGeom prst="snip2Diag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ACCESSO all’EDIFICIO</a:t>
            </a:r>
          </a:p>
          <a:p>
            <a:pPr>
              <a:defRPr/>
            </a:pPr>
            <a:r>
              <a:rPr lang="it-IT" sz="1600" b="1" dirty="0">
                <a:solidFill>
                  <a:schemeClr val="tx1"/>
                </a:solidFill>
                <a:latin typeface="+mj-lt"/>
              </a:rPr>
              <a:t>All’Area del Plesso Scolastico si ACCEDE per tramite l’utilizzo di più Cancelli.</a:t>
            </a:r>
          </a:p>
          <a:p>
            <a:pPr>
              <a:defRPr/>
            </a:pPr>
            <a:r>
              <a:rPr lang="it-IT" sz="1600" b="1" dirty="0">
                <a:solidFill>
                  <a:schemeClr val="tx1"/>
                </a:solidFill>
                <a:latin typeface="+mj-lt"/>
              </a:rPr>
              <a:t>Dal cancello Principale è consentito l’Accesso sia ai mezzi veicolari e di servizio che alla stessa popolazione studentesca.</a:t>
            </a:r>
          </a:p>
          <a:p>
            <a:pPr>
              <a:defRPr/>
            </a:pPr>
            <a:r>
              <a:rPr lang="it-IT" sz="1600" b="1" dirty="0">
                <a:solidFill>
                  <a:schemeClr val="tx1"/>
                </a:solidFill>
                <a:latin typeface="+mj-lt"/>
              </a:rPr>
              <a:t>Sarebbe necessario prevedere un percorso preferenziale per i soli studenti.</a:t>
            </a:r>
          </a:p>
          <a:p>
            <a:pPr>
              <a:defRPr/>
            </a:pPr>
            <a:r>
              <a:rPr lang="it-IT" sz="1600" b="1" dirty="0">
                <a:solidFill>
                  <a:schemeClr val="tx1"/>
                </a:solidFill>
                <a:latin typeface="+mj-lt"/>
              </a:rPr>
              <a:t>Il Cancello «Principale» viene tenuto aperto la mattina, durante l’orario d’INGRESSO delle scolaresche, e all’Uscita delle stesse.</a:t>
            </a:r>
          </a:p>
          <a:p>
            <a:pPr>
              <a:defRPr/>
            </a:pPr>
            <a:r>
              <a:rPr lang="it-IT" sz="1600" b="1" dirty="0">
                <a:solidFill>
                  <a:schemeClr val="tx1"/>
                </a:solidFill>
                <a:latin typeface="+mj-lt"/>
              </a:rPr>
              <a:t>Durante le ore di attività didattica, anche all’esterno del Plesso, il Cancello rimane sempre CHIUSO!</a:t>
            </a:r>
          </a:p>
          <a:p>
            <a:pPr>
              <a:defRPr/>
            </a:pPr>
            <a:r>
              <a:rPr lang="it-IT" sz="1600" b="1" dirty="0">
                <a:solidFill>
                  <a:schemeClr val="tx1"/>
                </a:solidFill>
                <a:latin typeface="+mj-lt"/>
              </a:rPr>
              <a:t>Altri accessi vengono utilizzati come di Emergenza.</a:t>
            </a:r>
            <a:endParaRPr lang="it-IT" sz="1600" dirty="0">
              <a:latin typeface="+mj-lt"/>
            </a:endParaRPr>
          </a:p>
        </p:txBody>
      </p:sp>
      <p:sp>
        <p:nvSpPr>
          <p:cNvPr id="2" name="Segnaposto data 1">
            <a:extLst>
              <a:ext uri="{FF2B5EF4-FFF2-40B4-BE49-F238E27FC236}">
                <a16:creationId xmlns:a16="http://schemas.microsoft.com/office/drawing/2014/main" xmlns="" id="{7F9E40B8-99A4-E180-1B79-8A431B11BBB4}"/>
              </a:ext>
            </a:extLst>
          </p:cNvPr>
          <p:cNvSpPr>
            <a:spLocks noGrp="1"/>
          </p:cNvSpPr>
          <p:nvPr>
            <p:ph type="dt" sz="quarter" idx="10"/>
          </p:nvPr>
        </p:nvSpPr>
        <p:spPr/>
        <p:txBody>
          <a:bodyPr/>
          <a:lstStyle/>
          <a:p>
            <a:pPr>
              <a:defRPr/>
            </a:pPr>
            <a:fld id="{C49B6DF2-45BD-4CBD-A910-1058FA38109E}" type="datetime1">
              <a:rPr lang="it-IT"/>
              <a:pPr>
                <a:defRPr/>
              </a:pPr>
              <a:t>26/04/2025</a:t>
            </a:fld>
            <a:endParaRPr lang="it-IT" dirty="0"/>
          </a:p>
        </p:txBody>
      </p:sp>
      <p:sp>
        <p:nvSpPr>
          <p:cNvPr id="3" name="Segnaposto piè di pagina 2">
            <a:extLst>
              <a:ext uri="{FF2B5EF4-FFF2-40B4-BE49-F238E27FC236}">
                <a16:creationId xmlns:a16="http://schemas.microsoft.com/office/drawing/2014/main" xmlns="" id="{AB42B49E-D674-7D9B-AAE6-F74CAD10DB16}"/>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14351" name="Segnaposto numero diapositiva 4">
            <a:extLst>
              <a:ext uri="{FF2B5EF4-FFF2-40B4-BE49-F238E27FC236}">
                <a16:creationId xmlns:a16="http://schemas.microsoft.com/office/drawing/2014/main" xmlns="" id="{57BE8EC1-D93C-04B8-1050-DA88FBFFD9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71B2D24-864E-40C5-843B-0ACCC382CA75}" type="slidenum">
              <a:rPr lang="it-IT" altLang="it-IT" sz="600">
                <a:solidFill>
                  <a:srgbClr val="898989"/>
                </a:solidFill>
              </a:rPr>
              <a:pPr/>
              <a:t>10</a:t>
            </a:fld>
            <a:endParaRPr lang="it-IT" altLang="it-IT" sz="600">
              <a:solidFill>
                <a:srgbClr val="898989"/>
              </a:solidFill>
            </a:endParaRPr>
          </a:p>
        </p:txBody>
      </p:sp>
      <p:sp>
        <p:nvSpPr>
          <p:cNvPr id="11" name="Ovale 10">
            <a:extLst>
              <a:ext uri="{FF2B5EF4-FFF2-40B4-BE49-F238E27FC236}">
                <a16:creationId xmlns:a16="http://schemas.microsoft.com/office/drawing/2014/main" xmlns="" id="{657C8F2F-33C9-5D92-743B-604E91119F01}"/>
              </a:ext>
            </a:extLst>
          </p:cNvPr>
          <p:cNvSpPr/>
          <p:nvPr/>
        </p:nvSpPr>
        <p:spPr>
          <a:xfrm rot="659691">
            <a:off x="3186113" y="635000"/>
            <a:ext cx="2970212" cy="2062163"/>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1">
            <a:extLst>
              <a:ext uri="{FF2B5EF4-FFF2-40B4-BE49-F238E27FC236}">
                <a16:creationId xmlns:a16="http://schemas.microsoft.com/office/drawing/2014/main" xmlns="" id="{B5AE9408-4454-4C39-AB42-3882CE217018}"/>
              </a:ext>
            </a:extLst>
          </p:cNvPr>
          <p:cNvSpPr txBox="1">
            <a:spLocks noChangeArrowheads="1"/>
          </p:cNvSpPr>
          <p:nvPr/>
        </p:nvSpPr>
        <p:spPr bwMode="auto">
          <a:xfrm>
            <a:off x="685800" y="457200"/>
            <a:ext cx="54102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Secondaria di I°Grado </a:t>
            </a:r>
            <a:r>
              <a:rPr lang="it-IT" altLang="it-IT" sz="1600" b="1">
                <a:solidFill>
                  <a:srgbClr val="FF0000"/>
                </a:solidFill>
                <a:latin typeface="Lucida Handwriting" panose="03010101010101010101" pitchFamily="66" charset="0"/>
              </a:rPr>
              <a:t>Via della Scienza</a:t>
            </a:r>
            <a:endParaRPr lang="it-IT" altLang="it-IT" sz="16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0331490B-66E5-BE83-4F0A-3E569ED396B7}"/>
              </a:ext>
            </a:extLst>
          </p:cNvPr>
          <p:cNvSpPr/>
          <p:nvPr/>
        </p:nvSpPr>
        <p:spPr>
          <a:xfrm rot="21336135">
            <a:off x="533400" y="968375"/>
            <a:ext cx="3124200" cy="1323975"/>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ESTERNI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9ABED0C5-55D4-A4DC-5CFC-ADFB13CFF0FE}"/>
              </a:ext>
            </a:extLst>
          </p:cNvPr>
          <p:cNvSpPr/>
          <p:nvPr/>
        </p:nvSpPr>
        <p:spPr>
          <a:xfrm>
            <a:off x="381000" y="2286000"/>
            <a:ext cx="5715000" cy="23622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RISCHI  ESTERNI per ACCESSO all’AREA</a:t>
            </a:r>
          </a:p>
          <a:p>
            <a:pPr>
              <a:defRPr/>
            </a:pPr>
            <a:r>
              <a:rPr lang="it-IT" sz="1400" b="1" dirty="0">
                <a:solidFill>
                  <a:srgbClr val="0000FF"/>
                </a:solidFill>
                <a:latin typeface="+mj-lt"/>
                <a:cs typeface="Times New Roman" panose="02020603050405020304" pitchFamily="18" charset="0"/>
              </a:rPr>
              <a:t>Il traffico, sia in orario d’Ingresso che in Uscita degli Alunni, non è regolamentato dalla presenza del Servizio di Vigilanza e Controllo esercitato dalla POLIZIA MUNICIPALE, su Via della Scienza!</a:t>
            </a:r>
          </a:p>
          <a:p>
            <a:pPr>
              <a:defRPr/>
            </a:pPr>
            <a:r>
              <a:rPr lang="it-IT" sz="1400" b="1" dirty="0">
                <a:solidFill>
                  <a:srgbClr val="0000FF"/>
                </a:solidFill>
                <a:latin typeface="+mj-lt"/>
                <a:cs typeface="Times New Roman" panose="02020603050405020304" pitchFamily="18" charset="0"/>
              </a:rPr>
              <a:t>Il RISCHIO rilevato riguarda la impossibilità di utilizzare tale Via di Accesso ai mezzi di Soccorso,  in caso di necessità, per il modo disordinato con cui vengono «abbandonate» le macchine specie all’USCITA degli Alunni.</a:t>
            </a:r>
          </a:p>
          <a:p>
            <a:pPr>
              <a:defRPr/>
            </a:pPr>
            <a:r>
              <a:rPr lang="it-IT" sz="1400" b="1" dirty="0">
                <a:solidFill>
                  <a:srgbClr val="0000FF"/>
                </a:solidFill>
                <a:latin typeface="+mj-lt"/>
                <a:cs typeface="Times New Roman" panose="02020603050405020304" pitchFamily="18" charset="0"/>
              </a:rPr>
              <a:t>Anche durante le ore di Didattica molti genitori che si recono al Plesso, hanno la cattiva abitudine, per lo più, di lasciare le macchine parcheggiate davanti lo stesso cancello d’accesso.</a:t>
            </a:r>
          </a:p>
        </p:txBody>
      </p:sp>
      <p:sp>
        <p:nvSpPr>
          <p:cNvPr id="9" name="Rettangolo arrotondato 8">
            <a:extLst>
              <a:ext uri="{FF2B5EF4-FFF2-40B4-BE49-F238E27FC236}">
                <a16:creationId xmlns:a16="http://schemas.microsoft.com/office/drawing/2014/main" xmlns="" id="{957B8FDE-92A0-8B06-62D4-962A82C76722}"/>
              </a:ext>
            </a:extLst>
          </p:cNvPr>
          <p:cNvSpPr/>
          <p:nvPr/>
        </p:nvSpPr>
        <p:spPr>
          <a:xfrm>
            <a:off x="381000" y="4724400"/>
            <a:ext cx="5715000" cy="2438400"/>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RISCHI ESTERNI legati all’Area di Pertinenza</a:t>
            </a:r>
          </a:p>
          <a:p>
            <a:pPr algn="ctr">
              <a:defRPr/>
            </a:pPr>
            <a:endParaRPr lang="it-IT" sz="1600" b="1" u="sng" dirty="0">
              <a:solidFill>
                <a:srgbClr val="FF0000"/>
              </a:solidFill>
              <a:effectLst>
                <a:outerShdw blurRad="38100" dist="38100" dir="2700000" algn="tl">
                  <a:srgbClr val="000000">
                    <a:alpha val="43137"/>
                  </a:srgbClr>
                </a:outerShdw>
              </a:effectLst>
              <a:latin typeface="+mj-lt"/>
            </a:endParaRPr>
          </a:p>
          <a:p>
            <a:pPr>
              <a:defRPr/>
            </a:pPr>
            <a:r>
              <a:rPr lang="it-IT" sz="1400" b="1" dirty="0">
                <a:solidFill>
                  <a:srgbClr val="0000FF"/>
                </a:solidFill>
                <a:latin typeface="+mj-lt"/>
              </a:rPr>
              <a:t>Tale Area dovrà essere inibita a persone estranee alla stessa </a:t>
            </a:r>
            <a:r>
              <a:rPr lang="it-IT" sz="1200" b="1" dirty="0">
                <a:solidFill>
                  <a:srgbClr val="0000FF"/>
                </a:solidFill>
                <a:latin typeface="+mj-lt"/>
              </a:rPr>
              <a:t>attività Scolastica.</a:t>
            </a:r>
          </a:p>
          <a:p>
            <a:pPr>
              <a:defRPr/>
            </a:pPr>
            <a:r>
              <a:rPr lang="it-IT" sz="1400" b="1" dirty="0">
                <a:solidFill>
                  <a:srgbClr val="0000FF"/>
                </a:solidFill>
                <a:latin typeface="+mj-lt"/>
              </a:rPr>
              <a:t>Il Cancello «Principale» dovrà restare sempre chiuso ed abilitato all’uso sia per l’INGRESSO degli Alunni che per la loro USCITA! </a:t>
            </a:r>
          </a:p>
          <a:p>
            <a:pPr>
              <a:defRPr/>
            </a:pPr>
            <a:r>
              <a:rPr lang="it-IT" sz="1400" b="1" dirty="0">
                <a:solidFill>
                  <a:srgbClr val="0000FF"/>
                </a:solidFill>
                <a:latin typeface="+mj-lt"/>
              </a:rPr>
              <a:t>Il Cancello dovrà essere aperto solo dall’interno una volta identificato la persona che chiede l’Accesso!</a:t>
            </a:r>
          </a:p>
          <a:p>
            <a:pPr>
              <a:defRPr/>
            </a:pPr>
            <a:r>
              <a:rPr lang="it-IT" sz="1400" b="1" dirty="0">
                <a:solidFill>
                  <a:srgbClr val="0000FF"/>
                </a:solidFill>
                <a:latin typeface="+mj-lt"/>
              </a:rPr>
              <a:t>L’ Area, che è quella che in caso di EMERGENZA dovrà essere resa agibile ai mezzi di Soccorso, dovrà sempre restare sgombra da qualsiasi materiale ingombrante che potrebbe essere di ostacolo agli stessi mezzi di soccorso.</a:t>
            </a:r>
          </a:p>
          <a:p>
            <a:pPr>
              <a:defRPr/>
            </a:pPr>
            <a:endParaRPr lang="it-IT" sz="800" b="1" dirty="0">
              <a:solidFill>
                <a:schemeClr val="tx1"/>
              </a:solidFill>
              <a:latin typeface="+mj-lt"/>
            </a:endParaRPr>
          </a:p>
        </p:txBody>
      </p:sp>
      <p:sp>
        <p:nvSpPr>
          <p:cNvPr id="10" name="Rettangolo con angoli ritagliati in diagonale 9">
            <a:extLst>
              <a:ext uri="{FF2B5EF4-FFF2-40B4-BE49-F238E27FC236}">
                <a16:creationId xmlns:a16="http://schemas.microsoft.com/office/drawing/2014/main" xmlns="" id="{920BFDD6-27B5-669A-5E69-99555457DFD8}"/>
              </a:ext>
            </a:extLst>
          </p:cNvPr>
          <p:cNvSpPr/>
          <p:nvPr/>
        </p:nvSpPr>
        <p:spPr>
          <a:xfrm>
            <a:off x="381000" y="7239000"/>
            <a:ext cx="5714999" cy="1219200"/>
          </a:xfrm>
          <a:prstGeom prst="snip2Diag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RISCHI legati all’ACCESSO all’EDIFICIO</a:t>
            </a:r>
          </a:p>
          <a:p>
            <a:pPr algn="ctr">
              <a:defRPr/>
            </a:pPr>
            <a:endParaRPr lang="it-IT" sz="1600" b="1" u="sng" dirty="0">
              <a:solidFill>
                <a:srgbClr val="FF0000"/>
              </a:solidFill>
              <a:effectLst>
                <a:outerShdw blurRad="38100" dist="38100" dir="2700000" algn="tl">
                  <a:srgbClr val="000000">
                    <a:alpha val="43137"/>
                  </a:srgbClr>
                </a:outerShdw>
              </a:effectLst>
              <a:latin typeface="+mj-lt"/>
            </a:endParaRPr>
          </a:p>
          <a:p>
            <a:pPr>
              <a:defRPr/>
            </a:pPr>
            <a:r>
              <a:rPr lang="it-IT" sz="1400" b="1" dirty="0">
                <a:solidFill>
                  <a:srgbClr val="0000FF"/>
                </a:solidFill>
                <a:latin typeface="+mj-lt"/>
              </a:rPr>
              <a:t>E’ il Rischio legato all’utilizzo, in sicurezza, del Serramento d’Ingresso. </a:t>
            </a:r>
          </a:p>
          <a:p>
            <a:pPr>
              <a:defRPr/>
            </a:pPr>
            <a:r>
              <a:rPr lang="it-IT" sz="1400" b="1" dirty="0">
                <a:solidFill>
                  <a:srgbClr val="0000FF"/>
                </a:solidFill>
                <a:latin typeface="+mj-lt"/>
              </a:rPr>
              <a:t>Tale serramento apre, per mezzo del maniglione, verso  l’esodo.</a:t>
            </a:r>
          </a:p>
        </p:txBody>
      </p:sp>
      <p:sp>
        <p:nvSpPr>
          <p:cNvPr id="2" name="Segnaposto data 1">
            <a:extLst>
              <a:ext uri="{FF2B5EF4-FFF2-40B4-BE49-F238E27FC236}">
                <a16:creationId xmlns:a16="http://schemas.microsoft.com/office/drawing/2014/main" xmlns="" id="{EBC1BF9B-9314-CB3F-1CFA-EC601C61D592}"/>
              </a:ext>
            </a:extLst>
          </p:cNvPr>
          <p:cNvSpPr>
            <a:spLocks noGrp="1"/>
          </p:cNvSpPr>
          <p:nvPr>
            <p:ph type="dt" sz="quarter" idx="10"/>
          </p:nvPr>
        </p:nvSpPr>
        <p:spPr/>
        <p:txBody>
          <a:bodyPr/>
          <a:lstStyle/>
          <a:p>
            <a:pPr>
              <a:defRPr/>
            </a:pPr>
            <a:fld id="{3D3B3A27-1FA0-408D-B828-A4ED7698BD9F}" type="datetime1">
              <a:rPr lang="it-IT"/>
              <a:pPr>
                <a:defRPr/>
              </a:pPr>
              <a:t>26/04/2025</a:t>
            </a:fld>
            <a:endParaRPr lang="it-IT" dirty="0"/>
          </a:p>
        </p:txBody>
      </p:sp>
      <p:sp>
        <p:nvSpPr>
          <p:cNvPr id="3" name="Segnaposto piè di pagina 2">
            <a:extLst>
              <a:ext uri="{FF2B5EF4-FFF2-40B4-BE49-F238E27FC236}">
                <a16:creationId xmlns:a16="http://schemas.microsoft.com/office/drawing/2014/main" xmlns="" id="{6B728605-14A7-BB8C-A139-FBF4EF0955A2}"/>
              </a:ext>
            </a:extLst>
          </p:cNvPr>
          <p:cNvSpPr>
            <a:spLocks noGrp="1"/>
          </p:cNvSpPr>
          <p:nvPr>
            <p:ph type="ftr" sz="quarter" idx="11"/>
          </p:nvPr>
        </p:nvSpPr>
        <p:spPr/>
        <p:txBody>
          <a:bodyPr/>
          <a:lstStyle/>
          <a:p>
            <a:pPr>
              <a:defRPr/>
            </a:pPr>
            <a:r>
              <a:rPr lang="it-IT" dirty="0"/>
              <a:t>Istituto Comprensivo Statale. CROSIA - MIRTO.             Piano di EVACUAZIONE.                                                      RSPP Ing. Giuseppe SCORZAFAVE</a:t>
            </a:r>
          </a:p>
        </p:txBody>
      </p:sp>
      <p:sp>
        <p:nvSpPr>
          <p:cNvPr id="15375" name="Segnaposto numero diapositiva 4">
            <a:extLst>
              <a:ext uri="{FF2B5EF4-FFF2-40B4-BE49-F238E27FC236}">
                <a16:creationId xmlns:a16="http://schemas.microsoft.com/office/drawing/2014/main" xmlns="" id="{783CC184-208F-2A89-0928-2C66F5EDE7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691F6A-3A71-4B8E-B248-4E42D6E75231}" type="slidenum">
              <a:rPr lang="it-IT" altLang="it-IT" sz="600">
                <a:solidFill>
                  <a:srgbClr val="898989"/>
                </a:solidFill>
              </a:rPr>
              <a:pPr/>
              <a:t>11</a:t>
            </a:fld>
            <a:endParaRPr lang="it-IT" altLang="it-IT" sz="600">
              <a:solidFill>
                <a:srgbClr val="898989"/>
              </a:solidFill>
            </a:endParaRPr>
          </a:p>
        </p:txBody>
      </p:sp>
      <p:sp>
        <p:nvSpPr>
          <p:cNvPr id="11" name="Ovale 10">
            <a:extLst>
              <a:ext uri="{FF2B5EF4-FFF2-40B4-BE49-F238E27FC236}">
                <a16:creationId xmlns:a16="http://schemas.microsoft.com/office/drawing/2014/main" xmlns="" id="{A22BE07A-2422-0BBA-3E2D-BF9605898F84}"/>
              </a:ext>
            </a:extLst>
          </p:cNvPr>
          <p:cNvSpPr/>
          <p:nvPr/>
        </p:nvSpPr>
        <p:spPr>
          <a:xfrm rot="659691">
            <a:off x="3200400" y="636588"/>
            <a:ext cx="2970213" cy="1911350"/>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1">
            <a:extLst>
              <a:ext uri="{FF2B5EF4-FFF2-40B4-BE49-F238E27FC236}">
                <a16:creationId xmlns:a16="http://schemas.microsoft.com/office/drawing/2014/main" xmlns="" id="{37FCF70A-3FBE-5FB4-55E9-687A30E23B0E}"/>
              </a:ext>
            </a:extLst>
          </p:cNvPr>
          <p:cNvSpPr txBox="1">
            <a:spLocks noChangeArrowheads="1"/>
          </p:cNvSpPr>
          <p:nvPr/>
        </p:nvSpPr>
        <p:spPr bwMode="auto">
          <a:xfrm>
            <a:off x="685800" y="457200"/>
            <a:ext cx="54102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Secondaria di I grado: </a:t>
            </a:r>
            <a:r>
              <a:rPr lang="it-IT" altLang="it-IT" sz="1600" b="1">
                <a:solidFill>
                  <a:srgbClr val="FF0000"/>
                </a:solidFill>
                <a:latin typeface="Lucida Handwriting" panose="03010101010101010101" pitchFamily="66" charset="0"/>
              </a:rPr>
              <a:t>Via della Scienza</a:t>
            </a:r>
            <a:endParaRPr lang="it-IT" altLang="it-IT" sz="16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2ADF19CB-E405-CBD9-AD41-BD84966F8C23}"/>
              </a:ext>
            </a:extLst>
          </p:cNvPr>
          <p:cNvSpPr/>
          <p:nvPr/>
        </p:nvSpPr>
        <p:spPr>
          <a:xfrm rot="20874781">
            <a:off x="417513" y="1081088"/>
            <a:ext cx="3662362" cy="13604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INTERNI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70CE5890-4377-D9EE-0C9D-E71AF2A722A4}"/>
              </a:ext>
            </a:extLst>
          </p:cNvPr>
          <p:cNvSpPr/>
          <p:nvPr/>
        </p:nvSpPr>
        <p:spPr>
          <a:xfrm>
            <a:off x="381000" y="2514600"/>
            <a:ext cx="5715000" cy="28194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rPr>
              <a:t>RISCHI legati alle SCALE di EMERGENZA (Interna ed Esterna)</a:t>
            </a:r>
            <a:endParaRPr lang="it-IT" sz="8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endParaRPr>
          </a:p>
          <a:p>
            <a:pPr algn="ctr">
              <a:defRPr/>
            </a:pPr>
            <a:endParaRPr lang="it-IT" sz="16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endParaRPr>
          </a:p>
          <a:p>
            <a:pPr>
              <a:defRPr/>
            </a:pPr>
            <a:r>
              <a:rPr lang="it-IT" sz="1400" b="1" u="sng" dirty="0">
                <a:solidFill>
                  <a:srgbClr val="FF0000"/>
                </a:solidFill>
                <a:latin typeface="+mj-lt"/>
                <a:cs typeface="Times New Roman" panose="02020603050405020304" pitchFamily="18" charset="0"/>
              </a:rPr>
              <a:t>SCALA  INTERNA: </a:t>
            </a:r>
          </a:p>
          <a:p>
            <a:pPr marL="342900" indent="-257175">
              <a:buFontTx/>
              <a:buAutoNum type="arabicParenR"/>
              <a:defRPr/>
            </a:pPr>
            <a:r>
              <a:rPr lang="it-IT" sz="1400" b="1" dirty="0">
                <a:solidFill>
                  <a:srgbClr val="0000FF"/>
                </a:solidFill>
                <a:latin typeface="+mj-lt"/>
                <a:cs typeface="Times New Roman" panose="02020603050405020304" pitchFamily="18" charset="0"/>
              </a:rPr>
              <a:t>Uscita di Emergenza all’interno della sala Riunioni;</a:t>
            </a:r>
          </a:p>
          <a:p>
            <a:pPr marL="342900" indent="-257175">
              <a:buFontTx/>
              <a:buAutoNum type="arabicParenR"/>
              <a:defRPr/>
            </a:pPr>
            <a:r>
              <a:rPr lang="it-IT" sz="1400" b="1" dirty="0">
                <a:solidFill>
                  <a:srgbClr val="0000FF"/>
                </a:solidFill>
                <a:latin typeface="+mj-lt"/>
                <a:cs typeface="Times New Roman" panose="02020603050405020304" pitchFamily="18" charset="0"/>
              </a:rPr>
              <a:t>Mancanza di Impianto di Illuminazione di Emergenza;</a:t>
            </a:r>
          </a:p>
          <a:p>
            <a:pPr marL="342900" indent="-257175">
              <a:buFontTx/>
              <a:buAutoNum type="arabicParenR"/>
              <a:defRPr/>
            </a:pPr>
            <a:r>
              <a:rPr lang="it-IT" sz="1400" b="1" dirty="0">
                <a:solidFill>
                  <a:srgbClr val="0000FF"/>
                </a:solidFill>
                <a:latin typeface="+mj-lt"/>
                <a:cs typeface="Times New Roman" panose="02020603050405020304" pitchFamily="18" charset="0"/>
              </a:rPr>
              <a:t>Mancanza di strisce antisdrucciolo;</a:t>
            </a:r>
          </a:p>
          <a:p>
            <a:pPr marL="342900" indent="-257175">
              <a:buFontTx/>
              <a:buAutoNum type="arabicParenR"/>
              <a:defRPr/>
            </a:pPr>
            <a:r>
              <a:rPr lang="it-IT" sz="1400" b="1" dirty="0">
                <a:solidFill>
                  <a:srgbClr val="0000FF"/>
                </a:solidFill>
                <a:latin typeface="+mj-lt"/>
                <a:cs typeface="Times New Roman" panose="02020603050405020304" pitchFamily="18" charset="0"/>
              </a:rPr>
              <a:t>Segnaletica di Sicurezza Insufficiente.</a:t>
            </a:r>
          </a:p>
          <a:p>
            <a:pPr algn="ctr">
              <a:defRPr/>
            </a:pPr>
            <a:r>
              <a:rPr lang="it-IT" sz="1400" b="1" dirty="0">
                <a:solidFill>
                  <a:srgbClr val="FF0000"/>
                </a:solidFill>
                <a:latin typeface="+mj-lt"/>
                <a:cs typeface="Times New Roman" panose="02020603050405020304" pitchFamily="18" charset="0"/>
              </a:rPr>
              <a:t>N.B.</a:t>
            </a:r>
          </a:p>
          <a:p>
            <a:pPr>
              <a:defRPr/>
            </a:pPr>
            <a:r>
              <a:rPr lang="it-IT" sz="1400" b="1" dirty="0">
                <a:solidFill>
                  <a:srgbClr val="0000FF"/>
                </a:solidFill>
                <a:latin typeface="+mj-lt"/>
                <a:cs typeface="Times New Roman" panose="02020603050405020304" pitchFamily="18" charset="0"/>
              </a:rPr>
              <a:t>Per la Scala di </a:t>
            </a:r>
            <a:r>
              <a:rPr lang="it-IT" sz="1400" b="1" u="sng" dirty="0">
                <a:solidFill>
                  <a:srgbClr val="FF0000"/>
                </a:solidFill>
                <a:latin typeface="+mj-lt"/>
                <a:cs typeface="Times New Roman" panose="02020603050405020304" pitchFamily="18" charset="0"/>
              </a:rPr>
              <a:t>Emergenza ESTERNA </a:t>
            </a:r>
            <a:r>
              <a:rPr lang="it-IT" sz="1400" b="1" dirty="0">
                <a:solidFill>
                  <a:srgbClr val="0000FF"/>
                </a:solidFill>
                <a:latin typeface="+mj-lt"/>
                <a:cs typeface="Times New Roman" panose="02020603050405020304" pitchFamily="18" charset="0"/>
              </a:rPr>
              <a:t> bisogna individuare l’addetto che provveda ad aprire il serramento la mattina, prima dell’ingresso degli alunni, per poi chiuderlo a fine della giornata didattica!</a:t>
            </a:r>
          </a:p>
          <a:p>
            <a:pPr algn="ctr">
              <a:defRPr/>
            </a:pPr>
            <a:endParaRPr lang="it-IT" sz="1600" b="1" dirty="0">
              <a:solidFill>
                <a:srgbClr val="0000FF"/>
              </a:solidFill>
              <a:latin typeface="+mj-lt"/>
              <a:cs typeface="Times New Roman" panose="02020603050405020304" pitchFamily="18" charset="0"/>
            </a:endParaRPr>
          </a:p>
        </p:txBody>
      </p:sp>
      <p:sp>
        <p:nvSpPr>
          <p:cNvPr id="9" name="Rettangolo arrotondato 8">
            <a:extLst>
              <a:ext uri="{FF2B5EF4-FFF2-40B4-BE49-F238E27FC236}">
                <a16:creationId xmlns:a16="http://schemas.microsoft.com/office/drawing/2014/main" xmlns="" id="{0429FA8B-CFB6-FCE1-4C04-AF51DA4670EA}"/>
              </a:ext>
            </a:extLst>
          </p:cNvPr>
          <p:cNvSpPr/>
          <p:nvPr/>
        </p:nvSpPr>
        <p:spPr>
          <a:xfrm>
            <a:off x="414338" y="5486400"/>
            <a:ext cx="5715000" cy="2362200"/>
          </a:xfrm>
          <a:prstGeom prst="roundRect">
            <a:avLst/>
          </a:prstGeom>
          <a:solidFill>
            <a:schemeClr val="accent2">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0000FF"/>
                </a:solidFill>
                <a:effectLst>
                  <a:outerShdw blurRad="38100" dist="38100" dir="2700000" algn="tl">
                    <a:srgbClr val="000000">
                      <a:alpha val="43137"/>
                    </a:srgbClr>
                  </a:outerShdw>
                </a:effectLst>
                <a:latin typeface="+mj-lt"/>
              </a:rPr>
              <a:t>RISCHI legati alla GESTIONE dell’EMERGENZA</a:t>
            </a:r>
          </a:p>
          <a:p>
            <a:pPr algn="ctr">
              <a:defRPr/>
            </a:pPr>
            <a:endParaRPr lang="it-IT" sz="800" b="1" u="sng" dirty="0">
              <a:solidFill>
                <a:srgbClr val="0000FF"/>
              </a:solidFill>
              <a:effectLst>
                <a:outerShdw blurRad="38100" dist="38100" dir="2700000" algn="tl">
                  <a:srgbClr val="000000">
                    <a:alpha val="43137"/>
                  </a:srgbClr>
                </a:outerShdw>
              </a:effectLst>
              <a:latin typeface="+mj-lt"/>
            </a:endParaRPr>
          </a:p>
          <a:p>
            <a:pPr marL="361950" indent="-276225">
              <a:buFont typeface="+mj-lt"/>
              <a:buAutoNum type="arabicParenR"/>
              <a:defRPr/>
            </a:pPr>
            <a:r>
              <a:rPr lang="it-IT" sz="1400" b="1" dirty="0">
                <a:solidFill>
                  <a:srgbClr val="0000FF"/>
                </a:solidFill>
                <a:latin typeface="+mj-lt"/>
              </a:rPr>
              <a:t>Segnaletica di Sicurezza, INSUFFICIENTE;</a:t>
            </a:r>
          </a:p>
          <a:p>
            <a:pPr marL="361950" indent="-276225">
              <a:buFont typeface="+mj-lt"/>
              <a:buAutoNum type="arabicParenR"/>
              <a:defRPr/>
            </a:pPr>
            <a:r>
              <a:rPr lang="it-IT" sz="1400" b="1" dirty="0">
                <a:solidFill>
                  <a:srgbClr val="0000FF"/>
                </a:solidFill>
                <a:latin typeface="+mj-lt"/>
              </a:rPr>
              <a:t>Impianto Antincendio senza il relativo COLLAUDO;</a:t>
            </a:r>
          </a:p>
          <a:p>
            <a:pPr marL="361950" indent="-276225">
              <a:buFont typeface="+mj-lt"/>
              <a:buAutoNum type="arabicParenR"/>
              <a:defRPr/>
            </a:pPr>
            <a:r>
              <a:rPr lang="it-IT" sz="1400" b="1" dirty="0">
                <a:solidFill>
                  <a:srgbClr val="0000FF"/>
                </a:solidFill>
                <a:latin typeface="+mj-lt"/>
              </a:rPr>
              <a:t>Impianto Antincendio senza la verifica della Riserva Idrica;</a:t>
            </a:r>
          </a:p>
          <a:p>
            <a:pPr marL="361950" indent="-276225">
              <a:buFont typeface="+mj-lt"/>
              <a:buAutoNum type="arabicParenR"/>
              <a:defRPr/>
            </a:pPr>
            <a:r>
              <a:rPr lang="it-IT" sz="1400" b="1" dirty="0">
                <a:solidFill>
                  <a:srgbClr val="0000FF"/>
                </a:solidFill>
                <a:latin typeface="+mj-lt"/>
              </a:rPr>
              <a:t>Mancanza di una Campanella specifica di Allarme;</a:t>
            </a:r>
          </a:p>
          <a:p>
            <a:pPr marL="361950" indent="-276225">
              <a:buFont typeface="+mj-lt"/>
              <a:buAutoNum type="arabicParenR"/>
              <a:defRPr/>
            </a:pPr>
            <a:r>
              <a:rPr lang="it-IT" sz="1400" b="1" dirty="0">
                <a:solidFill>
                  <a:srgbClr val="0000FF"/>
                </a:solidFill>
                <a:latin typeface="+mj-lt"/>
              </a:rPr>
              <a:t>Estintori non sempre segnalati;</a:t>
            </a:r>
          </a:p>
          <a:p>
            <a:pPr marL="361950" indent="-276225">
              <a:buFont typeface="+mj-lt"/>
              <a:buAutoNum type="arabicParenR"/>
              <a:defRPr/>
            </a:pPr>
            <a:r>
              <a:rPr lang="it-IT" sz="1400" b="1" dirty="0">
                <a:solidFill>
                  <a:srgbClr val="0000FF"/>
                </a:solidFill>
                <a:latin typeface="+mj-lt"/>
              </a:rPr>
              <a:t>Vie di Esodo e Percorsi di Sicurezza con presenza di ostacoli;</a:t>
            </a:r>
          </a:p>
          <a:p>
            <a:pPr marL="361950" indent="-276225">
              <a:buFont typeface="+mj-lt"/>
              <a:buAutoNum type="arabicParenR"/>
              <a:defRPr/>
            </a:pPr>
            <a:endParaRPr lang="it-IT" sz="1400" b="1" dirty="0">
              <a:solidFill>
                <a:srgbClr val="0000FF"/>
              </a:solidFill>
              <a:latin typeface="+mj-lt"/>
            </a:endParaRPr>
          </a:p>
        </p:txBody>
      </p:sp>
      <p:sp>
        <p:nvSpPr>
          <p:cNvPr id="2" name="Segnaposto data 1">
            <a:extLst>
              <a:ext uri="{FF2B5EF4-FFF2-40B4-BE49-F238E27FC236}">
                <a16:creationId xmlns:a16="http://schemas.microsoft.com/office/drawing/2014/main" xmlns="" id="{FF8DDB75-A0F9-D453-F6AD-0CFF00C48CD8}"/>
              </a:ext>
            </a:extLst>
          </p:cNvPr>
          <p:cNvSpPr>
            <a:spLocks noGrp="1"/>
          </p:cNvSpPr>
          <p:nvPr>
            <p:ph type="dt" sz="quarter" idx="10"/>
          </p:nvPr>
        </p:nvSpPr>
        <p:spPr/>
        <p:txBody>
          <a:bodyPr/>
          <a:lstStyle/>
          <a:p>
            <a:pPr>
              <a:defRPr/>
            </a:pPr>
            <a:fld id="{D744CBE6-5ED3-458F-BA03-226B0B2FDA84}"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1722A6EE-2A75-ED96-4AB4-45A7FA8906E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6394" name="Segnaposto numero diapositiva 4">
            <a:extLst>
              <a:ext uri="{FF2B5EF4-FFF2-40B4-BE49-F238E27FC236}">
                <a16:creationId xmlns:a16="http://schemas.microsoft.com/office/drawing/2014/main" xmlns="" id="{F7875CE8-D5EC-A72F-51C2-1CB74CD1B8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9F3E25-41D6-40EC-93AD-6AD5085D7024}" type="slidenum">
              <a:rPr lang="it-IT" altLang="it-IT" sz="600">
                <a:solidFill>
                  <a:srgbClr val="898989"/>
                </a:solidFill>
              </a:rPr>
              <a:pPr/>
              <a:t>12</a:t>
            </a:fld>
            <a:endParaRPr lang="it-IT" altLang="it-IT" sz="600">
              <a:solidFill>
                <a:srgbClr val="898989"/>
              </a:solidFill>
            </a:endParaRPr>
          </a:p>
        </p:txBody>
      </p:sp>
      <p:sp>
        <p:nvSpPr>
          <p:cNvPr id="10" name="Ovale 9">
            <a:extLst>
              <a:ext uri="{FF2B5EF4-FFF2-40B4-BE49-F238E27FC236}">
                <a16:creationId xmlns:a16="http://schemas.microsoft.com/office/drawing/2014/main" xmlns="" id="{AC7B953C-8A46-15F3-3572-06252D53FC77}"/>
              </a:ext>
            </a:extLst>
          </p:cNvPr>
          <p:cNvSpPr/>
          <p:nvPr/>
        </p:nvSpPr>
        <p:spPr>
          <a:xfrm rot="659691">
            <a:off x="3441700" y="798513"/>
            <a:ext cx="2970213" cy="2062162"/>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1">
            <a:extLst>
              <a:ext uri="{FF2B5EF4-FFF2-40B4-BE49-F238E27FC236}">
                <a16:creationId xmlns:a16="http://schemas.microsoft.com/office/drawing/2014/main" xmlns="" id="{A15D6FA4-8A0E-5D44-3AF9-2C5FCCF2A08A}"/>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2000" b="1">
                <a:latin typeface="Lucida Handwriting" panose="03010101010101010101" pitchFamily="66" charset="0"/>
              </a:rPr>
              <a:t>Le Risorse per Pianificare le attività di Prevenzione</a:t>
            </a:r>
          </a:p>
        </p:txBody>
      </p:sp>
      <p:graphicFrame>
        <p:nvGraphicFramePr>
          <p:cNvPr id="7" name="Tabella 6">
            <a:extLst>
              <a:ext uri="{FF2B5EF4-FFF2-40B4-BE49-F238E27FC236}">
                <a16:creationId xmlns:a16="http://schemas.microsoft.com/office/drawing/2014/main" xmlns="" id="{854DC3FA-2484-FFCD-AB1B-14C8B5552EDE}"/>
              </a:ext>
            </a:extLst>
          </p:cNvPr>
          <p:cNvGraphicFramePr>
            <a:graphicFrameLocks noGrp="1"/>
          </p:cNvGraphicFramePr>
          <p:nvPr>
            <p:extLst>
              <p:ext uri="{D42A27DB-BD31-4B8C-83A1-F6EECF244321}">
                <p14:modId xmlns:p14="http://schemas.microsoft.com/office/powerpoint/2010/main" val="2472685983"/>
              </p:ext>
            </p:extLst>
          </p:nvPr>
        </p:nvGraphicFramePr>
        <p:xfrm>
          <a:off x="762000" y="5638800"/>
          <a:ext cx="5562600" cy="2908302"/>
        </p:xfrm>
        <a:graphic>
          <a:graphicData uri="http://schemas.openxmlformats.org/drawingml/2006/table">
            <a:tbl>
              <a:tblPr firstRow="1" bandRow="1">
                <a:tableStyleId>{5C22544A-7EE6-4342-B048-85BDC9FD1C3A}</a:tableStyleId>
              </a:tblPr>
              <a:tblGrid>
                <a:gridCol w="1112521">
                  <a:extLst>
                    <a:ext uri="{9D8B030D-6E8A-4147-A177-3AD203B41FA5}">
                      <a16:colId xmlns:a16="http://schemas.microsoft.com/office/drawing/2014/main" xmlns="" val="20000"/>
                    </a:ext>
                  </a:extLst>
                </a:gridCol>
                <a:gridCol w="1589314">
                  <a:extLst>
                    <a:ext uri="{9D8B030D-6E8A-4147-A177-3AD203B41FA5}">
                      <a16:colId xmlns:a16="http://schemas.microsoft.com/office/drawing/2014/main" xmlns="" val="20001"/>
                    </a:ext>
                  </a:extLst>
                </a:gridCol>
                <a:gridCol w="1624631">
                  <a:extLst>
                    <a:ext uri="{9D8B030D-6E8A-4147-A177-3AD203B41FA5}">
                      <a16:colId xmlns:a16="http://schemas.microsoft.com/office/drawing/2014/main" xmlns="" val="20002"/>
                    </a:ext>
                  </a:extLst>
                </a:gridCol>
                <a:gridCol w="1236134">
                  <a:extLst>
                    <a:ext uri="{9D8B030D-6E8A-4147-A177-3AD203B41FA5}">
                      <a16:colId xmlns:a16="http://schemas.microsoft.com/office/drawing/2014/main" xmlns="" val="20003"/>
                    </a:ext>
                  </a:extLst>
                </a:gridCol>
              </a:tblGrid>
              <a:tr h="640003">
                <a:tc>
                  <a:txBody>
                    <a:bodyPr/>
                    <a:lstStyle/>
                    <a:p>
                      <a:pPr algn="ctr"/>
                      <a:r>
                        <a:rPr lang="it-IT" sz="1200" dirty="0">
                          <a:solidFill>
                            <a:srgbClr val="0000FF"/>
                          </a:solidFill>
                          <a:latin typeface="Times New Roman" panose="02020603050405020304" pitchFamily="18" charset="0"/>
                          <a:cs typeface="Times New Roman" panose="02020603050405020304" pitchFamily="18" charset="0"/>
                        </a:rPr>
                        <a:t>Plesso</a:t>
                      </a:r>
                    </a:p>
                    <a:p>
                      <a:pPr algn="ctr"/>
                      <a:r>
                        <a:rPr lang="it-IT" sz="1200" dirty="0">
                          <a:solidFill>
                            <a:srgbClr val="0000FF"/>
                          </a:solidFill>
                          <a:latin typeface="Times New Roman" panose="02020603050405020304" pitchFamily="18" charset="0"/>
                          <a:cs typeface="Times New Roman" panose="02020603050405020304" pitchFamily="18" charset="0"/>
                        </a:rPr>
                        <a:t>Via della Scienza</a:t>
                      </a:r>
                    </a:p>
                  </a:txBody>
                  <a:tcPr marT="45682" marB="45682">
                    <a:solidFill>
                      <a:srgbClr val="FFFF00"/>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FF0000"/>
                          </a:solidFill>
                          <a:latin typeface="Times New Roman" panose="02020603050405020304" pitchFamily="18" charset="0"/>
                          <a:cs typeface="Times New Roman" panose="02020603050405020304" pitchFamily="18" charset="0"/>
                        </a:rPr>
                        <a:t>ANTINCENDIO</a:t>
                      </a:r>
                    </a:p>
                  </a:txBody>
                  <a:tcPr marT="45682" marB="45682">
                    <a:solidFill>
                      <a:srgbClr val="FFFF99"/>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0000FF"/>
                          </a:solidFill>
                          <a:latin typeface="Times New Roman" panose="02020603050405020304" pitchFamily="18" charset="0"/>
                          <a:cs typeface="Times New Roman" panose="02020603050405020304" pitchFamily="18" charset="0"/>
                        </a:rPr>
                        <a:t>EVACUAZIONE</a:t>
                      </a:r>
                    </a:p>
                  </a:txBody>
                  <a:tcPr marT="45682" marB="45682">
                    <a:solidFill>
                      <a:srgbClr val="FFFF99"/>
                    </a:solidFill>
                  </a:tcPr>
                </a:tc>
                <a:tc>
                  <a:txBody>
                    <a:bodyPr/>
                    <a:lstStyle/>
                    <a:p>
                      <a:pPr algn="ctr"/>
                      <a:r>
                        <a:rPr lang="it-IT" sz="1200" dirty="0">
                          <a:solidFill>
                            <a:srgbClr val="002060"/>
                          </a:solidFill>
                          <a:latin typeface="Times New Roman" panose="02020603050405020304" pitchFamily="18" charset="0"/>
                          <a:cs typeface="Times New Roman" panose="02020603050405020304" pitchFamily="18" charset="0"/>
                        </a:rPr>
                        <a:t>PRONTO</a:t>
                      </a:r>
                    </a:p>
                    <a:p>
                      <a:pPr algn="ctr"/>
                      <a:r>
                        <a:rPr lang="it-IT" sz="1200" dirty="0">
                          <a:solidFill>
                            <a:srgbClr val="002060"/>
                          </a:solidFill>
                          <a:latin typeface="Times New Roman" panose="02020603050405020304" pitchFamily="18" charset="0"/>
                          <a:cs typeface="Times New Roman" panose="02020603050405020304" pitchFamily="18" charset="0"/>
                        </a:rPr>
                        <a:t>SOCCORSO</a:t>
                      </a:r>
                    </a:p>
                  </a:txBody>
                  <a:tcPr marT="45682" marB="45682">
                    <a:solidFill>
                      <a:srgbClr val="FF9999"/>
                    </a:solidFill>
                  </a:tcPr>
                </a:tc>
                <a:extLst>
                  <a:ext uri="{0D108BD9-81ED-4DB2-BD59-A6C34878D82A}">
                    <a16:rowId xmlns:a16="http://schemas.microsoft.com/office/drawing/2014/main" xmlns="" val="10000"/>
                  </a:ext>
                </a:extLst>
              </a:tr>
              <a:tr h="594283">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a:t>
                      </a:r>
                    </a:p>
                    <a:p>
                      <a:pPr algn="ctr"/>
                      <a:r>
                        <a:rPr lang="it-IT" sz="1100" b="1" dirty="0">
                          <a:solidFill>
                            <a:srgbClr val="FF0000"/>
                          </a:solidFill>
                          <a:latin typeface="Times New Roman" panose="02020603050405020304" pitchFamily="18" charset="0"/>
                          <a:cs typeface="Times New Roman" panose="02020603050405020304" pitchFamily="18" charset="0"/>
                        </a:rPr>
                        <a:t>TERRA</a:t>
                      </a:r>
                    </a:p>
                    <a:p>
                      <a:pPr algn="ctr"/>
                      <a:endParaRPr lang="it-IT" sz="1100" dirty="0">
                        <a:latin typeface="Times New Roman" panose="02020603050405020304" pitchFamily="18" charset="0"/>
                        <a:cs typeface="Times New Roman" panose="02020603050405020304" pitchFamily="18" charset="0"/>
                      </a:endParaRP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Arcidiacono </a:t>
                      </a:r>
                      <a:r>
                        <a:rPr lang="it-IT" sz="900" b="1" dirty="0">
                          <a:solidFill>
                            <a:srgbClr val="0000FF"/>
                          </a:solidFill>
                          <a:latin typeface="Times New Roman" panose="02020603050405020304" pitchFamily="18" charset="0"/>
                          <a:cs typeface="Times New Roman" panose="02020603050405020304" pitchFamily="18" charset="0"/>
                        </a:rPr>
                        <a:t>Carmela</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Forciniti Angelo</a:t>
                      </a:r>
                      <a:endParaRPr lang="it-IT" sz="900" dirty="0">
                        <a:latin typeface="Times New Roman" panose="02020603050405020304" pitchFamily="18" charset="0"/>
                        <a:cs typeface="Times New Roman" panose="02020603050405020304" pitchFamily="18" charset="0"/>
                      </a:endParaRP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De Marco Giulia</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Caruso Maria</a:t>
                      </a:r>
                      <a:endParaRPr lang="it-IT" sz="900" dirty="0">
                        <a:latin typeface="Times New Roman" panose="02020603050405020304" pitchFamily="18" charset="0"/>
                        <a:cs typeface="Times New Roman" panose="02020603050405020304" pitchFamily="18" charset="0"/>
                      </a:endParaRP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Santoro </a:t>
                      </a:r>
                      <a:r>
                        <a:rPr lang="it-IT" sz="900" dirty="0">
                          <a:latin typeface="Times New Roman" panose="02020603050405020304" pitchFamily="18" charset="0"/>
                          <a:cs typeface="Times New Roman" panose="02020603050405020304" pitchFamily="18" charset="0"/>
                        </a:rPr>
                        <a:t>Vittoria</a:t>
                      </a:r>
                    </a:p>
                    <a:p>
                      <a:pPr marL="0" marR="0" lvl="0" indent="0" algn="ctr" defTabSz="514350" rtl="0" eaLnBrk="1" fontAlgn="auto" latinLnBrk="0" hangingPunct="1">
                        <a:lnSpc>
                          <a:spcPct val="100000"/>
                        </a:lnSpc>
                        <a:spcBef>
                          <a:spcPts val="0"/>
                        </a:spcBef>
                        <a:spcAft>
                          <a:spcPts val="0"/>
                        </a:spcAft>
                        <a:buClrTx/>
                        <a:buSzTx/>
                        <a:buFontTx/>
                        <a:buNone/>
                        <a:tabLst/>
                        <a:defRPr/>
                      </a:pPr>
                      <a:r>
                        <a:rPr lang="it-IT" sz="1100" b="1" dirty="0">
                          <a:solidFill>
                            <a:srgbClr val="0000FF"/>
                          </a:solidFill>
                          <a:latin typeface="Times New Roman" panose="02020603050405020304" pitchFamily="18" charset="0"/>
                          <a:cs typeface="Times New Roman" panose="02020603050405020304" pitchFamily="18" charset="0"/>
                        </a:rPr>
                        <a:t>Scorza </a:t>
                      </a:r>
                      <a:r>
                        <a:rPr lang="it-IT" sz="900" dirty="0">
                          <a:latin typeface="Times New Roman" panose="02020603050405020304" pitchFamily="18" charset="0"/>
                          <a:cs typeface="Times New Roman" panose="02020603050405020304" pitchFamily="18" charset="0"/>
                        </a:rPr>
                        <a:t>Francesco</a:t>
                      </a:r>
                    </a:p>
                    <a:p>
                      <a:pPr algn="ctr"/>
                      <a:endParaRPr lang="it-IT" sz="900" dirty="0">
                        <a:latin typeface="Times New Roman" panose="02020603050405020304" pitchFamily="18" charset="0"/>
                        <a:cs typeface="Times New Roman" panose="02020603050405020304" pitchFamily="18" charset="0"/>
                      </a:endParaRPr>
                    </a:p>
                  </a:txBody>
                  <a:tcPr marT="45682" marB="45682"/>
                </a:tc>
                <a:extLst>
                  <a:ext uri="{0D108BD9-81ED-4DB2-BD59-A6C34878D82A}">
                    <a16:rowId xmlns:a16="http://schemas.microsoft.com/office/drawing/2014/main" xmlns="" val="10001"/>
                  </a:ext>
                </a:extLst>
              </a:tr>
              <a:tr h="563723">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 </a:t>
                      </a:r>
                    </a:p>
                    <a:p>
                      <a:pPr algn="ctr"/>
                      <a:r>
                        <a:rPr lang="it-IT" sz="1100" b="1" dirty="0">
                          <a:solidFill>
                            <a:srgbClr val="FF0000"/>
                          </a:solidFill>
                          <a:latin typeface="Times New Roman" panose="02020603050405020304" pitchFamily="18" charset="0"/>
                          <a:cs typeface="Times New Roman" panose="02020603050405020304" pitchFamily="18" charset="0"/>
                        </a:rPr>
                        <a:t>PRIMO</a:t>
                      </a: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Arcidiacono</a:t>
                      </a:r>
                      <a:r>
                        <a:rPr lang="it-IT" sz="1100" dirty="0">
                          <a:latin typeface="Times New Roman" panose="02020603050405020304" pitchFamily="18" charset="0"/>
                          <a:cs typeface="Times New Roman" panose="02020603050405020304" pitchFamily="18" charset="0"/>
                        </a:rPr>
                        <a:t> </a:t>
                      </a:r>
                      <a:r>
                        <a:rPr lang="it-IT" sz="900" dirty="0">
                          <a:latin typeface="Times New Roman" panose="02020603050405020304" pitchFamily="18" charset="0"/>
                          <a:cs typeface="Times New Roman" panose="02020603050405020304" pitchFamily="18" charset="0"/>
                        </a:rPr>
                        <a:t>Carmela </a:t>
                      </a:r>
                      <a:r>
                        <a:rPr lang="it-IT" sz="1100" b="1" dirty="0">
                          <a:solidFill>
                            <a:srgbClr val="0000FF"/>
                          </a:solidFill>
                          <a:latin typeface="Times New Roman" panose="02020603050405020304" pitchFamily="18" charset="0"/>
                          <a:cs typeface="Times New Roman" panose="02020603050405020304" pitchFamily="18" charset="0"/>
                        </a:rPr>
                        <a:t>Forciniti</a:t>
                      </a:r>
                      <a:r>
                        <a:rPr lang="it-IT" sz="1100" b="1" baseline="0" dirty="0">
                          <a:solidFill>
                            <a:srgbClr val="0000FF"/>
                          </a:solidFill>
                          <a:latin typeface="Times New Roman" panose="02020603050405020304" pitchFamily="18" charset="0"/>
                          <a:cs typeface="Times New Roman" panose="02020603050405020304" pitchFamily="18" charset="0"/>
                        </a:rPr>
                        <a:t> </a:t>
                      </a:r>
                      <a:r>
                        <a:rPr lang="it-IT" sz="900" baseline="0" dirty="0">
                          <a:latin typeface="Times New Roman" panose="02020603050405020304" pitchFamily="18" charset="0"/>
                          <a:cs typeface="Times New Roman" panose="02020603050405020304" pitchFamily="18" charset="0"/>
                        </a:rPr>
                        <a:t>Angelo</a:t>
                      </a:r>
                      <a:endParaRPr lang="it-IT" sz="900" dirty="0">
                        <a:latin typeface="Times New Roman" panose="02020603050405020304" pitchFamily="18" charset="0"/>
                        <a:cs typeface="Times New Roman" panose="02020603050405020304" pitchFamily="18" charset="0"/>
                      </a:endParaRP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Campana</a:t>
                      </a:r>
                      <a:r>
                        <a:rPr lang="it-IT" sz="1100" dirty="0">
                          <a:latin typeface="Times New Roman" panose="02020603050405020304" pitchFamily="18" charset="0"/>
                          <a:cs typeface="Times New Roman" panose="02020603050405020304" pitchFamily="18" charset="0"/>
                        </a:rPr>
                        <a:t> </a:t>
                      </a:r>
                      <a:r>
                        <a:rPr lang="it-IT" sz="900" dirty="0">
                          <a:latin typeface="Times New Roman" panose="02020603050405020304" pitchFamily="18" charset="0"/>
                          <a:cs typeface="Times New Roman" panose="02020603050405020304" pitchFamily="18" charset="0"/>
                        </a:rPr>
                        <a:t>Giuseppe</a:t>
                      </a:r>
                      <a:endParaRPr lang="it-IT" sz="900" baseline="0" dirty="0">
                        <a:latin typeface="Times New Roman" panose="02020603050405020304" pitchFamily="18" charset="0"/>
                        <a:cs typeface="Times New Roman" panose="02020603050405020304" pitchFamily="18" charset="0"/>
                      </a:endParaRPr>
                    </a:p>
                    <a:p>
                      <a:pPr algn="ctr"/>
                      <a:r>
                        <a:rPr lang="it-IT" sz="1100" b="1" baseline="0" dirty="0">
                          <a:solidFill>
                            <a:srgbClr val="0000FF"/>
                          </a:solidFill>
                          <a:latin typeface="Times New Roman" panose="02020603050405020304" pitchFamily="18" charset="0"/>
                          <a:cs typeface="Times New Roman" panose="02020603050405020304" pitchFamily="18" charset="0"/>
                        </a:rPr>
                        <a:t>Vennari</a:t>
                      </a:r>
                      <a:r>
                        <a:rPr lang="it-IT" sz="1100" baseline="0" dirty="0">
                          <a:latin typeface="Times New Roman" panose="02020603050405020304" pitchFamily="18" charset="0"/>
                          <a:cs typeface="Times New Roman" panose="02020603050405020304" pitchFamily="18" charset="0"/>
                        </a:rPr>
                        <a:t> </a:t>
                      </a:r>
                      <a:r>
                        <a:rPr lang="it-IT" sz="900" baseline="0" dirty="0">
                          <a:latin typeface="Times New Roman" panose="02020603050405020304" pitchFamily="18" charset="0"/>
                          <a:cs typeface="Times New Roman" panose="02020603050405020304" pitchFamily="18" charset="0"/>
                        </a:rPr>
                        <a:t>Caterina</a:t>
                      </a:r>
                      <a:endParaRPr lang="it-IT" sz="900" dirty="0">
                        <a:latin typeface="Times New Roman" panose="02020603050405020304" pitchFamily="18" charset="0"/>
                        <a:cs typeface="Times New Roman" panose="02020603050405020304" pitchFamily="18" charset="0"/>
                      </a:endParaRPr>
                    </a:p>
                  </a:txBody>
                  <a:tcPr marT="45682" marB="45682"/>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Mancini</a:t>
                      </a:r>
                      <a:r>
                        <a:rPr lang="it-IT" sz="1100" dirty="0">
                          <a:latin typeface="Times New Roman" panose="02020603050405020304" pitchFamily="18" charset="0"/>
                          <a:cs typeface="Times New Roman" panose="02020603050405020304" pitchFamily="18" charset="0"/>
                        </a:rPr>
                        <a:t> </a:t>
                      </a:r>
                      <a:r>
                        <a:rPr lang="it-IT" sz="900" dirty="0">
                          <a:latin typeface="Times New Roman" panose="02020603050405020304" pitchFamily="18" charset="0"/>
                          <a:cs typeface="Times New Roman" panose="02020603050405020304" pitchFamily="18" charset="0"/>
                        </a:rPr>
                        <a:t>Luisa</a:t>
                      </a:r>
                    </a:p>
                    <a:p>
                      <a:pPr algn="ctr"/>
                      <a:r>
                        <a:rPr lang="it-IT" sz="1000" b="1" dirty="0">
                          <a:solidFill>
                            <a:srgbClr val="0000FF"/>
                          </a:solidFill>
                          <a:latin typeface="Times New Roman" panose="02020603050405020304" pitchFamily="18" charset="0"/>
                          <a:cs typeface="Times New Roman" panose="02020603050405020304" pitchFamily="18" charset="0"/>
                        </a:rPr>
                        <a:t>Marino Chiara</a:t>
                      </a:r>
                      <a:endParaRPr lang="it-IT" sz="800" dirty="0">
                        <a:latin typeface="Times New Roman" panose="02020603050405020304" pitchFamily="18" charset="0"/>
                        <a:cs typeface="Times New Roman" panose="02020603050405020304" pitchFamily="18" charset="0"/>
                      </a:endParaRPr>
                    </a:p>
                  </a:txBody>
                  <a:tcPr marT="45682" marB="45682"/>
                </a:tc>
                <a:extLst>
                  <a:ext uri="{0D108BD9-81ED-4DB2-BD59-A6C34878D82A}">
                    <a16:rowId xmlns:a16="http://schemas.microsoft.com/office/drawing/2014/main" xmlns="" val="10002"/>
                  </a:ext>
                </a:extLst>
              </a:tr>
              <a:tr h="1110291">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Apertura delle Porte</a:t>
                      </a:r>
                      <a:r>
                        <a:rPr lang="it-IT" sz="1100" b="1" baseline="0" dirty="0">
                          <a:solidFill>
                            <a:srgbClr val="FF0000"/>
                          </a:solidFill>
                          <a:latin typeface="Times New Roman" panose="02020603050405020304" pitchFamily="18" charset="0"/>
                          <a:cs typeface="Times New Roman" panose="02020603050405020304" pitchFamily="18" charset="0"/>
                        </a:rPr>
                        <a:t> di </a:t>
                      </a:r>
                      <a:r>
                        <a:rPr lang="it-IT" sz="1000" b="1" baseline="0" dirty="0">
                          <a:solidFill>
                            <a:srgbClr val="FF0000"/>
                          </a:solidFill>
                          <a:latin typeface="Times New Roman" panose="02020603050405020304" pitchFamily="18" charset="0"/>
                          <a:cs typeface="Times New Roman" panose="02020603050405020304" pitchFamily="18" charset="0"/>
                        </a:rPr>
                        <a:t>EMERGENZA</a:t>
                      </a:r>
                    </a:p>
                    <a:p>
                      <a:pPr algn="ctr"/>
                      <a:r>
                        <a:rPr lang="it-IT" sz="1100" b="1" baseline="0" dirty="0">
                          <a:solidFill>
                            <a:srgbClr val="FF0000"/>
                          </a:solidFill>
                          <a:latin typeface="Times New Roman" panose="02020603050405020304" pitchFamily="18" charset="0"/>
                          <a:cs typeface="Times New Roman" panose="02020603050405020304" pitchFamily="18" charset="0"/>
                        </a:rPr>
                        <a:t>Interruzione Servizi</a:t>
                      </a:r>
                    </a:p>
                    <a:p>
                      <a:pPr algn="ctr"/>
                      <a:endParaRPr lang="it-IT" sz="1100" b="1" dirty="0">
                        <a:solidFill>
                          <a:srgbClr val="FF0000"/>
                        </a:solidFill>
                        <a:latin typeface="Times New Roman" panose="02020603050405020304" pitchFamily="18" charset="0"/>
                        <a:cs typeface="Times New Roman" panose="02020603050405020304" pitchFamily="18" charset="0"/>
                      </a:endParaRPr>
                    </a:p>
                  </a:txBody>
                  <a:tcPr marT="45682" marB="45682"/>
                </a:tc>
                <a:tc gridSpan="3">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I </a:t>
                      </a:r>
                      <a:r>
                        <a:rPr lang="it-IT" sz="1100" b="1" baseline="0" dirty="0">
                          <a:solidFill>
                            <a:srgbClr val="0000FF"/>
                          </a:solidFill>
                          <a:latin typeface="Times New Roman" panose="02020603050405020304" pitchFamily="18" charset="0"/>
                          <a:cs typeface="Times New Roman" panose="02020603050405020304" pitchFamily="18" charset="0"/>
                        </a:rPr>
                        <a:t>COLLABORATORI hanno il compito di:</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SPALANCARE i battenti di tutte le USCITE di EMERGENZA;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l’erogazione di ENERGIA Elettrica;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l’Alimentazione del GAS</a:t>
                      </a:r>
                      <a:endParaRPr lang="it-IT" sz="1100" b="1" dirty="0">
                        <a:solidFill>
                          <a:srgbClr val="0000FF"/>
                        </a:solidFill>
                        <a:latin typeface="Times New Roman" panose="02020603050405020304" pitchFamily="18" charset="0"/>
                        <a:cs typeface="Times New Roman" panose="02020603050405020304" pitchFamily="18" charset="0"/>
                      </a:endParaRPr>
                    </a:p>
                  </a:txBody>
                  <a:tcPr marT="45682" marB="45682"/>
                </a:tc>
                <a:tc hMerge="1">
                  <a:txBody>
                    <a:bodyPr/>
                    <a:lstStyle/>
                    <a:p>
                      <a:pPr algn="ctr"/>
                      <a:endParaRPr lang="it-IT" dirty="0"/>
                    </a:p>
                  </a:txBody>
                  <a:tcPr/>
                </a:tc>
                <a:tc hMerge="1">
                  <a:txBody>
                    <a:bodyPr/>
                    <a:lstStyle/>
                    <a:p>
                      <a:pPr algn="ctr"/>
                      <a:endParaRPr lang="it-IT" dirty="0"/>
                    </a:p>
                  </a:txBody>
                  <a:tcPr/>
                </a:tc>
                <a:extLst>
                  <a:ext uri="{0D108BD9-81ED-4DB2-BD59-A6C34878D82A}">
                    <a16:rowId xmlns:a16="http://schemas.microsoft.com/office/drawing/2014/main" xmlns="" val="10003"/>
                  </a:ext>
                </a:extLst>
              </a:tr>
            </a:tbl>
          </a:graphicData>
        </a:graphic>
      </p:graphicFrame>
      <p:sp>
        <p:nvSpPr>
          <p:cNvPr id="10" name="Rettangolo arrotondato 9">
            <a:extLst>
              <a:ext uri="{FF2B5EF4-FFF2-40B4-BE49-F238E27FC236}">
                <a16:creationId xmlns:a16="http://schemas.microsoft.com/office/drawing/2014/main" xmlns="" id="{F947719A-2B2C-4232-387C-F6153A9B0B5D}"/>
              </a:ext>
            </a:extLst>
          </p:cNvPr>
          <p:cNvSpPr/>
          <p:nvPr/>
        </p:nvSpPr>
        <p:spPr>
          <a:xfrm>
            <a:off x="685800" y="1241425"/>
            <a:ext cx="5410200" cy="1196975"/>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Aharoni" panose="02010803020104030203" pitchFamily="2" charset="-79"/>
                <a:cs typeface="Aharoni" panose="02010803020104030203" pitchFamily="2" charset="-79"/>
              </a:rPr>
              <a:t>SISTEMA DI ALLARME</a:t>
            </a:r>
          </a:p>
          <a:p>
            <a:pPr algn="just">
              <a:defRPr/>
            </a:pPr>
            <a:r>
              <a:rPr lang="it-IT" sz="1400" i="1" dirty="0">
                <a:solidFill>
                  <a:srgbClr val="0000FF"/>
                </a:solidFill>
                <a:latin typeface="Times New Roman" panose="02020603050405020304" pitchFamily="18" charset="0"/>
                <a:cs typeface="Times New Roman" panose="02020603050405020304" pitchFamily="18" charset="0"/>
              </a:rPr>
              <a:t>Il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SEGNALE</a:t>
            </a:r>
            <a:r>
              <a:rPr lang="it-IT" sz="1400" i="1" dirty="0">
                <a:solidFill>
                  <a:srgbClr val="0000FF"/>
                </a:solidFill>
                <a:latin typeface="Times New Roman" panose="02020603050405020304" pitchFamily="18" charset="0"/>
                <a:cs typeface="Times New Roman" panose="02020603050405020304" pitchFamily="18" charset="0"/>
              </a:rPr>
              <a:t> di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ALLARME GENERALE </a:t>
            </a:r>
            <a:r>
              <a:rPr lang="it-IT" sz="1400" i="1" dirty="0">
                <a:solidFill>
                  <a:srgbClr val="0000FF"/>
                </a:solidFill>
                <a:latin typeface="Times New Roman" panose="02020603050405020304" pitchFamily="18" charset="0"/>
                <a:cs typeface="Times New Roman" panose="02020603050405020304" pitchFamily="18" charset="0"/>
              </a:rPr>
              <a:t>è rappresentato da una </a:t>
            </a:r>
          </a:p>
          <a:p>
            <a:pPr algn="just">
              <a:defRPr/>
            </a:pPr>
            <a:r>
              <a:rPr lang="it-IT" sz="1400" b="1" i="1" u="sng" dirty="0">
                <a:solidFill>
                  <a:srgbClr val="FF0000"/>
                </a:solidFill>
                <a:latin typeface="Times New Roman" panose="02020603050405020304" pitchFamily="18" charset="0"/>
                <a:cs typeface="Times New Roman" panose="02020603050405020304" pitchFamily="18" charset="0"/>
              </a:rPr>
              <a:t>Serie Ininterrotta di 5 BREVI  Squilli della Campanella (2-3 secondi ciascuno) Intermittenti (1-2 secondi tra uno squillo e l’altro)</a:t>
            </a:r>
            <a:endParaRPr lang="it-IT" sz="1400" i="1" dirty="0">
              <a:solidFill>
                <a:srgbClr val="FF0000"/>
              </a:solidFill>
              <a:latin typeface="Times New Roman" panose="02020603050405020304" pitchFamily="18" charset="0"/>
              <a:cs typeface="Times New Roman" panose="02020603050405020304" pitchFamily="18" charset="0"/>
            </a:endParaRPr>
          </a:p>
        </p:txBody>
      </p:sp>
      <p:sp>
        <p:nvSpPr>
          <p:cNvPr id="11" name="Rettangolo arrotondato 10">
            <a:extLst>
              <a:ext uri="{FF2B5EF4-FFF2-40B4-BE49-F238E27FC236}">
                <a16:creationId xmlns:a16="http://schemas.microsoft.com/office/drawing/2014/main" xmlns="" id="{B8179E5A-E734-4CA0-FB02-28BB051C4E17}"/>
              </a:ext>
            </a:extLst>
          </p:cNvPr>
          <p:cNvSpPr/>
          <p:nvPr/>
        </p:nvSpPr>
        <p:spPr>
          <a:xfrm>
            <a:off x="762000" y="2590800"/>
            <a:ext cx="5334000" cy="18288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latin typeface="Times New Roman" panose="02020603050405020304" pitchFamily="18" charset="0"/>
                <a:cs typeface="Times New Roman" panose="02020603050405020304" pitchFamily="18" charset="0"/>
              </a:rPr>
              <a:t>ORDINE di EVACUAZIONE</a:t>
            </a:r>
          </a:p>
          <a:p>
            <a:pPr algn="ctr">
              <a:defRPr/>
            </a:pPr>
            <a:r>
              <a:rPr lang="it-IT" sz="1600" b="1" dirty="0">
                <a:solidFill>
                  <a:schemeClr val="tx1"/>
                </a:solidFill>
                <a:latin typeface="Times New Roman" panose="02020603050405020304" pitchFamily="18" charset="0"/>
                <a:cs typeface="Times New Roman" panose="02020603050405020304" pitchFamily="18" charset="0"/>
              </a:rPr>
              <a:t>La Dirigente Scolastico o un suo delegato, una volta avvertito da chi ha rilevato il pericolo grave, valuterà l’opportunità di diramare l’Ordine di Evacuazione.</a:t>
            </a:r>
          </a:p>
          <a:p>
            <a:pPr algn="ctr">
              <a:defRPr/>
            </a:pPr>
            <a:r>
              <a:rPr lang="it-IT" sz="1600" b="1" dirty="0">
                <a:solidFill>
                  <a:schemeClr val="tx1"/>
                </a:solidFill>
                <a:latin typeface="Times New Roman" panose="02020603050405020304" pitchFamily="18" charset="0"/>
                <a:cs typeface="Times New Roman" panose="02020603050405020304" pitchFamily="18" charset="0"/>
              </a:rPr>
              <a:t>In caso di pericolo molto grave l’Ordine di Evacuazione sarà diramato dalla persona che per prima è venuta a conoscenza dell’Evento grave.</a:t>
            </a:r>
          </a:p>
        </p:txBody>
      </p:sp>
      <p:sp>
        <p:nvSpPr>
          <p:cNvPr id="13" name="Callout con freccia a destra 12">
            <a:extLst>
              <a:ext uri="{FF2B5EF4-FFF2-40B4-BE49-F238E27FC236}">
                <a16:creationId xmlns:a16="http://schemas.microsoft.com/office/drawing/2014/main" xmlns="" id="{1C798D15-D9BC-7D0A-C62C-65A3EE534F68}"/>
              </a:ext>
            </a:extLst>
          </p:cNvPr>
          <p:cNvSpPr/>
          <p:nvPr/>
        </p:nvSpPr>
        <p:spPr>
          <a:xfrm>
            <a:off x="762000" y="4495800"/>
            <a:ext cx="2667000" cy="914400"/>
          </a:xfrm>
          <a:prstGeom prst="rightArrow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solidFill>
                  <a:srgbClr val="FF0000"/>
                </a:solidFill>
                <a:latin typeface="Times New Roman" panose="02020603050405020304" pitchFamily="18" charset="0"/>
                <a:cs typeface="Times New Roman" panose="02020603050405020304" pitchFamily="18" charset="0"/>
              </a:rPr>
              <a:t>INCENDIO</a:t>
            </a:r>
          </a:p>
          <a:p>
            <a:pPr algn="ctr">
              <a:defRPr/>
            </a:pPr>
            <a:r>
              <a:rPr lang="it-IT" sz="1800" dirty="0">
                <a:solidFill>
                  <a:srgbClr val="0000FF"/>
                </a:solidFill>
                <a:latin typeface="Times New Roman" panose="02020603050405020304" pitchFamily="18" charset="0"/>
                <a:cs typeface="Times New Roman" panose="02020603050405020304" pitchFamily="18" charset="0"/>
              </a:rPr>
              <a:t>TERREMOTO</a:t>
            </a:r>
          </a:p>
          <a:p>
            <a:pPr algn="ctr">
              <a:defRPr/>
            </a:pPr>
            <a:r>
              <a:rPr lang="it-IT" sz="1800" dirty="0">
                <a:solidFill>
                  <a:schemeClr val="tx1"/>
                </a:solidFill>
                <a:latin typeface="Times New Roman" panose="02020603050405020304" pitchFamily="18" charset="0"/>
                <a:cs typeface="Times New Roman" panose="02020603050405020304" pitchFamily="18" charset="0"/>
              </a:rPr>
              <a:t>FUGA di GAS</a:t>
            </a:r>
          </a:p>
        </p:txBody>
      </p:sp>
      <p:sp>
        <p:nvSpPr>
          <p:cNvPr id="14" name="Ovale 13">
            <a:extLst>
              <a:ext uri="{FF2B5EF4-FFF2-40B4-BE49-F238E27FC236}">
                <a16:creationId xmlns:a16="http://schemas.microsoft.com/office/drawing/2014/main" xmlns="" id="{2ABC1938-8685-24D6-94AB-5365B5F26A6A}"/>
              </a:ext>
            </a:extLst>
          </p:cNvPr>
          <p:cNvSpPr/>
          <p:nvPr/>
        </p:nvSpPr>
        <p:spPr>
          <a:xfrm>
            <a:off x="3429000" y="4495800"/>
            <a:ext cx="2667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Sistema di ALLARME</a:t>
            </a:r>
          </a:p>
        </p:txBody>
      </p:sp>
      <p:sp>
        <p:nvSpPr>
          <p:cNvPr id="2" name="Segnaposto data 1">
            <a:extLst>
              <a:ext uri="{FF2B5EF4-FFF2-40B4-BE49-F238E27FC236}">
                <a16:creationId xmlns:a16="http://schemas.microsoft.com/office/drawing/2014/main" xmlns="" id="{A800195E-709C-7D0E-15A6-41F783E3D7C2}"/>
              </a:ext>
            </a:extLst>
          </p:cNvPr>
          <p:cNvSpPr>
            <a:spLocks noGrp="1"/>
          </p:cNvSpPr>
          <p:nvPr>
            <p:ph type="dt" sz="quarter" idx="10"/>
          </p:nvPr>
        </p:nvSpPr>
        <p:spPr/>
        <p:txBody>
          <a:bodyPr/>
          <a:lstStyle/>
          <a:p>
            <a:pPr>
              <a:defRPr/>
            </a:pPr>
            <a:fld id="{D0468572-6BD7-4990-A571-04BF6244483F}"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1F711474-2A40-B96C-663A-2F8FD12F3C5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7442" name="Segnaposto numero diapositiva 3">
            <a:extLst>
              <a:ext uri="{FF2B5EF4-FFF2-40B4-BE49-F238E27FC236}">
                <a16:creationId xmlns:a16="http://schemas.microsoft.com/office/drawing/2014/main" xmlns="" id="{794613F3-4022-6BE7-B905-6BA79E77D1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803708-037D-4A35-AB26-3DAF4CB440FB}" type="slidenum">
              <a:rPr lang="it-IT" altLang="it-IT" sz="600">
                <a:solidFill>
                  <a:srgbClr val="898989"/>
                </a:solidFill>
              </a:rPr>
              <a:pPr/>
              <a:t>13</a:t>
            </a:fld>
            <a:endParaRPr lang="it-IT" altLang="it-IT" sz="600">
              <a:solidFill>
                <a:srgbClr val="898989"/>
              </a:solidFil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xmlns="" id="{427163CC-C3F3-8198-B56B-6C5D84E27194}"/>
              </a:ext>
            </a:extLst>
          </p:cNvPr>
          <p:cNvSpPr>
            <a:spLocks noGrp="1"/>
          </p:cNvSpPr>
          <p:nvPr>
            <p:ph type="title"/>
          </p:nvPr>
        </p:nvSpPr>
        <p:spPr>
          <a:xfrm>
            <a:off x="471488" y="838200"/>
            <a:ext cx="5915025" cy="609600"/>
          </a:xfrm>
        </p:spPr>
        <p:txBody>
          <a:bodyPr/>
          <a:lstStyle/>
          <a:p>
            <a:pPr algn="ctr"/>
            <a:r>
              <a:rPr lang="it-IT" altLang="it-IT" b="1">
                <a:solidFill>
                  <a:srgbClr val="0000FF"/>
                </a:solidFill>
                <a:latin typeface="Lucida Handwriting" panose="03010101010101010101" pitchFamily="66" charset="0"/>
              </a:rPr>
              <a:t>Scuola Secondaria di I grado: </a:t>
            </a:r>
            <a:r>
              <a:rPr lang="it-IT" altLang="it-IT" sz="2800" b="1">
                <a:solidFill>
                  <a:srgbClr val="FF0000"/>
                </a:solidFill>
                <a:latin typeface="Lucida Handwriting" panose="03010101010101010101" pitchFamily="66" charset="0"/>
              </a:rPr>
              <a:t>Via della Scienza</a:t>
            </a:r>
            <a:r>
              <a:rPr lang="it-IT" altLang="it-IT" sz="2800">
                <a:latin typeface="Aharoni" panose="02010803020104030203" pitchFamily="2" charset="-79"/>
                <a:cs typeface="Aharoni" panose="02010803020104030203" pitchFamily="2" charset="-79"/>
              </a:rPr>
              <a:t/>
            </a:r>
            <a:br>
              <a:rPr lang="it-IT" altLang="it-IT" sz="2800">
                <a:latin typeface="Aharoni" panose="02010803020104030203" pitchFamily="2" charset="-79"/>
                <a:cs typeface="Aharoni" panose="02010803020104030203" pitchFamily="2" charset="-79"/>
              </a:rPr>
            </a:br>
            <a:endParaRPr lang="it-IT" altLang="it-IT"/>
          </a:p>
        </p:txBody>
      </p:sp>
      <p:sp>
        <p:nvSpPr>
          <p:cNvPr id="3" name="Segnaposto data 2">
            <a:extLst>
              <a:ext uri="{FF2B5EF4-FFF2-40B4-BE49-F238E27FC236}">
                <a16:creationId xmlns:a16="http://schemas.microsoft.com/office/drawing/2014/main" xmlns="" id="{9767DBEE-63F8-4729-40A5-D2CEEF323F16}"/>
              </a:ext>
            </a:extLst>
          </p:cNvPr>
          <p:cNvSpPr>
            <a:spLocks noGrp="1"/>
          </p:cNvSpPr>
          <p:nvPr>
            <p:ph type="dt" sz="quarter" idx="10"/>
          </p:nvPr>
        </p:nvSpPr>
        <p:spPr/>
        <p:txBody>
          <a:bodyPr/>
          <a:lstStyle/>
          <a:p>
            <a:pPr>
              <a:defRPr/>
            </a:pPr>
            <a:fld id="{0CEAAB73-B17A-44A9-939A-B230B8196B7B}" type="datetime1">
              <a:rPr lang="it-IT" smtClean="0"/>
              <a:pPr>
                <a:defRPr/>
              </a:pPr>
              <a:t>26/04/2025</a:t>
            </a:fld>
            <a:endParaRPr lang="it-IT"/>
          </a:p>
        </p:txBody>
      </p:sp>
      <p:sp>
        <p:nvSpPr>
          <p:cNvPr id="4" name="Segnaposto piè di pagina 3">
            <a:extLst>
              <a:ext uri="{FF2B5EF4-FFF2-40B4-BE49-F238E27FC236}">
                <a16:creationId xmlns:a16="http://schemas.microsoft.com/office/drawing/2014/main" xmlns="" id="{38573B0F-80EC-5AEF-2A59-96B6EC2CE1AC}"/>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8437" name="Segnaposto numero diapositiva 4">
            <a:extLst>
              <a:ext uri="{FF2B5EF4-FFF2-40B4-BE49-F238E27FC236}">
                <a16:creationId xmlns:a16="http://schemas.microsoft.com/office/drawing/2014/main" xmlns="" id="{69719E49-A4DB-85C9-4227-26435B75B4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F28A8DA-59E7-4917-BE4E-BA087051B2F4}" type="slidenum">
              <a:rPr lang="it-IT" altLang="it-IT" sz="600">
                <a:solidFill>
                  <a:srgbClr val="898989"/>
                </a:solidFill>
              </a:rPr>
              <a:pPr/>
              <a:t>14</a:t>
            </a:fld>
            <a:endParaRPr lang="it-IT" altLang="it-IT" sz="600">
              <a:solidFill>
                <a:srgbClr val="898989"/>
              </a:solidFill>
            </a:endParaRPr>
          </a:p>
        </p:txBody>
      </p:sp>
      <p:pic>
        <p:nvPicPr>
          <p:cNvPr id="18438" name="Immagine 5">
            <a:extLst>
              <a:ext uri="{FF2B5EF4-FFF2-40B4-BE49-F238E27FC236}">
                <a16:creationId xmlns:a16="http://schemas.microsoft.com/office/drawing/2014/main" xmlns="" id="{57035680-7944-E4C1-1505-D9673EAE98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78361">
            <a:off x="517525" y="1568450"/>
            <a:ext cx="34290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magine 6">
            <a:extLst>
              <a:ext uri="{FF2B5EF4-FFF2-40B4-BE49-F238E27FC236}">
                <a16:creationId xmlns:a16="http://schemas.microsoft.com/office/drawing/2014/main" xmlns="" id="{0C4E05F4-95F3-5546-0215-85A8662CC3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00894">
            <a:off x="3684588" y="1711325"/>
            <a:ext cx="2366962"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magine 7">
            <a:extLst>
              <a:ext uri="{FF2B5EF4-FFF2-40B4-BE49-F238E27FC236}">
                <a16:creationId xmlns:a16="http://schemas.microsoft.com/office/drawing/2014/main" xmlns="" id="{161377C7-ABAE-700F-BC70-3C22F6D8FE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77353">
            <a:off x="639763" y="3559175"/>
            <a:ext cx="343535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Immagine 8">
            <a:extLst>
              <a:ext uri="{FF2B5EF4-FFF2-40B4-BE49-F238E27FC236}">
                <a16:creationId xmlns:a16="http://schemas.microsoft.com/office/drawing/2014/main" xmlns="" id="{465D0FED-370A-8E6F-7245-BE031BC85B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86281">
            <a:off x="3676650" y="3862388"/>
            <a:ext cx="24384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Immagine 9">
            <a:extLst>
              <a:ext uri="{FF2B5EF4-FFF2-40B4-BE49-F238E27FC236}">
                <a16:creationId xmlns:a16="http://schemas.microsoft.com/office/drawing/2014/main" xmlns="" id="{6DA4ABAB-AE99-42AF-D84B-11567881738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6551307">
            <a:off x="1090613" y="5072063"/>
            <a:ext cx="182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Immagine 10">
            <a:extLst>
              <a:ext uri="{FF2B5EF4-FFF2-40B4-BE49-F238E27FC236}">
                <a16:creationId xmlns:a16="http://schemas.microsoft.com/office/drawing/2014/main" xmlns="" id="{C29FD282-35C3-8BA2-76E0-D306EF5B14D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794927">
            <a:off x="3663156" y="5757069"/>
            <a:ext cx="21351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1">
            <a:extLst>
              <a:ext uri="{FF2B5EF4-FFF2-40B4-BE49-F238E27FC236}">
                <a16:creationId xmlns:a16="http://schemas.microsoft.com/office/drawing/2014/main" xmlns="" id="{A411B4A3-6269-74C9-3C3F-715245E6986C}"/>
              </a:ext>
            </a:extLst>
          </p:cNvPr>
          <p:cNvSpPr txBox="1">
            <a:spLocks noChangeArrowheads="1"/>
          </p:cNvSpPr>
          <p:nvPr/>
        </p:nvSpPr>
        <p:spPr bwMode="auto">
          <a:xfrm>
            <a:off x="685800" y="457200"/>
            <a:ext cx="54102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Primaria-Infanzia: </a:t>
            </a:r>
            <a:r>
              <a:rPr lang="it-IT" altLang="it-IT" sz="1600" b="1">
                <a:solidFill>
                  <a:srgbClr val="FF0000"/>
                </a:solidFill>
                <a:latin typeface="Lucida Handwriting" panose="03010101010101010101" pitchFamily="66" charset="0"/>
              </a:rPr>
              <a:t>Via dell’Arte</a:t>
            </a:r>
            <a:endParaRPr lang="it-IT" altLang="it-IT" sz="16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5FFA2CC8-AC4E-DF9F-915F-3D102F7CF2EE}"/>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Stretto</a:t>
            </a:r>
          </a:p>
          <a:p>
            <a:pPr algn="ctr">
              <a:defRPr/>
            </a:pPr>
            <a:r>
              <a:rPr lang="it-IT" sz="1200" b="1" dirty="0">
                <a:solidFill>
                  <a:srgbClr val="0000FF"/>
                </a:solidFill>
              </a:rPr>
              <a:t>Edificio inteso come </a:t>
            </a:r>
          </a:p>
          <a:p>
            <a:pPr algn="ctr">
              <a:defRPr/>
            </a:pPr>
            <a:r>
              <a:rPr lang="it-IT" sz="1200" b="1" dirty="0">
                <a:solidFill>
                  <a:srgbClr val="FF0000"/>
                </a:solidFill>
              </a:rPr>
              <a:t>SPAZIO FISICO</a:t>
            </a:r>
          </a:p>
          <a:p>
            <a:pPr algn="ctr">
              <a:defRPr/>
            </a:pPr>
            <a:r>
              <a:rPr lang="it-IT" sz="1200" b="1" dirty="0">
                <a:solidFill>
                  <a:srgbClr val="0000FF"/>
                </a:solidFill>
              </a:rPr>
              <a:t>e </a:t>
            </a:r>
          </a:p>
          <a:p>
            <a:pPr algn="ctr">
              <a:defRPr/>
            </a:pPr>
            <a:r>
              <a:rPr lang="it-IT" sz="1200" b="1" dirty="0">
                <a:solidFill>
                  <a:srgbClr val="FF0000"/>
                </a:solidFill>
              </a:rPr>
              <a:t>POPOLAZIONE SCOLASTCA</a:t>
            </a:r>
          </a:p>
        </p:txBody>
      </p:sp>
      <p:sp>
        <p:nvSpPr>
          <p:cNvPr id="8" name="Rettangolo 7">
            <a:extLst>
              <a:ext uri="{FF2B5EF4-FFF2-40B4-BE49-F238E27FC236}">
                <a16:creationId xmlns:a16="http://schemas.microsoft.com/office/drawing/2014/main" xmlns="" id="{17DED2E4-3E58-9BDE-A61A-AF1BC5C9EE31}"/>
              </a:ext>
            </a:extLst>
          </p:cNvPr>
          <p:cNvSpPr/>
          <p:nvPr/>
        </p:nvSpPr>
        <p:spPr>
          <a:xfrm>
            <a:off x="381000" y="2590799"/>
            <a:ext cx="5715000" cy="609601"/>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effectLst>
                  <a:outerShdw blurRad="38100" dist="38100" dir="2700000" algn="tl">
                    <a:srgbClr val="000000">
                      <a:alpha val="43137"/>
                    </a:srgbClr>
                  </a:outerShdw>
                </a:effectLst>
                <a:latin typeface="+mj-lt"/>
                <a:cs typeface="Times New Roman" panose="02020603050405020304" pitchFamily="18" charset="0"/>
              </a:rPr>
              <a:t>DISLOCAZIONE PLANIMETRICA</a:t>
            </a:r>
          </a:p>
          <a:p>
            <a:pPr algn="ctr">
              <a:defRPr/>
            </a:pPr>
            <a:r>
              <a:rPr lang="it-IT" sz="1600" b="1" dirty="0">
                <a:solidFill>
                  <a:srgbClr val="0000FF"/>
                </a:solidFill>
                <a:latin typeface="+mj-lt"/>
                <a:cs typeface="Times New Roman" panose="02020603050405020304" pitchFamily="18" charset="0"/>
              </a:rPr>
              <a:t>Edificio posto su due Livelli: Pianto Terra e Piano Primo</a:t>
            </a:r>
          </a:p>
        </p:txBody>
      </p:sp>
      <p:sp>
        <p:nvSpPr>
          <p:cNvPr id="9" name="Rettangolo arrotondato 8">
            <a:extLst>
              <a:ext uri="{FF2B5EF4-FFF2-40B4-BE49-F238E27FC236}">
                <a16:creationId xmlns:a16="http://schemas.microsoft.com/office/drawing/2014/main" xmlns="" id="{7FF62431-B88F-B3B4-5F25-B0ACB3B85C0A}"/>
              </a:ext>
            </a:extLst>
          </p:cNvPr>
          <p:cNvSpPr/>
          <p:nvPr/>
        </p:nvSpPr>
        <p:spPr>
          <a:xfrm>
            <a:off x="381000" y="3276602"/>
            <a:ext cx="5715000" cy="914400"/>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DISLOCAZIONE degli SPAZI</a:t>
            </a:r>
          </a:p>
          <a:p>
            <a:pPr>
              <a:defRPr/>
            </a:pPr>
            <a:r>
              <a:rPr lang="it-IT" sz="1600" b="1" u="sng" dirty="0">
                <a:solidFill>
                  <a:srgbClr val="FF0000"/>
                </a:solidFill>
                <a:effectLst>
                  <a:outerShdw blurRad="38100" dist="38100" dir="2700000" algn="tl">
                    <a:srgbClr val="000000">
                      <a:alpha val="43137"/>
                    </a:srgbClr>
                  </a:outerShdw>
                </a:effectLst>
                <a:latin typeface="+mj-lt"/>
              </a:rPr>
              <a:t>PIANO TERRA </a:t>
            </a:r>
            <a:r>
              <a:rPr lang="it-IT" sz="1600" b="1" dirty="0">
                <a:solidFill>
                  <a:schemeClr val="tx1"/>
                </a:solidFill>
                <a:latin typeface="+mj-lt"/>
              </a:rPr>
              <a:t>: </a:t>
            </a:r>
            <a:r>
              <a:rPr lang="it-IT" sz="1400" b="1" dirty="0">
                <a:solidFill>
                  <a:schemeClr val="tx1"/>
                </a:solidFill>
                <a:latin typeface="+mj-lt"/>
              </a:rPr>
              <a:t>n.°7 AULE; n °4 Infanzia e n.°3 Primaria. Servizi Igienici.</a:t>
            </a:r>
          </a:p>
          <a:p>
            <a:pPr>
              <a:defRPr/>
            </a:pPr>
            <a:r>
              <a:rPr lang="it-IT" sz="1600" b="1" u="sng" dirty="0">
                <a:solidFill>
                  <a:srgbClr val="FF0000"/>
                </a:solidFill>
                <a:effectLst>
                  <a:outerShdw blurRad="38100" dist="38100" dir="2700000" algn="tl">
                    <a:srgbClr val="000000">
                      <a:alpha val="43137"/>
                    </a:srgbClr>
                  </a:outerShdw>
                </a:effectLst>
                <a:latin typeface="+mj-lt"/>
              </a:rPr>
              <a:t>Piano PRIMO </a:t>
            </a:r>
            <a:r>
              <a:rPr lang="it-IT" sz="1600" b="1" dirty="0">
                <a:solidFill>
                  <a:schemeClr val="tx1"/>
                </a:solidFill>
                <a:latin typeface="+mj-lt"/>
              </a:rPr>
              <a:t>: </a:t>
            </a:r>
            <a:r>
              <a:rPr lang="it-IT" sz="1400" b="1" dirty="0">
                <a:solidFill>
                  <a:schemeClr val="tx1"/>
                </a:solidFill>
                <a:latin typeface="+mj-lt"/>
              </a:rPr>
              <a:t>n.°10 AULE; Aula Informatica e Servizi.</a:t>
            </a:r>
            <a:endParaRPr lang="it-IT" sz="1600" b="1" u="sng" dirty="0">
              <a:solidFill>
                <a:schemeClr val="tx1"/>
              </a:solidFill>
              <a:effectLst>
                <a:outerShdw blurRad="38100" dist="38100" dir="2700000" algn="tl">
                  <a:srgbClr val="000000">
                    <a:alpha val="43137"/>
                  </a:srgbClr>
                </a:outerShdw>
              </a:effectLst>
              <a:latin typeface="+mj-lt"/>
            </a:endParaRPr>
          </a:p>
        </p:txBody>
      </p:sp>
      <p:sp>
        <p:nvSpPr>
          <p:cNvPr id="10" name="Rettangolo con angoli ritagliati in diagonale 9">
            <a:extLst>
              <a:ext uri="{FF2B5EF4-FFF2-40B4-BE49-F238E27FC236}">
                <a16:creationId xmlns:a16="http://schemas.microsoft.com/office/drawing/2014/main" xmlns="" id="{2AB1058D-C1B7-04A1-63F9-5AD30298F915}"/>
              </a:ext>
            </a:extLst>
          </p:cNvPr>
          <p:cNvSpPr/>
          <p:nvPr/>
        </p:nvSpPr>
        <p:spPr>
          <a:xfrm>
            <a:off x="355980" y="4267204"/>
            <a:ext cx="5714999" cy="972831"/>
          </a:xfrm>
          <a:prstGeom prst="snip2Diag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SCALE di Accesso e di Servizio</a:t>
            </a:r>
          </a:p>
          <a:p>
            <a:pPr>
              <a:defRPr/>
            </a:pPr>
            <a:r>
              <a:rPr lang="it-IT" sz="1600" b="1" u="sng" dirty="0">
                <a:solidFill>
                  <a:srgbClr val="FF0000"/>
                </a:solidFill>
                <a:effectLst>
                  <a:outerShdw blurRad="38100" dist="38100" dir="2700000" algn="tl">
                    <a:srgbClr val="000000">
                      <a:alpha val="43137"/>
                    </a:srgbClr>
                  </a:outerShdw>
                </a:effectLst>
                <a:latin typeface="+mj-lt"/>
              </a:rPr>
              <a:t>Scala INTERNA</a:t>
            </a:r>
            <a:r>
              <a:rPr lang="it-IT" sz="1600" b="1" dirty="0">
                <a:solidFill>
                  <a:srgbClr val="FF0000"/>
                </a:solidFill>
                <a:effectLst>
                  <a:outerShdw blurRad="38100" dist="38100" dir="2700000" algn="tl">
                    <a:srgbClr val="000000">
                      <a:alpha val="43137"/>
                    </a:srgbClr>
                  </a:outerShdw>
                </a:effectLst>
                <a:latin typeface="+mj-lt"/>
              </a:rPr>
              <a:t>: </a:t>
            </a:r>
            <a:r>
              <a:rPr lang="it-IT" sz="1400" b="1" dirty="0">
                <a:solidFill>
                  <a:srgbClr val="FF0000"/>
                </a:solidFill>
                <a:latin typeface="+mj-lt"/>
              </a:rPr>
              <a:t>Scala che collega il Piano Terra al Primo Piano;</a:t>
            </a:r>
          </a:p>
          <a:p>
            <a:pPr>
              <a:defRPr/>
            </a:pPr>
            <a:r>
              <a:rPr lang="it-IT" sz="1600" b="1" u="sng" dirty="0">
                <a:solidFill>
                  <a:srgbClr val="FF0000"/>
                </a:solidFill>
                <a:effectLst>
                  <a:outerShdw blurRad="38100" dist="38100" dir="2700000" algn="tl">
                    <a:srgbClr val="000000">
                      <a:alpha val="43137"/>
                    </a:srgbClr>
                  </a:outerShdw>
                </a:effectLst>
                <a:latin typeface="+mj-lt"/>
              </a:rPr>
              <a:t>Scala ESTERNA</a:t>
            </a:r>
            <a:r>
              <a:rPr lang="it-IT" sz="1600" b="1" dirty="0">
                <a:solidFill>
                  <a:srgbClr val="FF0000"/>
                </a:solidFill>
                <a:latin typeface="+mj-lt"/>
              </a:rPr>
              <a:t>: </a:t>
            </a:r>
            <a:r>
              <a:rPr lang="it-IT" sz="1400" b="1" dirty="0">
                <a:solidFill>
                  <a:srgbClr val="FF0000"/>
                </a:solidFill>
                <a:latin typeface="+mj-lt"/>
              </a:rPr>
              <a:t>Scala che dal Primo Piano porta nel Cortile </a:t>
            </a:r>
            <a:r>
              <a:rPr lang="it-IT" sz="1100" b="1" dirty="0">
                <a:solidFill>
                  <a:srgbClr val="FF0000"/>
                </a:solidFill>
                <a:latin typeface="+mj-lt"/>
              </a:rPr>
              <a:t>(Scala Emergenza)</a:t>
            </a:r>
            <a:endParaRPr lang="it-IT" sz="1100" b="1" u="sng" dirty="0">
              <a:solidFill>
                <a:srgbClr val="FF0000"/>
              </a:solidFill>
              <a:effectLst>
                <a:outerShdw blurRad="38100" dist="38100" dir="2700000" algn="tl">
                  <a:srgbClr val="000000">
                    <a:alpha val="43137"/>
                  </a:srgbClr>
                </a:outerShdw>
              </a:effectLst>
              <a:latin typeface="+mj-lt"/>
            </a:endParaRPr>
          </a:p>
          <a:p>
            <a:pPr algn="ctr">
              <a:defRPr/>
            </a:pPr>
            <a:endParaRPr lang="it-IT" sz="1600" dirty="0">
              <a:latin typeface="+mj-lt"/>
            </a:endParaRPr>
          </a:p>
        </p:txBody>
      </p:sp>
      <p:sp>
        <p:nvSpPr>
          <p:cNvPr id="12" name="Rettangolo arrotondato 11">
            <a:extLst>
              <a:ext uri="{FF2B5EF4-FFF2-40B4-BE49-F238E27FC236}">
                <a16:creationId xmlns:a16="http://schemas.microsoft.com/office/drawing/2014/main" xmlns="" id="{076B90C5-4421-EC16-9E7C-B26382E7AC7B}"/>
              </a:ext>
            </a:extLst>
          </p:cNvPr>
          <p:cNvSpPr/>
          <p:nvPr/>
        </p:nvSpPr>
        <p:spPr>
          <a:xfrm>
            <a:off x="355979" y="5316236"/>
            <a:ext cx="5715000" cy="230376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rgbClr val="99FF99"/>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USCITE di EMERGENZA e Vie di Fuga</a:t>
            </a:r>
          </a:p>
          <a:p>
            <a:pPr>
              <a:defRPr/>
            </a:pPr>
            <a:r>
              <a:rPr lang="it-IT" sz="1600" b="1" u="sng" dirty="0">
                <a:solidFill>
                  <a:srgbClr val="0000FF"/>
                </a:solidFill>
                <a:effectLst>
                  <a:outerShdw blurRad="38100" dist="38100" dir="2700000" algn="tl">
                    <a:srgbClr val="000000">
                      <a:alpha val="43137"/>
                    </a:srgbClr>
                  </a:outerShdw>
                </a:effectLst>
                <a:latin typeface="+mj-lt"/>
              </a:rPr>
              <a:t>Piano TERRA</a:t>
            </a:r>
            <a:r>
              <a:rPr lang="it-IT" sz="1600" b="1" dirty="0">
                <a:solidFill>
                  <a:srgbClr val="0000FF"/>
                </a:solidFill>
                <a:latin typeface="+mj-lt"/>
              </a:rPr>
              <a:t>: </a:t>
            </a:r>
            <a:r>
              <a:rPr lang="it-IT" sz="1400" b="1" dirty="0">
                <a:solidFill>
                  <a:srgbClr val="0000FF"/>
                </a:solidFill>
                <a:latin typeface="+mj-lt"/>
              </a:rPr>
              <a:t>Vi sono n.°4 USCITE di SICUREZZA con il relativo percorso!</a:t>
            </a:r>
          </a:p>
          <a:p>
            <a:pPr>
              <a:defRPr/>
            </a:pPr>
            <a:r>
              <a:rPr lang="it-IT" sz="1400" b="1" dirty="0">
                <a:solidFill>
                  <a:srgbClr val="0000FF"/>
                </a:solidFill>
                <a:latin typeface="+mj-lt"/>
              </a:rPr>
              <a:t>                            Le USCITE di Emergenza sono dotata di </a:t>
            </a:r>
            <a:r>
              <a:rPr lang="it-IT" sz="1200" b="1" dirty="0">
                <a:solidFill>
                  <a:srgbClr val="0000FF"/>
                </a:solidFill>
                <a:latin typeface="+mj-lt"/>
              </a:rPr>
              <a:t>maniglione antipanico </a:t>
            </a:r>
          </a:p>
          <a:p>
            <a:pPr>
              <a:defRPr/>
            </a:pPr>
            <a:r>
              <a:rPr lang="it-IT" sz="1400" b="1" dirty="0">
                <a:solidFill>
                  <a:srgbClr val="0000FF"/>
                </a:solidFill>
                <a:latin typeface="+mj-lt"/>
              </a:rPr>
              <a:t>                            con apertura nel senso dell’esodo!</a:t>
            </a:r>
          </a:p>
          <a:p>
            <a:pPr>
              <a:defRPr/>
            </a:pPr>
            <a:r>
              <a:rPr lang="it-IT" sz="1600" b="1" u="sng" dirty="0">
                <a:solidFill>
                  <a:srgbClr val="0000FF"/>
                </a:solidFill>
                <a:effectLst>
                  <a:outerShdw blurRad="38100" dist="38100" dir="2700000" algn="tl">
                    <a:srgbClr val="000000">
                      <a:alpha val="43137"/>
                    </a:srgbClr>
                  </a:outerShdw>
                </a:effectLst>
                <a:latin typeface="+mj-lt"/>
              </a:rPr>
              <a:t>Piano PRIMO</a:t>
            </a:r>
            <a:r>
              <a:rPr lang="it-IT" sz="1600" b="1" dirty="0">
                <a:solidFill>
                  <a:srgbClr val="0000FF"/>
                </a:solidFill>
                <a:latin typeface="+mj-lt"/>
              </a:rPr>
              <a:t>:</a:t>
            </a:r>
            <a:r>
              <a:rPr lang="it-IT" sz="1400" b="1" dirty="0">
                <a:solidFill>
                  <a:srgbClr val="0000FF"/>
                </a:solidFill>
                <a:latin typeface="+mj-lt"/>
              </a:rPr>
              <a:t> Vi sono n.°2 USCITE di SICUREZZA con i relativi percorsi!</a:t>
            </a:r>
          </a:p>
          <a:p>
            <a:pPr>
              <a:defRPr/>
            </a:pPr>
            <a:r>
              <a:rPr lang="it-IT" sz="1400" b="1" dirty="0">
                <a:solidFill>
                  <a:srgbClr val="0000FF"/>
                </a:solidFill>
                <a:latin typeface="+mj-lt"/>
              </a:rPr>
              <a:t>                             Un percorso di Emergenza utilizza la Scala Interna che  </a:t>
            </a:r>
          </a:p>
          <a:p>
            <a:pPr>
              <a:defRPr/>
            </a:pPr>
            <a:r>
              <a:rPr lang="it-IT" sz="1400" b="1" dirty="0">
                <a:solidFill>
                  <a:srgbClr val="0000FF"/>
                </a:solidFill>
                <a:latin typeface="+mj-lt"/>
              </a:rPr>
              <a:t>                             porta al Piano Terra e da qui verso il Cortile esterno.</a:t>
            </a:r>
          </a:p>
          <a:p>
            <a:pPr>
              <a:defRPr/>
            </a:pPr>
            <a:r>
              <a:rPr lang="it-IT" sz="1400" b="1" dirty="0">
                <a:solidFill>
                  <a:srgbClr val="0000FF"/>
                </a:solidFill>
                <a:latin typeface="+mj-lt"/>
              </a:rPr>
              <a:t>                             Un secondo percorso si sviluppa all’interno dello stesso  </a:t>
            </a:r>
          </a:p>
          <a:p>
            <a:pPr>
              <a:defRPr/>
            </a:pPr>
            <a:r>
              <a:rPr lang="it-IT" sz="1400" b="1" dirty="0">
                <a:solidFill>
                  <a:srgbClr val="0000FF"/>
                </a:solidFill>
                <a:latin typeface="+mj-lt"/>
              </a:rPr>
              <a:t>                             piano ed utilizzando la Scala Esterna si raggiunge il Cortile.</a:t>
            </a:r>
          </a:p>
          <a:p>
            <a:pPr>
              <a:defRPr/>
            </a:pPr>
            <a:r>
              <a:rPr lang="it-IT" sz="1600" b="1" dirty="0">
                <a:solidFill>
                  <a:srgbClr val="0000FF"/>
                </a:solidFill>
                <a:latin typeface="+mj-lt"/>
              </a:rPr>
              <a:t>                          </a:t>
            </a:r>
          </a:p>
        </p:txBody>
      </p:sp>
      <p:sp>
        <p:nvSpPr>
          <p:cNvPr id="13" name="Ovale 12">
            <a:extLst>
              <a:ext uri="{FF2B5EF4-FFF2-40B4-BE49-F238E27FC236}">
                <a16:creationId xmlns:a16="http://schemas.microsoft.com/office/drawing/2014/main" xmlns="" id="{71187514-BF81-23EE-C47F-40C22AFB5C4F}"/>
              </a:ext>
            </a:extLst>
          </p:cNvPr>
          <p:cNvSpPr/>
          <p:nvPr/>
        </p:nvSpPr>
        <p:spPr>
          <a:xfrm rot="21299187">
            <a:off x="1520876" y="7376367"/>
            <a:ext cx="3676706" cy="1161717"/>
          </a:xfrm>
          <a:prstGeom prst="ellipse">
            <a:avLst/>
          </a:prstGeom>
          <a:gradFill flip="none" rotWithShape="1">
            <a:gsLst>
              <a:gs pos="0">
                <a:srgbClr val="66FFCC">
                  <a:shade val="30000"/>
                  <a:satMod val="115000"/>
                </a:srgbClr>
              </a:gs>
              <a:gs pos="50000">
                <a:srgbClr val="66FFCC">
                  <a:shade val="67500"/>
                  <a:satMod val="115000"/>
                </a:srgbClr>
              </a:gs>
              <a:gs pos="100000">
                <a:srgbClr val="66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POPOLAZIONE SCOLASTICA</a:t>
            </a:r>
          </a:p>
          <a:p>
            <a:pPr algn="ctr">
              <a:defRPr/>
            </a:pPr>
            <a:r>
              <a:rPr lang="it-IT" sz="1400" b="1" dirty="0">
                <a:solidFill>
                  <a:srgbClr val="FF0000"/>
                </a:solidFill>
                <a:latin typeface="+mj-lt"/>
              </a:rPr>
              <a:t>Alunni, personale docente e non docente, ausiliari e occasionali</a:t>
            </a:r>
          </a:p>
          <a:p>
            <a:pPr algn="ctr">
              <a:defRPr/>
            </a:pPr>
            <a:r>
              <a:rPr lang="it-IT" sz="1400" b="1" dirty="0">
                <a:solidFill>
                  <a:srgbClr val="FF0000"/>
                </a:solidFill>
                <a:latin typeface="+mj-lt"/>
              </a:rPr>
              <a:t>Circa 300 unità</a:t>
            </a:r>
            <a:endParaRPr lang="it-IT" sz="800" b="1" u="sng" dirty="0">
              <a:effectLst>
                <a:outerShdw blurRad="38100" dist="38100" dir="2700000" algn="tl">
                  <a:srgbClr val="000000">
                    <a:alpha val="43137"/>
                  </a:srgbClr>
                </a:outerShdw>
              </a:effectLst>
              <a:latin typeface="+mj-lt"/>
            </a:endParaRPr>
          </a:p>
        </p:txBody>
      </p:sp>
      <p:sp>
        <p:nvSpPr>
          <p:cNvPr id="2" name="Segnaposto data 1">
            <a:extLst>
              <a:ext uri="{FF2B5EF4-FFF2-40B4-BE49-F238E27FC236}">
                <a16:creationId xmlns:a16="http://schemas.microsoft.com/office/drawing/2014/main" xmlns="" id="{68E0CEEC-7193-4624-A103-370D027B3621}"/>
              </a:ext>
            </a:extLst>
          </p:cNvPr>
          <p:cNvSpPr>
            <a:spLocks noGrp="1"/>
          </p:cNvSpPr>
          <p:nvPr>
            <p:ph type="dt" sz="quarter" idx="10"/>
          </p:nvPr>
        </p:nvSpPr>
        <p:spPr/>
        <p:txBody>
          <a:bodyPr/>
          <a:lstStyle/>
          <a:p>
            <a:pPr>
              <a:defRPr/>
            </a:pPr>
            <a:fld id="{7B8AE639-8908-4A25-A6A0-584C16404939}"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AC541F1F-51C9-44D5-AD0A-9E6E8CC781AB}"/>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19477" name="Segnaposto numero diapositiva 4">
            <a:extLst>
              <a:ext uri="{FF2B5EF4-FFF2-40B4-BE49-F238E27FC236}">
                <a16:creationId xmlns:a16="http://schemas.microsoft.com/office/drawing/2014/main" xmlns="" id="{8A8377F5-DAA5-44E6-4287-D1297BE026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3F2F85-420A-476D-9153-3B2E8E14025E}" type="slidenum">
              <a:rPr lang="it-IT" altLang="it-IT" sz="600">
                <a:solidFill>
                  <a:srgbClr val="898989"/>
                </a:solidFill>
              </a:rPr>
              <a:pPr/>
              <a:t>15</a:t>
            </a:fld>
            <a:endParaRPr lang="it-IT" altLang="it-IT" sz="600">
              <a:solidFill>
                <a:srgbClr val="898989"/>
              </a:solidFill>
            </a:endParaRPr>
          </a:p>
        </p:txBody>
      </p:sp>
      <p:sp>
        <p:nvSpPr>
          <p:cNvPr id="14" name="Ovale 13">
            <a:extLst>
              <a:ext uri="{FF2B5EF4-FFF2-40B4-BE49-F238E27FC236}">
                <a16:creationId xmlns:a16="http://schemas.microsoft.com/office/drawing/2014/main" xmlns="" id="{AF1F2202-EB96-6FB5-FA0B-2E691235B000}"/>
              </a:ext>
            </a:extLst>
          </p:cNvPr>
          <p:cNvSpPr/>
          <p:nvPr/>
        </p:nvSpPr>
        <p:spPr>
          <a:xfrm rot="20924372">
            <a:off x="3249613" y="557213"/>
            <a:ext cx="2814637" cy="2146300"/>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a:extLst>
              <a:ext uri="{FF2B5EF4-FFF2-40B4-BE49-F238E27FC236}">
                <a16:creationId xmlns:a16="http://schemas.microsoft.com/office/drawing/2014/main" xmlns="" id="{C28093A9-6745-4FCD-8A29-BDD8C2207235}"/>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Primaria:-Infanzia- </a:t>
            </a:r>
            <a:r>
              <a:rPr lang="it-IT" altLang="it-IT" sz="2000" b="1">
                <a:solidFill>
                  <a:srgbClr val="FF0000"/>
                </a:solidFill>
                <a:latin typeface="Lucida Handwriting" panose="03010101010101010101" pitchFamily="66" charset="0"/>
              </a:rPr>
              <a:t>Via dell’Arte</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89BD292A-BAB0-0B5D-B051-75DA8B19E451}"/>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Lato</a:t>
            </a:r>
          </a:p>
          <a:p>
            <a:pPr algn="ctr">
              <a:defRPr/>
            </a:pPr>
            <a:r>
              <a:rPr lang="it-IT" sz="1200" b="1" dirty="0">
                <a:solidFill>
                  <a:srgbClr val="0000FF"/>
                </a:solidFill>
              </a:rPr>
              <a:t>Edificio inteso come </a:t>
            </a:r>
          </a:p>
          <a:p>
            <a:pPr algn="ctr">
              <a:defRPr/>
            </a:pPr>
            <a:r>
              <a:rPr lang="it-IT" sz="1200" b="1" dirty="0">
                <a:solidFill>
                  <a:srgbClr val="FF0000"/>
                </a:solidFill>
              </a:rPr>
              <a:t>CONTESTO in cui è INSERITO</a:t>
            </a:r>
          </a:p>
        </p:txBody>
      </p:sp>
      <p:sp>
        <p:nvSpPr>
          <p:cNvPr id="8" name="Rettangolo 7">
            <a:extLst>
              <a:ext uri="{FF2B5EF4-FFF2-40B4-BE49-F238E27FC236}">
                <a16:creationId xmlns:a16="http://schemas.microsoft.com/office/drawing/2014/main" xmlns="" id="{BAB4A945-8352-C75D-CE20-6DB5E6144043}"/>
              </a:ext>
            </a:extLst>
          </p:cNvPr>
          <p:cNvSpPr/>
          <p:nvPr/>
        </p:nvSpPr>
        <p:spPr>
          <a:xfrm>
            <a:off x="381000" y="2514600"/>
            <a:ext cx="5715000" cy="844373"/>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ACCESSO all’AREA</a:t>
            </a:r>
          </a:p>
          <a:p>
            <a:pPr>
              <a:defRPr/>
            </a:pPr>
            <a:r>
              <a:rPr lang="it-IT" sz="1600" b="1" dirty="0">
                <a:solidFill>
                  <a:srgbClr val="0000FF"/>
                </a:solidFill>
                <a:latin typeface="+mj-lt"/>
                <a:cs typeface="Times New Roman" panose="02020603050405020304" pitchFamily="18" charset="0"/>
              </a:rPr>
              <a:t>All’area di accede dalla Viabilità Ordinaria Comunale, da una traversa posta su Via dell’Arte.</a:t>
            </a:r>
          </a:p>
        </p:txBody>
      </p:sp>
      <p:sp>
        <p:nvSpPr>
          <p:cNvPr id="9" name="Rettangolo arrotondato 8">
            <a:extLst>
              <a:ext uri="{FF2B5EF4-FFF2-40B4-BE49-F238E27FC236}">
                <a16:creationId xmlns:a16="http://schemas.microsoft.com/office/drawing/2014/main" xmlns="" id="{6DA2FE01-D720-7D30-D262-48357673AACE}"/>
              </a:ext>
            </a:extLst>
          </p:cNvPr>
          <p:cNvSpPr/>
          <p:nvPr/>
        </p:nvSpPr>
        <p:spPr>
          <a:xfrm>
            <a:off x="381000" y="3429001"/>
            <a:ext cx="5715000" cy="1295399"/>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Pertinenza dell’Area</a:t>
            </a:r>
          </a:p>
          <a:p>
            <a:pPr>
              <a:defRPr/>
            </a:pPr>
            <a:r>
              <a:rPr lang="it-IT" sz="1600" b="1" dirty="0">
                <a:solidFill>
                  <a:schemeClr val="tx1"/>
                </a:solidFill>
                <a:latin typeface="+mj-lt"/>
              </a:rPr>
              <a:t>L’edificio Scolastico è inserito all’interno di una Area recintata, quindi a servizio delle sole attività didattiche e ludiche del Plesso.</a:t>
            </a:r>
          </a:p>
          <a:p>
            <a:pPr>
              <a:defRPr/>
            </a:pPr>
            <a:r>
              <a:rPr lang="it-IT" sz="1600" b="1" dirty="0">
                <a:solidFill>
                  <a:schemeClr val="tx1"/>
                </a:solidFill>
                <a:latin typeface="+mj-lt"/>
              </a:rPr>
              <a:t>All’interno di tale area, inibita ad estranei e  al traffico Veicolare, è stata individuata il PUNTO di RACCOLTA in caso di Evacuazione.</a:t>
            </a:r>
          </a:p>
        </p:txBody>
      </p:sp>
      <p:sp>
        <p:nvSpPr>
          <p:cNvPr id="10" name="Rettangolo con angoli ritagliati in diagonale 9">
            <a:extLst>
              <a:ext uri="{FF2B5EF4-FFF2-40B4-BE49-F238E27FC236}">
                <a16:creationId xmlns:a16="http://schemas.microsoft.com/office/drawing/2014/main" xmlns="" id="{2762F1D6-9D0C-AB35-A787-42F257ED214A}"/>
              </a:ext>
            </a:extLst>
          </p:cNvPr>
          <p:cNvSpPr/>
          <p:nvPr/>
        </p:nvSpPr>
        <p:spPr>
          <a:xfrm>
            <a:off x="355980" y="4853343"/>
            <a:ext cx="5714999" cy="2461857"/>
          </a:xfrm>
          <a:prstGeom prst="snip2DiagRect">
            <a:avLst/>
          </a:prstGeom>
          <a:solidFill>
            <a:srgbClr val="CCFFFF"/>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ACCESSO all’EDIFICIO</a:t>
            </a:r>
          </a:p>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lgn="just">
              <a:defRPr/>
            </a:pPr>
            <a:r>
              <a:rPr lang="it-IT" sz="1600" b="1" dirty="0">
                <a:solidFill>
                  <a:schemeClr val="tx1"/>
                </a:solidFill>
                <a:latin typeface="+mj-lt"/>
              </a:rPr>
              <a:t>All’Area del Plesso Scolastico si ACCEDE per tramite l’utilizzo di un CANCELLO, posto su Via dell’Arte.</a:t>
            </a:r>
          </a:p>
          <a:p>
            <a:pPr algn="just">
              <a:defRPr/>
            </a:pPr>
            <a:r>
              <a:rPr lang="it-IT" sz="1600" b="1" dirty="0">
                <a:solidFill>
                  <a:schemeClr val="tx1"/>
                </a:solidFill>
                <a:latin typeface="+mj-lt"/>
              </a:rPr>
              <a:t>L’accesso consente sia l’ingresso a mezzi e veicoli di servizio che il transito pedonale.</a:t>
            </a:r>
          </a:p>
          <a:p>
            <a:pPr algn="just">
              <a:defRPr/>
            </a:pPr>
            <a:r>
              <a:rPr lang="it-IT" sz="1600" b="1" dirty="0">
                <a:solidFill>
                  <a:schemeClr val="tx1"/>
                </a:solidFill>
                <a:latin typeface="+mj-lt"/>
              </a:rPr>
              <a:t>Il cancello viene tenuto APERTO durante l’INGRESSO e l’USCITA  degli alunni</a:t>
            </a:r>
          </a:p>
          <a:p>
            <a:pPr algn="just">
              <a:defRPr/>
            </a:pPr>
            <a:r>
              <a:rPr lang="it-IT" sz="1600" b="1" dirty="0">
                <a:solidFill>
                  <a:schemeClr val="tx1"/>
                </a:solidFill>
                <a:latin typeface="+mj-lt"/>
              </a:rPr>
              <a:t>Durante le ore di attività didattica, il Cancello resta CHIUSO.</a:t>
            </a:r>
          </a:p>
        </p:txBody>
      </p:sp>
      <p:sp>
        <p:nvSpPr>
          <p:cNvPr id="2" name="Segnaposto data 1">
            <a:extLst>
              <a:ext uri="{FF2B5EF4-FFF2-40B4-BE49-F238E27FC236}">
                <a16:creationId xmlns:a16="http://schemas.microsoft.com/office/drawing/2014/main" xmlns="" id="{40D8DC49-94AB-1ABF-5BC3-2CC08CCB149E}"/>
              </a:ext>
            </a:extLst>
          </p:cNvPr>
          <p:cNvSpPr>
            <a:spLocks noGrp="1"/>
          </p:cNvSpPr>
          <p:nvPr>
            <p:ph type="dt" sz="quarter" idx="10"/>
          </p:nvPr>
        </p:nvSpPr>
        <p:spPr/>
        <p:txBody>
          <a:bodyPr/>
          <a:lstStyle/>
          <a:p>
            <a:pPr>
              <a:defRPr/>
            </a:pPr>
            <a:fld id="{5D41FA6C-335A-4AA7-BFC9-143335535482}"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503BD35F-FCD0-7884-F239-2DD527B02D5C}"/>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20495" name="Segnaposto numero diapositiva 4">
            <a:extLst>
              <a:ext uri="{FF2B5EF4-FFF2-40B4-BE49-F238E27FC236}">
                <a16:creationId xmlns:a16="http://schemas.microsoft.com/office/drawing/2014/main" xmlns="" id="{3553802A-32DB-39D2-5C21-3F34FB1A23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03F75C6-5F06-4F45-9D71-8EBC70C19E8C}" type="slidenum">
              <a:rPr lang="it-IT" altLang="it-IT" sz="600">
                <a:solidFill>
                  <a:srgbClr val="898989"/>
                </a:solidFill>
              </a:rPr>
              <a:pPr/>
              <a:t>16</a:t>
            </a:fld>
            <a:endParaRPr lang="it-IT" altLang="it-IT" sz="600">
              <a:solidFill>
                <a:srgbClr val="898989"/>
              </a:solidFill>
            </a:endParaRPr>
          </a:p>
        </p:txBody>
      </p:sp>
      <p:sp>
        <p:nvSpPr>
          <p:cNvPr id="11" name="Ovale 10">
            <a:extLst>
              <a:ext uri="{FF2B5EF4-FFF2-40B4-BE49-F238E27FC236}">
                <a16:creationId xmlns:a16="http://schemas.microsoft.com/office/drawing/2014/main" xmlns="" id="{8C6AE22E-924F-39D4-746D-8D92B751E787}"/>
              </a:ext>
            </a:extLst>
          </p:cNvPr>
          <p:cNvSpPr/>
          <p:nvPr/>
        </p:nvSpPr>
        <p:spPr>
          <a:xfrm rot="20924372">
            <a:off x="3249613" y="557213"/>
            <a:ext cx="2814637" cy="2146300"/>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1">
            <a:extLst>
              <a:ext uri="{FF2B5EF4-FFF2-40B4-BE49-F238E27FC236}">
                <a16:creationId xmlns:a16="http://schemas.microsoft.com/office/drawing/2014/main" xmlns="" id="{73729B55-5BA7-D244-9629-7B35ADAA8FBA}"/>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Primaria-Infanzia </a:t>
            </a:r>
            <a:r>
              <a:rPr lang="it-IT" altLang="it-IT" sz="2000" b="1">
                <a:solidFill>
                  <a:srgbClr val="FF0000"/>
                </a:solidFill>
                <a:latin typeface="Lucida Handwriting" panose="03010101010101010101" pitchFamily="66" charset="0"/>
              </a:rPr>
              <a:t>Via dell’Arte</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BEE56135-F009-8380-394B-E56B9773FAAE}"/>
              </a:ext>
            </a:extLst>
          </p:cNvPr>
          <p:cNvSpPr/>
          <p:nvPr/>
        </p:nvSpPr>
        <p:spPr>
          <a:xfrm rot="20898145">
            <a:off x="587375" y="942975"/>
            <a:ext cx="3255963" cy="152558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ESTERNI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3F9F7219-78B7-7785-A240-7D8E9824AC8A}"/>
              </a:ext>
            </a:extLst>
          </p:cNvPr>
          <p:cNvSpPr/>
          <p:nvPr/>
        </p:nvSpPr>
        <p:spPr>
          <a:xfrm>
            <a:off x="381000" y="2514600"/>
            <a:ext cx="5715000" cy="23622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RISCHI  ESTERNI per ACCESSO all’AREA</a:t>
            </a:r>
          </a:p>
          <a:p>
            <a:pPr algn="ctr">
              <a:defRPr/>
            </a:pPr>
            <a:endParaRPr lang="it-IT" sz="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a:defRPr/>
            </a:pPr>
            <a:r>
              <a:rPr lang="it-IT" sz="1400" b="1" dirty="0">
                <a:solidFill>
                  <a:srgbClr val="0000FF"/>
                </a:solidFill>
                <a:latin typeface="+mj-lt"/>
                <a:cs typeface="Times New Roman" panose="02020603050405020304" pitchFamily="18" charset="0"/>
              </a:rPr>
              <a:t>A tale EDIFICIO si accede da Via dell’Arte.</a:t>
            </a:r>
          </a:p>
          <a:p>
            <a:pPr>
              <a:defRPr/>
            </a:pPr>
            <a:r>
              <a:rPr lang="it-IT" sz="1400" b="1" dirty="0">
                <a:solidFill>
                  <a:srgbClr val="0000FF"/>
                </a:solidFill>
                <a:latin typeface="+mj-lt"/>
                <a:cs typeface="Times New Roman" panose="02020603050405020304" pitchFamily="18" charset="0"/>
              </a:rPr>
              <a:t>Su tale strada l’Accesso degli Alunni è regolato dalla presenza della POLIZIA MUNICIPALE.</a:t>
            </a:r>
          </a:p>
          <a:p>
            <a:pPr>
              <a:defRPr/>
            </a:pPr>
            <a:r>
              <a:rPr lang="it-IT" sz="1400" b="1" dirty="0">
                <a:solidFill>
                  <a:srgbClr val="0000FF"/>
                </a:solidFill>
                <a:latin typeface="+mj-lt"/>
                <a:cs typeface="Times New Roman" panose="02020603050405020304" pitchFamily="18" charset="0"/>
              </a:rPr>
              <a:t>La via dell’Arte è una strada molto frequentata da mezzi e veicoli a motore. Il transito è a volte disordinato e non sempre avviene nel rispetto delle norme del Codice della strada. Il parcheggio non è regolamentato da strisce </a:t>
            </a:r>
          </a:p>
          <a:p>
            <a:pPr>
              <a:defRPr/>
            </a:pPr>
            <a:r>
              <a:rPr lang="it-IT" sz="1400" b="1" dirty="0">
                <a:solidFill>
                  <a:srgbClr val="0000FF"/>
                </a:solidFill>
                <a:latin typeface="+mj-lt"/>
                <a:cs typeface="Times New Roman" panose="02020603050405020304" pitchFamily="18" charset="0"/>
              </a:rPr>
              <a:t>Notevole il RISCHIO d’investimento per gli Alunni che entrano ed escono dalla stessa area di accesso al Plesso .</a:t>
            </a:r>
          </a:p>
        </p:txBody>
      </p:sp>
      <p:sp>
        <p:nvSpPr>
          <p:cNvPr id="9" name="Rettangolo arrotondato 8">
            <a:extLst>
              <a:ext uri="{FF2B5EF4-FFF2-40B4-BE49-F238E27FC236}">
                <a16:creationId xmlns:a16="http://schemas.microsoft.com/office/drawing/2014/main" xmlns="" id="{586050AA-FBAF-27BC-D964-DBDF319B5932}"/>
              </a:ext>
            </a:extLst>
          </p:cNvPr>
          <p:cNvSpPr/>
          <p:nvPr/>
        </p:nvSpPr>
        <p:spPr>
          <a:xfrm>
            <a:off x="381000" y="5029200"/>
            <a:ext cx="5715000" cy="2667000"/>
          </a:xfrm>
          <a:prstGeom prst="roundRect">
            <a:avLst/>
          </a:prstGeom>
          <a:solidFill>
            <a:srgbClr val="CC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RISCHI ESTERNI legati all’Area di Pertinenza</a:t>
            </a:r>
          </a:p>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defRPr/>
            </a:pPr>
            <a:r>
              <a:rPr lang="it-IT" sz="1400" b="1" dirty="0">
                <a:solidFill>
                  <a:schemeClr val="tx1"/>
                </a:solidFill>
                <a:latin typeface="+mj-lt"/>
              </a:rPr>
              <a:t>Tale Area, completamente recintata, dovrà inibire l’ingresso alle persone estranee alla stessa ATTIVITA’ Scolastica.</a:t>
            </a:r>
          </a:p>
          <a:p>
            <a:pPr>
              <a:defRPr/>
            </a:pPr>
            <a:r>
              <a:rPr lang="it-IT" sz="1400" b="1" dirty="0">
                <a:solidFill>
                  <a:schemeClr val="tx1"/>
                </a:solidFill>
                <a:latin typeface="+mj-lt"/>
              </a:rPr>
              <a:t>Il Cancello che è prospicente Via dell’Arte dovrà restare, durante le ore di lezione, sempre chiuso abilitandolo all’uso solo per l’INGRESSO e  per                    l’ USCITA degli alunni! </a:t>
            </a:r>
          </a:p>
          <a:p>
            <a:pPr>
              <a:defRPr/>
            </a:pPr>
            <a:r>
              <a:rPr lang="it-IT" sz="1400" b="1" dirty="0">
                <a:solidFill>
                  <a:schemeClr val="tx1"/>
                </a:solidFill>
                <a:latin typeface="+mj-lt"/>
              </a:rPr>
              <a:t>Questo solo nel caso in cui il TRAFFICO veicolare verrà inibito dalla presenza della POLIZIA MUNICIPALE!</a:t>
            </a:r>
          </a:p>
          <a:p>
            <a:pPr>
              <a:defRPr/>
            </a:pPr>
            <a:r>
              <a:rPr lang="it-IT" sz="1400" b="1" dirty="0">
                <a:solidFill>
                  <a:schemeClr val="tx1"/>
                </a:solidFill>
                <a:latin typeface="+mj-lt"/>
              </a:rPr>
              <a:t>L’accesso ai mezzi di Soccorso avverrà dal Cancello sua Via dell’Arte per cui l’area antistante dovrà sempre essere inibita al parcheggio, anche occasionale, di veicoli a motore.</a:t>
            </a:r>
            <a:endParaRPr lang="it-IT" sz="800" b="1" dirty="0">
              <a:solidFill>
                <a:schemeClr val="tx1"/>
              </a:solidFill>
              <a:latin typeface="+mj-lt"/>
            </a:endParaRPr>
          </a:p>
        </p:txBody>
      </p:sp>
      <p:sp>
        <p:nvSpPr>
          <p:cNvPr id="2" name="Segnaposto data 1">
            <a:extLst>
              <a:ext uri="{FF2B5EF4-FFF2-40B4-BE49-F238E27FC236}">
                <a16:creationId xmlns:a16="http://schemas.microsoft.com/office/drawing/2014/main" xmlns="" id="{80B409E2-D1F2-00A9-1CCA-14B84F5B14D3}"/>
              </a:ext>
            </a:extLst>
          </p:cNvPr>
          <p:cNvSpPr>
            <a:spLocks noGrp="1"/>
          </p:cNvSpPr>
          <p:nvPr>
            <p:ph type="dt" sz="quarter" idx="10"/>
          </p:nvPr>
        </p:nvSpPr>
        <p:spPr/>
        <p:txBody>
          <a:bodyPr/>
          <a:lstStyle/>
          <a:p>
            <a:pPr>
              <a:defRPr/>
            </a:pPr>
            <a:fld id="{4DC03B93-BC8D-437E-AB39-9EF0C7BC5AD1}"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F5473CD-C317-3990-0B2F-00D346467D1B}"/>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21514" name="Segnaposto numero diapositiva 4">
            <a:extLst>
              <a:ext uri="{FF2B5EF4-FFF2-40B4-BE49-F238E27FC236}">
                <a16:creationId xmlns:a16="http://schemas.microsoft.com/office/drawing/2014/main" xmlns="" id="{4535B7A6-FCAE-5057-CFDF-FB0E0E0CD8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1389FE-6D99-4D36-A04E-BC72A8A54E04}" type="slidenum">
              <a:rPr lang="it-IT" altLang="it-IT" sz="600">
                <a:solidFill>
                  <a:srgbClr val="898989"/>
                </a:solidFill>
              </a:rPr>
              <a:pPr/>
              <a:t>17</a:t>
            </a:fld>
            <a:endParaRPr lang="it-IT" altLang="it-IT" sz="600">
              <a:solidFill>
                <a:srgbClr val="898989"/>
              </a:solidFill>
            </a:endParaRPr>
          </a:p>
        </p:txBody>
      </p:sp>
      <p:sp>
        <p:nvSpPr>
          <p:cNvPr id="10" name="Ovale 9">
            <a:extLst>
              <a:ext uri="{FF2B5EF4-FFF2-40B4-BE49-F238E27FC236}">
                <a16:creationId xmlns:a16="http://schemas.microsoft.com/office/drawing/2014/main" xmlns="" id="{313CF4C0-1EC8-BC32-DD16-560605EB34B9}"/>
              </a:ext>
            </a:extLst>
          </p:cNvPr>
          <p:cNvSpPr/>
          <p:nvPr/>
        </p:nvSpPr>
        <p:spPr>
          <a:xfrm rot="20924372">
            <a:off x="3249613" y="557213"/>
            <a:ext cx="2814637" cy="2146300"/>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1">
            <a:extLst>
              <a:ext uri="{FF2B5EF4-FFF2-40B4-BE49-F238E27FC236}">
                <a16:creationId xmlns:a16="http://schemas.microsoft.com/office/drawing/2014/main" xmlns="" id="{9294F3A6-4B46-67E0-69DA-9EAE4C1E7936}"/>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Primaria-Infanzia </a:t>
            </a:r>
            <a:r>
              <a:rPr lang="it-IT" altLang="it-IT" sz="2000" b="1">
                <a:solidFill>
                  <a:srgbClr val="FF0000"/>
                </a:solidFill>
                <a:latin typeface="Lucida Handwriting" panose="03010101010101010101" pitchFamily="66" charset="0"/>
              </a:rPr>
              <a:t>Via dell’Arte</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525F8A99-3086-4774-EFBD-B6DC985F2DAF}"/>
              </a:ext>
            </a:extLst>
          </p:cNvPr>
          <p:cNvSpPr/>
          <p:nvPr/>
        </p:nvSpPr>
        <p:spPr>
          <a:xfrm rot="20448571">
            <a:off x="595313" y="1049338"/>
            <a:ext cx="3427412" cy="1604962"/>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INTERNI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CC2B1F1E-A87B-AE8D-F157-A492A017C925}"/>
              </a:ext>
            </a:extLst>
          </p:cNvPr>
          <p:cNvSpPr/>
          <p:nvPr/>
        </p:nvSpPr>
        <p:spPr>
          <a:xfrm>
            <a:off x="381000" y="2674088"/>
            <a:ext cx="5715000" cy="28194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rPr>
              <a:t>RISCHI legati alle SCALE di EMERGENZA (Interna ed Esterna)</a:t>
            </a:r>
            <a:endParaRPr lang="it-IT" sz="8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endParaRPr>
          </a:p>
          <a:p>
            <a:pPr algn="ctr">
              <a:defRPr/>
            </a:pPr>
            <a:endParaRPr lang="it-IT" sz="1600" b="1" u="sng" dirty="0">
              <a:solidFill>
                <a:srgbClr val="0000FF"/>
              </a:solidFill>
              <a:effectLst>
                <a:outerShdw blurRad="38100" dist="38100" dir="2700000" algn="tl">
                  <a:srgbClr val="000000">
                    <a:alpha val="43137"/>
                  </a:srgbClr>
                </a:outerShdw>
              </a:effectLst>
              <a:latin typeface="+mj-lt"/>
              <a:cs typeface="Times New Roman" panose="02020603050405020304" pitchFamily="18" charset="0"/>
            </a:endParaRPr>
          </a:p>
          <a:p>
            <a:pPr>
              <a:defRPr/>
            </a:pPr>
            <a:r>
              <a:rPr lang="it-IT" sz="1400" b="1" u="sng" dirty="0">
                <a:solidFill>
                  <a:srgbClr val="FF0000"/>
                </a:solidFill>
                <a:latin typeface="+mj-lt"/>
                <a:cs typeface="Times New Roman" panose="02020603050405020304" pitchFamily="18" charset="0"/>
              </a:rPr>
              <a:t>SCALA  INTERNA: </a:t>
            </a:r>
          </a:p>
          <a:p>
            <a:pPr marL="342900" indent="-257175">
              <a:buFontTx/>
              <a:buAutoNum type="arabicParenR"/>
              <a:defRPr/>
            </a:pPr>
            <a:r>
              <a:rPr lang="it-IT" sz="1400" b="1" dirty="0">
                <a:solidFill>
                  <a:srgbClr val="0000FF"/>
                </a:solidFill>
                <a:latin typeface="+mj-lt"/>
                <a:cs typeface="Times New Roman" panose="02020603050405020304" pitchFamily="18" charset="0"/>
              </a:rPr>
              <a:t>Mancanza di Impianto di Illuminazione di Emergenza;</a:t>
            </a:r>
          </a:p>
          <a:p>
            <a:pPr marL="342900" indent="-257175">
              <a:buFontTx/>
              <a:buAutoNum type="arabicParenR"/>
              <a:defRPr/>
            </a:pPr>
            <a:r>
              <a:rPr lang="it-IT" sz="1400" b="1" dirty="0">
                <a:solidFill>
                  <a:srgbClr val="0000FF"/>
                </a:solidFill>
                <a:latin typeface="+mj-lt"/>
                <a:cs typeface="Times New Roman" panose="02020603050405020304" pitchFamily="18" charset="0"/>
              </a:rPr>
              <a:t>Mancanza di corrimano;</a:t>
            </a:r>
          </a:p>
          <a:p>
            <a:pPr marL="342900" indent="-257175">
              <a:buFontTx/>
              <a:buAutoNum type="arabicParenR"/>
              <a:defRPr/>
            </a:pPr>
            <a:r>
              <a:rPr lang="it-IT" sz="1400" b="1" dirty="0">
                <a:solidFill>
                  <a:srgbClr val="0000FF"/>
                </a:solidFill>
                <a:latin typeface="+mj-lt"/>
                <a:cs typeface="Times New Roman" panose="02020603050405020304" pitchFamily="18" charset="0"/>
              </a:rPr>
              <a:t>Segnaletica di Sicurezza Insufficiente.</a:t>
            </a:r>
          </a:p>
          <a:p>
            <a:pPr algn="ctr">
              <a:defRPr/>
            </a:pPr>
            <a:r>
              <a:rPr lang="it-IT" sz="1400" b="1" dirty="0">
                <a:solidFill>
                  <a:srgbClr val="FF0000"/>
                </a:solidFill>
                <a:latin typeface="+mj-lt"/>
                <a:cs typeface="Times New Roman" panose="02020603050405020304" pitchFamily="18" charset="0"/>
              </a:rPr>
              <a:t>N.B.</a:t>
            </a:r>
          </a:p>
          <a:p>
            <a:pPr>
              <a:defRPr/>
            </a:pPr>
            <a:r>
              <a:rPr lang="it-IT" sz="1400" b="1" dirty="0">
                <a:solidFill>
                  <a:srgbClr val="0000FF"/>
                </a:solidFill>
                <a:latin typeface="+mj-lt"/>
                <a:cs typeface="Times New Roman" panose="02020603050405020304" pitchFamily="18" charset="0"/>
              </a:rPr>
              <a:t>Per la Scala di </a:t>
            </a:r>
            <a:r>
              <a:rPr lang="it-IT" sz="1400" b="1" u="sng" dirty="0">
                <a:solidFill>
                  <a:srgbClr val="FF0000"/>
                </a:solidFill>
                <a:latin typeface="+mj-lt"/>
                <a:cs typeface="Times New Roman" panose="02020603050405020304" pitchFamily="18" charset="0"/>
              </a:rPr>
              <a:t>Emergenza ESTERNA </a:t>
            </a:r>
            <a:r>
              <a:rPr lang="it-IT" sz="1400" b="1" dirty="0">
                <a:solidFill>
                  <a:srgbClr val="0000FF"/>
                </a:solidFill>
                <a:latin typeface="+mj-lt"/>
                <a:cs typeface="Times New Roman" panose="02020603050405020304" pitchFamily="18" charset="0"/>
              </a:rPr>
              <a:t>stabilire  l’addetto che provveda ad aprire il serramento la mattina, prima dell’ingresso degli alunni, per poi chiuderlo a fine giornata didattica!</a:t>
            </a:r>
          </a:p>
          <a:p>
            <a:pPr algn="ctr">
              <a:defRPr/>
            </a:pPr>
            <a:endParaRPr lang="it-IT" sz="1600" b="1" dirty="0">
              <a:solidFill>
                <a:srgbClr val="0000FF"/>
              </a:solidFill>
              <a:latin typeface="+mj-lt"/>
              <a:cs typeface="Times New Roman" panose="02020603050405020304" pitchFamily="18" charset="0"/>
            </a:endParaRPr>
          </a:p>
        </p:txBody>
      </p:sp>
      <p:sp>
        <p:nvSpPr>
          <p:cNvPr id="9" name="Rettangolo arrotondato 8">
            <a:extLst>
              <a:ext uri="{FF2B5EF4-FFF2-40B4-BE49-F238E27FC236}">
                <a16:creationId xmlns:a16="http://schemas.microsoft.com/office/drawing/2014/main" xmlns="" id="{09B3DA64-1B8E-BDE5-0357-9A2B8707C15D}"/>
              </a:ext>
            </a:extLst>
          </p:cNvPr>
          <p:cNvSpPr/>
          <p:nvPr/>
        </p:nvSpPr>
        <p:spPr>
          <a:xfrm>
            <a:off x="414338" y="5715000"/>
            <a:ext cx="5715000" cy="2133600"/>
          </a:xfrm>
          <a:prstGeom prst="roundRect">
            <a:avLst/>
          </a:prstGeom>
          <a:solidFill>
            <a:schemeClr val="accent2">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0000FF"/>
                </a:solidFill>
                <a:effectLst>
                  <a:outerShdw blurRad="38100" dist="38100" dir="2700000" algn="tl">
                    <a:srgbClr val="000000">
                      <a:alpha val="43137"/>
                    </a:srgbClr>
                  </a:outerShdw>
                </a:effectLst>
                <a:latin typeface="+mj-lt"/>
              </a:rPr>
              <a:t>RISCHI legati alla GESTIONE dell’EMERGENZA</a:t>
            </a:r>
          </a:p>
          <a:p>
            <a:pPr algn="ctr">
              <a:defRPr/>
            </a:pPr>
            <a:endParaRPr lang="it-IT" sz="800" b="1" u="sng" dirty="0">
              <a:solidFill>
                <a:srgbClr val="0000FF"/>
              </a:solidFill>
              <a:effectLst>
                <a:outerShdw blurRad="38100" dist="38100" dir="2700000" algn="tl">
                  <a:srgbClr val="000000">
                    <a:alpha val="43137"/>
                  </a:srgbClr>
                </a:outerShdw>
              </a:effectLst>
              <a:latin typeface="+mj-lt"/>
            </a:endParaRPr>
          </a:p>
          <a:p>
            <a:pPr marL="361950" indent="-276225">
              <a:buFont typeface="+mj-lt"/>
              <a:buAutoNum type="arabicParenR"/>
              <a:defRPr/>
            </a:pPr>
            <a:r>
              <a:rPr lang="it-IT" sz="1400" b="1" dirty="0">
                <a:solidFill>
                  <a:srgbClr val="0000FF"/>
                </a:solidFill>
                <a:latin typeface="+mj-lt"/>
              </a:rPr>
              <a:t>Segnaletica di Sicurezza, INSUFFICIENTE;</a:t>
            </a:r>
          </a:p>
          <a:p>
            <a:pPr marL="361950" indent="-276225">
              <a:buFont typeface="+mj-lt"/>
              <a:buAutoNum type="arabicParenR"/>
              <a:defRPr/>
            </a:pPr>
            <a:r>
              <a:rPr lang="it-IT" sz="1400" b="1" dirty="0">
                <a:solidFill>
                  <a:srgbClr val="0000FF"/>
                </a:solidFill>
                <a:latin typeface="+mj-lt"/>
              </a:rPr>
              <a:t>Mancanza del Certificato Antincendio;</a:t>
            </a:r>
          </a:p>
          <a:p>
            <a:pPr marL="361950" indent="-276225">
              <a:buFont typeface="+mj-lt"/>
              <a:buAutoNum type="arabicParenR"/>
              <a:defRPr/>
            </a:pPr>
            <a:r>
              <a:rPr lang="it-IT" sz="1400" b="1" dirty="0">
                <a:solidFill>
                  <a:srgbClr val="0000FF"/>
                </a:solidFill>
                <a:latin typeface="+mj-lt"/>
              </a:rPr>
              <a:t>Mancanza di una specifica Campanella per l’Allarme;</a:t>
            </a:r>
          </a:p>
          <a:p>
            <a:pPr marL="361950" indent="-276225">
              <a:buFont typeface="+mj-lt"/>
              <a:buAutoNum type="arabicParenR"/>
              <a:defRPr/>
            </a:pPr>
            <a:r>
              <a:rPr lang="it-IT" sz="1400" b="1" dirty="0">
                <a:solidFill>
                  <a:srgbClr val="0000FF"/>
                </a:solidFill>
                <a:latin typeface="+mj-lt"/>
              </a:rPr>
              <a:t>Estintori non sempre segnalati;</a:t>
            </a:r>
          </a:p>
          <a:p>
            <a:pPr marL="361950" indent="-276225">
              <a:buFont typeface="+mj-lt"/>
              <a:buAutoNum type="arabicParenR"/>
              <a:defRPr/>
            </a:pPr>
            <a:r>
              <a:rPr lang="it-IT" sz="1400" b="1" dirty="0">
                <a:solidFill>
                  <a:srgbClr val="0000FF"/>
                </a:solidFill>
                <a:latin typeface="+mj-lt"/>
              </a:rPr>
              <a:t>Vie di Esodo e Percorsi di Sicurezza con presenza di ostacoli.</a:t>
            </a:r>
          </a:p>
          <a:p>
            <a:pPr marL="361950" indent="-276225">
              <a:buFont typeface="+mj-lt"/>
              <a:buAutoNum type="arabicParenR"/>
              <a:defRPr/>
            </a:pPr>
            <a:endParaRPr lang="it-IT" sz="1400" b="1" dirty="0">
              <a:solidFill>
                <a:srgbClr val="0000FF"/>
              </a:solidFill>
              <a:latin typeface="+mj-lt"/>
            </a:endParaRPr>
          </a:p>
        </p:txBody>
      </p:sp>
      <p:sp>
        <p:nvSpPr>
          <p:cNvPr id="2" name="Segnaposto data 1">
            <a:extLst>
              <a:ext uri="{FF2B5EF4-FFF2-40B4-BE49-F238E27FC236}">
                <a16:creationId xmlns:a16="http://schemas.microsoft.com/office/drawing/2014/main" xmlns="" id="{1AB9C694-7935-6A21-C037-CA3A526F8DE0}"/>
              </a:ext>
            </a:extLst>
          </p:cNvPr>
          <p:cNvSpPr>
            <a:spLocks noGrp="1"/>
          </p:cNvSpPr>
          <p:nvPr>
            <p:ph type="dt" sz="quarter" idx="10"/>
          </p:nvPr>
        </p:nvSpPr>
        <p:spPr/>
        <p:txBody>
          <a:bodyPr/>
          <a:lstStyle/>
          <a:p>
            <a:pPr>
              <a:defRPr/>
            </a:pPr>
            <a:fld id="{48F5DBF4-5F1C-4858-98DA-A9B340F4B222}" type="datetime1">
              <a:rPr lang="it-IT"/>
              <a:pPr>
                <a:defRPr/>
              </a:pPr>
              <a:t>26/04/2025</a:t>
            </a:fld>
            <a:endParaRPr lang="it-IT" dirty="0"/>
          </a:p>
        </p:txBody>
      </p:sp>
      <p:sp>
        <p:nvSpPr>
          <p:cNvPr id="3" name="Segnaposto piè di pagina 2">
            <a:extLst>
              <a:ext uri="{FF2B5EF4-FFF2-40B4-BE49-F238E27FC236}">
                <a16:creationId xmlns:a16="http://schemas.microsoft.com/office/drawing/2014/main" xmlns="" id="{40097DF5-DD4C-7238-274C-30504F87B430}"/>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22538" name="Segnaposto numero diapositiva 4">
            <a:extLst>
              <a:ext uri="{FF2B5EF4-FFF2-40B4-BE49-F238E27FC236}">
                <a16:creationId xmlns:a16="http://schemas.microsoft.com/office/drawing/2014/main" xmlns="" id="{4374E7D3-7A1D-30BB-C941-259C164671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282AA-55B9-4E99-AC47-509820E98EE0}" type="slidenum">
              <a:rPr lang="it-IT" altLang="it-IT" sz="600">
                <a:solidFill>
                  <a:srgbClr val="898989"/>
                </a:solidFill>
              </a:rPr>
              <a:pPr/>
              <a:t>18</a:t>
            </a:fld>
            <a:endParaRPr lang="it-IT" altLang="it-IT" sz="600">
              <a:solidFill>
                <a:srgbClr val="898989"/>
              </a:solidFill>
            </a:endParaRPr>
          </a:p>
        </p:txBody>
      </p:sp>
      <p:sp>
        <p:nvSpPr>
          <p:cNvPr id="10" name="Ovale 9">
            <a:extLst>
              <a:ext uri="{FF2B5EF4-FFF2-40B4-BE49-F238E27FC236}">
                <a16:creationId xmlns:a16="http://schemas.microsoft.com/office/drawing/2014/main" xmlns="" id="{3373D944-4C18-1CAE-8D51-4847253D625A}"/>
              </a:ext>
            </a:extLst>
          </p:cNvPr>
          <p:cNvSpPr/>
          <p:nvPr/>
        </p:nvSpPr>
        <p:spPr>
          <a:xfrm rot="20924372">
            <a:off x="3249613" y="557213"/>
            <a:ext cx="2814637" cy="2146300"/>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a:extLst>
              <a:ext uri="{FF2B5EF4-FFF2-40B4-BE49-F238E27FC236}">
                <a16:creationId xmlns:a16="http://schemas.microsoft.com/office/drawing/2014/main" xmlns="" id="{6AB84D5F-B320-07B5-2D67-77CC73374902}"/>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2000" b="1">
                <a:latin typeface="Lucida Handwriting" panose="03010101010101010101" pitchFamily="66" charset="0"/>
              </a:rPr>
              <a:t>Le Risorse per Pianificare le attività di  PREVENZIONE</a:t>
            </a:r>
          </a:p>
        </p:txBody>
      </p:sp>
      <p:graphicFrame>
        <p:nvGraphicFramePr>
          <p:cNvPr id="7" name="Tabella 6">
            <a:extLst>
              <a:ext uri="{FF2B5EF4-FFF2-40B4-BE49-F238E27FC236}">
                <a16:creationId xmlns:a16="http://schemas.microsoft.com/office/drawing/2014/main" xmlns="" id="{0CC56028-6BD7-8DE5-29B7-8488208C839C}"/>
              </a:ext>
            </a:extLst>
          </p:cNvPr>
          <p:cNvGraphicFramePr>
            <a:graphicFrameLocks noGrp="1"/>
          </p:cNvGraphicFramePr>
          <p:nvPr>
            <p:extLst>
              <p:ext uri="{D42A27DB-BD31-4B8C-83A1-F6EECF244321}">
                <p14:modId xmlns:p14="http://schemas.microsoft.com/office/powerpoint/2010/main" val="3481567859"/>
              </p:ext>
            </p:extLst>
          </p:nvPr>
        </p:nvGraphicFramePr>
        <p:xfrm>
          <a:off x="762000" y="5608638"/>
          <a:ext cx="5624513" cy="3166602"/>
        </p:xfrm>
        <a:graphic>
          <a:graphicData uri="http://schemas.openxmlformats.org/drawingml/2006/table">
            <a:tbl>
              <a:tblPr firstRow="1" bandRow="1">
                <a:tableStyleId>{5C22544A-7EE6-4342-B048-85BDC9FD1C3A}</a:tableStyleId>
              </a:tblPr>
              <a:tblGrid>
                <a:gridCol w="1124904">
                  <a:extLst>
                    <a:ext uri="{9D8B030D-6E8A-4147-A177-3AD203B41FA5}">
                      <a16:colId xmlns:a16="http://schemas.microsoft.com/office/drawing/2014/main" xmlns="" val="20000"/>
                    </a:ext>
                  </a:extLst>
                </a:gridCol>
                <a:gridCol w="1607003">
                  <a:extLst>
                    <a:ext uri="{9D8B030D-6E8A-4147-A177-3AD203B41FA5}">
                      <a16:colId xmlns:a16="http://schemas.microsoft.com/office/drawing/2014/main" xmlns="" val="20001"/>
                    </a:ext>
                  </a:extLst>
                </a:gridCol>
                <a:gridCol w="1526653">
                  <a:extLst>
                    <a:ext uri="{9D8B030D-6E8A-4147-A177-3AD203B41FA5}">
                      <a16:colId xmlns:a16="http://schemas.microsoft.com/office/drawing/2014/main" xmlns="" val="20002"/>
                    </a:ext>
                  </a:extLst>
                </a:gridCol>
                <a:gridCol w="1365953">
                  <a:extLst>
                    <a:ext uri="{9D8B030D-6E8A-4147-A177-3AD203B41FA5}">
                      <a16:colId xmlns:a16="http://schemas.microsoft.com/office/drawing/2014/main" xmlns="" val="20003"/>
                    </a:ext>
                  </a:extLst>
                </a:gridCol>
              </a:tblGrid>
              <a:tr h="543102">
                <a:tc>
                  <a:txBody>
                    <a:bodyPr/>
                    <a:lstStyle/>
                    <a:p>
                      <a:pPr algn="ctr"/>
                      <a:r>
                        <a:rPr lang="it-IT" sz="1200" dirty="0">
                          <a:solidFill>
                            <a:srgbClr val="0000FF"/>
                          </a:solidFill>
                          <a:latin typeface="Times New Roman" panose="02020603050405020304" pitchFamily="18" charset="0"/>
                          <a:cs typeface="Times New Roman" panose="02020603050405020304" pitchFamily="18" charset="0"/>
                        </a:rPr>
                        <a:t>Plesso</a:t>
                      </a:r>
                    </a:p>
                    <a:p>
                      <a:pPr algn="ctr"/>
                      <a:r>
                        <a:rPr lang="it-IT" sz="1200" dirty="0">
                          <a:solidFill>
                            <a:srgbClr val="0000FF"/>
                          </a:solidFill>
                          <a:latin typeface="Times New Roman" panose="02020603050405020304" pitchFamily="18" charset="0"/>
                          <a:cs typeface="Times New Roman" panose="02020603050405020304" pitchFamily="18" charset="0"/>
                        </a:rPr>
                        <a:t>Via dell’Arte</a:t>
                      </a:r>
                    </a:p>
                  </a:txBody>
                  <a:tcPr marT="45703" marB="45703">
                    <a:solidFill>
                      <a:srgbClr val="FFFF00"/>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FF0000"/>
                          </a:solidFill>
                          <a:latin typeface="Times New Roman" panose="02020603050405020304" pitchFamily="18" charset="0"/>
                          <a:cs typeface="Times New Roman" panose="02020603050405020304" pitchFamily="18" charset="0"/>
                        </a:rPr>
                        <a:t>ANTINCENDIO</a:t>
                      </a:r>
                    </a:p>
                  </a:txBody>
                  <a:tcPr marT="45703" marB="45703">
                    <a:solidFill>
                      <a:srgbClr val="FFFF99"/>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0000FF"/>
                          </a:solidFill>
                          <a:latin typeface="Times New Roman" panose="02020603050405020304" pitchFamily="18" charset="0"/>
                          <a:cs typeface="Times New Roman" panose="02020603050405020304" pitchFamily="18" charset="0"/>
                        </a:rPr>
                        <a:t>EVACUAZIONE</a:t>
                      </a:r>
                    </a:p>
                  </a:txBody>
                  <a:tcPr marT="45703" marB="45703">
                    <a:solidFill>
                      <a:srgbClr val="FFFF99"/>
                    </a:solidFill>
                  </a:tcPr>
                </a:tc>
                <a:tc>
                  <a:txBody>
                    <a:bodyPr/>
                    <a:lstStyle/>
                    <a:p>
                      <a:pPr algn="ctr"/>
                      <a:r>
                        <a:rPr lang="it-IT" sz="1200" dirty="0">
                          <a:solidFill>
                            <a:srgbClr val="002060"/>
                          </a:solidFill>
                          <a:latin typeface="Times New Roman" panose="02020603050405020304" pitchFamily="18" charset="0"/>
                          <a:cs typeface="Times New Roman" panose="02020603050405020304" pitchFamily="18" charset="0"/>
                        </a:rPr>
                        <a:t>PRONTO</a:t>
                      </a:r>
                    </a:p>
                    <a:p>
                      <a:pPr algn="ctr"/>
                      <a:r>
                        <a:rPr lang="it-IT" sz="1200" dirty="0">
                          <a:solidFill>
                            <a:srgbClr val="002060"/>
                          </a:solidFill>
                          <a:latin typeface="Times New Roman" panose="02020603050405020304" pitchFamily="18" charset="0"/>
                          <a:cs typeface="Times New Roman" panose="02020603050405020304" pitchFamily="18" charset="0"/>
                        </a:rPr>
                        <a:t>SOCCORSO</a:t>
                      </a:r>
                    </a:p>
                  </a:txBody>
                  <a:tcPr marT="45703" marB="45703">
                    <a:solidFill>
                      <a:srgbClr val="FF9999"/>
                    </a:solidFill>
                  </a:tcPr>
                </a:tc>
                <a:extLst>
                  <a:ext uri="{0D108BD9-81ED-4DB2-BD59-A6C34878D82A}">
                    <a16:rowId xmlns:a16="http://schemas.microsoft.com/office/drawing/2014/main" xmlns="" val="10000"/>
                  </a:ext>
                </a:extLst>
              </a:tr>
              <a:tr h="706260">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a:t>
                      </a:r>
                    </a:p>
                    <a:p>
                      <a:pPr algn="ctr"/>
                      <a:r>
                        <a:rPr lang="it-IT" sz="1100" b="1" dirty="0">
                          <a:solidFill>
                            <a:srgbClr val="FF0000"/>
                          </a:solidFill>
                          <a:latin typeface="Times New Roman" panose="02020603050405020304" pitchFamily="18" charset="0"/>
                          <a:cs typeface="Times New Roman" panose="02020603050405020304" pitchFamily="18" charset="0"/>
                        </a:rPr>
                        <a:t>TERRA</a:t>
                      </a:r>
                    </a:p>
                    <a:p>
                      <a:pPr algn="ctr"/>
                      <a:endParaRPr lang="it-IT" sz="1100" dirty="0">
                        <a:latin typeface="Times New Roman" panose="02020603050405020304" pitchFamily="18" charset="0"/>
                        <a:cs typeface="Times New Roman" panose="02020603050405020304" pitchFamily="18" charset="0"/>
                      </a:endParaRPr>
                    </a:p>
                  </a:txBody>
                  <a:tcPr marT="45703" marB="45703"/>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Campana Annamaria</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Cavalli Loredana</a:t>
                      </a:r>
                      <a:endParaRPr lang="it-IT" sz="900" dirty="0">
                        <a:latin typeface="Times New Roman" panose="02020603050405020304" pitchFamily="18" charset="0"/>
                        <a:cs typeface="Times New Roman" panose="02020603050405020304" pitchFamily="18" charset="0"/>
                      </a:endParaRPr>
                    </a:p>
                  </a:txBody>
                  <a:tcPr marT="45703" marB="45703"/>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Castagnaro Ida</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Marino</a:t>
                      </a:r>
                      <a:r>
                        <a:rPr lang="it-IT" sz="1100" dirty="0">
                          <a:latin typeface="Times New Roman" panose="02020603050405020304" pitchFamily="18" charset="0"/>
                          <a:cs typeface="Times New Roman" panose="02020603050405020304" pitchFamily="18" charset="0"/>
                        </a:rPr>
                        <a:t> </a:t>
                      </a:r>
                      <a:r>
                        <a:rPr lang="it-IT" sz="1100" b="1" kern="1200" dirty="0">
                          <a:solidFill>
                            <a:srgbClr val="0000FF"/>
                          </a:solidFill>
                          <a:latin typeface="Times New Roman" panose="02020603050405020304" pitchFamily="18" charset="0"/>
                          <a:ea typeface="+mn-ea"/>
                          <a:cs typeface="Times New Roman" panose="02020603050405020304" pitchFamily="18" charset="0"/>
                        </a:rPr>
                        <a:t>Angela</a:t>
                      </a:r>
                    </a:p>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Parrilla Carmela</a:t>
                      </a:r>
                    </a:p>
                  </a:txBody>
                  <a:tcPr marT="45703" marB="45703"/>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Muraca Maria</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Salerno Mariarosaria</a:t>
                      </a:r>
                      <a:endParaRPr lang="it-IT" sz="900" dirty="0">
                        <a:latin typeface="Times New Roman" panose="02020603050405020304" pitchFamily="18" charset="0"/>
                        <a:cs typeface="Times New Roman" panose="02020603050405020304" pitchFamily="18" charset="0"/>
                      </a:endParaRPr>
                    </a:p>
                  </a:txBody>
                  <a:tcPr marT="45703" marB="45703"/>
                </a:tc>
                <a:extLst>
                  <a:ext uri="{0D108BD9-81ED-4DB2-BD59-A6C34878D82A}">
                    <a16:rowId xmlns:a16="http://schemas.microsoft.com/office/drawing/2014/main" xmlns="" val="10001"/>
                  </a:ext>
                </a:extLst>
              </a:tr>
              <a:tr h="563846">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 </a:t>
                      </a:r>
                    </a:p>
                    <a:p>
                      <a:pPr algn="ctr"/>
                      <a:r>
                        <a:rPr lang="it-IT" sz="1100" b="1" dirty="0">
                          <a:solidFill>
                            <a:srgbClr val="FF0000"/>
                          </a:solidFill>
                          <a:latin typeface="Times New Roman" panose="02020603050405020304" pitchFamily="18" charset="0"/>
                          <a:cs typeface="Times New Roman" panose="02020603050405020304" pitchFamily="18" charset="0"/>
                        </a:rPr>
                        <a:t>PRIMO</a:t>
                      </a:r>
                    </a:p>
                  </a:txBody>
                  <a:tcPr marT="45703" marB="45703"/>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Porporato Rosaria</a:t>
                      </a:r>
                      <a:endParaRPr lang="it-IT" sz="900" dirty="0">
                        <a:latin typeface="Times New Roman" panose="02020603050405020304" pitchFamily="18" charset="0"/>
                        <a:cs typeface="Times New Roman" panose="02020603050405020304" pitchFamily="18" charset="0"/>
                      </a:endParaRPr>
                    </a:p>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Speranza Filomena</a:t>
                      </a:r>
                    </a:p>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Parrotta Rosa62</a:t>
                      </a:r>
                    </a:p>
                  </a:txBody>
                  <a:tcPr marT="45703" marB="45703"/>
                </a:tc>
                <a:tc>
                  <a:txBody>
                    <a:bodyPr/>
                    <a:lstStyle/>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Roma Maria Rosaria</a:t>
                      </a:r>
                    </a:p>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Capristo Teresa</a:t>
                      </a:r>
                    </a:p>
                  </a:txBody>
                  <a:tcPr marT="45703" marB="45703"/>
                </a:tc>
                <a:tc>
                  <a:txBody>
                    <a:bodyPr/>
                    <a:lstStyle/>
                    <a:p>
                      <a:pPr algn="ctr"/>
                      <a:r>
                        <a:rPr lang="it-IT" sz="1100" b="1" kern="1200" dirty="0">
                          <a:solidFill>
                            <a:srgbClr val="0000FF"/>
                          </a:solidFill>
                          <a:latin typeface="Times New Roman" panose="02020603050405020304" pitchFamily="18" charset="0"/>
                          <a:ea typeface="+mn-ea"/>
                          <a:cs typeface="Times New Roman" panose="02020603050405020304" pitchFamily="18" charset="0"/>
                        </a:rPr>
                        <a:t>Bossio Lidia</a:t>
                      </a:r>
                    </a:p>
                    <a:p>
                      <a:pPr algn="ctr"/>
                      <a:endParaRPr lang="it-IT" sz="1100" b="1" kern="1200" dirty="0">
                        <a:solidFill>
                          <a:srgbClr val="0000FF"/>
                        </a:solidFill>
                        <a:latin typeface="Times New Roman" panose="02020603050405020304" pitchFamily="18" charset="0"/>
                        <a:ea typeface="+mn-ea"/>
                        <a:cs typeface="Times New Roman" panose="02020603050405020304" pitchFamily="18" charset="0"/>
                      </a:endParaRPr>
                    </a:p>
                  </a:txBody>
                  <a:tcPr marT="45703" marB="45703"/>
                </a:tc>
                <a:extLst>
                  <a:ext uri="{0D108BD9-81ED-4DB2-BD59-A6C34878D82A}">
                    <a16:rowId xmlns:a16="http://schemas.microsoft.com/office/drawing/2014/main" xmlns="" val="10002"/>
                  </a:ext>
                </a:extLst>
              </a:tr>
              <a:tr h="1322914">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Apertura delle Porte</a:t>
                      </a:r>
                      <a:r>
                        <a:rPr lang="it-IT" sz="1100" b="1" baseline="0" dirty="0">
                          <a:solidFill>
                            <a:srgbClr val="FF0000"/>
                          </a:solidFill>
                          <a:latin typeface="Times New Roman" panose="02020603050405020304" pitchFamily="18" charset="0"/>
                          <a:cs typeface="Times New Roman" panose="02020603050405020304" pitchFamily="18" charset="0"/>
                        </a:rPr>
                        <a:t> di </a:t>
                      </a:r>
                      <a:r>
                        <a:rPr lang="it-IT" sz="1000" b="1" baseline="0" dirty="0">
                          <a:solidFill>
                            <a:srgbClr val="FF0000"/>
                          </a:solidFill>
                          <a:latin typeface="Times New Roman" panose="02020603050405020304" pitchFamily="18" charset="0"/>
                          <a:cs typeface="Times New Roman" panose="02020603050405020304" pitchFamily="18" charset="0"/>
                        </a:rPr>
                        <a:t>EMERGENZA</a:t>
                      </a:r>
                    </a:p>
                    <a:p>
                      <a:pPr algn="ctr"/>
                      <a:r>
                        <a:rPr lang="it-IT" sz="1100" b="1" baseline="0" dirty="0">
                          <a:solidFill>
                            <a:srgbClr val="FF0000"/>
                          </a:solidFill>
                          <a:latin typeface="Times New Roman" panose="02020603050405020304" pitchFamily="18" charset="0"/>
                          <a:cs typeface="Times New Roman" panose="02020603050405020304" pitchFamily="18" charset="0"/>
                        </a:rPr>
                        <a:t>Interruzione Servizi</a:t>
                      </a:r>
                    </a:p>
                    <a:p>
                      <a:pPr algn="ctr"/>
                      <a:endParaRPr lang="it-IT" sz="1100" b="1" dirty="0">
                        <a:solidFill>
                          <a:srgbClr val="FF0000"/>
                        </a:solidFill>
                        <a:latin typeface="Times New Roman" panose="02020603050405020304" pitchFamily="18" charset="0"/>
                        <a:cs typeface="Times New Roman" panose="02020603050405020304" pitchFamily="18" charset="0"/>
                      </a:endParaRPr>
                    </a:p>
                  </a:txBody>
                  <a:tcPr marT="45703" marB="45703"/>
                </a:tc>
                <a:tc gridSpan="3">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I </a:t>
                      </a:r>
                      <a:r>
                        <a:rPr lang="it-IT" sz="1100" b="1" baseline="0" dirty="0">
                          <a:solidFill>
                            <a:srgbClr val="0000FF"/>
                          </a:solidFill>
                          <a:latin typeface="Times New Roman" panose="02020603050405020304" pitchFamily="18" charset="0"/>
                          <a:cs typeface="Times New Roman" panose="02020603050405020304" pitchFamily="18" charset="0"/>
                        </a:rPr>
                        <a:t>COLLABORATORI hanno il compito di:</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SPALANCARE i battenti di tutte le USCITE di EMERGENZA;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l’erogazione di ENERGIA Elettrica;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l’Alimentazione del GAS</a:t>
                      </a:r>
                    </a:p>
                    <a:p>
                      <a:pPr algn="ctr"/>
                      <a:endParaRPr lang="it-IT" sz="1100" b="1" baseline="0" dirty="0">
                        <a:solidFill>
                          <a:srgbClr val="0000FF"/>
                        </a:solidFill>
                        <a:latin typeface="Times New Roman" panose="02020603050405020304" pitchFamily="18" charset="0"/>
                        <a:cs typeface="Times New Roman" panose="02020603050405020304" pitchFamily="18" charset="0"/>
                      </a:endParaRPr>
                    </a:p>
                    <a:p>
                      <a:pPr algn="ctr"/>
                      <a:endParaRPr lang="it-IT" sz="1100" b="1" dirty="0">
                        <a:solidFill>
                          <a:srgbClr val="0000FF"/>
                        </a:solidFill>
                        <a:latin typeface="Times New Roman" panose="02020603050405020304" pitchFamily="18" charset="0"/>
                        <a:cs typeface="Times New Roman" panose="02020603050405020304" pitchFamily="18" charset="0"/>
                      </a:endParaRPr>
                    </a:p>
                  </a:txBody>
                  <a:tcPr marT="45703" marB="45703"/>
                </a:tc>
                <a:tc hMerge="1">
                  <a:txBody>
                    <a:bodyPr/>
                    <a:lstStyle/>
                    <a:p>
                      <a:pPr algn="ctr"/>
                      <a:endParaRPr lang="it-IT" dirty="0"/>
                    </a:p>
                  </a:txBody>
                  <a:tcPr/>
                </a:tc>
                <a:tc hMerge="1">
                  <a:txBody>
                    <a:bodyPr/>
                    <a:lstStyle/>
                    <a:p>
                      <a:pPr algn="ctr"/>
                      <a:endParaRPr lang="it-IT" dirty="0"/>
                    </a:p>
                  </a:txBody>
                  <a:tcPr/>
                </a:tc>
                <a:extLst>
                  <a:ext uri="{0D108BD9-81ED-4DB2-BD59-A6C34878D82A}">
                    <a16:rowId xmlns:a16="http://schemas.microsoft.com/office/drawing/2014/main" xmlns="" val="10003"/>
                  </a:ext>
                </a:extLst>
              </a:tr>
            </a:tbl>
          </a:graphicData>
        </a:graphic>
      </p:graphicFrame>
      <p:sp>
        <p:nvSpPr>
          <p:cNvPr id="10" name="Rettangolo arrotondato 9">
            <a:extLst>
              <a:ext uri="{FF2B5EF4-FFF2-40B4-BE49-F238E27FC236}">
                <a16:creationId xmlns:a16="http://schemas.microsoft.com/office/drawing/2014/main" xmlns="" id="{8B75EB14-8B4D-B4F5-A2D0-8D447FCCB2F9}"/>
              </a:ext>
            </a:extLst>
          </p:cNvPr>
          <p:cNvSpPr/>
          <p:nvPr/>
        </p:nvSpPr>
        <p:spPr>
          <a:xfrm>
            <a:off x="685800" y="1295400"/>
            <a:ext cx="5410200" cy="9906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Aharoni" panose="02010803020104030203" pitchFamily="2" charset="-79"/>
                <a:cs typeface="Aharoni" panose="02010803020104030203" pitchFamily="2" charset="-79"/>
              </a:rPr>
              <a:t>SISTEMA DI ALLARME</a:t>
            </a:r>
          </a:p>
          <a:p>
            <a:pPr algn="just">
              <a:defRPr/>
            </a:pPr>
            <a:r>
              <a:rPr lang="it-IT" sz="1400" i="1" dirty="0">
                <a:solidFill>
                  <a:srgbClr val="0000FF"/>
                </a:solidFill>
                <a:latin typeface="Times New Roman" panose="02020603050405020304" pitchFamily="18" charset="0"/>
                <a:cs typeface="Times New Roman" panose="02020603050405020304" pitchFamily="18" charset="0"/>
              </a:rPr>
              <a:t>Il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SEGNALE</a:t>
            </a:r>
            <a:r>
              <a:rPr lang="it-IT" sz="1400" i="1" dirty="0">
                <a:solidFill>
                  <a:srgbClr val="0000FF"/>
                </a:solidFill>
                <a:latin typeface="Times New Roman" panose="02020603050405020304" pitchFamily="18" charset="0"/>
                <a:cs typeface="Times New Roman" panose="02020603050405020304" pitchFamily="18" charset="0"/>
              </a:rPr>
              <a:t> di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ALLARME GENERALE </a:t>
            </a:r>
            <a:r>
              <a:rPr lang="it-IT" sz="1400" i="1" dirty="0">
                <a:solidFill>
                  <a:srgbClr val="0000FF"/>
                </a:solidFill>
                <a:latin typeface="Times New Roman" panose="02020603050405020304" pitchFamily="18" charset="0"/>
                <a:cs typeface="Times New Roman" panose="02020603050405020304" pitchFamily="18" charset="0"/>
              </a:rPr>
              <a:t>è rappresentato da una </a:t>
            </a:r>
          </a:p>
          <a:p>
            <a:pPr algn="just">
              <a:defRPr/>
            </a:pPr>
            <a:r>
              <a:rPr lang="it-IT" sz="1400" b="1" i="1" u="sng" dirty="0">
                <a:solidFill>
                  <a:srgbClr val="FF0000"/>
                </a:solidFill>
                <a:latin typeface="Times New Roman" panose="02020603050405020304" pitchFamily="18" charset="0"/>
                <a:cs typeface="Times New Roman" panose="02020603050405020304" pitchFamily="18" charset="0"/>
              </a:rPr>
              <a:t>Serie Ininterrotta di 5 BREVI  Squilli della Campanella (2-3 secondi ciascuno) Intermittenti (1-2 secondi tra uno squillo e l’altro)</a:t>
            </a:r>
            <a:endParaRPr lang="it-IT" sz="1400" i="1" dirty="0">
              <a:solidFill>
                <a:srgbClr val="FF0000"/>
              </a:solidFill>
              <a:latin typeface="Times New Roman" panose="02020603050405020304" pitchFamily="18" charset="0"/>
              <a:cs typeface="Times New Roman" panose="02020603050405020304" pitchFamily="18" charset="0"/>
            </a:endParaRPr>
          </a:p>
        </p:txBody>
      </p:sp>
      <p:sp>
        <p:nvSpPr>
          <p:cNvPr id="11" name="Rettangolo arrotondato 10">
            <a:extLst>
              <a:ext uri="{FF2B5EF4-FFF2-40B4-BE49-F238E27FC236}">
                <a16:creationId xmlns:a16="http://schemas.microsoft.com/office/drawing/2014/main" xmlns="" id="{BB2D3476-A6BA-A955-97AD-37C3F4BC5FA8}"/>
              </a:ext>
            </a:extLst>
          </p:cNvPr>
          <p:cNvSpPr/>
          <p:nvPr/>
        </p:nvSpPr>
        <p:spPr>
          <a:xfrm>
            <a:off x="762000" y="2401887"/>
            <a:ext cx="5334000" cy="1895475"/>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latin typeface="Times New Roman" panose="02020603050405020304" pitchFamily="18" charset="0"/>
                <a:cs typeface="Times New Roman" panose="02020603050405020304" pitchFamily="18" charset="0"/>
              </a:rPr>
              <a:t>ORDINE di EVACUAZIONE</a:t>
            </a:r>
          </a:p>
          <a:p>
            <a:pPr algn="ctr">
              <a:defRPr/>
            </a:pPr>
            <a:r>
              <a:rPr lang="it-IT" sz="1600" b="1" dirty="0">
                <a:solidFill>
                  <a:schemeClr val="tx1"/>
                </a:solidFill>
                <a:latin typeface="Times New Roman" panose="02020603050405020304" pitchFamily="18" charset="0"/>
                <a:cs typeface="Times New Roman" panose="02020603050405020304" pitchFamily="18" charset="0"/>
              </a:rPr>
              <a:t>In questo PLESSO SCOLASTICO non è presente il Dirigente Scolastico per cui l’Ordine di Evacuazione è delegato al Collaboratore di Plesso.</a:t>
            </a:r>
          </a:p>
          <a:p>
            <a:pPr algn="ctr">
              <a:defRPr/>
            </a:pPr>
            <a:r>
              <a:rPr lang="it-IT" sz="1600" b="1" dirty="0">
                <a:solidFill>
                  <a:schemeClr val="tx1"/>
                </a:solidFill>
                <a:latin typeface="Times New Roman" panose="02020603050405020304" pitchFamily="18" charset="0"/>
                <a:cs typeface="Times New Roman" panose="02020603050405020304" pitchFamily="18" charset="0"/>
              </a:rPr>
              <a:t>Tale Collaboratore, una volta avvertito, valuterà l’opportunità di diramare l’Ordine di Evacuazione.</a:t>
            </a:r>
          </a:p>
          <a:p>
            <a:pPr algn="ctr">
              <a:defRPr/>
            </a:pPr>
            <a:endParaRPr lang="it-IT" sz="1600" b="1" dirty="0">
              <a:solidFill>
                <a:schemeClr val="tx1"/>
              </a:solidFill>
              <a:latin typeface="Times New Roman" panose="02020603050405020304" pitchFamily="18" charset="0"/>
              <a:cs typeface="Times New Roman" panose="02020603050405020304" pitchFamily="18" charset="0"/>
            </a:endParaRPr>
          </a:p>
        </p:txBody>
      </p:sp>
      <p:sp>
        <p:nvSpPr>
          <p:cNvPr id="13" name="Callout con freccia a destra 12">
            <a:extLst>
              <a:ext uri="{FF2B5EF4-FFF2-40B4-BE49-F238E27FC236}">
                <a16:creationId xmlns:a16="http://schemas.microsoft.com/office/drawing/2014/main" xmlns="" id="{AAAFACA6-584B-619E-8147-03990C9660D5}"/>
              </a:ext>
            </a:extLst>
          </p:cNvPr>
          <p:cNvSpPr/>
          <p:nvPr/>
        </p:nvSpPr>
        <p:spPr>
          <a:xfrm>
            <a:off x="762000" y="4495800"/>
            <a:ext cx="2667000" cy="914400"/>
          </a:xfrm>
          <a:prstGeom prst="rightArrow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solidFill>
                  <a:srgbClr val="FF0000"/>
                </a:solidFill>
                <a:latin typeface="Times New Roman" panose="02020603050405020304" pitchFamily="18" charset="0"/>
                <a:cs typeface="Times New Roman" panose="02020603050405020304" pitchFamily="18" charset="0"/>
              </a:rPr>
              <a:t>INCENDIO</a:t>
            </a:r>
          </a:p>
          <a:p>
            <a:pPr algn="ctr">
              <a:defRPr/>
            </a:pPr>
            <a:r>
              <a:rPr lang="it-IT" sz="1800" dirty="0">
                <a:solidFill>
                  <a:srgbClr val="0000FF"/>
                </a:solidFill>
                <a:latin typeface="Times New Roman" panose="02020603050405020304" pitchFamily="18" charset="0"/>
                <a:cs typeface="Times New Roman" panose="02020603050405020304" pitchFamily="18" charset="0"/>
              </a:rPr>
              <a:t>TERREMOTO</a:t>
            </a:r>
          </a:p>
          <a:p>
            <a:pPr algn="ctr">
              <a:defRPr/>
            </a:pPr>
            <a:r>
              <a:rPr lang="it-IT" sz="1800" dirty="0">
                <a:solidFill>
                  <a:schemeClr val="tx1"/>
                </a:solidFill>
                <a:latin typeface="Times New Roman" panose="02020603050405020304" pitchFamily="18" charset="0"/>
                <a:cs typeface="Times New Roman" panose="02020603050405020304" pitchFamily="18" charset="0"/>
              </a:rPr>
              <a:t>FUGA di GAS</a:t>
            </a:r>
          </a:p>
        </p:txBody>
      </p:sp>
      <p:sp>
        <p:nvSpPr>
          <p:cNvPr id="14" name="Ovale 13">
            <a:extLst>
              <a:ext uri="{FF2B5EF4-FFF2-40B4-BE49-F238E27FC236}">
                <a16:creationId xmlns:a16="http://schemas.microsoft.com/office/drawing/2014/main" xmlns="" id="{F57C22B5-A48F-008D-E90F-BD539C73FB4C}"/>
              </a:ext>
            </a:extLst>
          </p:cNvPr>
          <p:cNvSpPr/>
          <p:nvPr/>
        </p:nvSpPr>
        <p:spPr>
          <a:xfrm>
            <a:off x="3429000" y="4495800"/>
            <a:ext cx="2667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Sistema di ALLARME</a:t>
            </a:r>
          </a:p>
        </p:txBody>
      </p:sp>
      <p:sp>
        <p:nvSpPr>
          <p:cNvPr id="2" name="Segnaposto data 1">
            <a:extLst>
              <a:ext uri="{FF2B5EF4-FFF2-40B4-BE49-F238E27FC236}">
                <a16:creationId xmlns:a16="http://schemas.microsoft.com/office/drawing/2014/main" xmlns="" id="{023C3EC6-5D24-D06E-EE8C-6066A3A1A931}"/>
              </a:ext>
            </a:extLst>
          </p:cNvPr>
          <p:cNvSpPr>
            <a:spLocks noGrp="1"/>
          </p:cNvSpPr>
          <p:nvPr>
            <p:ph type="dt" sz="quarter" idx="10"/>
          </p:nvPr>
        </p:nvSpPr>
        <p:spPr/>
        <p:txBody>
          <a:bodyPr/>
          <a:lstStyle/>
          <a:p>
            <a:pPr>
              <a:defRPr/>
            </a:pPr>
            <a:fld id="{C22D9D9A-91C1-4C8D-A50B-34A437CD96B4}"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C6A0E02E-4756-2736-EDC1-6B075FAE795A}"/>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23588" name="Segnaposto numero diapositiva 3">
            <a:extLst>
              <a:ext uri="{FF2B5EF4-FFF2-40B4-BE49-F238E27FC236}">
                <a16:creationId xmlns:a16="http://schemas.microsoft.com/office/drawing/2014/main" xmlns="" id="{2950FFC2-52FD-C8EE-67D7-5FA74B1BD5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3318A1-0C7A-4C37-8196-2B645BCC4BC1}" type="slidenum">
              <a:rPr lang="it-IT" altLang="it-IT" sz="600">
                <a:solidFill>
                  <a:srgbClr val="898989"/>
                </a:solidFill>
              </a:rPr>
              <a:pPr/>
              <a:t>19</a:t>
            </a:fld>
            <a:endParaRPr lang="it-IT" altLang="it-IT" sz="600">
              <a:solidFill>
                <a:srgbClr val="898989"/>
              </a:solidFill>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A38BE1A5-0B6B-9F9E-E843-8C46175FF678}"/>
              </a:ext>
            </a:extLst>
          </p:cNvPr>
          <p:cNvSpPr/>
          <p:nvPr/>
        </p:nvSpPr>
        <p:spPr>
          <a:xfrm rot="21294777">
            <a:off x="471488" y="838200"/>
            <a:ext cx="5910410" cy="5232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solidFill>
              <a:srgbClr val="FFFF66"/>
            </a:solidFill>
          </a:ln>
        </p:spPr>
        <p:txBody>
          <a:bodyPr>
            <a:spAutoFit/>
          </a:bodyPr>
          <a:lstStyle/>
          <a:p>
            <a:pPr algn="ctr">
              <a:defRPr/>
            </a:pPr>
            <a:r>
              <a:rPr lang="it-IT" sz="28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Lucida Handwriting" panose="03010101010101010101" pitchFamily="66" charset="0"/>
              </a:rPr>
              <a:t>STRUTURA DEL DOCUMENTO</a:t>
            </a:r>
          </a:p>
        </p:txBody>
      </p:sp>
      <p:sp>
        <p:nvSpPr>
          <p:cNvPr id="3080" name="CasellaDiTesto 13">
            <a:extLst>
              <a:ext uri="{FF2B5EF4-FFF2-40B4-BE49-F238E27FC236}">
                <a16:creationId xmlns:a16="http://schemas.microsoft.com/office/drawing/2014/main" xmlns="" id="{28356BE8-1FBC-F85B-F382-C97C8C7DB070}"/>
              </a:ext>
            </a:extLst>
          </p:cNvPr>
          <p:cNvSpPr txBox="1">
            <a:spLocks noChangeArrowheads="1"/>
          </p:cNvSpPr>
          <p:nvPr/>
        </p:nvSpPr>
        <p:spPr bwMode="auto">
          <a:xfrm>
            <a:off x="471488" y="1905000"/>
            <a:ext cx="5776912" cy="2092325"/>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it-IT" altLang="it-IT" sz="1600" u="sng" dirty="0">
                <a:latin typeface="Lucida Handwriting" panose="03010101010101010101" pitchFamily="66" charset="0"/>
              </a:rPr>
              <a:t>Il presente Documento si compone di una</a:t>
            </a:r>
            <a:r>
              <a:rPr lang="it-IT" altLang="it-IT" sz="1600" dirty="0">
                <a:latin typeface="Lucida Handwriting" panose="03010101010101010101" pitchFamily="66" charset="0"/>
              </a:rPr>
              <a:t>:</a:t>
            </a:r>
          </a:p>
          <a:p>
            <a:pPr algn="ctr">
              <a:defRPr/>
            </a:pPr>
            <a:endParaRPr lang="it-IT" altLang="it-IT" sz="1600" dirty="0">
              <a:latin typeface="Lucida Handwriting" panose="03010101010101010101" pitchFamily="66" charset="0"/>
            </a:endParaRPr>
          </a:p>
          <a:p>
            <a:pPr marL="285750" indent="-285750" algn="just">
              <a:buFont typeface="Wingdings" panose="05000000000000000000" pitchFamily="2" charset="2"/>
              <a:buChar char="ü"/>
              <a:defRPr/>
            </a:pPr>
            <a:r>
              <a:rPr lang="it-IT" altLang="it-IT" sz="1400" b="1" u="sng" dirty="0">
                <a:solidFill>
                  <a:srgbClr val="FF0000"/>
                </a:solidFill>
                <a:latin typeface="Lucida Handwriting" panose="03010101010101010101" pitchFamily="66" charset="0"/>
              </a:rPr>
              <a:t>Prima Parte</a:t>
            </a:r>
            <a:r>
              <a:rPr lang="it-IT" altLang="it-IT" sz="1400" dirty="0">
                <a:solidFill>
                  <a:srgbClr val="0000FF"/>
                </a:solidFill>
                <a:latin typeface="Lucida Handwriting" panose="03010101010101010101" pitchFamily="66" charset="0"/>
              </a:rPr>
              <a:t>:</a:t>
            </a:r>
            <a:r>
              <a:rPr lang="it-IT" altLang="it-IT" sz="1000" b="1" dirty="0">
                <a:solidFill>
                  <a:srgbClr val="0000FF"/>
                </a:solidFill>
                <a:latin typeface="Lucida Handwriting" panose="03010101010101010101" pitchFamily="66" charset="0"/>
              </a:rPr>
              <a:t> </a:t>
            </a:r>
            <a:r>
              <a:rPr lang="it-IT" altLang="it-IT" sz="1200" dirty="0">
                <a:solidFill>
                  <a:srgbClr val="0000FF"/>
                </a:solidFill>
                <a:latin typeface="Lucida Handwriting" panose="03010101010101010101" pitchFamily="66" charset="0"/>
              </a:rPr>
              <a:t>comune a tutti gli Edifici dell’Istituto </a:t>
            </a:r>
          </a:p>
          <a:p>
            <a:pPr algn="just">
              <a:defRPr/>
            </a:pPr>
            <a:r>
              <a:rPr lang="it-IT" altLang="it-IT" sz="1200" dirty="0">
                <a:solidFill>
                  <a:srgbClr val="0000FF"/>
                </a:solidFill>
                <a:latin typeface="Lucida Handwriting" panose="03010101010101010101" pitchFamily="66" charset="0"/>
              </a:rPr>
              <a:t>                                Comprensivo;</a:t>
            </a:r>
          </a:p>
          <a:p>
            <a:pPr marL="285750" indent="-285750" algn="just">
              <a:buFont typeface="Wingdings" panose="05000000000000000000" pitchFamily="2" charset="2"/>
              <a:buChar char="ü"/>
              <a:defRPr/>
            </a:pPr>
            <a:endParaRPr lang="it-IT" altLang="it-IT" sz="1000" dirty="0">
              <a:solidFill>
                <a:srgbClr val="0000FF"/>
              </a:solidFill>
              <a:latin typeface="Lucida Handwriting" panose="03010101010101010101" pitchFamily="66" charset="0"/>
            </a:endParaRPr>
          </a:p>
          <a:p>
            <a:pPr marL="285750" indent="-285750" algn="just">
              <a:buFont typeface="Wingdings" panose="05000000000000000000" pitchFamily="2" charset="2"/>
              <a:buChar char="ü"/>
              <a:defRPr/>
            </a:pPr>
            <a:r>
              <a:rPr lang="it-IT" altLang="it-IT" sz="1400" b="1" u="sng" dirty="0">
                <a:solidFill>
                  <a:srgbClr val="FF0000"/>
                </a:solidFill>
                <a:latin typeface="Lucida Handwriting" panose="03010101010101010101" pitchFamily="66" charset="0"/>
              </a:rPr>
              <a:t>Seconda Parte</a:t>
            </a:r>
            <a:r>
              <a:rPr lang="it-IT" altLang="it-IT" sz="1400" dirty="0">
                <a:solidFill>
                  <a:srgbClr val="0000FF"/>
                </a:solidFill>
                <a:latin typeface="Lucida Handwriting" panose="03010101010101010101" pitchFamily="66" charset="0"/>
              </a:rPr>
              <a:t>: </a:t>
            </a:r>
            <a:r>
              <a:rPr lang="it-IT" altLang="it-IT" sz="1200" dirty="0">
                <a:solidFill>
                  <a:srgbClr val="0000FF"/>
                </a:solidFill>
                <a:latin typeface="Lucida Handwriting" panose="03010101010101010101" pitchFamily="66" charset="0"/>
              </a:rPr>
              <a:t>che comprende i Piani di                                 </a:t>
            </a:r>
          </a:p>
          <a:p>
            <a:pPr algn="just">
              <a:defRPr/>
            </a:pPr>
            <a:r>
              <a:rPr lang="it-IT" altLang="it-IT" sz="1200" dirty="0">
                <a:solidFill>
                  <a:srgbClr val="0000FF"/>
                </a:solidFill>
                <a:latin typeface="Lucida Handwriting" panose="03010101010101010101" pitchFamily="66" charset="0"/>
              </a:rPr>
              <a:t>                                    Evacuazione di tutti i Plessi dell’Istituto;</a:t>
            </a:r>
          </a:p>
          <a:p>
            <a:pPr marL="285750" indent="-285750" algn="just">
              <a:buFont typeface="Wingdings" panose="05000000000000000000" pitchFamily="2" charset="2"/>
              <a:buChar char="ü"/>
              <a:defRPr/>
            </a:pPr>
            <a:endParaRPr lang="it-IT" altLang="it-IT" sz="1000" dirty="0">
              <a:solidFill>
                <a:srgbClr val="0000FF"/>
              </a:solidFill>
              <a:latin typeface="Lucida Handwriting" panose="03010101010101010101" pitchFamily="66" charset="0"/>
            </a:endParaRPr>
          </a:p>
          <a:p>
            <a:pPr marL="285750" indent="-285750" algn="just">
              <a:buFont typeface="Wingdings" panose="05000000000000000000" pitchFamily="2" charset="2"/>
              <a:buChar char="ü"/>
              <a:defRPr/>
            </a:pPr>
            <a:r>
              <a:rPr lang="it-IT" altLang="it-IT" sz="1400" b="1" u="sng" dirty="0">
                <a:solidFill>
                  <a:srgbClr val="FF0000"/>
                </a:solidFill>
                <a:latin typeface="Lucida Handwriting" panose="03010101010101010101" pitchFamily="66" charset="0"/>
              </a:rPr>
              <a:t>Terza Parte</a:t>
            </a:r>
            <a:r>
              <a:rPr lang="it-IT" altLang="it-IT" sz="1400" dirty="0">
                <a:solidFill>
                  <a:srgbClr val="0000FF"/>
                </a:solidFill>
                <a:latin typeface="Lucida Handwriting" panose="03010101010101010101" pitchFamily="66" charset="0"/>
              </a:rPr>
              <a:t>:</a:t>
            </a:r>
            <a:r>
              <a:rPr lang="it-IT" altLang="it-IT" sz="1400" b="1" dirty="0">
                <a:solidFill>
                  <a:srgbClr val="0000FF"/>
                </a:solidFill>
                <a:latin typeface="Lucida Handwriting" panose="03010101010101010101" pitchFamily="66" charset="0"/>
              </a:rPr>
              <a:t> </a:t>
            </a:r>
            <a:r>
              <a:rPr lang="it-IT" altLang="it-IT" sz="1200" dirty="0">
                <a:solidFill>
                  <a:srgbClr val="0000FF"/>
                </a:solidFill>
                <a:latin typeface="Lucida Handwriting" panose="03010101010101010101" pitchFamily="66" charset="0"/>
              </a:rPr>
              <a:t>che comprende gli Allegati della Modulistica </a:t>
            </a:r>
          </a:p>
          <a:p>
            <a:pPr algn="just">
              <a:defRPr/>
            </a:pPr>
            <a:r>
              <a:rPr lang="it-IT" altLang="it-IT" sz="1200" dirty="0">
                <a:solidFill>
                  <a:srgbClr val="0000FF"/>
                </a:solidFill>
                <a:latin typeface="Lucida Handwriting" panose="03010101010101010101" pitchFamily="66" charset="0"/>
              </a:rPr>
              <a:t>                                cui fare riferimento in caso di Emergenza</a:t>
            </a:r>
            <a:endParaRPr lang="it-IT" altLang="it-IT" sz="1200" dirty="0">
              <a:solidFill>
                <a:srgbClr val="FF0000"/>
              </a:solidFill>
              <a:latin typeface="Lucida Handwriting" panose="03010101010101010101" pitchFamily="66" charset="0"/>
            </a:endParaRPr>
          </a:p>
        </p:txBody>
      </p:sp>
      <p:sp>
        <p:nvSpPr>
          <p:cNvPr id="9" name="Rettangolo con angoli ritagliati sullo stesso lato 8">
            <a:extLst>
              <a:ext uri="{FF2B5EF4-FFF2-40B4-BE49-F238E27FC236}">
                <a16:creationId xmlns:a16="http://schemas.microsoft.com/office/drawing/2014/main" xmlns="" id="{501C3D7F-CBD2-19ED-0807-612C60CE2DC6}"/>
              </a:ext>
            </a:extLst>
          </p:cNvPr>
          <p:cNvSpPr/>
          <p:nvPr/>
        </p:nvSpPr>
        <p:spPr>
          <a:xfrm>
            <a:off x="838200" y="3997325"/>
            <a:ext cx="4953000" cy="282575"/>
          </a:xfrm>
          <a:prstGeom prst="snip2Same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200" b="1" dirty="0">
                <a:latin typeface="Times New Roman" panose="02020603050405020304" pitchFamily="18" charset="0"/>
                <a:cs typeface="Times New Roman" panose="02020603050405020304" pitchFamily="18" charset="0"/>
              </a:rPr>
              <a:t>Per la redazione del Documento sono stati acquisiti i seguenti dati:</a:t>
            </a:r>
          </a:p>
        </p:txBody>
      </p:sp>
      <p:sp>
        <p:nvSpPr>
          <p:cNvPr id="10" name="Freccia in giù 9">
            <a:extLst>
              <a:ext uri="{FF2B5EF4-FFF2-40B4-BE49-F238E27FC236}">
                <a16:creationId xmlns:a16="http://schemas.microsoft.com/office/drawing/2014/main" xmlns="" id="{67A95552-4312-490F-CC1C-520452659216}"/>
              </a:ext>
            </a:extLst>
          </p:cNvPr>
          <p:cNvSpPr/>
          <p:nvPr/>
        </p:nvSpPr>
        <p:spPr>
          <a:xfrm>
            <a:off x="2903538" y="4265613"/>
            <a:ext cx="533400" cy="282575"/>
          </a:xfrm>
          <a:prstGeom prst="downArrow">
            <a:avLst>
              <a:gd name="adj1" fmla="val 50000"/>
              <a:gd name="adj2" fmla="val 5298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arrotondato 10">
            <a:extLst>
              <a:ext uri="{FF2B5EF4-FFF2-40B4-BE49-F238E27FC236}">
                <a16:creationId xmlns:a16="http://schemas.microsoft.com/office/drawing/2014/main" xmlns="" id="{3FD6D55F-C8F1-31F1-C219-6CE3E5AB3EC5}"/>
              </a:ext>
            </a:extLst>
          </p:cNvPr>
          <p:cNvSpPr/>
          <p:nvPr/>
        </p:nvSpPr>
        <p:spPr>
          <a:xfrm>
            <a:off x="838200" y="4548188"/>
            <a:ext cx="4953000" cy="3833812"/>
          </a:xfrm>
          <a:prstGeom prst="roundRect">
            <a:avLst/>
          </a:prstGeom>
          <a:gradFill flip="none" rotWithShape="1">
            <a:gsLst>
              <a:gs pos="0">
                <a:srgbClr val="66FFCC">
                  <a:tint val="66000"/>
                  <a:satMod val="160000"/>
                </a:srgbClr>
              </a:gs>
              <a:gs pos="50000">
                <a:srgbClr val="66FFCC">
                  <a:tint val="44500"/>
                  <a:satMod val="160000"/>
                </a:srgbClr>
              </a:gs>
              <a:gs pos="100000">
                <a:srgbClr val="66FFCC">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buFont typeface="Wingdings" panose="05000000000000000000" pitchFamily="2" charset="2"/>
              <a:buChar char="q"/>
              <a:defRPr/>
            </a:pPr>
            <a:r>
              <a:rPr lang="it-IT" sz="12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AMBIENTE</a:t>
            </a:r>
            <a:r>
              <a:rPr lang="it-IT" sz="1200" b="1" dirty="0">
                <a:solidFill>
                  <a:srgbClr val="0000FF"/>
                </a:solidFill>
                <a:latin typeface="Times New Roman" panose="02020603050405020304" pitchFamily="18" charset="0"/>
                <a:cs typeface="Times New Roman" panose="02020603050405020304" pitchFamily="18" charset="0"/>
              </a:rPr>
              <a:t>:</a:t>
            </a:r>
          </a:p>
          <a:p>
            <a:pPr marL="228600" indent="-22860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Inteso in </a:t>
            </a:r>
            <a:r>
              <a:rPr lang="it-IT" sz="1200" b="1" u="sng" dirty="0">
                <a:solidFill>
                  <a:srgbClr val="FF0000"/>
                </a:solidFill>
                <a:latin typeface="Times New Roman" panose="02020603050405020304" pitchFamily="18" charset="0"/>
                <a:cs typeface="Times New Roman" panose="02020603050405020304" pitchFamily="18" charset="0"/>
              </a:rPr>
              <a:t>senso stretto</a:t>
            </a:r>
            <a:r>
              <a:rPr lang="it-IT" sz="1200" dirty="0">
                <a:solidFill>
                  <a:srgbClr val="FF0000"/>
                </a:solidFill>
                <a:latin typeface="Times New Roman" panose="02020603050405020304" pitchFamily="18" charset="0"/>
                <a:cs typeface="Times New Roman" panose="02020603050405020304" pitchFamily="18" charset="0"/>
              </a:rPr>
              <a:t>. Edificio come spazio fisico e popolazione scolastica;</a:t>
            </a:r>
          </a:p>
          <a:p>
            <a:pPr marL="228600" indent="-22860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Inteso in </a:t>
            </a:r>
            <a:r>
              <a:rPr lang="it-IT" sz="1200" b="1" u="sng" dirty="0">
                <a:solidFill>
                  <a:srgbClr val="FF0000"/>
                </a:solidFill>
                <a:latin typeface="Times New Roman" panose="02020603050405020304" pitchFamily="18" charset="0"/>
                <a:cs typeface="Times New Roman" panose="02020603050405020304" pitchFamily="18" charset="0"/>
              </a:rPr>
              <a:t>senso lato</a:t>
            </a:r>
            <a:r>
              <a:rPr lang="it-IT" sz="1200" dirty="0">
                <a:solidFill>
                  <a:srgbClr val="FF0000"/>
                </a:solidFill>
                <a:latin typeface="Times New Roman" panose="02020603050405020304" pitchFamily="18" charset="0"/>
                <a:cs typeface="Times New Roman" panose="02020603050405020304" pitchFamily="18" charset="0"/>
              </a:rPr>
              <a:t>, come contesto in cui è inserito (giardino con recinzione, cancelli, aree libere aperte al traffico, ecc.).</a:t>
            </a:r>
          </a:p>
          <a:p>
            <a:pPr marL="228600" indent="-228600">
              <a:buFont typeface="+mj-lt"/>
              <a:buAutoNum type="alphaLcParenR"/>
              <a:defRPr/>
            </a:pPr>
            <a:endParaRPr lang="it-IT" sz="1100" dirty="0">
              <a:solidFill>
                <a:srgbClr val="FF0000"/>
              </a:solidFill>
              <a:latin typeface="Times New Roman" panose="02020603050405020304" pitchFamily="18" charset="0"/>
              <a:cs typeface="Times New Roman" panose="02020603050405020304" pitchFamily="18" charset="0"/>
            </a:endParaRPr>
          </a:p>
          <a:p>
            <a:pPr marL="228600" indent="-228600">
              <a:buFont typeface="Wingdings" panose="05000000000000000000" pitchFamily="2" charset="2"/>
              <a:buChar char="q"/>
              <a:defRPr/>
            </a:pPr>
            <a:r>
              <a:rPr lang="it-IT" sz="12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RISCHI</a:t>
            </a:r>
            <a:r>
              <a:rPr lang="it-IT" sz="1200" b="1" dirty="0">
                <a:solidFill>
                  <a:srgbClr val="0000FF"/>
                </a:solidFill>
                <a:latin typeface="Times New Roman" panose="02020603050405020304" pitchFamily="18" charset="0"/>
                <a:cs typeface="Times New Roman" panose="02020603050405020304" pitchFamily="18" charset="0"/>
              </a:rPr>
              <a:t>:</a:t>
            </a:r>
          </a:p>
          <a:p>
            <a:pPr marL="228600" indent="-22860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Rischi </a:t>
            </a:r>
            <a:r>
              <a:rPr lang="it-IT" sz="1200" b="1" u="sng" dirty="0">
                <a:solidFill>
                  <a:srgbClr val="FF0000"/>
                </a:solidFill>
                <a:latin typeface="Times New Roman" panose="02020603050405020304" pitchFamily="18" charset="0"/>
                <a:cs typeface="Times New Roman" panose="02020603050405020304" pitchFamily="18" charset="0"/>
              </a:rPr>
              <a:t>interni</a:t>
            </a:r>
            <a:r>
              <a:rPr lang="it-IT" sz="1200" dirty="0">
                <a:solidFill>
                  <a:srgbClr val="FF0000"/>
                </a:solidFill>
                <a:latin typeface="Times New Roman" panose="02020603050405020304" pitchFamily="18" charset="0"/>
                <a:cs typeface="Times New Roman" panose="02020603050405020304" pitchFamily="18" charset="0"/>
              </a:rPr>
              <a:t> all’Edificio Scolastico;</a:t>
            </a:r>
          </a:p>
          <a:p>
            <a:pPr marL="228600" indent="-22860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Rischi </a:t>
            </a:r>
            <a:r>
              <a:rPr lang="it-IT" sz="1200" b="1" u="sng" dirty="0">
                <a:solidFill>
                  <a:srgbClr val="FF0000"/>
                </a:solidFill>
                <a:latin typeface="Times New Roman" panose="02020603050405020304" pitchFamily="18" charset="0"/>
                <a:cs typeface="Times New Roman" panose="02020603050405020304" pitchFamily="18" charset="0"/>
              </a:rPr>
              <a:t>esterni</a:t>
            </a:r>
            <a:r>
              <a:rPr lang="it-IT" sz="1200" dirty="0">
                <a:solidFill>
                  <a:srgbClr val="FF0000"/>
                </a:solidFill>
                <a:latin typeface="Times New Roman" panose="02020603050405020304" pitchFamily="18" charset="0"/>
                <a:cs typeface="Times New Roman" panose="02020603050405020304" pitchFamily="18" charset="0"/>
              </a:rPr>
              <a:t> all’Edificio Scolastico.</a:t>
            </a:r>
          </a:p>
          <a:p>
            <a:pPr marL="228600" indent="-228600">
              <a:buFont typeface="+mj-lt"/>
              <a:buAutoNum type="alphaLcParenR"/>
              <a:defRPr/>
            </a:pPr>
            <a:endParaRPr lang="it-IT" sz="1200"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defRPr/>
            </a:pPr>
            <a:r>
              <a:rPr lang="it-IT" sz="12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RISORSE</a:t>
            </a:r>
            <a:r>
              <a:rPr lang="it-IT" sz="1200" b="1" dirty="0">
                <a:solidFill>
                  <a:schemeClr val="bg1"/>
                </a:solidFill>
                <a:latin typeface="Times New Roman" panose="02020603050405020304" pitchFamily="18" charset="0"/>
                <a:cs typeface="Times New Roman" panose="02020603050405020304" pitchFamily="18" charset="0"/>
              </a:rPr>
              <a:t> </a:t>
            </a:r>
            <a:r>
              <a:rPr lang="it-IT" sz="1100" dirty="0">
                <a:solidFill>
                  <a:srgbClr val="0000FF"/>
                </a:solidFill>
                <a:latin typeface="Times New Roman" panose="02020603050405020304" pitchFamily="18" charset="0"/>
                <a:cs typeface="Times New Roman" panose="02020603050405020304" pitchFamily="18" charset="0"/>
              </a:rPr>
              <a:t>per Pianificare le attività di Prevenzione - Emergenza:</a:t>
            </a:r>
          </a:p>
          <a:p>
            <a:pPr marL="285750" indent="-28575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Disponibilità di uomini;</a:t>
            </a:r>
          </a:p>
          <a:p>
            <a:pPr marL="285750" indent="-28575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Disponibilità di mezzi.</a:t>
            </a:r>
          </a:p>
          <a:p>
            <a:pPr marL="285750" indent="-285750">
              <a:buFont typeface="+mj-lt"/>
              <a:buAutoNum type="alphaLcParenR"/>
              <a:defRPr/>
            </a:pPr>
            <a:endParaRPr lang="it-IT" sz="1200"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defRPr/>
            </a:pPr>
            <a:r>
              <a:rPr lang="it-IT" sz="1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PROCEDURE:</a:t>
            </a:r>
          </a:p>
          <a:p>
            <a:pPr marL="285750" indent="-28575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Definizioni di </a:t>
            </a:r>
            <a:r>
              <a:rPr lang="it-IT" sz="1200" b="1" u="sng" dirty="0">
                <a:solidFill>
                  <a:srgbClr val="FF0000"/>
                </a:solidFill>
                <a:latin typeface="Times New Roman" panose="02020603050405020304" pitchFamily="18" charset="0"/>
                <a:cs typeface="Times New Roman" panose="02020603050405020304" pitchFamily="18" charset="0"/>
              </a:rPr>
              <a:t>Ruoli </a:t>
            </a:r>
            <a:r>
              <a:rPr lang="it-IT" sz="1200" dirty="0">
                <a:solidFill>
                  <a:srgbClr val="FF0000"/>
                </a:solidFill>
                <a:latin typeface="Times New Roman" panose="02020603050405020304" pitchFamily="18" charset="0"/>
                <a:cs typeface="Times New Roman" panose="02020603050405020304" pitchFamily="18" charset="0"/>
              </a:rPr>
              <a:t>e </a:t>
            </a:r>
            <a:r>
              <a:rPr lang="it-IT" sz="1200" b="1" u="sng" dirty="0">
                <a:solidFill>
                  <a:srgbClr val="FF0000"/>
                </a:solidFill>
                <a:latin typeface="Times New Roman" panose="02020603050405020304" pitchFamily="18" charset="0"/>
                <a:cs typeface="Times New Roman" panose="02020603050405020304" pitchFamily="18" charset="0"/>
              </a:rPr>
              <a:t>Compiti</a:t>
            </a:r>
            <a:r>
              <a:rPr lang="it-IT" sz="1200" dirty="0">
                <a:solidFill>
                  <a:srgbClr val="FF0000"/>
                </a:solidFill>
                <a:latin typeface="Times New Roman" panose="02020603050405020304" pitchFamily="18" charset="0"/>
                <a:cs typeface="Times New Roman" panose="02020603050405020304" pitchFamily="18" charset="0"/>
              </a:rPr>
              <a:t> dei Soggetti Responsabili;</a:t>
            </a:r>
          </a:p>
          <a:p>
            <a:pPr marL="285750" indent="-285750">
              <a:buFont typeface="+mj-lt"/>
              <a:buAutoNum type="alphaLcParenR"/>
              <a:defRPr/>
            </a:pPr>
            <a:r>
              <a:rPr lang="it-IT" sz="1200" dirty="0">
                <a:solidFill>
                  <a:srgbClr val="FF0000"/>
                </a:solidFill>
                <a:latin typeface="Times New Roman" panose="02020603050405020304" pitchFamily="18" charset="0"/>
                <a:cs typeface="Times New Roman" panose="02020603050405020304" pitchFamily="18" charset="0"/>
              </a:rPr>
              <a:t>Attività Programmata e Coordinata della Situazione di Emergenza</a:t>
            </a:r>
          </a:p>
          <a:p>
            <a:pPr algn="ctr">
              <a:defRPr/>
            </a:pPr>
            <a:r>
              <a:rPr lang="it-IT" sz="1200" b="1" u="sng" dirty="0">
                <a:solidFill>
                  <a:schemeClr val="tx1"/>
                </a:solidFill>
                <a:latin typeface="Times New Roman" panose="02020603050405020304" pitchFamily="18" charset="0"/>
                <a:cs typeface="Times New Roman" panose="02020603050405020304" pitchFamily="18" charset="0"/>
              </a:rPr>
              <a:t>In altre Parole</a:t>
            </a:r>
          </a:p>
          <a:p>
            <a:pPr algn="ctr">
              <a:defRPr/>
            </a:pPr>
            <a:r>
              <a:rPr lang="it-IT" sz="1200" b="1" dirty="0">
                <a:solidFill>
                  <a:schemeClr val="tx1"/>
                </a:solidFill>
                <a:latin typeface="Times New Roman" panose="02020603050405020304" pitchFamily="18" charset="0"/>
                <a:cs typeface="Times New Roman" panose="02020603050405020304" pitchFamily="18" charset="0"/>
              </a:rPr>
              <a:t>Come</a:t>
            </a:r>
            <a:r>
              <a:rPr lang="it-IT" sz="1200" b="1" dirty="0">
                <a:solidFill>
                  <a:srgbClr val="0000FF"/>
                </a:solidFill>
                <a:latin typeface="Times New Roman" panose="02020603050405020304" pitchFamily="18" charset="0"/>
                <a:cs typeface="Times New Roman" panose="02020603050405020304" pitchFamily="18" charset="0"/>
              </a:rPr>
              <a:t> COMPORTARSI  </a:t>
            </a:r>
            <a:r>
              <a:rPr lang="it-IT" sz="1200" b="1" dirty="0">
                <a:solidFill>
                  <a:schemeClr val="tx1"/>
                </a:solidFill>
                <a:latin typeface="Times New Roman" panose="02020603050405020304" pitchFamily="18" charset="0"/>
                <a:cs typeface="Times New Roman" panose="02020603050405020304" pitchFamily="18" charset="0"/>
              </a:rPr>
              <a:t>e cosa </a:t>
            </a:r>
            <a:r>
              <a:rPr lang="it-IT" sz="1200" b="1" dirty="0">
                <a:solidFill>
                  <a:srgbClr val="0000FF"/>
                </a:solidFill>
                <a:latin typeface="Times New Roman" panose="02020603050405020304" pitchFamily="18" charset="0"/>
                <a:cs typeface="Times New Roman" panose="02020603050405020304" pitchFamily="18" charset="0"/>
              </a:rPr>
              <a:t>FARE </a:t>
            </a:r>
            <a:r>
              <a:rPr lang="it-IT" sz="1200" b="1" dirty="0">
                <a:solidFill>
                  <a:schemeClr val="tx1"/>
                </a:solidFill>
                <a:latin typeface="Times New Roman" panose="02020603050405020304" pitchFamily="18" charset="0"/>
                <a:cs typeface="Times New Roman" panose="02020603050405020304" pitchFamily="18" charset="0"/>
              </a:rPr>
              <a:t>nel momento dell’</a:t>
            </a:r>
            <a:r>
              <a:rPr lang="it-IT" sz="1200" b="1" dirty="0">
                <a:solidFill>
                  <a:srgbClr val="0000FF"/>
                </a:solidFill>
                <a:latin typeface="Times New Roman" panose="02020603050405020304" pitchFamily="18" charset="0"/>
                <a:cs typeface="Times New Roman" panose="02020603050405020304" pitchFamily="18" charset="0"/>
              </a:rPr>
              <a:t>EMERGENZA ed EVACUAZIONE</a:t>
            </a:r>
          </a:p>
        </p:txBody>
      </p:sp>
      <p:sp>
        <p:nvSpPr>
          <p:cNvPr id="2" name="Segnaposto data 1">
            <a:extLst>
              <a:ext uri="{FF2B5EF4-FFF2-40B4-BE49-F238E27FC236}">
                <a16:creationId xmlns:a16="http://schemas.microsoft.com/office/drawing/2014/main" xmlns="" id="{02A9FCB7-DC95-EDA1-7E39-855ED8567BA9}"/>
              </a:ext>
            </a:extLst>
          </p:cNvPr>
          <p:cNvSpPr>
            <a:spLocks noGrp="1"/>
          </p:cNvSpPr>
          <p:nvPr>
            <p:ph type="dt" sz="quarter" idx="10"/>
          </p:nvPr>
        </p:nvSpPr>
        <p:spPr/>
        <p:txBody>
          <a:bodyPr/>
          <a:lstStyle/>
          <a:p>
            <a:pPr>
              <a:defRPr/>
            </a:pPr>
            <a:fld id="{465A0A37-D89B-4D08-82A6-A99A7048B39A}"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01F82388-78FB-B5D7-063B-FCBA7BC7643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129" name="Segnaposto numero diapositiva 4">
            <a:extLst>
              <a:ext uri="{FF2B5EF4-FFF2-40B4-BE49-F238E27FC236}">
                <a16:creationId xmlns:a16="http://schemas.microsoft.com/office/drawing/2014/main" xmlns="" id="{E81BF829-92F4-6DFA-8DB9-672714CE22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689A40-81BC-48F6-B4AC-D46F2C832715}" type="slidenum">
              <a:rPr lang="it-IT" altLang="it-IT" sz="600">
                <a:solidFill>
                  <a:srgbClr val="898989"/>
                </a:solidFill>
              </a:rPr>
              <a:pPr/>
              <a:t>2</a:t>
            </a:fld>
            <a:endParaRPr lang="it-IT" altLang="it-IT" sz="600">
              <a:solidFill>
                <a:srgbClr val="898989"/>
              </a:solidFil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a:extLst>
              <a:ext uri="{FF2B5EF4-FFF2-40B4-BE49-F238E27FC236}">
                <a16:creationId xmlns:a16="http://schemas.microsoft.com/office/drawing/2014/main" xmlns="" id="{DB46B0AB-DC80-30D9-BBDA-7814D3286997}"/>
              </a:ext>
            </a:extLst>
          </p:cNvPr>
          <p:cNvSpPr>
            <a:spLocks noGrp="1"/>
          </p:cNvSpPr>
          <p:nvPr>
            <p:ph type="title"/>
          </p:nvPr>
        </p:nvSpPr>
        <p:spPr>
          <a:xfrm>
            <a:off x="533400" y="381000"/>
            <a:ext cx="5915025" cy="762000"/>
          </a:xfrm>
        </p:spPr>
        <p:txBody>
          <a:bodyPr/>
          <a:lstStyle/>
          <a:p>
            <a:pPr algn="ctr"/>
            <a:r>
              <a:rPr lang="it-IT" altLang="it-IT" b="1">
                <a:solidFill>
                  <a:srgbClr val="0000FF"/>
                </a:solidFill>
                <a:latin typeface="Lucida Handwriting" panose="03010101010101010101" pitchFamily="66" charset="0"/>
              </a:rPr>
              <a:t>Scuola Primaria-Infanzia </a:t>
            </a:r>
            <a:br>
              <a:rPr lang="it-IT" altLang="it-IT" b="1">
                <a:solidFill>
                  <a:srgbClr val="0000FF"/>
                </a:solidFill>
                <a:latin typeface="Lucida Handwriting" panose="03010101010101010101" pitchFamily="66" charset="0"/>
              </a:rPr>
            </a:br>
            <a:r>
              <a:rPr lang="it-IT" altLang="it-IT" sz="3600" b="1">
                <a:solidFill>
                  <a:srgbClr val="FF0000"/>
                </a:solidFill>
                <a:latin typeface="Lucida Handwriting" panose="03010101010101010101" pitchFamily="66" charset="0"/>
              </a:rPr>
              <a:t>Via dell’Arte</a:t>
            </a:r>
            <a:r>
              <a:rPr lang="it-IT" altLang="it-IT" sz="3600">
                <a:latin typeface="Aharoni" panose="02010803020104030203" pitchFamily="2" charset="-79"/>
                <a:cs typeface="Aharoni" panose="02010803020104030203" pitchFamily="2" charset="-79"/>
              </a:rPr>
              <a:t/>
            </a:r>
            <a:br>
              <a:rPr lang="it-IT" altLang="it-IT" sz="3600">
                <a:latin typeface="Aharoni" panose="02010803020104030203" pitchFamily="2" charset="-79"/>
                <a:cs typeface="Aharoni" panose="02010803020104030203" pitchFamily="2" charset="-79"/>
              </a:rPr>
            </a:br>
            <a:endParaRPr lang="it-IT" altLang="it-IT"/>
          </a:p>
        </p:txBody>
      </p:sp>
      <p:sp>
        <p:nvSpPr>
          <p:cNvPr id="3" name="Segnaposto data 2">
            <a:extLst>
              <a:ext uri="{FF2B5EF4-FFF2-40B4-BE49-F238E27FC236}">
                <a16:creationId xmlns:a16="http://schemas.microsoft.com/office/drawing/2014/main" xmlns="" id="{39DDE2B1-726E-1247-3B45-A49C26F6C6DD}"/>
              </a:ext>
            </a:extLst>
          </p:cNvPr>
          <p:cNvSpPr>
            <a:spLocks noGrp="1"/>
          </p:cNvSpPr>
          <p:nvPr>
            <p:ph type="dt" sz="quarter" idx="10"/>
          </p:nvPr>
        </p:nvSpPr>
        <p:spPr/>
        <p:txBody>
          <a:bodyPr/>
          <a:lstStyle/>
          <a:p>
            <a:pPr>
              <a:defRPr/>
            </a:pPr>
            <a:fld id="{0CEAAB73-B17A-44A9-939A-B230B8196B7B}" type="datetime1">
              <a:rPr lang="it-IT" smtClean="0"/>
              <a:pPr>
                <a:defRPr/>
              </a:pPr>
              <a:t>26/04/2025</a:t>
            </a:fld>
            <a:endParaRPr lang="it-IT"/>
          </a:p>
        </p:txBody>
      </p:sp>
      <p:sp>
        <p:nvSpPr>
          <p:cNvPr id="4" name="Segnaposto piè di pagina 3">
            <a:extLst>
              <a:ext uri="{FF2B5EF4-FFF2-40B4-BE49-F238E27FC236}">
                <a16:creationId xmlns:a16="http://schemas.microsoft.com/office/drawing/2014/main" xmlns="" id="{B3E7D330-F609-81E3-2404-C3105F302A8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24581" name="Segnaposto numero diapositiva 4">
            <a:extLst>
              <a:ext uri="{FF2B5EF4-FFF2-40B4-BE49-F238E27FC236}">
                <a16:creationId xmlns:a16="http://schemas.microsoft.com/office/drawing/2014/main" xmlns="" id="{07ADBE30-EA3A-6043-8290-0D64960955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6CDB3A-2E3A-4764-A43D-7A2C36CCE807}" type="slidenum">
              <a:rPr lang="it-IT" altLang="it-IT" sz="600">
                <a:solidFill>
                  <a:srgbClr val="898989"/>
                </a:solidFill>
              </a:rPr>
              <a:pPr/>
              <a:t>20</a:t>
            </a:fld>
            <a:endParaRPr lang="it-IT" altLang="it-IT" sz="600">
              <a:solidFill>
                <a:srgbClr val="898989"/>
              </a:solidFill>
            </a:endParaRPr>
          </a:p>
        </p:txBody>
      </p:sp>
      <p:pic>
        <p:nvPicPr>
          <p:cNvPr id="24582" name="Immagine 5">
            <a:extLst>
              <a:ext uri="{FF2B5EF4-FFF2-40B4-BE49-F238E27FC236}">
                <a16:creationId xmlns:a16="http://schemas.microsoft.com/office/drawing/2014/main" xmlns="" id="{71CA9353-F400-401A-0334-7F8C27283E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28811">
            <a:off x="646113" y="1127125"/>
            <a:ext cx="29718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magine 6">
            <a:extLst>
              <a:ext uri="{FF2B5EF4-FFF2-40B4-BE49-F238E27FC236}">
                <a16:creationId xmlns:a16="http://schemas.microsoft.com/office/drawing/2014/main" xmlns="" id="{CD18FCA8-1265-24C2-D303-BD2539E214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80157">
            <a:off x="3448050" y="1331913"/>
            <a:ext cx="28194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magine 7">
            <a:extLst>
              <a:ext uri="{FF2B5EF4-FFF2-40B4-BE49-F238E27FC236}">
                <a16:creationId xmlns:a16="http://schemas.microsoft.com/office/drawing/2014/main" xmlns="" id="{08EC5014-7FFC-F97E-0E80-6E85E8512B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70890">
            <a:off x="889000" y="3298825"/>
            <a:ext cx="3482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Immagine 8">
            <a:extLst>
              <a:ext uri="{FF2B5EF4-FFF2-40B4-BE49-F238E27FC236}">
                <a16:creationId xmlns:a16="http://schemas.microsoft.com/office/drawing/2014/main" xmlns="" id="{175F81CE-0F75-8D85-AB96-46427EE0BD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421229">
            <a:off x="3619500" y="3543300"/>
            <a:ext cx="2667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Immagine 9">
            <a:extLst>
              <a:ext uri="{FF2B5EF4-FFF2-40B4-BE49-F238E27FC236}">
                <a16:creationId xmlns:a16="http://schemas.microsoft.com/office/drawing/2014/main" xmlns="" id="{C52E5075-94FC-31FF-7CBD-7CAA991623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03953">
            <a:off x="1060450" y="5267325"/>
            <a:ext cx="228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Immagine 10">
            <a:extLst>
              <a:ext uri="{FF2B5EF4-FFF2-40B4-BE49-F238E27FC236}">
                <a16:creationId xmlns:a16="http://schemas.microsoft.com/office/drawing/2014/main" xmlns="" id="{868A41D1-DC28-544E-62FE-AC21167F4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4841909">
            <a:off x="3074194" y="5798344"/>
            <a:ext cx="26320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asellaDiTesto 1">
            <a:extLst>
              <a:ext uri="{FF2B5EF4-FFF2-40B4-BE49-F238E27FC236}">
                <a16:creationId xmlns:a16="http://schemas.microsoft.com/office/drawing/2014/main" xmlns="" id="{E11D30A7-9A5D-6294-7554-11BF5D853900}"/>
              </a:ext>
            </a:extLst>
          </p:cNvPr>
          <p:cNvSpPr txBox="1">
            <a:spLocks noChangeArrowheads="1"/>
          </p:cNvSpPr>
          <p:nvPr/>
        </p:nvSpPr>
        <p:spPr bwMode="auto">
          <a:xfrm>
            <a:off x="685800" y="457200"/>
            <a:ext cx="54102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dirty="0">
                <a:solidFill>
                  <a:srgbClr val="0000FF"/>
                </a:solidFill>
                <a:latin typeface="Lucida Handwriting" panose="03010101010101010101" pitchFamily="66" charset="0"/>
              </a:rPr>
              <a:t>Scuola Infanzia </a:t>
            </a:r>
            <a:r>
              <a:rPr lang="it-IT" altLang="it-IT" sz="1400" b="1" dirty="0" err="1">
                <a:solidFill>
                  <a:srgbClr val="0000FF"/>
                </a:solidFill>
                <a:latin typeface="Lucida Handwriting" panose="03010101010101010101" pitchFamily="66" charset="0"/>
              </a:rPr>
              <a:t>sottoferrovia</a:t>
            </a:r>
            <a:r>
              <a:rPr lang="it-IT" altLang="it-IT" sz="1400" b="1" dirty="0">
                <a:solidFill>
                  <a:srgbClr val="0000FF"/>
                </a:solidFill>
                <a:latin typeface="Lucida Handwriting" panose="03010101010101010101" pitchFamily="66" charset="0"/>
              </a:rPr>
              <a:t> sede </a:t>
            </a:r>
            <a:r>
              <a:rPr lang="it-IT" altLang="it-IT" sz="1600" b="1" dirty="0">
                <a:solidFill>
                  <a:srgbClr val="FF0000"/>
                </a:solidFill>
                <a:latin typeface="Lucida Handwriting" panose="03010101010101010101" pitchFamily="66" charset="0"/>
              </a:rPr>
              <a:t>Chiocciola</a:t>
            </a:r>
            <a:endParaRPr lang="it-IT" altLang="it-IT" sz="1600" dirty="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3338F298-EA18-0127-682B-1042B7F7D262}"/>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Stretto</a:t>
            </a:r>
          </a:p>
          <a:p>
            <a:pPr algn="ctr">
              <a:defRPr/>
            </a:pPr>
            <a:r>
              <a:rPr lang="it-IT" sz="1200" b="1" dirty="0">
                <a:solidFill>
                  <a:srgbClr val="0000FF"/>
                </a:solidFill>
              </a:rPr>
              <a:t>Edificio inteso come </a:t>
            </a:r>
          </a:p>
          <a:p>
            <a:pPr algn="ctr">
              <a:defRPr/>
            </a:pPr>
            <a:r>
              <a:rPr lang="it-IT" sz="1200" b="1" dirty="0">
                <a:solidFill>
                  <a:srgbClr val="FF0000"/>
                </a:solidFill>
              </a:rPr>
              <a:t>SPAZIO FISICO</a:t>
            </a:r>
          </a:p>
          <a:p>
            <a:pPr algn="ctr">
              <a:defRPr/>
            </a:pPr>
            <a:r>
              <a:rPr lang="it-IT" sz="1200" b="1" dirty="0">
                <a:solidFill>
                  <a:srgbClr val="0000FF"/>
                </a:solidFill>
              </a:rPr>
              <a:t>e </a:t>
            </a:r>
          </a:p>
          <a:p>
            <a:pPr algn="ctr">
              <a:defRPr/>
            </a:pPr>
            <a:r>
              <a:rPr lang="it-IT" sz="1200" b="1" dirty="0">
                <a:solidFill>
                  <a:srgbClr val="FF0000"/>
                </a:solidFill>
              </a:rPr>
              <a:t>POPOLAZIONE SCOLASTCA</a:t>
            </a:r>
          </a:p>
        </p:txBody>
      </p:sp>
      <p:sp>
        <p:nvSpPr>
          <p:cNvPr id="8" name="Rettangolo 7">
            <a:extLst>
              <a:ext uri="{FF2B5EF4-FFF2-40B4-BE49-F238E27FC236}">
                <a16:creationId xmlns:a16="http://schemas.microsoft.com/office/drawing/2014/main" xmlns="" id="{13ACB8A6-0D20-653E-3254-CBD3737C875C}"/>
              </a:ext>
            </a:extLst>
          </p:cNvPr>
          <p:cNvSpPr/>
          <p:nvPr/>
        </p:nvSpPr>
        <p:spPr>
          <a:xfrm>
            <a:off x="381000" y="2590801"/>
            <a:ext cx="5715000" cy="609599"/>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latin typeface="+mj-lt"/>
                <a:cs typeface="Times New Roman" panose="02020603050405020304" pitchFamily="18" charset="0"/>
              </a:rPr>
              <a:t>DISLOCAZIONE PLANIMETRICA</a:t>
            </a:r>
          </a:p>
          <a:p>
            <a:pPr algn="ctr">
              <a:defRPr/>
            </a:pPr>
            <a:r>
              <a:rPr lang="it-IT" sz="1600" b="1" dirty="0">
                <a:solidFill>
                  <a:srgbClr val="0000FF"/>
                </a:solidFill>
                <a:latin typeface="+mj-lt"/>
                <a:cs typeface="Times New Roman" panose="02020603050405020304" pitchFamily="18" charset="0"/>
              </a:rPr>
              <a:t>Edificio posto su un unico livello a Pianto Terra</a:t>
            </a:r>
          </a:p>
        </p:txBody>
      </p:sp>
      <p:sp>
        <p:nvSpPr>
          <p:cNvPr id="9" name="Rettangolo arrotondato 8">
            <a:extLst>
              <a:ext uri="{FF2B5EF4-FFF2-40B4-BE49-F238E27FC236}">
                <a16:creationId xmlns:a16="http://schemas.microsoft.com/office/drawing/2014/main" xmlns="" id="{7B964434-604E-2BB7-FB45-DB49A281E7BB}"/>
              </a:ext>
            </a:extLst>
          </p:cNvPr>
          <p:cNvSpPr/>
          <p:nvPr/>
        </p:nvSpPr>
        <p:spPr>
          <a:xfrm>
            <a:off x="381000" y="3276600"/>
            <a:ext cx="5715000" cy="914400"/>
          </a:xfrm>
          <a:prstGeom prst="roundRect">
            <a:avLst/>
          </a:prstGeom>
          <a:solidFill>
            <a:srgbClr val="99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DISLOCAZIONE degli SPAZI</a:t>
            </a:r>
          </a:p>
          <a:p>
            <a:pPr algn="ctr">
              <a:defRPr/>
            </a:pPr>
            <a:endParaRPr lang="it-IT"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PIANO TERRA </a:t>
            </a:r>
            <a:r>
              <a:rPr lang="it-IT" sz="1600" b="1" dirty="0">
                <a:solidFill>
                  <a:schemeClr val="tx1"/>
                </a:solidFill>
                <a:latin typeface="Times New Roman" panose="02020603050405020304" pitchFamily="18" charset="0"/>
                <a:cs typeface="Times New Roman" panose="02020603050405020304" pitchFamily="18" charset="0"/>
              </a:rPr>
              <a:t>: n.°3 AULE per la scuola dell’Infanzia;  </a:t>
            </a:r>
          </a:p>
          <a:p>
            <a:pPr>
              <a:defRPr/>
            </a:pPr>
            <a:r>
              <a:rPr lang="it-IT" sz="1600" b="1" dirty="0">
                <a:solidFill>
                  <a:schemeClr val="tx1"/>
                </a:solidFill>
                <a:latin typeface="Times New Roman" panose="02020603050405020304" pitchFamily="18" charset="0"/>
                <a:cs typeface="Times New Roman" panose="02020603050405020304" pitchFamily="18" charset="0"/>
              </a:rPr>
              <a:t>                             Servizi.</a:t>
            </a:r>
          </a:p>
        </p:txBody>
      </p:sp>
      <p:sp>
        <p:nvSpPr>
          <p:cNvPr id="10" name="Rettangolo con angoli ritagliati in diagonale 9">
            <a:extLst>
              <a:ext uri="{FF2B5EF4-FFF2-40B4-BE49-F238E27FC236}">
                <a16:creationId xmlns:a16="http://schemas.microsoft.com/office/drawing/2014/main" xmlns="" id="{6EF0AD1D-FE3A-DA8A-2803-E6085F04252A}"/>
              </a:ext>
            </a:extLst>
          </p:cNvPr>
          <p:cNvSpPr/>
          <p:nvPr/>
        </p:nvSpPr>
        <p:spPr>
          <a:xfrm>
            <a:off x="355980" y="4267204"/>
            <a:ext cx="5714999" cy="973312"/>
          </a:xfrm>
          <a:prstGeom prst="snip2DiagRect">
            <a:avLst/>
          </a:prstGeom>
          <a:solidFill>
            <a:srgbClr val="FFFF00"/>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SCALE di Accesso e di Servizio</a:t>
            </a:r>
          </a:p>
          <a:p>
            <a:pPr>
              <a:defRPr/>
            </a:pPr>
            <a:r>
              <a:rPr lang="it-IT" sz="1400" b="1" dirty="0">
                <a:solidFill>
                  <a:schemeClr val="tx1"/>
                </a:solidFill>
                <a:latin typeface="Times New Roman" panose="02020603050405020304" pitchFamily="18" charset="0"/>
                <a:cs typeface="Times New Roman" panose="02020603050405020304" pitchFamily="18" charset="0"/>
              </a:rPr>
              <a:t>Nel Plesso in esame non vi sono scale di accesso e di Emergenza.</a:t>
            </a:r>
          </a:p>
          <a:p>
            <a:pPr>
              <a:defRPr/>
            </a:pPr>
            <a:r>
              <a:rPr lang="it-IT" sz="1400" b="1" dirty="0">
                <a:solidFill>
                  <a:schemeClr val="tx1"/>
                </a:solidFill>
                <a:latin typeface="Times New Roman" panose="02020603050405020304" pitchFamily="18" charset="0"/>
                <a:cs typeface="Times New Roman" panose="02020603050405020304" pitchFamily="18" charset="0"/>
              </a:rPr>
              <a:t>La particolarità di tale Plesso è che ogni spazio didattico, aula, è raggiungibile sia dall’interno che dall’esterno.</a:t>
            </a:r>
            <a:endParaRPr lang="it-IT" sz="1400" dirty="0">
              <a:solidFill>
                <a:schemeClr val="tx1"/>
              </a:solidFill>
              <a:latin typeface="Times New Roman" panose="02020603050405020304" pitchFamily="18" charset="0"/>
              <a:cs typeface="Times New Roman" panose="02020603050405020304" pitchFamily="18" charset="0"/>
            </a:endParaRPr>
          </a:p>
        </p:txBody>
      </p:sp>
      <p:sp>
        <p:nvSpPr>
          <p:cNvPr id="12" name="Rettangolo arrotondato 11">
            <a:extLst>
              <a:ext uri="{FF2B5EF4-FFF2-40B4-BE49-F238E27FC236}">
                <a16:creationId xmlns:a16="http://schemas.microsoft.com/office/drawing/2014/main" xmlns="" id="{EB61C5C7-606C-8F97-A980-E95DECC34E0F}"/>
              </a:ext>
            </a:extLst>
          </p:cNvPr>
          <p:cNvSpPr/>
          <p:nvPr/>
        </p:nvSpPr>
        <p:spPr>
          <a:xfrm>
            <a:off x="355979" y="5743317"/>
            <a:ext cx="5715000" cy="143077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rgbClr val="99FF99"/>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USCITE di EMERGENZA e Vie di Fuga</a:t>
            </a:r>
          </a:p>
          <a:p>
            <a:pPr algn="ctr">
              <a:defRPr/>
            </a:pPr>
            <a:endParaRPr lang="it-IT" sz="16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it-IT" sz="1600" b="1" dirty="0">
                <a:solidFill>
                  <a:srgbClr val="0000FF"/>
                </a:solidFill>
                <a:latin typeface="Times New Roman" panose="02020603050405020304" pitchFamily="18" charset="0"/>
                <a:cs typeface="Times New Roman" panose="02020603050405020304" pitchFamily="18" charset="0"/>
              </a:rPr>
              <a:t>Il Plesso è caratterizzato da tante USCITE di Emergenza quanto sono il numero delle Aule. Infatti ad ogni Aula si accede sia dall’interno del Plesso che dall’esterno.</a:t>
            </a:r>
          </a:p>
          <a:p>
            <a:pPr algn="just">
              <a:defRPr/>
            </a:pPr>
            <a:r>
              <a:rPr lang="it-IT" sz="1600" b="1" dirty="0">
                <a:solidFill>
                  <a:srgbClr val="0000FF"/>
                </a:solidFill>
                <a:latin typeface="Times New Roman" panose="02020603050405020304" pitchFamily="18" charset="0"/>
                <a:cs typeface="Times New Roman" panose="02020603050405020304" pitchFamily="18" charset="0"/>
              </a:rPr>
              <a:t>L’Entrata/Uscita principale è da ritenersi come elemento atto a garantire l’ingresso agli occasionali al Plesso.</a:t>
            </a:r>
          </a:p>
          <a:p>
            <a:pPr algn="just">
              <a:defRPr/>
            </a:pPr>
            <a:endParaRPr lang="it-IT" sz="1600" b="1" dirty="0">
              <a:solidFill>
                <a:srgbClr val="0000FF"/>
              </a:solidFill>
              <a:latin typeface="Times New Roman" panose="02020603050405020304" pitchFamily="18" charset="0"/>
              <a:cs typeface="Times New Roman" panose="02020603050405020304" pitchFamily="18" charset="0"/>
            </a:endParaRPr>
          </a:p>
          <a:p>
            <a:pPr>
              <a:defRPr/>
            </a:pPr>
            <a:r>
              <a:rPr lang="it-IT" sz="1600" b="1" dirty="0">
                <a:solidFill>
                  <a:srgbClr val="0000FF"/>
                </a:solidFill>
                <a:latin typeface="+mj-lt"/>
              </a:rPr>
              <a:t>                          </a:t>
            </a:r>
          </a:p>
        </p:txBody>
      </p:sp>
      <p:sp>
        <p:nvSpPr>
          <p:cNvPr id="13" name="Ovale 12">
            <a:extLst>
              <a:ext uri="{FF2B5EF4-FFF2-40B4-BE49-F238E27FC236}">
                <a16:creationId xmlns:a16="http://schemas.microsoft.com/office/drawing/2014/main" xmlns="" id="{303346AB-F6A1-5E11-17FA-C1D6B3872A47}"/>
              </a:ext>
            </a:extLst>
          </p:cNvPr>
          <p:cNvSpPr/>
          <p:nvPr/>
        </p:nvSpPr>
        <p:spPr>
          <a:xfrm rot="21299187">
            <a:off x="1505203" y="7170001"/>
            <a:ext cx="3993515" cy="1203287"/>
          </a:xfrm>
          <a:prstGeom prst="ellipse">
            <a:avLst/>
          </a:prstGeom>
          <a:gradFill flip="none" rotWithShape="1">
            <a:gsLst>
              <a:gs pos="0">
                <a:srgbClr val="66FFCC">
                  <a:shade val="30000"/>
                  <a:satMod val="115000"/>
                </a:srgbClr>
              </a:gs>
              <a:gs pos="50000">
                <a:srgbClr val="66FFCC">
                  <a:shade val="67500"/>
                  <a:satMod val="115000"/>
                </a:srgbClr>
              </a:gs>
              <a:gs pos="100000">
                <a:srgbClr val="66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POPOLAZIONE SCOLASTICA</a:t>
            </a:r>
          </a:p>
          <a:p>
            <a:pPr algn="ctr">
              <a:defRPr/>
            </a:pPr>
            <a:r>
              <a:rPr lang="it-IT" sz="1400" b="1" dirty="0">
                <a:solidFill>
                  <a:srgbClr val="FF0000"/>
                </a:solidFill>
                <a:latin typeface="Times New Roman" panose="02020603050405020304" pitchFamily="18" charset="0"/>
                <a:cs typeface="Times New Roman" panose="02020603050405020304" pitchFamily="18" charset="0"/>
              </a:rPr>
              <a:t>Alunni, personale docente e non docente, ausiliari e occasionali</a:t>
            </a:r>
          </a:p>
          <a:p>
            <a:pPr algn="ctr">
              <a:defRPr/>
            </a:pPr>
            <a:r>
              <a:rPr lang="it-IT" sz="1400" b="1" dirty="0">
                <a:solidFill>
                  <a:srgbClr val="FF0000"/>
                </a:solidFill>
                <a:latin typeface="Times New Roman" panose="02020603050405020304" pitchFamily="18" charset="0"/>
                <a:cs typeface="Times New Roman" panose="02020603050405020304" pitchFamily="18" charset="0"/>
              </a:rPr>
              <a:t>Circa 80 unità</a:t>
            </a:r>
            <a:endParaRPr lang="it-IT" sz="1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Segnaposto data 1">
            <a:extLst>
              <a:ext uri="{FF2B5EF4-FFF2-40B4-BE49-F238E27FC236}">
                <a16:creationId xmlns:a16="http://schemas.microsoft.com/office/drawing/2014/main" xmlns="" id="{165A87A2-0D85-B5A4-BACE-D2C1DB142EFD}"/>
              </a:ext>
            </a:extLst>
          </p:cNvPr>
          <p:cNvSpPr>
            <a:spLocks noGrp="1"/>
          </p:cNvSpPr>
          <p:nvPr>
            <p:ph type="dt" sz="quarter" idx="10"/>
          </p:nvPr>
        </p:nvSpPr>
        <p:spPr/>
        <p:txBody>
          <a:bodyPr/>
          <a:lstStyle/>
          <a:p>
            <a:pPr>
              <a:defRPr/>
            </a:pPr>
            <a:fld id="{CF82FC90-7499-4FC8-8CE1-2D4731E051AA}"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99C8D1A5-B2F8-048C-D8F1-69EAE0EB51D3}"/>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31763" name="Segnaposto numero diapositiva 4">
            <a:extLst>
              <a:ext uri="{FF2B5EF4-FFF2-40B4-BE49-F238E27FC236}">
                <a16:creationId xmlns:a16="http://schemas.microsoft.com/office/drawing/2014/main" xmlns="" id="{2E2F7A83-BCBE-C5B7-0DE4-3E7DB6E25D9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7156A6-5294-4050-991C-E8CCC1CFB683}" type="slidenum">
              <a:rPr lang="it-IT" altLang="it-IT" sz="600">
                <a:solidFill>
                  <a:srgbClr val="898989"/>
                </a:solidFill>
              </a:rPr>
              <a:pPr/>
              <a:t>21</a:t>
            </a:fld>
            <a:endParaRPr lang="it-IT" altLang="it-IT" sz="600">
              <a:solidFill>
                <a:srgbClr val="898989"/>
              </a:solidFill>
            </a:endParaRPr>
          </a:p>
        </p:txBody>
      </p:sp>
      <p:pic>
        <p:nvPicPr>
          <p:cNvPr id="31764" name="Immagine 10">
            <a:extLst>
              <a:ext uri="{FF2B5EF4-FFF2-40B4-BE49-F238E27FC236}">
                <a16:creationId xmlns:a16="http://schemas.microsoft.com/office/drawing/2014/main" xmlns="" id="{F7D15A67-8C88-F7EA-CC58-08405E3A2C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5437">
            <a:off x="3767138" y="1019175"/>
            <a:ext cx="23558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sellaDiTesto 1">
            <a:extLst>
              <a:ext uri="{FF2B5EF4-FFF2-40B4-BE49-F238E27FC236}">
                <a16:creationId xmlns:a16="http://schemas.microsoft.com/office/drawing/2014/main" xmlns="" id="{3251638A-2C99-FDB9-DA03-4CCE491B61AA}"/>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 </a:t>
            </a:r>
            <a:r>
              <a:rPr lang="it-IT" altLang="it-IT" sz="2000" b="1">
                <a:solidFill>
                  <a:srgbClr val="FF0000"/>
                </a:solidFill>
                <a:latin typeface="Lucida Handwriting" panose="03010101010101010101" pitchFamily="66" charset="0"/>
              </a:rPr>
              <a:t>Chiocciola</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E02395F3-7798-B218-1EA8-65BA1C6A10B1}"/>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Lato</a:t>
            </a:r>
          </a:p>
          <a:p>
            <a:pPr algn="ctr">
              <a:defRPr/>
            </a:pPr>
            <a:r>
              <a:rPr lang="it-IT" sz="1200" b="1" dirty="0">
                <a:solidFill>
                  <a:srgbClr val="0000FF"/>
                </a:solidFill>
              </a:rPr>
              <a:t>Edificio inteso come </a:t>
            </a:r>
          </a:p>
          <a:p>
            <a:pPr algn="ctr">
              <a:defRPr/>
            </a:pPr>
            <a:r>
              <a:rPr lang="it-IT" sz="1200" b="1" dirty="0">
                <a:solidFill>
                  <a:srgbClr val="FF0000"/>
                </a:solidFill>
              </a:rPr>
              <a:t>CONTESTO in cui è INSERITO</a:t>
            </a:r>
          </a:p>
        </p:txBody>
      </p:sp>
      <p:sp>
        <p:nvSpPr>
          <p:cNvPr id="8" name="Rettangolo 7">
            <a:extLst>
              <a:ext uri="{FF2B5EF4-FFF2-40B4-BE49-F238E27FC236}">
                <a16:creationId xmlns:a16="http://schemas.microsoft.com/office/drawing/2014/main" xmlns="" id="{C3723124-A6F1-462E-5208-C97A255E4EF2}"/>
              </a:ext>
            </a:extLst>
          </p:cNvPr>
          <p:cNvSpPr/>
          <p:nvPr/>
        </p:nvSpPr>
        <p:spPr>
          <a:xfrm>
            <a:off x="381000" y="2514600"/>
            <a:ext cx="5715000" cy="844373"/>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ACCESSO all’AREA</a:t>
            </a:r>
          </a:p>
          <a:p>
            <a:pPr>
              <a:defRPr/>
            </a:pPr>
            <a:r>
              <a:rPr lang="it-IT" sz="1600" b="1" dirty="0">
                <a:solidFill>
                  <a:srgbClr val="0000FF"/>
                </a:solidFill>
                <a:latin typeface="+mj-lt"/>
                <a:cs typeface="Times New Roman" panose="02020603050405020304" pitchFamily="18" charset="0"/>
              </a:rPr>
              <a:t>All’area di accede dalla Viabilità Ordinaria Comunale</a:t>
            </a:r>
          </a:p>
        </p:txBody>
      </p:sp>
      <p:sp>
        <p:nvSpPr>
          <p:cNvPr id="9" name="Rettangolo arrotondato 8">
            <a:extLst>
              <a:ext uri="{FF2B5EF4-FFF2-40B4-BE49-F238E27FC236}">
                <a16:creationId xmlns:a16="http://schemas.microsoft.com/office/drawing/2014/main" xmlns="" id="{61676A7B-B749-FB80-7CDB-0D2BCE21301E}"/>
              </a:ext>
            </a:extLst>
          </p:cNvPr>
          <p:cNvSpPr/>
          <p:nvPr/>
        </p:nvSpPr>
        <p:spPr>
          <a:xfrm>
            <a:off x="381000" y="3429000"/>
            <a:ext cx="5715000" cy="1295400"/>
          </a:xfrm>
          <a:prstGeom prst="roundRect">
            <a:avLst/>
          </a:prstGeom>
          <a:solidFill>
            <a:srgbClr val="99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Pertinenza dell’Area</a:t>
            </a:r>
          </a:p>
          <a:p>
            <a:pPr>
              <a:defRPr/>
            </a:pPr>
            <a:r>
              <a:rPr lang="it-IT" sz="1600" b="1" dirty="0">
                <a:solidFill>
                  <a:schemeClr val="tx1"/>
                </a:solidFill>
                <a:latin typeface="+mj-lt"/>
              </a:rPr>
              <a:t>L’edificio Scolastico è inserito all’interno di una Area recintata, quindi a servizio delle sole attività didattiche e ludiche del Plesso.</a:t>
            </a:r>
          </a:p>
          <a:p>
            <a:pPr>
              <a:defRPr/>
            </a:pPr>
            <a:r>
              <a:rPr lang="it-IT" sz="1600" b="1" dirty="0">
                <a:solidFill>
                  <a:schemeClr val="tx1"/>
                </a:solidFill>
                <a:latin typeface="+mj-lt"/>
              </a:rPr>
              <a:t>All’interno di tale area, inibita ad estranei e  al traffico Veicolare, è stata individuata il PUNTO di RACCOLTA in caso di Evacuazione.</a:t>
            </a:r>
          </a:p>
        </p:txBody>
      </p:sp>
      <p:sp>
        <p:nvSpPr>
          <p:cNvPr id="10" name="Rettangolo con angoli ritagliati in diagonale 9">
            <a:extLst>
              <a:ext uri="{FF2B5EF4-FFF2-40B4-BE49-F238E27FC236}">
                <a16:creationId xmlns:a16="http://schemas.microsoft.com/office/drawing/2014/main" xmlns="" id="{D9E0CF81-DAE5-23B8-1796-6667203D43BF}"/>
              </a:ext>
            </a:extLst>
          </p:cNvPr>
          <p:cNvSpPr/>
          <p:nvPr/>
        </p:nvSpPr>
        <p:spPr>
          <a:xfrm>
            <a:off x="381000" y="4876801"/>
            <a:ext cx="5714999" cy="2209800"/>
          </a:xfrm>
          <a:prstGeom prst="snip2DiagRect">
            <a:avLst/>
          </a:prstGeom>
          <a:solidFill>
            <a:srgbClr val="CCFFFF"/>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ACCESSO all’EDIFICIO</a:t>
            </a:r>
          </a:p>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lgn="just">
              <a:defRPr/>
            </a:pPr>
            <a:r>
              <a:rPr lang="it-IT" sz="1600" b="1" dirty="0">
                <a:solidFill>
                  <a:schemeClr val="tx1"/>
                </a:solidFill>
                <a:latin typeface="+mj-lt"/>
              </a:rPr>
              <a:t>All’Area del Plesso Scolastico si ACCEDE per tramite l’utilizzo di un CANCELLO che definisce l’area</a:t>
            </a:r>
          </a:p>
          <a:p>
            <a:pPr algn="just">
              <a:defRPr/>
            </a:pPr>
            <a:r>
              <a:rPr lang="it-IT" sz="1600" b="1" dirty="0">
                <a:solidFill>
                  <a:schemeClr val="tx1"/>
                </a:solidFill>
                <a:latin typeface="+mj-lt"/>
              </a:rPr>
              <a:t>L’accesso consente l’ingresso al solo transito pedonale.</a:t>
            </a:r>
          </a:p>
          <a:p>
            <a:pPr algn="just">
              <a:defRPr/>
            </a:pPr>
            <a:r>
              <a:rPr lang="it-IT" sz="1600" b="1" dirty="0">
                <a:solidFill>
                  <a:schemeClr val="tx1"/>
                </a:solidFill>
                <a:latin typeface="+mj-lt"/>
              </a:rPr>
              <a:t>Il cancello viene tenuto APERTO durante l’INGRESSO e l’USCITA  degli alunni</a:t>
            </a:r>
          </a:p>
          <a:p>
            <a:pPr algn="just">
              <a:defRPr/>
            </a:pPr>
            <a:r>
              <a:rPr lang="it-IT" sz="1600" b="1" dirty="0">
                <a:solidFill>
                  <a:schemeClr val="tx1"/>
                </a:solidFill>
                <a:latin typeface="+mj-lt"/>
              </a:rPr>
              <a:t>Durante le ore di attività didattica, il Cancello resta CHIUSO.</a:t>
            </a:r>
          </a:p>
        </p:txBody>
      </p:sp>
      <p:sp>
        <p:nvSpPr>
          <p:cNvPr id="2" name="Segnaposto data 1">
            <a:extLst>
              <a:ext uri="{FF2B5EF4-FFF2-40B4-BE49-F238E27FC236}">
                <a16:creationId xmlns:a16="http://schemas.microsoft.com/office/drawing/2014/main" xmlns="" id="{3F6068C7-A6FF-57EF-4DD8-3980459D0C13}"/>
              </a:ext>
            </a:extLst>
          </p:cNvPr>
          <p:cNvSpPr>
            <a:spLocks noGrp="1"/>
          </p:cNvSpPr>
          <p:nvPr>
            <p:ph type="dt" sz="quarter" idx="10"/>
          </p:nvPr>
        </p:nvSpPr>
        <p:spPr/>
        <p:txBody>
          <a:bodyPr/>
          <a:lstStyle/>
          <a:p>
            <a:pPr>
              <a:defRPr/>
            </a:pPr>
            <a:fld id="{5D1F2A41-5708-47B9-B837-A59EC4CF5DEB}"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39517534-64E7-6E37-2037-27E185C88A63}"/>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32781" name="Segnaposto numero diapositiva 4">
            <a:extLst>
              <a:ext uri="{FF2B5EF4-FFF2-40B4-BE49-F238E27FC236}">
                <a16:creationId xmlns:a16="http://schemas.microsoft.com/office/drawing/2014/main" xmlns="" id="{C1DE746F-CADB-8538-708F-44B7FF0410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6B3A31-8E84-4285-89CC-D85D07FF69D9}" type="slidenum">
              <a:rPr lang="it-IT" altLang="it-IT" sz="600">
                <a:solidFill>
                  <a:srgbClr val="898989"/>
                </a:solidFill>
              </a:rPr>
              <a:pPr/>
              <a:t>22</a:t>
            </a:fld>
            <a:endParaRPr lang="it-IT" altLang="it-IT" sz="600">
              <a:solidFill>
                <a:srgbClr val="898989"/>
              </a:solidFill>
            </a:endParaRPr>
          </a:p>
        </p:txBody>
      </p:sp>
      <p:pic>
        <p:nvPicPr>
          <p:cNvPr id="32782" name="Immagine 10">
            <a:extLst>
              <a:ext uri="{FF2B5EF4-FFF2-40B4-BE49-F238E27FC236}">
                <a16:creationId xmlns:a16="http://schemas.microsoft.com/office/drawing/2014/main" xmlns="" id="{0DFEFC20-5EAD-5094-1AA7-E48A6B1744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5437">
            <a:off x="3665538" y="996950"/>
            <a:ext cx="23558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1">
            <a:extLst>
              <a:ext uri="{FF2B5EF4-FFF2-40B4-BE49-F238E27FC236}">
                <a16:creationId xmlns:a16="http://schemas.microsoft.com/office/drawing/2014/main" xmlns="" id="{B91FCD22-3A53-1704-2B99-90ECD4871015}"/>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 </a:t>
            </a:r>
            <a:r>
              <a:rPr lang="it-IT" altLang="it-IT" sz="2000" b="1">
                <a:solidFill>
                  <a:srgbClr val="FF0000"/>
                </a:solidFill>
                <a:latin typeface="Lucida Handwriting" panose="03010101010101010101" pitchFamily="66" charset="0"/>
              </a:rPr>
              <a:t>Chiocciola</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95BC95F4-9F20-BB30-389C-2B4148F3428A}"/>
              </a:ext>
            </a:extLst>
          </p:cNvPr>
          <p:cNvSpPr/>
          <p:nvPr/>
        </p:nvSpPr>
        <p:spPr>
          <a:xfrm rot="20898145">
            <a:off x="587375" y="942975"/>
            <a:ext cx="3255963" cy="152558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ESTERNI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79736A93-DD01-5B43-1A43-C864141A0314}"/>
              </a:ext>
            </a:extLst>
          </p:cNvPr>
          <p:cNvSpPr/>
          <p:nvPr/>
        </p:nvSpPr>
        <p:spPr>
          <a:xfrm>
            <a:off x="381000" y="2514600"/>
            <a:ext cx="5715000" cy="23622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RISCHI  ESTERNI per ACCESSO all’AREA</a:t>
            </a:r>
          </a:p>
          <a:p>
            <a:pPr algn="ctr">
              <a:defRPr/>
            </a:pPr>
            <a:endParaRPr lang="it-IT" sz="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a:defRPr/>
            </a:pPr>
            <a:r>
              <a:rPr lang="it-IT" sz="1400" b="1" dirty="0">
                <a:solidFill>
                  <a:srgbClr val="0000FF"/>
                </a:solidFill>
                <a:latin typeface="+mj-lt"/>
                <a:cs typeface="Times New Roman" panose="02020603050405020304" pitchFamily="18" charset="0"/>
              </a:rPr>
              <a:t>A tale EDIFICIO si accede direttamente dalla viabilità comunale </a:t>
            </a:r>
          </a:p>
          <a:p>
            <a:pPr>
              <a:defRPr/>
            </a:pPr>
            <a:r>
              <a:rPr lang="it-IT" sz="1400" b="1" dirty="0">
                <a:solidFill>
                  <a:srgbClr val="0000FF"/>
                </a:solidFill>
                <a:latin typeface="+mj-lt"/>
                <a:cs typeface="Times New Roman" panose="02020603050405020304" pitchFamily="18" charset="0"/>
              </a:rPr>
              <a:t>Su tale strada l’Accesso degli Alunni NON è regolato dalla presenza della POLIZIA MUNICIPALE.</a:t>
            </a:r>
          </a:p>
          <a:p>
            <a:pPr>
              <a:defRPr/>
            </a:pPr>
            <a:r>
              <a:rPr lang="it-IT" sz="1400" b="1" dirty="0">
                <a:solidFill>
                  <a:srgbClr val="0000FF"/>
                </a:solidFill>
                <a:latin typeface="+mj-lt"/>
                <a:cs typeface="Times New Roman" panose="02020603050405020304" pitchFamily="18" charset="0"/>
              </a:rPr>
              <a:t>La strada di accesso al Plesso non è molto frequentata, il traffico è quindi sporadico e disordinato e non sempre avviene nel rispetto delle norme del Codice della strada. </a:t>
            </a:r>
          </a:p>
        </p:txBody>
      </p:sp>
      <p:sp>
        <p:nvSpPr>
          <p:cNvPr id="9" name="Rettangolo arrotondato 8">
            <a:extLst>
              <a:ext uri="{FF2B5EF4-FFF2-40B4-BE49-F238E27FC236}">
                <a16:creationId xmlns:a16="http://schemas.microsoft.com/office/drawing/2014/main" xmlns="" id="{D411580F-8362-1B9C-317A-A2AF2AC49664}"/>
              </a:ext>
            </a:extLst>
          </p:cNvPr>
          <p:cNvSpPr/>
          <p:nvPr/>
        </p:nvSpPr>
        <p:spPr>
          <a:xfrm>
            <a:off x="381000" y="5029200"/>
            <a:ext cx="5715000" cy="2209800"/>
          </a:xfrm>
          <a:prstGeom prst="roundRect">
            <a:avLst/>
          </a:prstGeom>
          <a:solidFill>
            <a:srgbClr val="CC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FF0000"/>
                </a:solidFill>
                <a:effectLst>
                  <a:outerShdw blurRad="38100" dist="38100" dir="2700000" algn="tl">
                    <a:srgbClr val="000000">
                      <a:alpha val="43137"/>
                    </a:srgbClr>
                  </a:outerShdw>
                </a:effectLst>
                <a:latin typeface="+mj-lt"/>
              </a:rPr>
              <a:t>RISCHI ESTERNI legati all’Area di Pertinenza</a:t>
            </a:r>
          </a:p>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defRPr/>
            </a:pPr>
            <a:r>
              <a:rPr lang="it-IT" sz="1400" b="1" dirty="0">
                <a:solidFill>
                  <a:schemeClr val="tx1"/>
                </a:solidFill>
                <a:latin typeface="+mj-lt"/>
              </a:rPr>
              <a:t>Tale Area, completamente recintata, dovrà inibire l’ingresso alle persone estranee alla stessa ATTIVITA’ Scolastica.</a:t>
            </a:r>
          </a:p>
          <a:p>
            <a:pPr>
              <a:defRPr/>
            </a:pPr>
            <a:r>
              <a:rPr lang="it-IT" sz="1400" b="1" dirty="0">
                <a:solidFill>
                  <a:schemeClr val="tx1"/>
                </a:solidFill>
                <a:latin typeface="+mj-lt"/>
              </a:rPr>
              <a:t>Il Cancello d’accesso all’area dovrà restare, durante le ore di lezione, sempre chiuso abilitandolo all’uso solo per l’INGRESSO e  per l’ USCITA degli alunni! </a:t>
            </a:r>
          </a:p>
          <a:p>
            <a:pPr>
              <a:defRPr/>
            </a:pPr>
            <a:r>
              <a:rPr lang="it-IT" sz="1400" b="1" dirty="0">
                <a:solidFill>
                  <a:schemeClr val="tx1"/>
                </a:solidFill>
                <a:latin typeface="+mj-lt"/>
              </a:rPr>
              <a:t>I mezzi di soccorso non possono entrare  nell’area interna per cui, in caso di necessità, dovranno sostare al di fuori della stessa area recintata. </a:t>
            </a:r>
            <a:endParaRPr lang="it-IT" sz="800" b="1" dirty="0">
              <a:solidFill>
                <a:schemeClr val="tx1"/>
              </a:solidFill>
              <a:latin typeface="+mj-lt"/>
            </a:endParaRPr>
          </a:p>
        </p:txBody>
      </p:sp>
      <p:sp>
        <p:nvSpPr>
          <p:cNvPr id="2" name="Segnaposto data 1">
            <a:extLst>
              <a:ext uri="{FF2B5EF4-FFF2-40B4-BE49-F238E27FC236}">
                <a16:creationId xmlns:a16="http://schemas.microsoft.com/office/drawing/2014/main" xmlns="" id="{A151663A-7A8F-98BE-E785-2B4BC3BEB954}"/>
              </a:ext>
            </a:extLst>
          </p:cNvPr>
          <p:cNvSpPr>
            <a:spLocks noGrp="1"/>
          </p:cNvSpPr>
          <p:nvPr>
            <p:ph type="dt" sz="quarter" idx="10"/>
          </p:nvPr>
        </p:nvSpPr>
        <p:spPr/>
        <p:txBody>
          <a:bodyPr/>
          <a:lstStyle/>
          <a:p>
            <a:pPr>
              <a:defRPr/>
            </a:pPr>
            <a:fld id="{65028F47-3AB6-45BA-AAE7-2954B418B4C5}"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2BDC7A86-4A6D-587F-270B-EC2E44CBEA80}"/>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33802" name="Segnaposto numero diapositiva 4">
            <a:extLst>
              <a:ext uri="{FF2B5EF4-FFF2-40B4-BE49-F238E27FC236}">
                <a16:creationId xmlns:a16="http://schemas.microsoft.com/office/drawing/2014/main" xmlns="" id="{17AAFA5E-10A0-A96A-D201-2B174102BE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4A8C48-F1FD-499A-A877-E8CD6913320D}" type="slidenum">
              <a:rPr lang="it-IT" altLang="it-IT" sz="600">
                <a:solidFill>
                  <a:srgbClr val="898989"/>
                </a:solidFill>
              </a:rPr>
              <a:pPr/>
              <a:t>23</a:t>
            </a:fld>
            <a:endParaRPr lang="it-IT" altLang="it-IT" sz="600">
              <a:solidFill>
                <a:srgbClr val="898989"/>
              </a:solidFill>
            </a:endParaRPr>
          </a:p>
        </p:txBody>
      </p:sp>
      <p:pic>
        <p:nvPicPr>
          <p:cNvPr id="33803" name="Immagine 9">
            <a:extLst>
              <a:ext uri="{FF2B5EF4-FFF2-40B4-BE49-F238E27FC236}">
                <a16:creationId xmlns:a16="http://schemas.microsoft.com/office/drawing/2014/main" xmlns="" id="{9783C77D-A2CB-6002-DF5C-DCC4A5E17F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5437">
            <a:off x="3665538" y="996950"/>
            <a:ext cx="23558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asellaDiTesto 1">
            <a:extLst>
              <a:ext uri="{FF2B5EF4-FFF2-40B4-BE49-F238E27FC236}">
                <a16:creationId xmlns:a16="http://schemas.microsoft.com/office/drawing/2014/main" xmlns="" id="{9BD2D378-B5F0-519E-FDB4-5E557A16029D}"/>
              </a:ext>
            </a:extLst>
          </p:cNvPr>
          <p:cNvSpPr txBox="1">
            <a:spLocks noChangeArrowheads="1"/>
          </p:cNvSpPr>
          <p:nvPr/>
        </p:nvSpPr>
        <p:spPr bwMode="auto">
          <a:xfrm>
            <a:off x="685800" y="457200"/>
            <a:ext cx="5410200" cy="40005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Primaria </a:t>
            </a:r>
            <a:r>
              <a:rPr lang="it-IT" altLang="it-IT" sz="2000" b="1">
                <a:solidFill>
                  <a:srgbClr val="FF0000"/>
                </a:solidFill>
                <a:latin typeface="Lucida Handwriting" panose="03010101010101010101" pitchFamily="66" charset="0"/>
              </a:rPr>
              <a:t>Chiocciola</a:t>
            </a:r>
            <a:endParaRPr lang="it-IT" altLang="it-IT" sz="20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37EE6252-FF9F-BAA3-CC93-597C97E3CF8B}"/>
              </a:ext>
            </a:extLst>
          </p:cNvPr>
          <p:cNvSpPr/>
          <p:nvPr/>
        </p:nvSpPr>
        <p:spPr>
          <a:xfrm rot="20448571">
            <a:off x="595313" y="1049338"/>
            <a:ext cx="3427412" cy="1604962"/>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b="1" dirty="0">
                <a:solidFill>
                  <a:srgbClr val="FF0000"/>
                </a:solidFill>
                <a:effectLst>
                  <a:outerShdw blurRad="38100" dist="38100" dir="2700000" algn="tl">
                    <a:srgbClr val="000000">
                      <a:alpha val="43137"/>
                    </a:srgbClr>
                  </a:outerShdw>
                </a:effectLst>
              </a:rPr>
              <a:t>RISCHI</a:t>
            </a:r>
          </a:p>
          <a:p>
            <a:pPr algn="ctr">
              <a:defRPr/>
            </a:pPr>
            <a:r>
              <a:rPr lang="it-IT" sz="2000" b="1" dirty="0">
                <a:solidFill>
                  <a:srgbClr val="0000FF"/>
                </a:solidFill>
              </a:rPr>
              <a:t>INTERNI </a:t>
            </a:r>
            <a:r>
              <a:rPr lang="it-IT" sz="1200" b="1" dirty="0">
                <a:solidFill>
                  <a:srgbClr val="0000FF"/>
                </a:solidFill>
              </a:rPr>
              <a:t>all’</a:t>
            </a:r>
            <a:r>
              <a:rPr lang="it-IT" sz="2000" b="1" dirty="0">
                <a:solidFill>
                  <a:srgbClr val="0000FF"/>
                </a:solidFill>
              </a:rPr>
              <a:t>EDIFICIO </a:t>
            </a:r>
            <a:endParaRPr lang="it-IT" sz="2000" b="1" dirty="0">
              <a:solidFill>
                <a:srgbClr val="FF0000"/>
              </a:solidFill>
            </a:endParaRPr>
          </a:p>
        </p:txBody>
      </p:sp>
      <p:sp>
        <p:nvSpPr>
          <p:cNvPr id="8" name="Rettangolo 7">
            <a:extLst>
              <a:ext uri="{FF2B5EF4-FFF2-40B4-BE49-F238E27FC236}">
                <a16:creationId xmlns:a16="http://schemas.microsoft.com/office/drawing/2014/main" xmlns="" id="{786233EF-CD88-AD74-36C7-3B1BF9B4C965}"/>
              </a:ext>
            </a:extLst>
          </p:cNvPr>
          <p:cNvSpPr/>
          <p:nvPr/>
        </p:nvSpPr>
        <p:spPr>
          <a:xfrm>
            <a:off x="381000" y="2674088"/>
            <a:ext cx="5715000" cy="28194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RISCHI legati alle SCALE di EMERGENZA (Interna ed Esterna)</a:t>
            </a:r>
          </a:p>
          <a:p>
            <a:pPr algn="ctr">
              <a:defRPr/>
            </a:pPr>
            <a:endParaRPr lang="it-IT" sz="1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400" b="1" u="sng" dirty="0">
                <a:solidFill>
                  <a:srgbClr val="FF0000"/>
                </a:solidFill>
                <a:latin typeface="Times New Roman" panose="02020603050405020304" pitchFamily="18" charset="0"/>
                <a:cs typeface="Times New Roman" panose="02020603050405020304" pitchFamily="18" charset="0"/>
              </a:rPr>
              <a:t>Mobilità  INTERNA: </a:t>
            </a:r>
          </a:p>
          <a:p>
            <a:pPr marL="342900" indent="-257175">
              <a:buFontTx/>
              <a:buAutoNum type="arabicParenR"/>
              <a:defRPr/>
            </a:pPr>
            <a:r>
              <a:rPr lang="it-IT" sz="1400" b="1" dirty="0">
                <a:solidFill>
                  <a:srgbClr val="0000FF"/>
                </a:solidFill>
                <a:latin typeface="Times New Roman" panose="02020603050405020304" pitchFamily="18" charset="0"/>
                <a:cs typeface="Times New Roman" panose="02020603050405020304" pitchFamily="18" charset="0"/>
              </a:rPr>
              <a:t>Nel Plesso non vi sono scale interne, per cui la mobilità è a livello.</a:t>
            </a:r>
          </a:p>
          <a:p>
            <a:pPr marL="342900" indent="-257175">
              <a:buFontTx/>
              <a:buAutoNum type="arabicParenR"/>
              <a:defRPr/>
            </a:pPr>
            <a:r>
              <a:rPr lang="it-IT" sz="1400" b="1" dirty="0">
                <a:solidFill>
                  <a:srgbClr val="0000FF"/>
                </a:solidFill>
                <a:latin typeface="Times New Roman" panose="02020603050405020304" pitchFamily="18" charset="0"/>
                <a:cs typeface="Times New Roman" panose="02020603050405020304" pitchFamily="18" charset="0"/>
              </a:rPr>
              <a:t>Si evidenzia, nella mobilità, una Segnaletica di Sicurezza Insufficiente.</a:t>
            </a:r>
          </a:p>
          <a:p>
            <a:pPr algn="ctr">
              <a:defRPr/>
            </a:pPr>
            <a:r>
              <a:rPr lang="it-IT" sz="1400" b="1" dirty="0">
                <a:solidFill>
                  <a:srgbClr val="FF0000"/>
                </a:solidFill>
                <a:latin typeface="Times New Roman" panose="02020603050405020304" pitchFamily="18" charset="0"/>
                <a:cs typeface="Times New Roman" panose="02020603050405020304" pitchFamily="18" charset="0"/>
              </a:rPr>
              <a:t>N.B.</a:t>
            </a:r>
          </a:p>
          <a:p>
            <a:pPr>
              <a:defRPr/>
            </a:pPr>
            <a:r>
              <a:rPr lang="it-IT" sz="1400" b="1" dirty="0">
                <a:solidFill>
                  <a:srgbClr val="0000FF"/>
                </a:solidFill>
                <a:latin typeface="Times New Roman" panose="02020603050405020304" pitchFamily="18" charset="0"/>
                <a:cs typeface="Times New Roman" panose="02020603050405020304" pitchFamily="18" charset="0"/>
              </a:rPr>
              <a:t>Per le </a:t>
            </a:r>
            <a:r>
              <a:rPr lang="it-IT" sz="1400" b="1" u="sng" dirty="0">
                <a:solidFill>
                  <a:srgbClr val="FF0000"/>
                </a:solidFill>
                <a:latin typeface="Times New Roman" panose="02020603050405020304" pitchFamily="18" charset="0"/>
                <a:cs typeface="Times New Roman" panose="02020603050405020304" pitchFamily="18" charset="0"/>
              </a:rPr>
              <a:t>Uscite di Emergenza</a:t>
            </a:r>
            <a:r>
              <a:rPr lang="it-IT" sz="1400" dirty="0">
                <a:solidFill>
                  <a:srgbClr val="FF0000"/>
                </a:solidFill>
                <a:latin typeface="Times New Roman" panose="02020603050405020304" pitchFamily="18" charset="0"/>
                <a:cs typeface="Times New Roman" panose="02020603050405020304" pitchFamily="18" charset="0"/>
              </a:rPr>
              <a:t>, </a:t>
            </a:r>
            <a:r>
              <a:rPr lang="it-IT" sz="1400" b="1" dirty="0">
                <a:solidFill>
                  <a:srgbClr val="0000FF"/>
                </a:solidFill>
                <a:latin typeface="Times New Roman" panose="02020603050405020304" pitchFamily="18" charset="0"/>
                <a:cs typeface="Times New Roman" panose="02020603050405020304" pitchFamily="18" charset="0"/>
              </a:rPr>
              <a:t>anche se interne alle aule,</a:t>
            </a:r>
            <a:r>
              <a:rPr lang="it-IT" sz="1400" b="1" dirty="0">
                <a:solidFill>
                  <a:srgbClr val="FF0000"/>
                </a:solidFill>
                <a:latin typeface="Times New Roman" panose="02020603050405020304" pitchFamily="18" charset="0"/>
                <a:cs typeface="Times New Roman" panose="02020603050405020304" pitchFamily="18" charset="0"/>
              </a:rPr>
              <a:t> </a:t>
            </a:r>
            <a:r>
              <a:rPr lang="it-IT" sz="1400" b="1" dirty="0">
                <a:solidFill>
                  <a:srgbClr val="0000FF"/>
                </a:solidFill>
                <a:latin typeface="Times New Roman" panose="02020603050405020304" pitchFamily="18" charset="0"/>
                <a:cs typeface="Times New Roman" panose="02020603050405020304" pitchFamily="18" charset="0"/>
              </a:rPr>
              <a:t>stabilire  l’addetto che provveda ad aprire il serramento la mattina, prima dell’ingresso degli alunni, per poi chiuderlo a fine giornata didattica!</a:t>
            </a:r>
          </a:p>
          <a:p>
            <a:pPr algn="ctr">
              <a:defRPr/>
            </a:pPr>
            <a:endParaRPr lang="it-IT" sz="1600" b="1" dirty="0">
              <a:solidFill>
                <a:srgbClr val="0000FF"/>
              </a:solidFill>
              <a:latin typeface="+mj-lt"/>
              <a:cs typeface="Times New Roman" panose="02020603050405020304" pitchFamily="18" charset="0"/>
            </a:endParaRPr>
          </a:p>
        </p:txBody>
      </p:sp>
      <p:sp>
        <p:nvSpPr>
          <p:cNvPr id="9" name="Rettangolo arrotondato 8">
            <a:extLst>
              <a:ext uri="{FF2B5EF4-FFF2-40B4-BE49-F238E27FC236}">
                <a16:creationId xmlns:a16="http://schemas.microsoft.com/office/drawing/2014/main" xmlns="" id="{6DEB82A6-89B3-31AC-EA74-B0B2DB8CA406}"/>
              </a:ext>
            </a:extLst>
          </p:cNvPr>
          <p:cNvSpPr/>
          <p:nvPr/>
        </p:nvSpPr>
        <p:spPr>
          <a:xfrm>
            <a:off x="414338" y="5715000"/>
            <a:ext cx="5715000" cy="2133600"/>
          </a:xfrm>
          <a:prstGeom prst="roundRect">
            <a:avLst/>
          </a:prstGeom>
          <a:solidFill>
            <a:schemeClr val="accent2">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rgbClr val="0000FF"/>
                </a:solidFill>
                <a:effectLst>
                  <a:outerShdw blurRad="38100" dist="38100" dir="2700000" algn="tl">
                    <a:srgbClr val="000000">
                      <a:alpha val="43137"/>
                    </a:srgbClr>
                  </a:outerShdw>
                </a:effectLst>
                <a:latin typeface="+mj-lt"/>
              </a:rPr>
              <a:t>RISCHI legati alla GESTIONE dell’EMERGENZA</a:t>
            </a:r>
          </a:p>
          <a:p>
            <a:pPr algn="ctr">
              <a:defRPr/>
            </a:pPr>
            <a:endParaRPr lang="it-IT" sz="800" b="1" u="sng" dirty="0">
              <a:solidFill>
                <a:srgbClr val="0000FF"/>
              </a:solidFill>
              <a:effectLst>
                <a:outerShdw blurRad="38100" dist="38100" dir="2700000" algn="tl">
                  <a:srgbClr val="000000">
                    <a:alpha val="43137"/>
                  </a:srgbClr>
                </a:outerShdw>
              </a:effectLst>
              <a:latin typeface="+mj-lt"/>
            </a:endParaRPr>
          </a:p>
          <a:p>
            <a:pPr marL="361950" indent="-276225">
              <a:buFont typeface="+mj-lt"/>
              <a:buAutoNum type="arabicParenR"/>
              <a:defRPr/>
            </a:pPr>
            <a:r>
              <a:rPr lang="it-IT" sz="1400" b="1" dirty="0">
                <a:solidFill>
                  <a:srgbClr val="0000FF"/>
                </a:solidFill>
                <a:latin typeface="+mj-lt"/>
              </a:rPr>
              <a:t>Segnaletica di Sicurezza, INSUFFICIENTE;</a:t>
            </a:r>
          </a:p>
          <a:p>
            <a:pPr marL="361950" indent="-276225">
              <a:buFont typeface="+mj-lt"/>
              <a:buAutoNum type="arabicParenR"/>
              <a:defRPr/>
            </a:pPr>
            <a:r>
              <a:rPr lang="it-IT" sz="1400" b="1" dirty="0">
                <a:solidFill>
                  <a:srgbClr val="0000FF"/>
                </a:solidFill>
                <a:latin typeface="+mj-lt"/>
              </a:rPr>
              <a:t>Mancanza del sistema antincendio;</a:t>
            </a:r>
          </a:p>
          <a:p>
            <a:pPr marL="361950" indent="-276225">
              <a:buFont typeface="+mj-lt"/>
              <a:buAutoNum type="arabicParenR"/>
              <a:defRPr/>
            </a:pPr>
            <a:r>
              <a:rPr lang="it-IT" sz="1400" b="1" dirty="0">
                <a:solidFill>
                  <a:srgbClr val="0000FF"/>
                </a:solidFill>
                <a:latin typeface="+mj-lt"/>
              </a:rPr>
              <a:t>Mancanza di una specifica Campanella per l’Allarme;</a:t>
            </a:r>
          </a:p>
          <a:p>
            <a:pPr marL="361950" indent="-276225">
              <a:buFont typeface="+mj-lt"/>
              <a:buAutoNum type="arabicParenR"/>
              <a:defRPr/>
            </a:pPr>
            <a:r>
              <a:rPr lang="it-IT" sz="1400" b="1" dirty="0">
                <a:solidFill>
                  <a:srgbClr val="0000FF"/>
                </a:solidFill>
                <a:latin typeface="+mj-lt"/>
              </a:rPr>
              <a:t>Estintori non sempre segnalati;</a:t>
            </a:r>
          </a:p>
          <a:p>
            <a:pPr marL="361950" indent="-276225">
              <a:buFont typeface="+mj-lt"/>
              <a:buAutoNum type="arabicParenR"/>
              <a:defRPr/>
            </a:pPr>
            <a:r>
              <a:rPr lang="it-IT" sz="1400" b="1" dirty="0">
                <a:solidFill>
                  <a:srgbClr val="0000FF"/>
                </a:solidFill>
                <a:latin typeface="+mj-lt"/>
              </a:rPr>
              <a:t>Vie di Esodo e Percorsi di Sicurezza con presenza di ostacoli.</a:t>
            </a:r>
          </a:p>
          <a:p>
            <a:pPr marL="361950" indent="-276225">
              <a:buFont typeface="+mj-lt"/>
              <a:buAutoNum type="arabicParenR"/>
              <a:defRPr/>
            </a:pPr>
            <a:endParaRPr lang="it-IT" sz="1400" b="1" dirty="0">
              <a:solidFill>
                <a:srgbClr val="0000FF"/>
              </a:solidFill>
              <a:latin typeface="+mj-lt"/>
            </a:endParaRPr>
          </a:p>
        </p:txBody>
      </p:sp>
      <p:sp>
        <p:nvSpPr>
          <p:cNvPr id="2" name="Segnaposto data 1">
            <a:extLst>
              <a:ext uri="{FF2B5EF4-FFF2-40B4-BE49-F238E27FC236}">
                <a16:creationId xmlns:a16="http://schemas.microsoft.com/office/drawing/2014/main" xmlns="" id="{89FDC192-E4AE-10A1-779E-F17E92B3129D}"/>
              </a:ext>
            </a:extLst>
          </p:cNvPr>
          <p:cNvSpPr>
            <a:spLocks noGrp="1"/>
          </p:cNvSpPr>
          <p:nvPr>
            <p:ph type="dt" sz="quarter" idx="10"/>
          </p:nvPr>
        </p:nvSpPr>
        <p:spPr/>
        <p:txBody>
          <a:bodyPr/>
          <a:lstStyle/>
          <a:p>
            <a:pPr>
              <a:defRPr/>
            </a:pPr>
            <a:fld id="{75AFBCB0-61E4-459C-89E0-37588844C1A0}"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526927AF-1442-8557-501F-C0931303CF40}"/>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34826" name="Segnaposto numero diapositiva 4">
            <a:extLst>
              <a:ext uri="{FF2B5EF4-FFF2-40B4-BE49-F238E27FC236}">
                <a16:creationId xmlns:a16="http://schemas.microsoft.com/office/drawing/2014/main" xmlns="" id="{47DC3646-B032-0AC7-6CC2-A9DC0BEBE8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D9366BE-3B67-410A-AC1C-0EE765AB6415}" type="slidenum">
              <a:rPr lang="it-IT" altLang="it-IT" sz="600">
                <a:solidFill>
                  <a:srgbClr val="898989"/>
                </a:solidFill>
              </a:rPr>
              <a:pPr/>
              <a:t>24</a:t>
            </a:fld>
            <a:endParaRPr lang="it-IT" altLang="it-IT" sz="600">
              <a:solidFill>
                <a:srgbClr val="898989"/>
              </a:solidFill>
            </a:endParaRPr>
          </a:p>
        </p:txBody>
      </p:sp>
      <p:pic>
        <p:nvPicPr>
          <p:cNvPr id="34827" name="Immagine 9">
            <a:extLst>
              <a:ext uri="{FF2B5EF4-FFF2-40B4-BE49-F238E27FC236}">
                <a16:creationId xmlns:a16="http://schemas.microsoft.com/office/drawing/2014/main" xmlns="" id="{C6E2920A-A67D-1296-4BED-920C77EB1D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5437">
            <a:off x="3665538" y="996950"/>
            <a:ext cx="23558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sellaDiTesto 1">
            <a:extLst>
              <a:ext uri="{FF2B5EF4-FFF2-40B4-BE49-F238E27FC236}">
                <a16:creationId xmlns:a16="http://schemas.microsoft.com/office/drawing/2014/main" xmlns="" id="{E54A52D2-AE65-5DC6-5545-7D071947D72F}"/>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2000" b="1">
                <a:latin typeface="Lucida Handwriting" panose="03010101010101010101" pitchFamily="66" charset="0"/>
              </a:rPr>
              <a:t>Le Risorse per Pianificare le attività di Prevenzione</a:t>
            </a:r>
          </a:p>
        </p:txBody>
      </p:sp>
      <p:graphicFrame>
        <p:nvGraphicFramePr>
          <p:cNvPr id="7" name="Tabella 6">
            <a:extLst>
              <a:ext uri="{FF2B5EF4-FFF2-40B4-BE49-F238E27FC236}">
                <a16:creationId xmlns:a16="http://schemas.microsoft.com/office/drawing/2014/main" xmlns="" id="{E54723D8-5D1E-A7CB-8CFB-FADB70F5C53B}"/>
              </a:ext>
            </a:extLst>
          </p:cNvPr>
          <p:cNvGraphicFramePr>
            <a:graphicFrameLocks noGrp="1"/>
          </p:cNvGraphicFramePr>
          <p:nvPr>
            <p:extLst>
              <p:ext uri="{D42A27DB-BD31-4B8C-83A1-F6EECF244321}">
                <p14:modId xmlns:p14="http://schemas.microsoft.com/office/powerpoint/2010/main" val="2997814274"/>
              </p:ext>
            </p:extLst>
          </p:nvPr>
        </p:nvGraphicFramePr>
        <p:xfrm>
          <a:off x="762000" y="5580063"/>
          <a:ext cx="5410200" cy="1669559"/>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20000"/>
                    </a:ext>
                  </a:extLst>
                </a:gridCol>
                <a:gridCol w="12954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447800">
                  <a:extLst>
                    <a:ext uri="{9D8B030D-6E8A-4147-A177-3AD203B41FA5}">
                      <a16:colId xmlns:a16="http://schemas.microsoft.com/office/drawing/2014/main" xmlns="" val="20003"/>
                    </a:ext>
                  </a:extLst>
                </a:gridCol>
              </a:tblGrid>
              <a:tr h="427055">
                <a:tc>
                  <a:txBody>
                    <a:bodyPr/>
                    <a:lstStyle/>
                    <a:p>
                      <a:pPr algn="ctr"/>
                      <a:r>
                        <a:rPr lang="it-IT" sz="1200" dirty="0">
                          <a:solidFill>
                            <a:srgbClr val="0000FF"/>
                          </a:solidFill>
                          <a:latin typeface="Times New Roman" panose="02020603050405020304" pitchFamily="18" charset="0"/>
                          <a:cs typeface="Times New Roman" panose="02020603050405020304" pitchFamily="18" charset="0"/>
                        </a:rPr>
                        <a:t>Plesso</a:t>
                      </a:r>
                    </a:p>
                    <a:p>
                      <a:pPr algn="ctr"/>
                      <a:r>
                        <a:rPr lang="it-IT" sz="1200" dirty="0">
                          <a:solidFill>
                            <a:srgbClr val="0000FF"/>
                          </a:solidFill>
                          <a:latin typeface="Times New Roman" panose="02020603050405020304" pitchFamily="18" charset="0"/>
                          <a:cs typeface="Times New Roman" panose="02020603050405020304" pitchFamily="18" charset="0"/>
                        </a:rPr>
                        <a:t>CHIOCCIOLA</a:t>
                      </a:r>
                    </a:p>
                  </a:txBody>
                  <a:tcPr marT="45691" marB="45691">
                    <a:solidFill>
                      <a:srgbClr val="FFFF00"/>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FF0000"/>
                          </a:solidFill>
                          <a:latin typeface="Times New Roman" panose="02020603050405020304" pitchFamily="18" charset="0"/>
                          <a:cs typeface="Times New Roman" panose="02020603050405020304" pitchFamily="18" charset="0"/>
                        </a:rPr>
                        <a:t>ANTINCENDIO</a:t>
                      </a:r>
                    </a:p>
                  </a:txBody>
                  <a:tcPr marT="45691" marB="45691">
                    <a:solidFill>
                      <a:srgbClr val="FFFF99"/>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0000FF"/>
                          </a:solidFill>
                          <a:latin typeface="Times New Roman" panose="02020603050405020304" pitchFamily="18" charset="0"/>
                          <a:cs typeface="Times New Roman" panose="02020603050405020304" pitchFamily="18" charset="0"/>
                        </a:rPr>
                        <a:t>EVACUAZIONE</a:t>
                      </a:r>
                    </a:p>
                  </a:txBody>
                  <a:tcPr marT="45691" marB="45691">
                    <a:solidFill>
                      <a:srgbClr val="FFFF99"/>
                    </a:solidFill>
                  </a:tcPr>
                </a:tc>
                <a:tc>
                  <a:txBody>
                    <a:bodyPr/>
                    <a:lstStyle/>
                    <a:p>
                      <a:pPr algn="ctr"/>
                      <a:r>
                        <a:rPr lang="it-IT" sz="1200" dirty="0">
                          <a:solidFill>
                            <a:srgbClr val="002060"/>
                          </a:solidFill>
                          <a:latin typeface="Times New Roman" panose="02020603050405020304" pitchFamily="18" charset="0"/>
                          <a:cs typeface="Times New Roman" panose="02020603050405020304" pitchFamily="18" charset="0"/>
                        </a:rPr>
                        <a:t>PRONTO</a:t>
                      </a:r>
                    </a:p>
                    <a:p>
                      <a:pPr algn="ctr"/>
                      <a:r>
                        <a:rPr lang="it-IT" sz="1200" dirty="0">
                          <a:solidFill>
                            <a:srgbClr val="002060"/>
                          </a:solidFill>
                          <a:latin typeface="Times New Roman" panose="02020603050405020304" pitchFamily="18" charset="0"/>
                          <a:cs typeface="Times New Roman" panose="02020603050405020304" pitchFamily="18" charset="0"/>
                        </a:rPr>
                        <a:t>SOCCORSO</a:t>
                      </a:r>
                    </a:p>
                  </a:txBody>
                  <a:tcPr marT="45691" marB="45691">
                    <a:solidFill>
                      <a:srgbClr val="FF9999"/>
                    </a:solidFill>
                  </a:tcPr>
                </a:tc>
                <a:extLst>
                  <a:ext uri="{0D108BD9-81ED-4DB2-BD59-A6C34878D82A}">
                    <a16:rowId xmlns:a16="http://schemas.microsoft.com/office/drawing/2014/main" xmlns="" val="10000"/>
                  </a:ext>
                </a:extLst>
              </a:tr>
              <a:tr h="953395">
                <a:tc>
                  <a:txBody>
                    <a:bodyPr/>
                    <a:lstStyle/>
                    <a:p>
                      <a:pPr algn="ctr"/>
                      <a:endParaRPr lang="it-IT" sz="1100" b="1" dirty="0">
                        <a:solidFill>
                          <a:srgbClr val="FF0000"/>
                        </a:solidFill>
                        <a:latin typeface="Times New Roman" panose="02020603050405020304" pitchFamily="18" charset="0"/>
                        <a:cs typeface="Times New Roman" panose="02020603050405020304" pitchFamily="18" charset="0"/>
                      </a:endParaRPr>
                    </a:p>
                    <a:p>
                      <a:pPr algn="ctr"/>
                      <a:r>
                        <a:rPr lang="it-IT" sz="1100" b="1" dirty="0">
                          <a:solidFill>
                            <a:srgbClr val="FF0000"/>
                          </a:solidFill>
                          <a:latin typeface="Times New Roman" panose="02020603050405020304" pitchFamily="18" charset="0"/>
                          <a:cs typeface="Times New Roman" panose="02020603050405020304" pitchFamily="18" charset="0"/>
                        </a:rPr>
                        <a:t>PIANO</a:t>
                      </a:r>
                    </a:p>
                    <a:p>
                      <a:pPr algn="ctr"/>
                      <a:r>
                        <a:rPr lang="it-IT" sz="1100" b="1" dirty="0">
                          <a:solidFill>
                            <a:srgbClr val="FF0000"/>
                          </a:solidFill>
                          <a:latin typeface="Times New Roman" panose="02020603050405020304" pitchFamily="18" charset="0"/>
                          <a:cs typeface="Times New Roman" panose="02020603050405020304" pitchFamily="18" charset="0"/>
                        </a:rPr>
                        <a:t>Terra</a:t>
                      </a:r>
                    </a:p>
                    <a:p>
                      <a:pPr algn="ctr"/>
                      <a:endParaRPr lang="it-IT" sz="1100" dirty="0">
                        <a:latin typeface="Times New Roman" panose="02020603050405020304" pitchFamily="18" charset="0"/>
                        <a:cs typeface="Times New Roman" panose="02020603050405020304" pitchFamily="18" charset="0"/>
                      </a:endParaRPr>
                    </a:p>
                  </a:txBody>
                  <a:tcPr marT="45691" marB="45691"/>
                </a:tc>
                <a:tc>
                  <a:txBody>
                    <a:bodyPr/>
                    <a:lstStyle/>
                    <a:p>
                      <a:pPr algn="ctr"/>
                      <a:r>
                        <a:rPr lang="it-IT" sz="1100" dirty="0">
                          <a:effectLst/>
                          <a:latin typeface="Calibri" panose="020F0502020204030204" pitchFamily="34" charset="0"/>
                          <a:ea typeface="Calibri" panose="020F0502020204030204" pitchFamily="34" charset="0"/>
                          <a:cs typeface="Times New Roman" panose="02020603050405020304" pitchFamily="18" charset="0"/>
                        </a:rPr>
                        <a:t>Caterina Palmieri</a:t>
                      </a:r>
                    </a:p>
                    <a:p>
                      <a:pPr>
                        <a:lnSpc>
                          <a:spcPct val="107000"/>
                        </a:lnSpc>
                        <a:spcAft>
                          <a:spcPts val="800"/>
                        </a:spcAft>
                      </a:pPr>
                      <a:r>
                        <a:rPr lang="it-IT" sz="1100" dirty="0">
                          <a:effectLst/>
                          <a:latin typeface="Calibri" panose="020F0502020204030204" pitchFamily="34" charset="0"/>
                          <a:ea typeface="Calibri" panose="020F0502020204030204" pitchFamily="34" charset="0"/>
                          <a:cs typeface="Times New Roman" panose="02020603050405020304" pitchFamily="18" charset="0"/>
                        </a:rPr>
                        <a:t>Domanico Daniela</a:t>
                      </a:r>
                      <a:r>
                        <a:rPr lang="it-IT" sz="1100" baseline="0" dirty="0">
                          <a:effectLst/>
                          <a:latin typeface="Calibri" panose="020F0502020204030204" pitchFamily="34" charset="0"/>
                          <a:ea typeface="Calibri" panose="020F0502020204030204" pitchFamily="34" charset="0"/>
                          <a:cs typeface="Times New Roman" panose="02020603050405020304" pitchFamily="18" charset="0"/>
                        </a:rPr>
                        <a:t> </a:t>
                      </a:r>
                      <a:r>
                        <a:rPr lang="it-IT" sz="1100" dirty="0">
                          <a:effectLst/>
                          <a:latin typeface="Calibri" panose="020F0502020204030204" pitchFamily="34" charset="0"/>
                          <a:ea typeface="Calibri" panose="020F0502020204030204" pitchFamily="34" charset="0"/>
                          <a:cs typeface="Times New Roman" panose="02020603050405020304" pitchFamily="18" charset="0"/>
                        </a:rPr>
                        <a:t>Teresa Catalano</a:t>
                      </a:r>
                      <a:endParaRPr lang="it-IT" sz="1100" b="1" dirty="0">
                        <a:solidFill>
                          <a:srgbClr val="0000FF"/>
                        </a:solidFill>
                        <a:latin typeface="Times New Roman" panose="02020603050405020304" pitchFamily="18" charset="0"/>
                        <a:cs typeface="Times New Roman" panose="02020603050405020304" pitchFamily="18" charset="0"/>
                      </a:endParaRPr>
                    </a:p>
                  </a:txBody>
                  <a:tcPr marT="45691" marB="45691"/>
                </a:tc>
                <a:tc>
                  <a:txBody>
                    <a:bodyPr/>
                    <a:lstStyle/>
                    <a:p>
                      <a:pPr algn="ctr"/>
                      <a:r>
                        <a:rPr lang="it-IT" sz="1100" dirty="0">
                          <a:effectLst/>
                          <a:latin typeface="Calibri" panose="020F0502020204030204" pitchFamily="34" charset="0"/>
                          <a:ea typeface="Calibri" panose="020F0502020204030204" pitchFamily="34" charset="0"/>
                          <a:cs typeface="Times New Roman" panose="02020603050405020304" pitchFamily="18" charset="0"/>
                        </a:rPr>
                        <a:t>Santoro Giovanna</a:t>
                      </a:r>
                    </a:p>
                    <a:p>
                      <a:pPr algn="ctr"/>
                      <a:r>
                        <a:rPr lang="it-IT" sz="1100" dirty="0" err="1">
                          <a:effectLst/>
                          <a:latin typeface="Calibri" panose="020F0502020204030204" pitchFamily="34" charset="0"/>
                          <a:ea typeface="Calibri" panose="020F0502020204030204" pitchFamily="34" charset="0"/>
                          <a:cs typeface="Times New Roman" panose="02020603050405020304" pitchFamily="18" charset="0"/>
                        </a:rPr>
                        <a:t>Comite</a:t>
                      </a:r>
                      <a:r>
                        <a:rPr lang="it-IT" sz="1100" dirty="0">
                          <a:effectLst/>
                          <a:latin typeface="Calibri" panose="020F0502020204030204" pitchFamily="34" charset="0"/>
                          <a:ea typeface="Calibri" panose="020F0502020204030204" pitchFamily="34" charset="0"/>
                          <a:cs typeface="Times New Roman" panose="02020603050405020304" pitchFamily="18" charset="0"/>
                        </a:rPr>
                        <a:t> Maria</a:t>
                      </a:r>
                    </a:p>
                    <a:p>
                      <a:pPr algn="ctr"/>
                      <a:endParaRPr lang="it-IT" sz="1100" b="1" dirty="0">
                        <a:solidFill>
                          <a:srgbClr val="0000FF"/>
                        </a:solidFill>
                        <a:latin typeface="Times New Roman" panose="02020603050405020304" pitchFamily="18" charset="0"/>
                        <a:cs typeface="Times New Roman" panose="02020603050405020304" pitchFamily="18" charset="0"/>
                      </a:endParaRPr>
                    </a:p>
                  </a:txBody>
                  <a:tcPr marT="45691" marB="45691"/>
                </a:tc>
                <a:tc>
                  <a:txBody>
                    <a:bodyPr/>
                    <a:lstStyle/>
                    <a:p>
                      <a:pPr algn="ctr"/>
                      <a:endParaRPr lang="it-IT" sz="1100" b="1" dirty="0">
                        <a:solidFill>
                          <a:srgbClr val="0000FF"/>
                        </a:solidFill>
                        <a:latin typeface="Times New Roman" panose="02020603050405020304" pitchFamily="18" charset="0"/>
                        <a:cs typeface="Times New Roman" panose="02020603050405020304" pitchFamily="18" charset="0"/>
                      </a:endParaRPr>
                    </a:p>
                    <a:p>
                      <a:pPr algn="ctr"/>
                      <a:r>
                        <a:rPr lang="it-IT" sz="1100" dirty="0">
                          <a:effectLst/>
                          <a:latin typeface="Calibri" panose="020F0502020204030204" pitchFamily="34" charset="0"/>
                          <a:ea typeface="Calibri" panose="020F0502020204030204" pitchFamily="34" charset="0"/>
                          <a:cs typeface="Times New Roman" panose="02020603050405020304" pitchFamily="18" charset="0"/>
                        </a:rPr>
                        <a:t>Vulcano Angelina</a:t>
                      </a:r>
                      <a:endParaRPr lang="it-IT" sz="900" dirty="0">
                        <a:latin typeface="Times New Roman" panose="02020603050405020304" pitchFamily="18" charset="0"/>
                        <a:cs typeface="Times New Roman" panose="02020603050405020304" pitchFamily="18" charset="0"/>
                      </a:endParaRPr>
                    </a:p>
                  </a:txBody>
                  <a:tcPr marT="45691" marB="45691"/>
                </a:tc>
                <a:extLst>
                  <a:ext uri="{0D108BD9-81ED-4DB2-BD59-A6C34878D82A}">
                    <a16:rowId xmlns:a16="http://schemas.microsoft.com/office/drawing/2014/main" xmlns="" val="10001"/>
                  </a:ext>
                </a:extLst>
              </a:tr>
              <a:tr h="241974">
                <a:tc>
                  <a:txBody>
                    <a:bodyPr/>
                    <a:lstStyle/>
                    <a:p>
                      <a:pPr algn="ctr"/>
                      <a:endParaRPr lang="it-IT" sz="1100" b="1" dirty="0">
                        <a:solidFill>
                          <a:srgbClr val="FF0000"/>
                        </a:solidFill>
                        <a:latin typeface="Times New Roman" panose="02020603050405020304" pitchFamily="18" charset="0"/>
                        <a:cs typeface="Times New Roman" panose="02020603050405020304" pitchFamily="18" charset="0"/>
                      </a:endParaRPr>
                    </a:p>
                  </a:txBody>
                  <a:tcPr marT="45691" marB="45691"/>
                </a:tc>
                <a:tc>
                  <a:txBody>
                    <a:bodyPr/>
                    <a:lstStyle/>
                    <a:p>
                      <a:pPr algn="ctr"/>
                      <a:endParaRPr lang="it-IT" sz="1100" dirty="0">
                        <a:latin typeface="Times New Roman" panose="02020603050405020304" pitchFamily="18" charset="0"/>
                        <a:cs typeface="Times New Roman" panose="02020603050405020304" pitchFamily="18" charset="0"/>
                      </a:endParaRPr>
                    </a:p>
                  </a:txBody>
                  <a:tcPr marT="45691" marB="45691"/>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it-IT" sz="1100" dirty="0">
                        <a:latin typeface="Times New Roman" panose="02020603050405020304" pitchFamily="18" charset="0"/>
                        <a:cs typeface="Times New Roman" panose="02020603050405020304" pitchFamily="18" charset="0"/>
                      </a:endParaRPr>
                    </a:p>
                  </a:txBody>
                  <a:tcPr marT="45691" marB="45691"/>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it-IT" sz="1100" dirty="0">
                        <a:solidFill>
                          <a:schemeClr val="tx1"/>
                        </a:solidFill>
                        <a:latin typeface="Times New Roman" panose="02020603050405020304" pitchFamily="18" charset="0"/>
                        <a:cs typeface="Times New Roman" panose="02020603050405020304" pitchFamily="18" charset="0"/>
                      </a:endParaRPr>
                    </a:p>
                  </a:txBody>
                  <a:tcPr marT="45691" marB="45691"/>
                </a:tc>
                <a:extLst>
                  <a:ext uri="{0D108BD9-81ED-4DB2-BD59-A6C34878D82A}">
                    <a16:rowId xmlns:a16="http://schemas.microsoft.com/office/drawing/2014/main" xmlns="" val="10003"/>
                  </a:ext>
                </a:extLst>
              </a:tr>
            </a:tbl>
          </a:graphicData>
        </a:graphic>
      </p:graphicFrame>
      <p:sp>
        <p:nvSpPr>
          <p:cNvPr id="10" name="Rettangolo arrotondato 9">
            <a:extLst>
              <a:ext uri="{FF2B5EF4-FFF2-40B4-BE49-F238E27FC236}">
                <a16:creationId xmlns:a16="http://schemas.microsoft.com/office/drawing/2014/main" xmlns="" id="{928B47EB-C6C2-7262-6597-D699509E7105}"/>
              </a:ext>
            </a:extLst>
          </p:cNvPr>
          <p:cNvSpPr/>
          <p:nvPr/>
        </p:nvSpPr>
        <p:spPr>
          <a:xfrm>
            <a:off x="685800" y="1241425"/>
            <a:ext cx="5410200" cy="1196975"/>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Aharoni" panose="02010803020104030203" pitchFamily="2" charset="-79"/>
                <a:cs typeface="Aharoni" panose="02010803020104030203" pitchFamily="2" charset="-79"/>
              </a:rPr>
              <a:t>SISTEMA DI ALLARME</a:t>
            </a:r>
          </a:p>
          <a:p>
            <a:pPr algn="just">
              <a:defRPr/>
            </a:pPr>
            <a:r>
              <a:rPr lang="it-IT" sz="1400" i="1" dirty="0">
                <a:solidFill>
                  <a:srgbClr val="0000FF"/>
                </a:solidFill>
                <a:latin typeface="Times New Roman" panose="02020603050405020304" pitchFamily="18" charset="0"/>
                <a:cs typeface="Times New Roman" panose="02020603050405020304" pitchFamily="18" charset="0"/>
              </a:rPr>
              <a:t>Il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SEGNALE</a:t>
            </a:r>
            <a:r>
              <a:rPr lang="it-IT" sz="1400" i="1" dirty="0">
                <a:solidFill>
                  <a:srgbClr val="0000FF"/>
                </a:solidFill>
                <a:latin typeface="Times New Roman" panose="02020603050405020304" pitchFamily="18" charset="0"/>
                <a:cs typeface="Times New Roman" panose="02020603050405020304" pitchFamily="18" charset="0"/>
              </a:rPr>
              <a:t> di </a:t>
            </a:r>
            <a:r>
              <a:rPr lang="it-IT" sz="1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ALLARME GENERALE </a:t>
            </a:r>
            <a:r>
              <a:rPr lang="it-IT" sz="1400" i="1" dirty="0">
                <a:solidFill>
                  <a:srgbClr val="0000FF"/>
                </a:solidFill>
                <a:latin typeface="Times New Roman" panose="02020603050405020304" pitchFamily="18" charset="0"/>
                <a:cs typeface="Times New Roman" panose="02020603050405020304" pitchFamily="18" charset="0"/>
              </a:rPr>
              <a:t>è rappresentato da una </a:t>
            </a:r>
          </a:p>
          <a:p>
            <a:pPr algn="just">
              <a:defRPr/>
            </a:pPr>
            <a:r>
              <a:rPr lang="it-IT" sz="1400" b="1" i="1" u="sng" dirty="0">
                <a:solidFill>
                  <a:srgbClr val="FF0000"/>
                </a:solidFill>
                <a:latin typeface="Times New Roman" panose="02020603050405020304" pitchFamily="18" charset="0"/>
                <a:cs typeface="Times New Roman" panose="02020603050405020304" pitchFamily="18" charset="0"/>
              </a:rPr>
              <a:t>Serie Ininterrotta di 5 BREVI  Squilli della Campanella (2-3 secondi ciascuno) Intermittenti (1-2 secondi tra uno squillo e l’altro)</a:t>
            </a:r>
            <a:endParaRPr lang="it-IT" sz="1400" i="1" dirty="0">
              <a:solidFill>
                <a:srgbClr val="FF0000"/>
              </a:solidFill>
              <a:latin typeface="Times New Roman" panose="02020603050405020304" pitchFamily="18" charset="0"/>
              <a:cs typeface="Times New Roman" panose="02020603050405020304" pitchFamily="18" charset="0"/>
            </a:endParaRPr>
          </a:p>
        </p:txBody>
      </p:sp>
      <p:sp>
        <p:nvSpPr>
          <p:cNvPr id="11" name="Rettangolo arrotondato 10">
            <a:extLst>
              <a:ext uri="{FF2B5EF4-FFF2-40B4-BE49-F238E27FC236}">
                <a16:creationId xmlns:a16="http://schemas.microsoft.com/office/drawing/2014/main" xmlns="" id="{AF0D86AA-CBF2-0A7E-11FB-42BB213A0D91}"/>
              </a:ext>
            </a:extLst>
          </p:cNvPr>
          <p:cNvSpPr/>
          <p:nvPr/>
        </p:nvSpPr>
        <p:spPr>
          <a:xfrm>
            <a:off x="762000" y="2590800"/>
            <a:ext cx="5334000" cy="182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latin typeface="Times New Roman" panose="02020603050405020304" pitchFamily="18" charset="0"/>
                <a:cs typeface="Times New Roman" panose="02020603050405020304" pitchFamily="18" charset="0"/>
              </a:rPr>
              <a:t>ORDINE di EVACUAZIONE</a:t>
            </a:r>
          </a:p>
          <a:p>
            <a:pPr algn="ctr">
              <a:defRPr/>
            </a:pPr>
            <a:r>
              <a:rPr lang="it-IT" sz="1600" b="1" dirty="0">
                <a:solidFill>
                  <a:schemeClr val="tx1"/>
                </a:solidFill>
                <a:latin typeface="Times New Roman" panose="02020603050405020304" pitchFamily="18" charset="0"/>
                <a:cs typeface="Times New Roman" panose="02020603050405020304" pitchFamily="18" charset="0"/>
              </a:rPr>
              <a:t>Il Collaboratore Scolastico o un suo delegato, una volta avvertito da chi ha rilevato il pericolo grave, valuterà l’opportunità di diramare l’Ordine di Evacuazione.</a:t>
            </a:r>
          </a:p>
          <a:p>
            <a:pPr algn="ctr">
              <a:defRPr/>
            </a:pPr>
            <a:r>
              <a:rPr lang="it-IT" sz="1600" b="1" dirty="0">
                <a:solidFill>
                  <a:schemeClr val="tx1"/>
                </a:solidFill>
                <a:latin typeface="Times New Roman" panose="02020603050405020304" pitchFamily="18" charset="0"/>
                <a:cs typeface="Times New Roman" panose="02020603050405020304" pitchFamily="18" charset="0"/>
              </a:rPr>
              <a:t>In caso di pericolo molto grave l’Ordine di Evacuazione sarà diramato dalla persona che per prima è venuta a conoscenza dell’Evento grave.</a:t>
            </a:r>
          </a:p>
        </p:txBody>
      </p:sp>
      <p:sp>
        <p:nvSpPr>
          <p:cNvPr id="13" name="Callout con freccia a destra 12">
            <a:extLst>
              <a:ext uri="{FF2B5EF4-FFF2-40B4-BE49-F238E27FC236}">
                <a16:creationId xmlns:a16="http://schemas.microsoft.com/office/drawing/2014/main" xmlns="" id="{D4D8931F-2F9E-1942-6F9A-162E14F8675F}"/>
              </a:ext>
            </a:extLst>
          </p:cNvPr>
          <p:cNvSpPr/>
          <p:nvPr/>
        </p:nvSpPr>
        <p:spPr>
          <a:xfrm>
            <a:off x="762000" y="4495800"/>
            <a:ext cx="2667000" cy="914400"/>
          </a:xfrm>
          <a:prstGeom prst="rightArrow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solidFill>
                  <a:srgbClr val="FF0000"/>
                </a:solidFill>
                <a:latin typeface="Times New Roman" panose="02020603050405020304" pitchFamily="18" charset="0"/>
                <a:cs typeface="Times New Roman" panose="02020603050405020304" pitchFamily="18" charset="0"/>
              </a:rPr>
              <a:t>INCENDIO</a:t>
            </a:r>
          </a:p>
          <a:p>
            <a:pPr algn="ctr">
              <a:defRPr/>
            </a:pPr>
            <a:r>
              <a:rPr lang="it-IT" sz="1800" dirty="0">
                <a:solidFill>
                  <a:srgbClr val="0000FF"/>
                </a:solidFill>
                <a:latin typeface="Times New Roman" panose="02020603050405020304" pitchFamily="18" charset="0"/>
                <a:cs typeface="Times New Roman" panose="02020603050405020304" pitchFamily="18" charset="0"/>
              </a:rPr>
              <a:t>TERREMOTO</a:t>
            </a:r>
          </a:p>
          <a:p>
            <a:pPr algn="ctr">
              <a:defRPr/>
            </a:pPr>
            <a:r>
              <a:rPr lang="it-IT" sz="1800" dirty="0">
                <a:solidFill>
                  <a:schemeClr val="tx1"/>
                </a:solidFill>
                <a:latin typeface="Times New Roman" panose="02020603050405020304" pitchFamily="18" charset="0"/>
                <a:cs typeface="Times New Roman" panose="02020603050405020304" pitchFamily="18" charset="0"/>
              </a:rPr>
              <a:t>FUGA di GAS</a:t>
            </a:r>
          </a:p>
        </p:txBody>
      </p:sp>
      <p:sp>
        <p:nvSpPr>
          <p:cNvPr id="14" name="Ovale 13">
            <a:extLst>
              <a:ext uri="{FF2B5EF4-FFF2-40B4-BE49-F238E27FC236}">
                <a16:creationId xmlns:a16="http://schemas.microsoft.com/office/drawing/2014/main" xmlns="" id="{0F8D4EBE-1A4F-AFA4-BEFE-8A0AC867D98B}"/>
              </a:ext>
            </a:extLst>
          </p:cNvPr>
          <p:cNvSpPr/>
          <p:nvPr/>
        </p:nvSpPr>
        <p:spPr>
          <a:xfrm>
            <a:off x="3429000" y="4495800"/>
            <a:ext cx="2667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Sistema di ALLARME</a:t>
            </a:r>
          </a:p>
        </p:txBody>
      </p:sp>
      <p:sp>
        <p:nvSpPr>
          <p:cNvPr id="2" name="Segnaposto data 1">
            <a:extLst>
              <a:ext uri="{FF2B5EF4-FFF2-40B4-BE49-F238E27FC236}">
                <a16:creationId xmlns:a16="http://schemas.microsoft.com/office/drawing/2014/main" xmlns="" id="{E331AF50-1B95-412D-F56D-CADC2FBCAB19}"/>
              </a:ext>
            </a:extLst>
          </p:cNvPr>
          <p:cNvSpPr>
            <a:spLocks noGrp="1"/>
          </p:cNvSpPr>
          <p:nvPr>
            <p:ph type="dt" sz="quarter" idx="10"/>
          </p:nvPr>
        </p:nvSpPr>
        <p:spPr/>
        <p:txBody>
          <a:bodyPr/>
          <a:lstStyle/>
          <a:p>
            <a:pPr>
              <a:defRPr/>
            </a:pPr>
            <a:fld id="{24B39C60-5D67-4838-AE84-8F724CE140F3}"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8F479054-9813-2314-79C8-D37A663B56C5}"/>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35871" name="Segnaposto numero diapositiva 3">
            <a:extLst>
              <a:ext uri="{FF2B5EF4-FFF2-40B4-BE49-F238E27FC236}">
                <a16:creationId xmlns:a16="http://schemas.microsoft.com/office/drawing/2014/main" xmlns="" id="{B681D91F-BF12-078E-E25E-F3F5939E4A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4AFD3-A041-4310-B998-E329AE753A95}" type="slidenum">
              <a:rPr lang="it-IT" altLang="it-IT" sz="600">
                <a:solidFill>
                  <a:srgbClr val="898989"/>
                </a:solidFill>
              </a:rPr>
              <a:pPr/>
              <a:t>25</a:t>
            </a:fld>
            <a:endParaRPr lang="it-IT" altLang="it-IT" sz="600">
              <a:solidFill>
                <a:srgbClr val="898989"/>
              </a:solidFill>
            </a:endParaRPr>
          </a:p>
        </p:txBody>
      </p:sp>
    </p:spTree>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xmlns="" id="{A1837C03-ABDC-7767-658C-62A2B9FC7525}"/>
              </a:ext>
            </a:extLst>
          </p:cNvPr>
          <p:cNvSpPr>
            <a:spLocks noGrp="1"/>
          </p:cNvSpPr>
          <p:nvPr>
            <p:ph type="title"/>
          </p:nvPr>
        </p:nvSpPr>
        <p:spPr>
          <a:xfrm>
            <a:off x="471488" y="487363"/>
            <a:ext cx="5915025" cy="884237"/>
          </a:xfrm>
        </p:spPr>
        <p:txBody>
          <a:bodyPr/>
          <a:lstStyle/>
          <a:p>
            <a:pPr algn="ctr"/>
            <a:r>
              <a:rPr lang="it-IT" altLang="it-IT" b="1" dirty="0">
                <a:solidFill>
                  <a:srgbClr val="0000FF"/>
                </a:solidFill>
                <a:latin typeface="Lucida Handwriting" panose="03010101010101010101" pitchFamily="66" charset="0"/>
              </a:rPr>
              <a:t>Scuola  Infanzia</a:t>
            </a:r>
            <a:br>
              <a:rPr lang="it-IT" altLang="it-IT" b="1" dirty="0">
                <a:solidFill>
                  <a:srgbClr val="0000FF"/>
                </a:solidFill>
                <a:latin typeface="Lucida Handwriting" panose="03010101010101010101" pitchFamily="66" charset="0"/>
              </a:rPr>
            </a:br>
            <a:r>
              <a:rPr lang="it-IT" altLang="it-IT" sz="2800" b="1" dirty="0">
                <a:solidFill>
                  <a:srgbClr val="FF0000"/>
                </a:solidFill>
                <a:latin typeface="Lucida Handwriting" panose="03010101010101010101" pitchFamily="66" charset="0"/>
              </a:rPr>
              <a:t>Chiocciola</a:t>
            </a:r>
            <a:r>
              <a:rPr lang="it-IT" altLang="it-IT" sz="2800" dirty="0">
                <a:latin typeface="Aharoni" panose="02010803020104030203" pitchFamily="2" charset="-79"/>
                <a:cs typeface="Aharoni" panose="02010803020104030203" pitchFamily="2" charset="-79"/>
              </a:rPr>
              <a:t/>
            </a:r>
            <a:br>
              <a:rPr lang="it-IT" altLang="it-IT" sz="2800" dirty="0">
                <a:latin typeface="Aharoni" panose="02010803020104030203" pitchFamily="2" charset="-79"/>
                <a:cs typeface="Aharoni" panose="02010803020104030203" pitchFamily="2" charset="-79"/>
              </a:rPr>
            </a:br>
            <a:endParaRPr lang="it-IT" altLang="it-IT" dirty="0"/>
          </a:p>
        </p:txBody>
      </p:sp>
      <p:sp>
        <p:nvSpPr>
          <p:cNvPr id="3" name="Segnaposto data 2">
            <a:extLst>
              <a:ext uri="{FF2B5EF4-FFF2-40B4-BE49-F238E27FC236}">
                <a16:creationId xmlns:a16="http://schemas.microsoft.com/office/drawing/2014/main" xmlns="" id="{70AD9B1C-7864-7932-8ACB-BEBAEA9524C7}"/>
              </a:ext>
            </a:extLst>
          </p:cNvPr>
          <p:cNvSpPr>
            <a:spLocks noGrp="1"/>
          </p:cNvSpPr>
          <p:nvPr>
            <p:ph type="dt" sz="quarter" idx="10"/>
          </p:nvPr>
        </p:nvSpPr>
        <p:spPr/>
        <p:txBody>
          <a:bodyPr/>
          <a:lstStyle/>
          <a:p>
            <a:pPr>
              <a:defRPr/>
            </a:pPr>
            <a:fld id="{0CEAAB73-B17A-44A9-939A-B230B8196B7B}" type="datetime1">
              <a:rPr lang="it-IT" smtClean="0"/>
              <a:pPr>
                <a:defRPr/>
              </a:pPr>
              <a:t>26/04/2025</a:t>
            </a:fld>
            <a:endParaRPr lang="it-IT"/>
          </a:p>
        </p:txBody>
      </p:sp>
      <p:sp>
        <p:nvSpPr>
          <p:cNvPr id="4" name="Segnaposto piè di pagina 3">
            <a:extLst>
              <a:ext uri="{FF2B5EF4-FFF2-40B4-BE49-F238E27FC236}">
                <a16:creationId xmlns:a16="http://schemas.microsoft.com/office/drawing/2014/main" xmlns="" id="{682C7408-42B8-384D-D38B-EFE28D39151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36869" name="Segnaposto numero diapositiva 4">
            <a:extLst>
              <a:ext uri="{FF2B5EF4-FFF2-40B4-BE49-F238E27FC236}">
                <a16:creationId xmlns:a16="http://schemas.microsoft.com/office/drawing/2014/main" xmlns="" id="{5B99D2DD-AC83-6693-D844-2C70192047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F538586-D6A6-414C-A8A8-D297A9654057}" type="slidenum">
              <a:rPr lang="it-IT" altLang="it-IT" sz="600">
                <a:solidFill>
                  <a:srgbClr val="898989"/>
                </a:solidFill>
              </a:rPr>
              <a:pPr/>
              <a:t>26</a:t>
            </a:fld>
            <a:endParaRPr lang="it-IT" altLang="it-IT" sz="600">
              <a:solidFill>
                <a:srgbClr val="898989"/>
              </a:solidFill>
            </a:endParaRPr>
          </a:p>
        </p:txBody>
      </p:sp>
      <p:pic>
        <p:nvPicPr>
          <p:cNvPr id="36870" name="Immagine 5">
            <a:extLst>
              <a:ext uri="{FF2B5EF4-FFF2-40B4-BE49-F238E27FC236}">
                <a16:creationId xmlns:a16="http://schemas.microsoft.com/office/drawing/2014/main" xmlns="" id="{FC72BE21-BD25-9CA6-DD43-D9275219F5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38400">
            <a:off x="822325" y="950913"/>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Immagine 6">
            <a:extLst>
              <a:ext uri="{FF2B5EF4-FFF2-40B4-BE49-F238E27FC236}">
                <a16:creationId xmlns:a16="http://schemas.microsoft.com/office/drawing/2014/main" xmlns="" id="{CF890F69-6B3D-963E-19D2-7B5B19AD8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26321">
            <a:off x="2417763" y="1216025"/>
            <a:ext cx="263366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Immagine 7">
            <a:extLst>
              <a:ext uri="{FF2B5EF4-FFF2-40B4-BE49-F238E27FC236}">
                <a16:creationId xmlns:a16="http://schemas.microsoft.com/office/drawing/2014/main" xmlns="" id="{1F1C35BD-1630-5131-1FAB-22FAB17B5D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12969">
            <a:off x="636588" y="2482850"/>
            <a:ext cx="2900362"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Immagine 8">
            <a:extLst>
              <a:ext uri="{FF2B5EF4-FFF2-40B4-BE49-F238E27FC236}">
                <a16:creationId xmlns:a16="http://schemas.microsoft.com/office/drawing/2014/main" xmlns="" id="{1B63CF98-FCA4-0A4A-A028-A41E2877C3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90348">
            <a:off x="3011488" y="3240088"/>
            <a:ext cx="304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Immagine 9">
            <a:extLst>
              <a:ext uri="{FF2B5EF4-FFF2-40B4-BE49-F238E27FC236}">
                <a16:creationId xmlns:a16="http://schemas.microsoft.com/office/drawing/2014/main" xmlns="" id="{232B5DB1-3A0C-4C98-0829-EBC183946A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14107">
            <a:off x="687388" y="4692650"/>
            <a:ext cx="2668587"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magine 10">
            <a:extLst>
              <a:ext uri="{FF2B5EF4-FFF2-40B4-BE49-F238E27FC236}">
                <a16:creationId xmlns:a16="http://schemas.microsoft.com/office/drawing/2014/main" xmlns="" id="{03B2404B-5C8B-BC25-BDAF-BC1ACCB6A2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39650">
            <a:off x="3228975" y="5943600"/>
            <a:ext cx="274637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AC46B3-AC31-5C3D-5563-E5C73F892459}"/>
            </a:ext>
          </a:extLst>
        </p:cNvPr>
        <p:cNvGrpSpPr/>
        <p:nvPr/>
      </p:nvGrpSpPr>
      <p:grpSpPr>
        <a:xfrm>
          <a:off x="0" y="0"/>
          <a:ext cx="0" cy="0"/>
          <a:chOff x="0" y="0"/>
          <a:chExt cx="0" cy="0"/>
        </a:xfrm>
      </p:grpSpPr>
      <p:sp>
        <p:nvSpPr>
          <p:cNvPr id="31746" name="CasellaDiTesto 1">
            <a:extLst>
              <a:ext uri="{FF2B5EF4-FFF2-40B4-BE49-F238E27FC236}">
                <a16:creationId xmlns:a16="http://schemas.microsoft.com/office/drawing/2014/main" xmlns="" id="{0B6965BA-4CC1-E059-F80A-3420E63F21F0}"/>
              </a:ext>
            </a:extLst>
          </p:cNvPr>
          <p:cNvSpPr txBox="1">
            <a:spLocks noChangeArrowheads="1"/>
          </p:cNvSpPr>
          <p:nvPr/>
        </p:nvSpPr>
        <p:spPr bwMode="auto">
          <a:xfrm>
            <a:off x="644857" y="459447"/>
            <a:ext cx="5410200" cy="307777"/>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  Via del Sole Sede  ITE</a:t>
            </a:r>
            <a:endParaRPr kumimoji="0" lang="it-IT" altLang="it-IT" sz="1600" b="0" i="0" u="none" strike="noStrike" kern="1200" cap="none" spc="0" normalizeH="0" baseline="0" noProof="0" dirty="0">
              <a:ln>
                <a:noFill/>
              </a:ln>
              <a:solidFill>
                <a:prstClr val="black"/>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114A2182-1071-CE9E-F6E1-28C65532CBA1}"/>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AMBIENTE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In senso Stretto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Edificio inteso come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SPAZIO FISICO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POPOLAZIONE SCOLASTCA</a:t>
            </a:r>
          </a:p>
        </p:txBody>
      </p:sp>
      <p:sp>
        <p:nvSpPr>
          <p:cNvPr id="8" name="Rettangolo 7">
            <a:extLst>
              <a:ext uri="{FF2B5EF4-FFF2-40B4-BE49-F238E27FC236}">
                <a16:creationId xmlns:a16="http://schemas.microsoft.com/office/drawing/2014/main" xmlns="" id="{6A642C7E-766A-C13F-7B76-C28159B45BCA}"/>
              </a:ext>
            </a:extLst>
          </p:cNvPr>
          <p:cNvSpPr/>
          <p:nvPr/>
        </p:nvSpPr>
        <p:spPr>
          <a:xfrm>
            <a:off x="381000" y="2590801"/>
            <a:ext cx="5715000" cy="609599"/>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rPr>
              <a:t>DISLOCAZIONE PLANIMETRICA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Edificio posto su un unico livello a Pianto Terra</a:t>
            </a:r>
          </a:p>
        </p:txBody>
      </p:sp>
      <p:sp>
        <p:nvSpPr>
          <p:cNvPr id="9" name="Rettangolo arrotondato 8">
            <a:extLst>
              <a:ext uri="{FF2B5EF4-FFF2-40B4-BE49-F238E27FC236}">
                <a16:creationId xmlns:a16="http://schemas.microsoft.com/office/drawing/2014/main" xmlns="" id="{D9E37CBE-5BF7-3189-9C0F-2FA706ADD9D3}"/>
              </a:ext>
            </a:extLst>
          </p:cNvPr>
          <p:cNvSpPr/>
          <p:nvPr/>
        </p:nvSpPr>
        <p:spPr>
          <a:xfrm>
            <a:off x="381000" y="3276600"/>
            <a:ext cx="5715000" cy="914400"/>
          </a:xfrm>
          <a:prstGeom prst="roundRect">
            <a:avLst/>
          </a:prstGeom>
          <a:solidFill>
            <a:srgbClr val="99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DISLOCAZIONE degli SPAZI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PIANO TERRA </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n.°3 AULE per la scuola </a:t>
            </a:r>
            <a:r>
              <a:rPr lang="it-IT" sz="1600" b="1" dirty="0">
                <a:solidFill>
                  <a:prstClr val="black"/>
                </a:solidFill>
                <a:latin typeface="Times New Roman" panose="02020603050405020304" pitchFamily="18" charset="0"/>
                <a:cs typeface="Times New Roman" panose="02020603050405020304" pitchFamily="18" charset="0"/>
              </a:rPr>
              <a:t>Primaria</a:t>
            </a: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Servizi.</a:t>
            </a:r>
          </a:p>
        </p:txBody>
      </p:sp>
      <p:sp>
        <p:nvSpPr>
          <p:cNvPr id="10" name="Rettangolo con angoli ritagliati in diagonale 9">
            <a:extLst>
              <a:ext uri="{FF2B5EF4-FFF2-40B4-BE49-F238E27FC236}">
                <a16:creationId xmlns:a16="http://schemas.microsoft.com/office/drawing/2014/main" xmlns="" id="{827B9DC8-53EE-A81E-347B-9998044FAD40}"/>
              </a:ext>
            </a:extLst>
          </p:cNvPr>
          <p:cNvSpPr/>
          <p:nvPr/>
        </p:nvSpPr>
        <p:spPr>
          <a:xfrm>
            <a:off x="355980" y="4267204"/>
            <a:ext cx="5714999" cy="973312"/>
          </a:xfrm>
          <a:prstGeom prst="snip2DiagRect">
            <a:avLst/>
          </a:prstGeom>
          <a:solidFill>
            <a:srgbClr val="FFFF00"/>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SCALE di Accesso e di Servizio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Nel Plesso in esame non vi sono scale di accesso e di Emergenza.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 particolarità di tale Plesso è che ogni spazio didattico, aula, è raggiungibile sia dall’interno che dall’esterno.</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ttangolo arrotondato 11">
            <a:extLst>
              <a:ext uri="{FF2B5EF4-FFF2-40B4-BE49-F238E27FC236}">
                <a16:creationId xmlns:a16="http://schemas.microsoft.com/office/drawing/2014/main" xmlns="" id="{48B52097-F9A9-CFC1-5E2F-532850B8BBED}"/>
              </a:ext>
            </a:extLst>
          </p:cNvPr>
          <p:cNvSpPr/>
          <p:nvPr/>
        </p:nvSpPr>
        <p:spPr>
          <a:xfrm>
            <a:off x="355979" y="5743317"/>
            <a:ext cx="5715000" cy="143077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rgbClr val="99FF99"/>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USCITE di EMERGENZA e Vie di Fuga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Il Plesso è caratterizzato da </a:t>
            </a:r>
            <a:r>
              <a:rPr lang="it-IT" sz="1600" b="1" dirty="0">
                <a:solidFill>
                  <a:srgbClr val="0000FF"/>
                </a:solidFill>
                <a:latin typeface="Times New Roman" panose="02020603050405020304" pitchFamily="18" charset="0"/>
                <a:cs typeface="Times New Roman" panose="02020603050405020304" pitchFamily="18" charset="0"/>
              </a:rPr>
              <a:t>due</a:t>
            </a:r>
            <a:r>
              <a:rPr kumimoji="0" lang="it-IT" sz="1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USCITE di Emergenza quanto sono il numero delle Aule. L’Entrata/Uscita principale è da ritenersi come elemento atto a garantire l’ingresso agli occasionali al Plesso.</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it-IT" sz="1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mn-cs"/>
              </a:rPr>
              <a:t>                          </a:t>
            </a:r>
          </a:p>
        </p:txBody>
      </p:sp>
      <p:sp>
        <p:nvSpPr>
          <p:cNvPr id="13" name="Ovale 12">
            <a:extLst>
              <a:ext uri="{FF2B5EF4-FFF2-40B4-BE49-F238E27FC236}">
                <a16:creationId xmlns:a16="http://schemas.microsoft.com/office/drawing/2014/main" xmlns="" id="{3CF9A290-4B93-3A31-D50B-33FF76A453E0}"/>
              </a:ext>
            </a:extLst>
          </p:cNvPr>
          <p:cNvSpPr/>
          <p:nvPr/>
        </p:nvSpPr>
        <p:spPr>
          <a:xfrm rot="21299187">
            <a:off x="1505203" y="7170001"/>
            <a:ext cx="3993515" cy="1203287"/>
          </a:xfrm>
          <a:prstGeom prst="ellipse">
            <a:avLst/>
          </a:prstGeom>
          <a:gradFill flip="none" rotWithShape="1">
            <a:gsLst>
              <a:gs pos="0">
                <a:srgbClr val="66FFCC">
                  <a:shade val="30000"/>
                  <a:satMod val="115000"/>
                </a:srgbClr>
              </a:gs>
              <a:gs pos="50000">
                <a:srgbClr val="66FFCC">
                  <a:shade val="67500"/>
                  <a:satMod val="115000"/>
                </a:srgbClr>
              </a:gs>
              <a:gs pos="100000">
                <a:srgbClr val="66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POPOLAZIONE SCOLASTICA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Alunni, personale docente e non docente, ausiliari e occasionali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Circa </a:t>
            </a:r>
            <a:r>
              <a:rPr lang="it-IT" sz="1400" b="1" dirty="0">
                <a:solidFill>
                  <a:srgbClr val="FF0000"/>
                </a:solidFill>
                <a:latin typeface="Times New Roman" panose="02020603050405020304" pitchFamily="18" charset="0"/>
                <a:cs typeface="Times New Roman" panose="02020603050405020304" pitchFamily="18" charset="0"/>
              </a:rPr>
              <a:t>…..</a:t>
            </a:r>
            <a:r>
              <a:rPr kumimoji="0" lang="it-IT"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unità</a:t>
            </a:r>
            <a:endParaRPr kumimoji="0" lang="it-IT" sz="1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Segnaposto data 1">
            <a:extLst>
              <a:ext uri="{FF2B5EF4-FFF2-40B4-BE49-F238E27FC236}">
                <a16:creationId xmlns:a16="http://schemas.microsoft.com/office/drawing/2014/main" xmlns="" id="{B504F236-9F0B-F31C-43A6-C8025D7DC6A7}"/>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F82FC90-7499-4FC8-8CE1-2D4731E051AA}"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A829E9DC-6228-3905-9935-D5A66239353E}"/>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endParaRPr kumimoji="0" lang="it-IT"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1763" name="Segnaposto numero diapositiva 4">
            <a:extLst>
              <a:ext uri="{FF2B5EF4-FFF2-40B4-BE49-F238E27FC236}">
                <a16:creationId xmlns:a16="http://schemas.microsoft.com/office/drawing/2014/main" xmlns="" id="{8EAE97A5-309E-F6F0-8E9B-3F41D7A2EC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7156A6-5294-4050-991C-E8CCC1CFB683}"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569767325"/>
      </p:ext>
    </p:extLst>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sellaDiTesto 1">
            <a:extLst>
              <a:ext uri="{FF2B5EF4-FFF2-40B4-BE49-F238E27FC236}">
                <a16:creationId xmlns:a16="http://schemas.microsoft.com/office/drawing/2014/main" xmlns="" id="{3251638A-2C99-FDB9-DA03-4CCE491B61AA}"/>
              </a:ext>
            </a:extLst>
          </p:cNvPr>
          <p:cNvSpPr txBox="1">
            <a:spLocks noChangeArrowheads="1"/>
          </p:cNvSpPr>
          <p:nvPr/>
        </p:nvSpPr>
        <p:spPr bwMode="auto">
          <a:xfrm>
            <a:off x="870389" y="457635"/>
            <a:ext cx="5410200" cy="40011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 </a:t>
            </a:r>
            <a:r>
              <a:rPr lang="it-IT" altLang="it-IT" sz="2000" b="1" dirty="0">
                <a:solidFill>
                  <a:srgbClr val="FF0000"/>
                </a:solidFill>
                <a:latin typeface="Lucida Handwriting" panose="03010101010101010101" pitchFamily="66" charset="0"/>
              </a:rPr>
              <a:t>Via del Sole-Sede ITE</a:t>
            </a:r>
            <a:endParaRPr kumimoji="0" lang="it-IT" altLang="it-IT" sz="2000" b="0" i="0" u="none" strike="noStrike" kern="1200" cap="none" spc="0" normalizeH="0" baseline="0" noProof="0" dirty="0">
              <a:ln>
                <a:noFill/>
              </a:ln>
              <a:solidFill>
                <a:prstClr val="black"/>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E02395F3-7798-B218-1EA8-65BA1C6A10B1}"/>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AMBIENTE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In senso 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Edificio inteso come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CONTESTO in cui è INSERITO</a:t>
            </a:r>
          </a:p>
        </p:txBody>
      </p:sp>
      <p:sp>
        <p:nvSpPr>
          <p:cNvPr id="8" name="Rettangolo 7">
            <a:extLst>
              <a:ext uri="{FF2B5EF4-FFF2-40B4-BE49-F238E27FC236}">
                <a16:creationId xmlns:a16="http://schemas.microsoft.com/office/drawing/2014/main" xmlns="" id="{C3723124-A6F1-462E-5208-C97A255E4EF2}"/>
              </a:ext>
            </a:extLst>
          </p:cNvPr>
          <p:cNvSpPr/>
          <p:nvPr/>
        </p:nvSpPr>
        <p:spPr>
          <a:xfrm>
            <a:off x="381000" y="2514600"/>
            <a:ext cx="5715000" cy="844373"/>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rPr>
              <a:t>ACCESSO all’AREA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All’area di accede dalla Viabilità Ordinaria Comunale</a:t>
            </a:r>
          </a:p>
        </p:txBody>
      </p:sp>
      <p:sp>
        <p:nvSpPr>
          <p:cNvPr id="9" name="Rettangolo arrotondato 8">
            <a:extLst>
              <a:ext uri="{FF2B5EF4-FFF2-40B4-BE49-F238E27FC236}">
                <a16:creationId xmlns:a16="http://schemas.microsoft.com/office/drawing/2014/main" xmlns="" id="{61676A7B-B749-FB80-7CDB-0D2BCE21301E}"/>
              </a:ext>
            </a:extLst>
          </p:cNvPr>
          <p:cNvSpPr/>
          <p:nvPr/>
        </p:nvSpPr>
        <p:spPr>
          <a:xfrm>
            <a:off x="381000" y="3429000"/>
            <a:ext cx="5715000" cy="1295400"/>
          </a:xfrm>
          <a:prstGeom prst="roundRect">
            <a:avLst/>
          </a:prstGeom>
          <a:solidFill>
            <a:srgbClr val="99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Pertinenza dell’Area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L’edificio Scolastico è inserito all’interno di una Area recintata, quindi a servizio delle sole attività didattiche e ludiche del Plesso.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All’interno di tale area, inibita ad estranei e  al traffico Veicolare, è stata individuata il PUNTO di RACCOLTA in caso di Evacuazione.</a:t>
            </a:r>
          </a:p>
        </p:txBody>
      </p:sp>
      <p:sp>
        <p:nvSpPr>
          <p:cNvPr id="10" name="Rettangolo con angoli ritagliati in diagonale 9">
            <a:extLst>
              <a:ext uri="{FF2B5EF4-FFF2-40B4-BE49-F238E27FC236}">
                <a16:creationId xmlns:a16="http://schemas.microsoft.com/office/drawing/2014/main" xmlns="" id="{D9E0CF81-DAE5-23B8-1796-6667203D43BF}"/>
              </a:ext>
            </a:extLst>
          </p:cNvPr>
          <p:cNvSpPr/>
          <p:nvPr/>
        </p:nvSpPr>
        <p:spPr>
          <a:xfrm>
            <a:off x="381000" y="4876801"/>
            <a:ext cx="5714999" cy="2209800"/>
          </a:xfrm>
          <a:prstGeom prst="snip2DiagRect">
            <a:avLst/>
          </a:prstGeom>
          <a:solidFill>
            <a:srgbClr val="CCFFFF"/>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ACCESSO all’EDIFICIO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All’Area del Plesso Scolastico si ACCEDE per tramite l’utilizzo di un CANCELLO che definisce l’area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L’accesso consente l’ingresso al solo transito pedonale.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Il cancello viene tenuto APERTO durante l’INGRESSO e l’USCITA  degli alunni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Durante le ore di attività didattica, il Cancello resta CHIUSO.</a:t>
            </a:r>
          </a:p>
        </p:txBody>
      </p:sp>
      <p:sp>
        <p:nvSpPr>
          <p:cNvPr id="2" name="Segnaposto data 1">
            <a:extLst>
              <a:ext uri="{FF2B5EF4-FFF2-40B4-BE49-F238E27FC236}">
                <a16:creationId xmlns:a16="http://schemas.microsoft.com/office/drawing/2014/main" xmlns="" id="{3F6068C7-A6FF-57EF-4DD8-3980459D0C13}"/>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D1F2A41-5708-47B9-B837-A59EC4CF5DEB}"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39517534-64E7-6E37-2037-27E185C88A63}"/>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p>
        </p:txBody>
      </p:sp>
      <p:sp>
        <p:nvSpPr>
          <p:cNvPr id="32781" name="Segnaposto numero diapositiva 4">
            <a:extLst>
              <a:ext uri="{FF2B5EF4-FFF2-40B4-BE49-F238E27FC236}">
                <a16:creationId xmlns:a16="http://schemas.microsoft.com/office/drawing/2014/main" xmlns="" id="{C1DE746F-CADB-8538-708F-44B7FF0410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6B3A31-8E84-4285-89CC-D85D07FF69D9}"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45413686"/>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C80DDB-5E62-E205-9B75-46535DDD64CF}"/>
            </a:ext>
          </a:extLst>
        </p:cNvPr>
        <p:cNvGrpSpPr/>
        <p:nvPr/>
      </p:nvGrpSpPr>
      <p:grpSpPr>
        <a:xfrm>
          <a:off x="0" y="0"/>
          <a:ext cx="0" cy="0"/>
          <a:chOff x="0" y="0"/>
          <a:chExt cx="0" cy="0"/>
        </a:xfrm>
      </p:grpSpPr>
      <p:sp>
        <p:nvSpPr>
          <p:cNvPr id="23554" name="CasellaDiTesto 1">
            <a:extLst>
              <a:ext uri="{FF2B5EF4-FFF2-40B4-BE49-F238E27FC236}">
                <a16:creationId xmlns:a16="http://schemas.microsoft.com/office/drawing/2014/main" xmlns="" id="{288BF617-2220-1D3E-2434-926EC63BFAFB}"/>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Lucida Handwriting" panose="03010101010101010101" pitchFamily="66" charset="0"/>
                <a:ea typeface="MS PGothic" panose="020B0600070205080204" pitchFamily="34" charset="-128"/>
                <a:cs typeface="+mn-cs"/>
              </a:rPr>
              <a:t>Le Risorse per Pianificare le attività di  PREVENZIONE</a:t>
            </a:r>
          </a:p>
        </p:txBody>
      </p:sp>
      <p:graphicFrame>
        <p:nvGraphicFramePr>
          <p:cNvPr id="7" name="Tabella 6">
            <a:extLst>
              <a:ext uri="{FF2B5EF4-FFF2-40B4-BE49-F238E27FC236}">
                <a16:creationId xmlns:a16="http://schemas.microsoft.com/office/drawing/2014/main" xmlns="" id="{A7875260-74CC-0BB6-E43D-CEFE46948ADE}"/>
              </a:ext>
            </a:extLst>
          </p:cNvPr>
          <p:cNvGraphicFramePr>
            <a:graphicFrameLocks noGrp="1"/>
          </p:cNvGraphicFramePr>
          <p:nvPr>
            <p:extLst>
              <p:ext uri="{D42A27DB-BD31-4B8C-83A1-F6EECF244321}">
                <p14:modId xmlns:p14="http://schemas.microsoft.com/office/powerpoint/2010/main" val="1672477395"/>
              </p:ext>
            </p:extLst>
          </p:nvPr>
        </p:nvGraphicFramePr>
        <p:xfrm>
          <a:off x="762000" y="5608638"/>
          <a:ext cx="5624513" cy="3049936"/>
        </p:xfrm>
        <a:graphic>
          <a:graphicData uri="http://schemas.openxmlformats.org/drawingml/2006/table">
            <a:tbl>
              <a:tblPr firstRow="1" bandRow="1">
                <a:tableStyleId>{5C22544A-7EE6-4342-B048-85BDC9FD1C3A}</a:tableStyleId>
              </a:tblPr>
              <a:tblGrid>
                <a:gridCol w="1124904">
                  <a:extLst>
                    <a:ext uri="{9D8B030D-6E8A-4147-A177-3AD203B41FA5}">
                      <a16:colId xmlns:a16="http://schemas.microsoft.com/office/drawing/2014/main" xmlns="" val="20000"/>
                    </a:ext>
                  </a:extLst>
                </a:gridCol>
                <a:gridCol w="1607003">
                  <a:extLst>
                    <a:ext uri="{9D8B030D-6E8A-4147-A177-3AD203B41FA5}">
                      <a16:colId xmlns:a16="http://schemas.microsoft.com/office/drawing/2014/main" xmlns="" val="20001"/>
                    </a:ext>
                  </a:extLst>
                </a:gridCol>
                <a:gridCol w="1526653">
                  <a:extLst>
                    <a:ext uri="{9D8B030D-6E8A-4147-A177-3AD203B41FA5}">
                      <a16:colId xmlns:a16="http://schemas.microsoft.com/office/drawing/2014/main" xmlns="" val="20002"/>
                    </a:ext>
                  </a:extLst>
                </a:gridCol>
                <a:gridCol w="1365953">
                  <a:extLst>
                    <a:ext uri="{9D8B030D-6E8A-4147-A177-3AD203B41FA5}">
                      <a16:colId xmlns:a16="http://schemas.microsoft.com/office/drawing/2014/main" xmlns="" val="20003"/>
                    </a:ext>
                  </a:extLst>
                </a:gridCol>
              </a:tblGrid>
              <a:tr h="1020762">
                <a:tc>
                  <a:txBody>
                    <a:bodyPr/>
                    <a:lstStyle/>
                    <a:p>
                      <a:pPr algn="ctr"/>
                      <a:r>
                        <a:rPr lang="it-IT" sz="1200" dirty="0">
                          <a:solidFill>
                            <a:srgbClr val="0000FF"/>
                          </a:solidFill>
                          <a:latin typeface="Times New Roman" panose="02020603050405020304" pitchFamily="18" charset="0"/>
                          <a:cs typeface="Times New Roman" panose="02020603050405020304" pitchFamily="18" charset="0"/>
                        </a:rPr>
                        <a:t>Plesso</a:t>
                      </a:r>
                    </a:p>
                    <a:p>
                      <a:pPr algn="ctr"/>
                      <a:r>
                        <a:rPr lang="it-IT" sz="1200" dirty="0">
                          <a:solidFill>
                            <a:srgbClr val="0000FF"/>
                          </a:solidFill>
                          <a:latin typeface="Times New Roman" panose="02020603050405020304" pitchFamily="18" charset="0"/>
                          <a:cs typeface="Times New Roman" panose="02020603050405020304" pitchFamily="18" charset="0"/>
                        </a:rPr>
                        <a:t>Via dell’Arte</a:t>
                      </a:r>
                    </a:p>
                  </a:txBody>
                  <a:tcPr marT="45703" marB="45703">
                    <a:solidFill>
                      <a:srgbClr val="FFFF00"/>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FF0000"/>
                          </a:solidFill>
                          <a:latin typeface="Times New Roman" panose="02020603050405020304" pitchFamily="18" charset="0"/>
                          <a:cs typeface="Times New Roman" panose="02020603050405020304" pitchFamily="18" charset="0"/>
                        </a:rPr>
                        <a:t>ANTINCENDIO</a:t>
                      </a:r>
                    </a:p>
                  </a:txBody>
                  <a:tcPr marT="45703" marB="45703">
                    <a:solidFill>
                      <a:srgbClr val="FFFF99"/>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0000FF"/>
                          </a:solidFill>
                          <a:latin typeface="Times New Roman" panose="02020603050405020304" pitchFamily="18" charset="0"/>
                          <a:cs typeface="Times New Roman" panose="02020603050405020304" pitchFamily="18" charset="0"/>
                        </a:rPr>
                        <a:t>EVACUAZIONE</a:t>
                      </a:r>
                    </a:p>
                  </a:txBody>
                  <a:tcPr marT="45703" marB="45703">
                    <a:solidFill>
                      <a:srgbClr val="FFFF99"/>
                    </a:solidFill>
                  </a:tcPr>
                </a:tc>
                <a:tc>
                  <a:txBody>
                    <a:bodyPr/>
                    <a:lstStyle/>
                    <a:p>
                      <a:pPr algn="ctr"/>
                      <a:r>
                        <a:rPr lang="it-IT" sz="1200" dirty="0">
                          <a:solidFill>
                            <a:srgbClr val="002060"/>
                          </a:solidFill>
                          <a:latin typeface="Times New Roman" panose="02020603050405020304" pitchFamily="18" charset="0"/>
                          <a:cs typeface="Times New Roman" panose="02020603050405020304" pitchFamily="18" charset="0"/>
                        </a:rPr>
                        <a:t>PRONTO</a:t>
                      </a:r>
                    </a:p>
                    <a:p>
                      <a:pPr algn="ctr"/>
                      <a:r>
                        <a:rPr lang="it-IT" sz="1200" dirty="0">
                          <a:solidFill>
                            <a:srgbClr val="002060"/>
                          </a:solidFill>
                          <a:latin typeface="Times New Roman" panose="02020603050405020304" pitchFamily="18" charset="0"/>
                          <a:cs typeface="Times New Roman" panose="02020603050405020304" pitchFamily="18" charset="0"/>
                        </a:rPr>
                        <a:t>SOCCORSO</a:t>
                      </a:r>
                    </a:p>
                  </a:txBody>
                  <a:tcPr marT="45703" marB="45703">
                    <a:solidFill>
                      <a:srgbClr val="FF9999"/>
                    </a:solidFill>
                  </a:tcPr>
                </a:tc>
                <a:extLst>
                  <a:ext uri="{0D108BD9-81ED-4DB2-BD59-A6C34878D82A}">
                    <a16:rowId xmlns:a16="http://schemas.microsoft.com/office/drawing/2014/main" xmlns="" val="10000"/>
                  </a:ext>
                </a:extLst>
              </a:tr>
              <a:tr h="706260">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a:t>
                      </a:r>
                    </a:p>
                    <a:p>
                      <a:pPr algn="ctr"/>
                      <a:r>
                        <a:rPr lang="it-IT" sz="1100" b="1" dirty="0">
                          <a:solidFill>
                            <a:srgbClr val="FF0000"/>
                          </a:solidFill>
                          <a:latin typeface="Times New Roman" panose="02020603050405020304" pitchFamily="18" charset="0"/>
                          <a:cs typeface="Times New Roman" panose="02020603050405020304" pitchFamily="18" charset="0"/>
                        </a:rPr>
                        <a:t>TERRA</a:t>
                      </a:r>
                    </a:p>
                    <a:p>
                      <a:pPr algn="ctr"/>
                      <a:endParaRPr lang="it-IT" sz="1100" dirty="0">
                        <a:latin typeface="Times New Roman" panose="02020603050405020304" pitchFamily="18" charset="0"/>
                        <a:cs typeface="Times New Roman" panose="02020603050405020304" pitchFamily="18" charset="0"/>
                      </a:endParaRPr>
                    </a:p>
                  </a:txBody>
                  <a:tcPr marT="45703" marB="45703"/>
                </a:tc>
                <a:tc>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De Simone Francesco</a:t>
                      </a:r>
                      <a:endParaRPr lang="it-IT" sz="900" dirty="0">
                        <a:latin typeface="Times New Roman" panose="02020603050405020304" pitchFamily="18" charset="0"/>
                        <a:cs typeface="Times New Roman" panose="02020603050405020304" pitchFamily="18" charset="0"/>
                      </a:endParaRPr>
                    </a:p>
                    <a:p>
                      <a:pPr algn="ctr"/>
                      <a:r>
                        <a:rPr lang="it-IT" sz="1100" b="1" dirty="0">
                          <a:solidFill>
                            <a:srgbClr val="0000FF"/>
                          </a:solidFill>
                          <a:latin typeface="Times New Roman" panose="02020603050405020304" pitchFamily="18" charset="0"/>
                          <a:cs typeface="Times New Roman" panose="02020603050405020304" pitchFamily="18" charset="0"/>
                        </a:rPr>
                        <a:t>Chimenti Giuseppina</a:t>
                      </a:r>
                    </a:p>
                    <a:p>
                      <a:pPr algn="ctr"/>
                      <a:r>
                        <a:rPr lang="it-IT" sz="1100" b="1" dirty="0" err="1">
                          <a:solidFill>
                            <a:srgbClr val="0000FF"/>
                          </a:solidFill>
                          <a:latin typeface="Times New Roman" panose="02020603050405020304" pitchFamily="18" charset="0"/>
                          <a:cs typeface="Times New Roman" panose="02020603050405020304" pitchFamily="18" charset="0"/>
                        </a:rPr>
                        <a:t>Iocca</a:t>
                      </a:r>
                      <a:r>
                        <a:rPr lang="it-IT" sz="1100" b="1" dirty="0">
                          <a:solidFill>
                            <a:srgbClr val="0000FF"/>
                          </a:solidFill>
                          <a:latin typeface="Times New Roman" panose="02020603050405020304" pitchFamily="18" charset="0"/>
                          <a:cs typeface="Times New Roman" panose="02020603050405020304" pitchFamily="18" charset="0"/>
                        </a:rPr>
                        <a:t> Rosina</a:t>
                      </a:r>
                      <a:endParaRPr lang="it-IT" sz="900" dirty="0">
                        <a:latin typeface="Times New Roman" panose="02020603050405020304" pitchFamily="18" charset="0"/>
                        <a:cs typeface="Times New Roman" panose="02020603050405020304" pitchFamily="18" charset="0"/>
                      </a:endParaRPr>
                    </a:p>
                  </a:txBody>
                  <a:tcPr marT="45703" marB="45703"/>
                </a:tc>
                <a:tc>
                  <a:txBody>
                    <a:bodyPr/>
                    <a:lstStyle/>
                    <a:p>
                      <a:pPr algn="ctr">
                        <a:lnSpc>
                          <a:spcPct val="107000"/>
                        </a:lnSpc>
                        <a:spcAft>
                          <a:spcPts val="0"/>
                        </a:spcAft>
                      </a:pPr>
                      <a:r>
                        <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Mazza Rosalinda</a:t>
                      </a:r>
                    </a:p>
                    <a:p>
                      <a:pPr algn="ctr">
                        <a:lnSpc>
                          <a:spcPct val="107000"/>
                        </a:lnSpc>
                        <a:spcAft>
                          <a:spcPts val="0"/>
                        </a:spcAft>
                      </a:pPr>
                      <a:r>
                        <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Gagliardi Lodovico</a:t>
                      </a:r>
                    </a:p>
                  </a:txBody>
                  <a:tcPr marL="68580" marR="68580" marT="0" marB="0"/>
                </a:tc>
                <a:tc>
                  <a:txBody>
                    <a:bodyPr/>
                    <a:lstStyle/>
                    <a:p>
                      <a:pPr marL="0" algn="ctr" defTabSz="514350" rtl="0" eaLnBrk="1" latinLnBrk="0" hangingPunct="1"/>
                      <a:r>
                        <a:rPr lang="it-IT" sz="1100" b="1" kern="1200" dirty="0">
                          <a:solidFill>
                            <a:srgbClr val="0000FF"/>
                          </a:solidFill>
                          <a:latin typeface="Times New Roman" panose="02020603050405020304" pitchFamily="18" charset="0"/>
                          <a:ea typeface="+mn-ea"/>
                          <a:cs typeface="Times New Roman" panose="02020603050405020304" pitchFamily="18" charset="0"/>
                        </a:rPr>
                        <a:t>Federico Carmela</a:t>
                      </a:r>
                    </a:p>
                    <a:p>
                      <a:pPr marL="0" algn="ctr" defTabSz="514350" rtl="0" eaLnBrk="1" latinLnBrk="0" hangingPunct="1"/>
                      <a:r>
                        <a:rPr lang="it-IT" sz="1100" b="1" kern="1200" dirty="0">
                          <a:solidFill>
                            <a:srgbClr val="0000FF"/>
                          </a:solidFill>
                          <a:latin typeface="Times New Roman" panose="02020603050405020304" pitchFamily="18" charset="0"/>
                          <a:ea typeface="+mn-ea"/>
                          <a:cs typeface="Times New Roman" panose="02020603050405020304" pitchFamily="18" charset="0"/>
                        </a:rPr>
                        <a:t>Marino Sandra</a:t>
                      </a:r>
                    </a:p>
                  </a:txBody>
                  <a:tcPr marT="45703" marB="45703"/>
                </a:tc>
                <a:extLst>
                  <a:ext uri="{0D108BD9-81ED-4DB2-BD59-A6C34878D82A}">
                    <a16:rowId xmlns:a16="http://schemas.microsoft.com/office/drawing/2014/main" xmlns="" val="10001"/>
                  </a:ext>
                </a:extLst>
              </a:tr>
              <a:tr h="1322914">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Apertura delle Porte</a:t>
                      </a:r>
                      <a:r>
                        <a:rPr lang="it-IT" sz="1100" b="1" baseline="0" dirty="0">
                          <a:solidFill>
                            <a:srgbClr val="FF0000"/>
                          </a:solidFill>
                          <a:latin typeface="Times New Roman" panose="02020603050405020304" pitchFamily="18" charset="0"/>
                          <a:cs typeface="Times New Roman" panose="02020603050405020304" pitchFamily="18" charset="0"/>
                        </a:rPr>
                        <a:t> di </a:t>
                      </a:r>
                      <a:r>
                        <a:rPr lang="it-IT" sz="1000" b="1" baseline="0" dirty="0">
                          <a:solidFill>
                            <a:srgbClr val="FF0000"/>
                          </a:solidFill>
                          <a:latin typeface="Times New Roman" panose="02020603050405020304" pitchFamily="18" charset="0"/>
                          <a:cs typeface="Times New Roman" panose="02020603050405020304" pitchFamily="18" charset="0"/>
                        </a:rPr>
                        <a:t>EMERGENZA</a:t>
                      </a:r>
                    </a:p>
                    <a:p>
                      <a:pPr algn="ctr"/>
                      <a:r>
                        <a:rPr lang="it-IT" sz="1100" b="1" baseline="0" dirty="0">
                          <a:solidFill>
                            <a:srgbClr val="FF0000"/>
                          </a:solidFill>
                          <a:latin typeface="Times New Roman" panose="02020603050405020304" pitchFamily="18" charset="0"/>
                          <a:cs typeface="Times New Roman" panose="02020603050405020304" pitchFamily="18" charset="0"/>
                        </a:rPr>
                        <a:t>Interruzione Servizi</a:t>
                      </a:r>
                    </a:p>
                    <a:p>
                      <a:pPr algn="ctr"/>
                      <a:endParaRPr lang="it-IT" sz="1100" b="1" dirty="0">
                        <a:solidFill>
                          <a:srgbClr val="FF0000"/>
                        </a:solidFill>
                        <a:latin typeface="Times New Roman" panose="02020603050405020304" pitchFamily="18" charset="0"/>
                        <a:cs typeface="Times New Roman" panose="02020603050405020304" pitchFamily="18" charset="0"/>
                      </a:endParaRPr>
                    </a:p>
                  </a:txBody>
                  <a:tcPr marT="45703" marB="45703"/>
                </a:tc>
                <a:tc gridSpan="3">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I </a:t>
                      </a:r>
                      <a:r>
                        <a:rPr lang="it-IT" sz="1100" b="1" baseline="0" dirty="0">
                          <a:solidFill>
                            <a:srgbClr val="0000FF"/>
                          </a:solidFill>
                          <a:latin typeface="Times New Roman" panose="02020603050405020304" pitchFamily="18" charset="0"/>
                          <a:cs typeface="Times New Roman" panose="02020603050405020304" pitchFamily="18" charset="0"/>
                        </a:rPr>
                        <a:t>COLLABORATORI hanno il compito di:</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SPALANCARE i battenti di tutte le USCITE di EMERGENZA;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l’erogazione di ENERGIA Elettrica;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l’Alimentazione del GAS</a:t>
                      </a:r>
                    </a:p>
                    <a:p>
                      <a:pPr algn="ctr"/>
                      <a:endParaRPr lang="it-IT" sz="1100" b="1" baseline="0" dirty="0">
                        <a:solidFill>
                          <a:srgbClr val="0000FF"/>
                        </a:solidFill>
                        <a:latin typeface="Times New Roman" panose="02020603050405020304" pitchFamily="18" charset="0"/>
                        <a:cs typeface="Times New Roman" panose="02020603050405020304" pitchFamily="18" charset="0"/>
                      </a:endParaRPr>
                    </a:p>
                    <a:p>
                      <a:pPr algn="ctr"/>
                      <a:endParaRPr lang="it-IT" sz="1100" b="1" dirty="0">
                        <a:solidFill>
                          <a:srgbClr val="0000FF"/>
                        </a:solidFill>
                        <a:latin typeface="Times New Roman" panose="02020603050405020304" pitchFamily="18" charset="0"/>
                        <a:cs typeface="Times New Roman" panose="02020603050405020304" pitchFamily="18" charset="0"/>
                      </a:endParaRPr>
                    </a:p>
                  </a:txBody>
                  <a:tcPr marT="45703" marB="45703"/>
                </a:tc>
                <a:tc hMerge="1">
                  <a:txBody>
                    <a:bodyPr/>
                    <a:lstStyle/>
                    <a:p>
                      <a:pPr algn="ctr"/>
                      <a:endParaRPr lang="it-IT" dirty="0"/>
                    </a:p>
                  </a:txBody>
                  <a:tcPr/>
                </a:tc>
                <a:tc hMerge="1">
                  <a:txBody>
                    <a:bodyPr/>
                    <a:lstStyle/>
                    <a:p>
                      <a:pPr algn="ctr"/>
                      <a:endParaRPr lang="it-IT" dirty="0"/>
                    </a:p>
                  </a:txBody>
                  <a:tcPr/>
                </a:tc>
                <a:extLst>
                  <a:ext uri="{0D108BD9-81ED-4DB2-BD59-A6C34878D82A}">
                    <a16:rowId xmlns:a16="http://schemas.microsoft.com/office/drawing/2014/main" xmlns="" val="10003"/>
                  </a:ext>
                </a:extLst>
              </a:tr>
            </a:tbl>
          </a:graphicData>
        </a:graphic>
      </p:graphicFrame>
      <p:sp>
        <p:nvSpPr>
          <p:cNvPr id="10" name="Rettangolo arrotondato 9">
            <a:extLst>
              <a:ext uri="{FF2B5EF4-FFF2-40B4-BE49-F238E27FC236}">
                <a16:creationId xmlns:a16="http://schemas.microsoft.com/office/drawing/2014/main" xmlns="" id="{3191C942-0830-AE4A-2843-8B86373F6CCB}"/>
              </a:ext>
            </a:extLst>
          </p:cNvPr>
          <p:cNvSpPr/>
          <p:nvPr/>
        </p:nvSpPr>
        <p:spPr>
          <a:xfrm>
            <a:off x="685800" y="1295400"/>
            <a:ext cx="5410200" cy="9906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FF"/>
                </a:solidFill>
                <a:effectLst/>
                <a:uLnTx/>
                <a:uFillTx/>
                <a:latin typeface="Aharoni" panose="02010803020104030203" pitchFamily="2" charset="-79"/>
                <a:ea typeface="+mn-ea"/>
                <a:cs typeface="Aharoni" panose="02010803020104030203" pitchFamily="2" charset="-79"/>
              </a:rPr>
              <a:t>SISTEMA DI ALLARME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Il </a:t>
            </a:r>
            <a:r>
              <a:rPr kumimoji="0" lang="it-IT" sz="14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SEGNALE</a:t>
            </a: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di </a:t>
            </a:r>
            <a:r>
              <a:rPr kumimoji="0" lang="it-IT" sz="14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ALLARME GENERALE </a:t>
            </a: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è rappresentato da una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4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Serie Ininterrotta di 5 BREVI  Squilli della Campanella (2-3 secondi ciascuno) Intermittenti (1-2 secondi tra uno squillo e l’altro)</a:t>
            </a:r>
            <a:endParaRPr kumimoji="0" lang="it-IT"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ttangolo arrotondato 10">
            <a:extLst>
              <a:ext uri="{FF2B5EF4-FFF2-40B4-BE49-F238E27FC236}">
                <a16:creationId xmlns:a16="http://schemas.microsoft.com/office/drawing/2014/main" xmlns="" id="{1E206DC1-A1D1-8988-9BF3-A800F61DF154}"/>
              </a:ext>
            </a:extLst>
          </p:cNvPr>
          <p:cNvSpPr/>
          <p:nvPr/>
        </p:nvSpPr>
        <p:spPr>
          <a:xfrm>
            <a:off x="762000" y="2401887"/>
            <a:ext cx="5334000" cy="1895475"/>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ORDINE di EVACUAZIONE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questo PLESSO SCOLASTICO non è presente il Dirigente Scolastico per cui l’Ordine di Evacuazione è delegato al Collaboratore di Plesso.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Tale Collaboratore, una volta avvertito, valuterà l’opportunità di diramare l’Ordine di Evacuazione.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allout con freccia a destra 12">
            <a:extLst>
              <a:ext uri="{FF2B5EF4-FFF2-40B4-BE49-F238E27FC236}">
                <a16:creationId xmlns:a16="http://schemas.microsoft.com/office/drawing/2014/main" xmlns="" id="{9B48E59A-67A0-EF83-3D62-A6E58C59D51F}"/>
              </a:ext>
            </a:extLst>
          </p:cNvPr>
          <p:cNvSpPr/>
          <p:nvPr/>
        </p:nvSpPr>
        <p:spPr>
          <a:xfrm>
            <a:off x="762000" y="4495800"/>
            <a:ext cx="2667000" cy="914400"/>
          </a:xfrm>
          <a:prstGeom prst="rightArrow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INCENDIO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TERREMOTO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FUGA di GAS</a:t>
            </a:r>
          </a:p>
        </p:txBody>
      </p:sp>
      <p:sp>
        <p:nvSpPr>
          <p:cNvPr id="14" name="Ovale 13">
            <a:extLst>
              <a:ext uri="{FF2B5EF4-FFF2-40B4-BE49-F238E27FC236}">
                <a16:creationId xmlns:a16="http://schemas.microsoft.com/office/drawing/2014/main" xmlns="" id="{BB34C392-F5D1-BF8B-BAE1-8A7D3F0FD108}"/>
              </a:ext>
            </a:extLst>
          </p:cNvPr>
          <p:cNvSpPr/>
          <p:nvPr/>
        </p:nvSpPr>
        <p:spPr>
          <a:xfrm>
            <a:off x="3429000" y="4495800"/>
            <a:ext cx="2667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a:ea typeface="+mn-ea"/>
                <a:cs typeface="+mn-cs"/>
              </a:rPr>
              <a:t>Sistema di ALLARME</a:t>
            </a:r>
          </a:p>
        </p:txBody>
      </p:sp>
      <p:sp>
        <p:nvSpPr>
          <p:cNvPr id="2" name="Segnaposto data 1">
            <a:extLst>
              <a:ext uri="{FF2B5EF4-FFF2-40B4-BE49-F238E27FC236}">
                <a16:creationId xmlns:a16="http://schemas.microsoft.com/office/drawing/2014/main" xmlns="" id="{E74EC6CA-6B03-24E0-08FB-FD750E241081}"/>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22D9D9A-91C1-4C8D-A50B-34A437CD96B4}"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085F713C-C8D6-D605-A04E-32708F463221}"/>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p>
        </p:txBody>
      </p:sp>
      <p:sp>
        <p:nvSpPr>
          <p:cNvPr id="23588" name="Segnaposto numero diapositiva 3">
            <a:extLst>
              <a:ext uri="{FF2B5EF4-FFF2-40B4-BE49-F238E27FC236}">
                <a16:creationId xmlns:a16="http://schemas.microsoft.com/office/drawing/2014/main" xmlns="" id="{C71689F3-5279-00AB-F49E-753FA41A9F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3318A1-0C7A-4C37-8196-2B645BCC4BC1}"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82776276"/>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a:extLst>
              <a:ext uri="{FF2B5EF4-FFF2-40B4-BE49-F238E27FC236}">
                <a16:creationId xmlns:a16="http://schemas.microsoft.com/office/drawing/2014/main" xmlns="" id="{8EBF8D40-308B-3B77-40E4-04B398C4DD80}"/>
              </a:ext>
            </a:extLst>
          </p:cNvPr>
          <p:cNvSpPr>
            <a:spLocks noChangeArrowheads="1"/>
          </p:cNvSpPr>
          <p:nvPr/>
        </p:nvSpPr>
        <p:spPr bwMode="auto">
          <a:xfrm>
            <a:off x="742950" y="406400"/>
            <a:ext cx="5486400" cy="660400"/>
          </a:xfrm>
          <a:prstGeom prst="foldedCorner">
            <a:avLst>
              <a:gd name="adj" fmla="val 12500"/>
            </a:avLst>
          </a:prstGeom>
          <a:solidFill>
            <a:srgbClr val="CCFFCC"/>
          </a:solidFill>
          <a:ln w="9525">
            <a:solidFill>
              <a:srgbClr val="FF3939"/>
            </a:solid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2800" b="1">
                <a:solidFill>
                  <a:srgbClr val="FF0000"/>
                </a:solidFill>
                <a:latin typeface="Monotype Corsiva" panose="03010101010201010101" pitchFamily="66" charset="0"/>
              </a:rPr>
              <a:t>Che cos’è una </a:t>
            </a:r>
            <a:r>
              <a:rPr lang="it-IT" altLang="it-IT" sz="2800" b="1">
                <a:solidFill>
                  <a:srgbClr val="FF0000"/>
                </a:solidFill>
                <a:latin typeface="Dutch801 XBd BT" pitchFamily="18" charset="0"/>
              </a:rPr>
              <a:t>EMERGENZA?</a:t>
            </a:r>
          </a:p>
        </p:txBody>
      </p:sp>
      <p:sp>
        <p:nvSpPr>
          <p:cNvPr id="41988" name="AutoShape 4">
            <a:extLst>
              <a:ext uri="{FF2B5EF4-FFF2-40B4-BE49-F238E27FC236}">
                <a16:creationId xmlns:a16="http://schemas.microsoft.com/office/drawing/2014/main" xmlns="" id="{0D4693E3-E80D-7A91-0712-9D71709E8EBB}"/>
              </a:ext>
            </a:extLst>
          </p:cNvPr>
          <p:cNvSpPr>
            <a:spLocks noChangeArrowheads="1"/>
          </p:cNvSpPr>
          <p:nvPr/>
        </p:nvSpPr>
        <p:spPr bwMode="auto">
          <a:xfrm rot="247566">
            <a:off x="685353" y="4246874"/>
            <a:ext cx="5584232" cy="2845024"/>
          </a:xfrm>
          <a:prstGeom prst="roundRect">
            <a:avLst>
              <a:gd name="adj" fmla="val 7542"/>
            </a:avLst>
          </a:prstGeom>
          <a:solidFill>
            <a:srgbClr val="FFFF99">
              <a:alpha val="62000"/>
            </a:srgbClr>
          </a:solidFill>
          <a:ln w="9525">
            <a:solidFill>
              <a:srgbClr val="FF3939"/>
            </a:solidFill>
            <a:round/>
            <a:headEnd/>
            <a:tailEnd/>
          </a:ln>
          <a:effectLst>
            <a:glow rad="228600">
              <a:schemeClr val="accent6">
                <a:satMod val="175000"/>
                <a:alpha val="40000"/>
              </a:schemeClr>
            </a:glow>
          </a:effectLst>
        </p:spPr>
        <p:txBody>
          <a:bodyPr wrap="none" anchor="ct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lgn="ctr" eaLnBrk="1" hangingPunct="1">
              <a:spcBef>
                <a:spcPct val="0"/>
              </a:spcBef>
              <a:buClr>
                <a:schemeClr val="accent2"/>
              </a:buClr>
              <a:buFontTx/>
              <a:buNone/>
              <a:defRPr/>
            </a:pPr>
            <a:r>
              <a:rPr lang="it-IT" altLang="it-IT" sz="2000" b="1" dirty="0">
                <a:solidFill>
                  <a:srgbClr val="0000FF"/>
                </a:solidFill>
                <a:latin typeface="Lucida Handwriting" panose="03010101010101010101" pitchFamily="66" charset="0"/>
              </a:rPr>
              <a:t>La Prova di Evacuazione </a:t>
            </a:r>
          </a:p>
          <a:p>
            <a:pPr marL="0" indent="0" algn="ctr" eaLnBrk="1" hangingPunct="1">
              <a:spcBef>
                <a:spcPct val="0"/>
              </a:spcBef>
              <a:buClr>
                <a:schemeClr val="accent2"/>
              </a:buClr>
              <a:buFontTx/>
              <a:buNone/>
              <a:defRPr/>
            </a:pPr>
            <a:r>
              <a:rPr lang="it-IT" altLang="it-IT" sz="2000" b="1" dirty="0">
                <a:solidFill>
                  <a:srgbClr val="0000FF"/>
                </a:solidFill>
                <a:latin typeface="Lucida Handwriting" panose="03010101010101010101" pitchFamily="66" charset="0"/>
              </a:rPr>
              <a:t>è il momento  di VERIFICA essenziale</a:t>
            </a:r>
          </a:p>
          <a:p>
            <a:pPr algn="ctr" eaLnBrk="1" hangingPunct="1">
              <a:spcBef>
                <a:spcPct val="0"/>
              </a:spcBef>
              <a:buClr>
                <a:schemeClr val="accent2"/>
              </a:buClr>
              <a:buFont typeface="Wingdings" panose="05000000000000000000" pitchFamily="2" charset="2"/>
              <a:buChar char="Ø"/>
              <a:defRPr/>
            </a:pPr>
            <a:endParaRPr lang="it-IT" altLang="it-IT" sz="800" b="1" dirty="0">
              <a:solidFill>
                <a:srgbClr val="0000FF"/>
              </a:solidFill>
              <a:latin typeface="Lucida Handwriting" panose="03010101010101010101" pitchFamily="66" charset="0"/>
            </a:endParaRPr>
          </a:p>
          <a:p>
            <a:pPr marL="0" indent="0" algn="ctr" eaLnBrk="1" hangingPunct="1">
              <a:lnSpc>
                <a:spcPct val="150000"/>
              </a:lnSpc>
              <a:spcBef>
                <a:spcPct val="0"/>
              </a:spcBef>
              <a:buClr>
                <a:schemeClr val="accent2"/>
              </a:buClr>
              <a:buFontTx/>
              <a:buNone/>
              <a:defRPr/>
            </a:pPr>
            <a:r>
              <a:rPr lang="it-IT" altLang="it-IT" sz="1800" b="1" dirty="0">
                <a:latin typeface="Times New Roman" panose="02020603050405020304" pitchFamily="18" charset="0"/>
                <a:cs typeface="Times New Roman" panose="02020603050405020304" pitchFamily="18" charset="0"/>
              </a:rPr>
              <a:t>per testare il </a:t>
            </a:r>
            <a:r>
              <a:rPr lang="it-IT" altLang="it-IT" sz="1800" b="1" dirty="0">
                <a:solidFill>
                  <a:srgbClr val="FF0000"/>
                </a:solidFill>
                <a:latin typeface="Times New Roman" panose="02020603050405020304" pitchFamily="18" charset="0"/>
                <a:cs typeface="Times New Roman" panose="02020603050405020304" pitchFamily="18" charset="0"/>
              </a:rPr>
              <a:t>PIANO di EMERGENZA </a:t>
            </a:r>
            <a:r>
              <a:rPr lang="it-IT" altLang="it-IT" sz="1800" b="1" dirty="0">
                <a:latin typeface="Times New Roman" panose="02020603050405020304" pitchFamily="18" charset="0"/>
                <a:cs typeface="Times New Roman" panose="02020603050405020304" pitchFamily="18" charset="0"/>
              </a:rPr>
              <a:t>e</a:t>
            </a:r>
            <a:r>
              <a:rPr lang="it-IT" altLang="it-IT" sz="1800" b="1" dirty="0">
                <a:solidFill>
                  <a:srgbClr val="FF0000"/>
                </a:solidFill>
                <a:latin typeface="Times New Roman" panose="02020603050405020304" pitchFamily="18" charset="0"/>
                <a:cs typeface="Times New Roman" panose="02020603050405020304" pitchFamily="18" charset="0"/>
              </a:rPr>
              <a:t> </a:t>
            </a:r>
            <a:r>
              <a:rPr lang="it-IT" altLang="it-IT" sz="1800" b="1" dirty="0">
                <a:latin typeface="Times New Roman" panose="02020603050405020304" pitchFamily="18" charset="0"/>
                <a:cs typeface="Times New Roman" panose="02020603050405020304" pitchFamily="18" charset="0"/>
              </a:rPr>
              <a:t>per</a:t>
            </a:r>
            <a:r>
              <a:rPr lang="it-IT" altLang="it-IT" sz="1800" b="1" dirty="0">
                <a:solidFill>
                  <a:srgbClr val="FF0000"/>
                </a:solidFill>
                <a:latin typeface="Times New Roman" panose="02020603050405020304" pitchFamily="18" charset="0"/>
                <a:cs typeface="Times New Roman" panose="02020603050405020304" pitchFamily="18" charset="0"/>
              </a:rPr>
              <a:t> Verificare </a:t>
            </a:r>
          </a:p>
          <a:p>
            <a:pPr marL="0" indent="0" algn="ctr" eaLnBrk="1" hangingPunct="1">
              <a:lnSpc>
                <a:spcPct val="150000"/>
              </a:lnSpc>
              <a:spcBef>
                <a:spcPct val="0"/>
              </a:spcBef>
              <a:buClr>
                <a:schemeClr val="accent2"/>
              </a:buClr>
              <a:buFontTx/>
              <a:buNone/>
              <a:defRPr/>
            </a:pPr>
            <a:r>
              <a:rPr lang="it-IT" altLang="it-IT" sz="1800" b="1" dirty="0">
                <a:latin typeface="Times New Roman" panose="02020603050405020304" pitchFamily="18" charset="0"/>
                <a:cs typeface="Times New Roman" panose="02020603050405020304" pitchFamily="18" charset="0"/>
              </a:rPr>
              <a:t>se tutti i </a:t>
            </a:r>
            <a:r>
              <a:rPr lang="it-IT" altLang="it-IT" sz="1800" b="1" dirty="0">
                <a:solidFill>
                  <a:srgbClr val="FF0000"/>
                </a:solidFill>
                <a:latin typeface="Times New Roman" panose="02020603050405020304" pitchFamily="18" charset="0"/>
                <a:cs typeface="Times New Roman" panose="02020603050405020304" pitchFamily="18" charset="0"/>
              </a:rPr>
              <a:t>LAVORATORI </a:t>
            </a:r>
            <a:r>
              <a:rPr lang="it-IT" altLang="it-IT" sz="1800" b="1" dirty="0">
                <a:latin typeface="Times New Roman" panose="02020603050405020304" pitchFamily="18" charset="0"/>
                <a:cs typeface="Times New Roman" panose="02020603050405020304" pitchFamily="18" charset="0"/>
              </a:rPr>
              <a:t>e, nel caso della</a:t>
            </a:r>
            <a:r>
              <a:rPr lang="it-IT" altLang="it-IT" sz="1800" b="1" dirty="0">
                <a:solidFill>
                  <a:srgbClr val="FF0000"/>
                </a:solidFill>
                <a:latin typeface="Times New Roman" panose="02020603050405020304" pitchFamily="18" charset="0"/>
                <a:cs typeface="Times New Roman" panose="02020603050405020304" pitchFamily="18" charset="0"/>
              </a:rPr>
              <a:t> SCUOLA,</a:t>
            </a:r>
          </a:p>
          <a:p>
            <a:pPr marL="0" indent="0" algn="ctr" eaLnBrk="1" hangingPunct="1">
              <a:lnSpc>
                <a:spcPct val="150000"/>
              </a:lnSpc>
              <a:spcBef>
                <a:spcPct val="0"/>
              </a:spcBef>
              <a:buClr>
                <a:schemeClr val="accent2"/>
              </a:buClr>
              <a:buFontTx/>
              <a:buNone/>
              <a:defRPr/>
            </a:pPr>
            <a:r>
              <a:rPr lang="it-IT" altLang="it-IT" sz="1800" b="1" dirty="0">
                <a:latin typeface="Times New Roman" panose="02020603050405020304" pitchFamily="18" charset="0"/>
                <a:cs typeface="Times New Roman" panose="02020603050405020304" pitchFamily="18" charset="0"/>
              </a:rPr>
              <a:t>tutti gli </a:t>
            </a:r>
            <a:r>
              <a:rPr lang="it-IT" altLang="it-IT" sz="1800" b="1" dirty="0">
                <a:solidFill>
                  <a:srgbClr val="FF0000"/>
                </a:solidFill>
                <a:latin typeface="Times New Roman" panose="02020603050405020304" pitchFamily="18" charset="0"/>
                <a:cs typeface="Times New Roman" panose="02020603050405020304" pitchFamily="18" charset="0"/>
              </a:rPr>
              <a:t>ALUNNI</a:t>
            </a:r>
            <a:r>
              <a:rPr lang="it-IT" altLang="it-IT" sz="1800" b="1" dirty="0">
                <a:latin typeface="Times New Roman" panose="02020603050405020304" pitchFamily="18" charset="0"/>
                <a:cs typeface="Times New Roman" panose="02020603050405020304" pitchFamily="18" charset="0"/>
              </a:rPr>
              <a:t>, hanno </a:t>
            </a:r>
            <a:r>
              <a:rPr lang="it-IT" altLang="it-IT" sz="1800" b="1" u="sng" dirty="0">
                <a:latin typeface="Times New Roman" panose="02020603050405020304" pitchFamily="18" charset="0"/>
                <a:cs typeface="Times New Roman" panose="02020603050405020304" pitchFamily="18" charset="0"/>
              </a:rPr>
              <a:t>acquisito</a:t>
            </a:r>
            <a:r>
              <a:rPr lang="it-IT" altLang="it-IT" sz="1800" b="1" dirty="0">
                <a:latin typeface="Times New Roman" panose="02020603050405020304" pitchFamily="18" charset="0"/>
                <a:cs typeface="Times New Roman" panose="02020603050405020304" pitchFamily="18" charset="0"/>
              </a:rPr>
              <a:t> comportamenti </a:t>
            </a:r>
          </a:p>
          <a:p>
            <a:pPr marL="0" indent="0" algn="ctr" eaLnBrk="1" hangingPunct="1">
              <a:lnSpc>
                <a:spcPct val="150000"/>
              </a:lnSpc>
              <a:spcBef>
                <a:spcPct val="0"/>
              </a:spcBef>
              <a:buClr>
                <a:schemeClr val="accent2"/>
              </a:buClr>
              <a:buFontTx/>
              <a:buNone/>
              <a:defRPr/>
            </a:pPr>
            <a:r>
              <a:rPr lang="it-IT" altLang="it-IT" sz="1800" b="1" dirty="0">
                <a:solidFill>
                  <a:srgbClr val="FF0000"/>
                </a:solidFill>
                <a:latin typeface="Times New Roman" panose="02020603050405020304" pitchFamily="18" charset="0"/>
                <a:cs typeface="Times New Roman" panose="02020603050405020304" pitchFamily="18" charset="0"/>
              </a:rPr>
              <a:t>IDONEI </a:t>
            </a:r>
            <a:r>
              <a:rPr lang="it-IT" altLang="it-IT" sz="1800" b="1" dirty="0">
                <a:latin typeface="Times New Roman" panose="02020603050405020304" pitchFamily="18" charset="0"/>
                <a:cs typeface="Times New Roman" panose="02020603050405020304" pitchFamily="18" charset="0"/>
              </a:rPr>
              <a:t>da tenere in caso di </a:t>
            </a:r>
            <a:r>
              <a:rPr lang="it-IT" altLang="it-IT" sz="1800" b="1" dirty="0">
                <a:solidFill>
                  <a:srgbClr val="FF0000"/>
                </a:solidFill>
                <a:latin typeface="Times New Roman" panose="02020603050405020304" pitchFamily="18" charset="0"/>
                <a:cs typeface="Times New Roman" panose="02020603050405020304" pitchFamily="18" charset="0"/>
              </a:rPr>
              <a:t>EMERGENZA reale</a:t>
            </a:r>
            <a:endParaRPr lang="it-IT" altLang="it-IT" sz="1800" b="1" dirty="0">
              <a:solidFill>
                <a:srgbClr val="FF0000"/>
              </a:solidFill>
              <a:latin typeface="Century Gothic" panose="020B0502020202020204" pitchFamily="34" charset="0"/>
            </a:endParaRPr>
          </a:p>
          <a:p>
            <a:pPr eaLnBrk="1" hangingPunct="1">
              <a:spcBef>
                <a:spcPct val="0"/>
              </a:spcBef>
              <a:buClr>
                <a:schemeClr val="accent2"/>
              </a:buClr>
              <a:buFont typeface="Wingdings" panose="05000000000000000000" pitchFamily="2" charset="2"/>
              <a:buChar char="Ø"/>
              <a:defRPr/>
            </a:pPr>
            <a:endParaRPr lang="it-IT" altLang="it-IT" sz="1200" i="1" dirty="0">
              <a:latin typeface="Century Gothic" panose="020B0502020202020204" pitchFamily="34" charset="0"/>
            </a:endParaRPr>
          </a:p>
        </p:txBody>
      </p:sp>
      <p:sp>
        <p:nvSpPr>
          <p:cNvPr id="2" name="Ovale 1">
            <a:extLst>
              <a:ext uri="{FF2B5EF4-FFF2-40B4-BE49-F238E27FC236}">
                <a16:creationId xmlns:a16="http://schemas.microsoft.com/office/drawing/2014/main" xmlns="" id="{6381FCBD-347D-E96A-08E9-B7ACC08B0E78}"/>
              </a:ext>
            </a:extLst>
          </p:cNvPr>
          <p:cNvSpPr/>
          <p:nvPr/>
        </p:nvSpPr>
        <p:spPr>
          <a:xfrm>
            <a:off x="2014538" y="1176338"/>
            <a:ext cx="2473325" cy="1643062"/>
          </a:xfrm>
          <a:prstGeom prst="ellipse">
            <a:avLst/>
          </a:prstGeom>
          <a:solidFill>
            <a:srgbClr val="FF0000"/>
          </a:solidFill>
          <a:ln>
            <a:solidFill>
              <a:srgbClr val="0033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800" b="1" dirty="0">
                <a:solidFill>
                  <a:schemeClr val="bg1"/>
                </a:solidFill>
                <a:latin typeface="Dutch801 XBd BT" panose="02020903060505020304" pitchFamily="18" charset="0"/>
              </a:rPr>
              <a:t>EMERGENZ</a:t>
            </a:r>
            <a:r>
              <a:rPr lang="it-IT" sz="1800" b="1" dirty="0">
                <a:solidFill>
                  <a:schemeClr val="bg1"/>
                </a:solidFill>
              </a:rPr>
              <a:t>A</a:t>
            </a:r>
          </a:p>
        </p:txBody>
      </p:sp>
      <p:sp>
        <p:nvSpPr>
          <p:cNvPr id="3" name="Freccia a destra 2">
            <a:extLst>
              <a:ext uri="{FF2B5EF4-FFF2-40B4-BE49-F238E27FC236}">
                <a16:creationId xmlns:a16="http://schemas.microsoft.com/office/drawing/2014/main" xmlns="" id="{1A6168C6-2229-BEB2-79DA-95BBBAC8B8AA}"/>
              </a:ext>
            </a:extLst>
          </p:cNvPr>
          <p:cNvSpPr/>
          <p:nvPr/>
        </p:nvSpPr>
        <p:spPr>
          <a:xfrm rot="8616105">
            <a:off x="1958975" y="2125663"/>
            <a:ext cx="525463"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arrotondato 3">
            <a:extLst>
              <a:ext uri="{FF2B5EF4-FFF2-40B4-BE49-F238E27FC236}">
                <a16:creationId xmlns:a16="http://schemas.microsoft.com/office/drawing/2014/main" xmlns="" id="{C4EB1BCF-61AB-CBA0-C2E8-5C4C1DB4CF8C}"/>
              </a:ext>
            </a:extLst>
          </p:cNvPr>
          <p:cNvSpPr/>
          <p:nvPr/>
        </p:nvSpPr>
        <p:spPr>
          <a:xfrm rot="20723787">
            <a:off x="742950" y="1219200"/>
            <a:ext cx="1162050" cy="2133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dirty="0">
                <a:solidFill>
                  <a:schemeClr val="tx1"/>
                </a:solidFill>
                <a:latin typeface="Times New Roman" panose="02020603050405020304" pitchFamily="18" charset="0"/>
                <a:cs typeface="Times New Roman" panose="02020603050405020304" pitchFamily="18" charset="0"/>
              </a:rPr>
              <a:t>E’ l’Improvviso </a:t>
            </a:r>
            <a:r>
              <a:rPr lang="it-IT" sz="1200" b="1" dirty="0">
                <a:solidFill>
                  <a:srgbClr val="FF0000"/>
                </a:solidFill>
                <a:latin typeface="Times New Roman" panose="02020603050405020304" pitchFamily="18" charset="0"/>
                <a:cs typeface="Times New Roman" panose="02020603050405020304" pitchFamily="18" charset="0"/>
              </a:rPr>
              <a:t>insorgere di una Condizione di Pericolo</a:t>
            </a:r>
            <a:r>
              <a:rPr lang="it-IT" sz="1200" dirty="0">
                <a:solidFill>
                  <a:schemeClr val="tx1"/>
                </a:solidFill>
                <a:latin typeface="Times New Roman" panose="02020603050405020304" pitchFamily="18" charset="0"/>
                <a:cs typeface="Times New Roman" panose="02020603050405020304" pitchFamily="18" charset="0"/>
              </a:rPr>
              <a:t> per tutte le persone e le cose presenti nel luogo di lavoro</a:t>
            </a:r>
          </a:p>
        </p:txBody>
      </p:sp>
      <p:sp>
        <p:nvSpPr>
          <p:cNvPr id="5" name="Freccia a destra 4">
            <a:extLst>
              <a:ext uri="{FF2B5EF4-FFF2-40B4-BE49-F238E27FC236}">
                <a16:creationId xmlns:a16="http://schemas.microsoft.com/office/drawing/2014/main" xmlns="" id="{5F3B5407-0DB6-0C13-C408-C887B47D4EFE}"/>
              </a:ext>
            </a:extLst>
          </p:cNvPr>
          <p:cNvSpPr/>
          <p:nvPr/>
        </p:nvSpPr>
        <p:spPr>
          <a:xfrm rot="1834595">
            <a:off x="4059238" y="2012950"/>
            <a:ext cx="569912" cy="549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arrotondato 5">
            <a:extLst>
              <a:ext uri="{FF2B5EF4-FFF2-40B4-BE49-F238E27FC236}">
                <a16:creationId xmlns:a16="http://schemas.microsoft.com/office/drawing/2014/main" xmlns="" id="{AF7DFA0D-16E2-7D99-1E19-38FE0135A705}"/>
              </a:ext>
            </a:extLst>
          </p:cNvPr>
          <p:cNvSpPr/>
          <p:nvPr/>
        </p:nvSpPr>
        <p:spPr>
          <a:xfrm rot="602994">
            <a:off x="4641850" y="1319213"/>
            <a:ext cx="1547813" cy="1905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dirty="0">
                <a:solidFill>
                  <a:srgbClr val="FF0000"/>
                </a:solidFill>
                <a:latin typeface="Times New Roman" panose="02020603050405020304" pitchFamily="18" charset="0"/>
                <a:cs typeface="Times New Roman" panose="02020603050405020304" pitchFamily="18" charset="0"/>
              </a:rPr>
              <a:t>Si fronteggia predisponendo un </a:t>
            </a:r>
            <a:r>
              <a:rPr lang="it-IT" sz="1200" b="1" dirty="0">
                <a:solidFill>
                  <a:srgbClr val="0000FF"/>
                </a:solidFill>
                <a:latin typeface="Times New Roman" panose="02020603050405020304" pitchFamily="18" charset="0"/>
                <a:cs typeface="Times New Roman" panose="02020603050405020304" pitchFamily="18" charset="0"/>
              </a:rPr>
              <a:t>PIANO di EMERGENZA e di EVACUAZIONE</a:t>
            </a:r>
            <a:endParaRPr lang="it-IT" sz="1200" dirty="0">
              <a:solidFill>
                <a:srgbClr val="FF0000"/>
              </a:solidFill>
              <a:latin typeface="Times New Roman" panose="02020603050405020304" pitchFamily="18" charset="0"/>
              <a:cs typeface="Times New Roman" panose="02020603050405020304" pitchFamily="18" charset="0"/>
            </a:endParaRPr>
          </a:p>
        </p:txBody>
      </p:sp>
      <p:sp>
        <p:nvSpPr>
          <p:cNvPr id="9" name="Freccia in giù 8">
            <a:extLst>
              <a:ext uri="{FF2B5EF4-FFF2-40B4-BE49-F238E27FC236}">
                <a16:creationId xmlns:a16="http://schemas.microsoft.com/office/drawing/2014/main" xmlns="" id="{5ED08243-F743-AA5F-5A13-8443B3C85FE2}"/>
              </a:ext>
            </a:extLst>
          </p:cNvPr>
          <p:cNvSpPr/>
          <p:nvPr/>
        </p:nvSpPr>
        <p:spPr>
          <a:xfrm rot="21093122">
            <a:off x="3117850" y="2352675"/>
            <a:ext cx="595313" cy="1920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Segnaposto data 6">
            <a:extLst>
              <a:ext uri="{FF2B5EF4-FFF2-40B4-BE49-F238E27FC236}">
                <a16:creationId xmlns:a16="http://schemas.microsoft.com/office/drawing/2014/main" xmlns="" id="{CAE08009-2B57-738A-D3F3-5EB7BB94738B}"/>
              </a:ext>
            </a:extLst>
          </p:cNvPr>
          <p:cNvSpPr>
            <a:spLocks noGrp="1"/>
          </p:cNvSpPr>
          <p:nvPr>
            <p:ph type="dt" sz="quarter" idx="10"/>
          </p:nvPr>
        </p:nvSpPr>
        <p:spPr/>
        <p:txBody>
          <a:bodyPr/>
          <a:lstStyle/>
          <a:p>
            <a:pPr>
              <a:defRPr/>
            </a:pPr>
            <a:fld id="{FD6B1BBC-AB2E-4D00-B3A7-104A26D51820}" type="datetime1">
              <a:rPr lang="it-IT"/>
              <a:pPr>
                <a:defRPr/>
              </a:pPr>
              <a:t>26/04/2025</a:t>
            </a:fld>
            <a:endParaRPr lang="it-IT"/>
          </a:p>
        </p:txBody>
      </p:sp>
      <p:sp>
        <p:nvSpPr>
          <p:cNvPr id="8" name="Segnaposto piè di pagina 7">
            <a:extLst>
              <a:ext uri="{FF2B5EF4-FFF2-40B4-BE49-F238E27FC236}">
                <a16:creationId xmlns:a16="http://schemas.microsoft.com/office/drawing/2014/main" xmlns="" id="{B9ACD307-E6AF-1067-D295-42CFC4F82AD6}"/>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158" name="Segnaposto numero diapositiva 9">
            <a:extLst>
              <a:ext uri="{FF2B5EF4-FFF2-40B4-BE49-F238E27FC236}">
                <a16:creationId xmlns:a16="http://schemas.microsoft.com/office/drawing/2014/main" xmlns="" id="{D96B1DE0-6C72-C344-CEAB-BBB8ACBCAA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ADB605B-88D4-4579-AE7A-F1FD9F1836E8}" type="slidenum">
              <a:rPr lang="it-IT" altLang="it-IT" sz="600">
                <a:solidFill>
                  <a:srgbClr val="898989"/>
                </a:solidFill>
              </a:rPr>
              <a:pPr/>
              <a:t>3</a:t>
            </a:fld>
            <a:endParaRPr lang="it-IT" altLang="it-IT" sz="600">
              <a:solidFill>
                <a:srgbClr val="89898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ox(in)">
                                      <p:cBhvr>
                                        <p:cTn id="7" dur="500"/>
                                        <p:tgtEl>
                                          <p:spTgt spid="41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 calcmode="lin" valueType="num">
                                      <p:cBhvr>
                                        <p:cTn id="12" dur="500" fill="hold"/>
                                        <p:tgtEl>
                                          <p:spTgt spid="41988"/>
                                        </p:tgtEl>
                                        <p:attrNameLst>
                                          <p:attrName>ppt_w</p:attrName>
                                        </p:attrNameLst>
                                      </p:cBhvr>
                                      <p:tavLst>
                                        <p:tav tm="0">
                                          <p:val>
                                            <p:fltVal val="0"/>
                                          </p:val>
                                        </p:tav>
                                        <p:tav tm="100000">
                                          <p:val>
                                            <p:strVal val="#ppt_w"/>
                                          </p:val>
                                        </p:tav>
                                      </p:tavLst>
                                    </p:anim>
                                    <p:anim calcmode="lin" valueType="num">
                                      <p:cBhvr>
                                        <p:cTn id="13" dur="500" fill="hold"/>
                                        <p:tgtEl>
                                          <p:spTgt spid="41988"/>
                                        </p:tgtEl>
                                        <p:attrNameLst>
                                          <p:attrName>ppt_h</p:attrName>
                                        </p:attrNameLst>
                                      </p:cBhvr>
                                      <p:tavLst>
                                        <p:tav tm="0">
                                          <p:val>
                                            <p:fltVal val="0"/>
                                          </p:val>
                                        </p:tav>
                                        <p:tav tm="100000">
                                          <p:val>
                                            <p:strVal val="#ppt_h"/>
                                          </p:val>
                                        </p:tav>
                                      </p:tavLst>
                                    </p:anim>
                                    <p:anim calcmode="lin" valueType="num">
                                      <p:cBhvr>
                                        <p:cTn id="14" dur="500" fill="hold"/>
                                        <p:tgtEl>
                                          <p:spTgt spid="41988"/>
                                        </p:tgtEl>
                                        <p:attrNameLst>
                                          <p:attrName>ppt_x</p:attrName>
                                        </p:attrNameLst>
                                      </p:cBhvr>
                                      <p:tavLst>
                                        <p:tav tm="0">
                                          <p:val>
                                            <p:fltVal val="0.5"/>
                                          </p:val>
                                        </p:tav>
                                        <p:tav tm="100000">
                                          <p:val>
                                            <p:strVal val="#ppt_x"/>
                                          </p:val>
                                        </p:tav>
                                      </p:tavLst>
                                    </p:anim>
                                    <p:anim calcmode="lin" valueType="num">
                                      <p:cBhvr>
                                        <p:cTn id="15" dur="500" fill="hold"/>
                                        <p:tgtEl>
                                          <p:spTgt spid="419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DCC17F7-11A1-11EB-1676-1CCDCBB1F142}"/>
              </a:ext>
            </a:extLst>
          </p:cNvPr>
          <p:cNvSpPr>
            <a:spLocks noGrp="1"/>
          </p:cNvSpPr>
          <p:nvPr>
            <p:ph type="dt" sz="half" idx="10"/>
          </p:nvPr>
        </p:nvSpPr>
        <p:spPr/>
        <p:txBody>
          <a:bodyPr/>
          <a:lstStyle/>
          <a:p>
            <a:pPr>
              <a:defRPr/>
            </a:pPr>
            <a:fld id="{B1648222-66B7-40A0-8D4D-A948C623C4F5}" type="datetime1">
              <a:rPr lang="it-IT" smtClean="0"/>
              <a:pPr>
                <a:defRPr/>
              </a:pPr>
              <a:t>26/04/2025</a:t>
            </a:fld>
            <a:endParaRPr lang="it-IT"/>
          </a:p>
        </p:txBody>
      </p:sp>
      <p:sp>
        <p:nvSpPr>
          <p:cNvPr id="3" name="Segnaposto piè di pagina 2">
            <a:extLst>
              <a:ext uri="{FF2B5EF4-FFF2-40B4-BE49-F238E27FC236}">
                <a16:creationId xmlns:a16="http://schemas.microsoft.com/office/drawing/2014/main" xmlns="" id="{B21D2D15-64EC-6030-31AE-C3D806A3D3D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4" name="Segnaposto numero diapositiva 3">
            <a:extLst>
              <a:ext uri="{FF2B5EF4-FFF2-40B4-BE49-F238E27FC236}">
                <a16:creationId xmlns:a16="http://schemas.microsoft.com/office/drawing/2014/main" xmlns="" id="{EC1C8A27-4AF7-A430-F55F-8B2D1C6BAB0F}"/>
              </a:ext>
            </a:extLst>
          </p:cNvPr>
          <p:cNvSpPr>
            <a:spLocks noGrp="1"/>
          </p:cNvSpPr>
          <p:nvPr>
            <p:ph type="sldNum" sz="quarter" idx="12"/>
          </p:nvPr>
        </p:nvSpPr>
        <p:spPr/>
        <p:txBody>
          <a:bodyPr/>
          <a:lstStyle/>
          <a:p>
            <a:fld id="{F8211F77-569A-40B3-96B9-02283B4627F1}" type="slidenum">
              <a:rPr lang="it-IT" altLang="it-IT" smtClean="0"/>
              <a:pPr/>
              <a:t>30</a:t>
            </a:fld>
            <a:endParaRPr lang="it-IT" altLang="it-IT"/>
          </a:p>
        </p:txBody>
      </p:sp>
      <p:sp>
        <p:nvSpPr>
          <p:cNvPr id="5" name="CasellaDiTesto 1">
            <a:extLst>
              <a:ext uri="{FF2B5EF4-FFF2-40B4-BE49-F238E27FC236}">
                <a16:creationId xmlns:a16="http://schemas.microsoft.com/office/drawing/2014/main" xmlns="" id="{8A66DE8C-B222-D8EE-64AA-9952F4DAE134}"/>
              </a:ext>
            </a:extLst>
          </p:cNvPr>
          <p:cNvSpPr txBox="1">
            <a:spLocks noChangeArrowheads="1"/>
          </p:cNvSpPr>
          <p:nvPr/>
        </p:nvSpPr>
        <p:spPr bwMode="auto">
          <a:xfrm>
            <a:off x="870389" y="457635"/>
            <a:ext cx="5410200" cy="400110"/>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 </a:t>
            </a:r>
            <a:r>
              <a:rPr lang="it-IT" altLang="it-IT" sz="2000" b="1" dirty="0">
                <a:solidFill>
                  <a:srgbClr val="FF0000"/>
                </a:solidFill>
                <a:latin typeface="Lucida Handwriting" panose="03010101010101010101" pitchFamily="66" charset="0"/>
              </a:rPr>
              <a:t>Via del Sole-Sede ITE</a:t>
            </a:r>
            <a:endParaRPr kumimoji="0" lang="it-IT" altLang="it-IT" sz="2000" b="0" i="0" u="none" strike="noStrike" kern="1200" cap="none" spc="0" normalizeH="0" baseline="0" noProof="0" dirty="0">
              <a:ln>
                <a:noFill/>
              </a:ln>
              <a:solidFill>
                <a:prstClr val="black"/>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pic>
        <p:nvPicPr>
          <p:cNvPr id="6" name="Immagine 5">
            <a:extLst>
              <a:ext uri="{FF2B5EF4-FFF2-40B4-BE49-F238E27FC236}">
                <a16:creationId xmlns:a16="http://schemas.microsoft.com/office/drawing/2014/main" xmlns="" id="{DE83360F-40D2-02F1-1A63-CE5161273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669" y="1066800"/>
            <a:ext cx="3183731" cy="2819400"/>
          </a:xfrm>
          <a:prstGeom prst="rect">
            <a:avLst/>
          </a:prstGeom>
        </p:spPr>
      </p:pic>
      <p:pic>
        <p:nvPicPr>
          <p:cNvPr id="7" name="Immagine 6">
            <a:extLst>
              <a:ext uri="{FF2B5EF4-FFF2-40B4-BE49-F238E27FC236}">
                <a16:creationId xmlns:a16="http://schemas.microsoft.com/office/drawing/2014/main" xmlns="" id="{4E207FC3-495B-56DA-4E95-F919AA57F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2657" y="1066799"/>
            <a:ext cx="2926743" cy="2895601"/>
          </a:xfrm>
          <a:prstGeom prst="rect">
            <a:avLst/>
          </a:prstGeom>
        </p:spPr>
      </p:pic>
      <p:pic>
        <p:nvPicPr>
          <p:cNvPr id="8" name="Immagine 7">
            <a:extLst>
              <a:ext uri="{FF2B5EF4-FFF2-40B4-BE49-F238E27FC236}">
                <a16:creationId xmlns:a16="http://schemas.microsoft.com/office/drawing/2014/main" xmlns="" id="{AAB4BD6B-A753-F35B-9321-EEF0F0C60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88" y="4171454"/>
            <a:ext cx="3183731" cy="3600946"/>
          </a:xfrm>
          <a:prstGeom prst="rect">
            <a:avLst/>
          </a:prstGeom>
        </p:spPr>
      </p:pic>
      <p:pic>
        <p:nvPicPr>
          <p:cNvPr id="9" name="Immagine 8">
            <a:extLst>
              <a:ext uri="{FF2B5EF4-FFF2-40B4-BE49-F238E27FC236}">
                <a16:creationId xmlns:a16="http://schemas.microsoft.com/office/drawing/2014/main" xmlns="" id="{EF2F2CB3-A1EC-FB9A-8FBA-2ACD38FFE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475" y="4171454"/>
            <a:ext cx="2852925" cy="3600946"/>
          </a:xfrm>
          <a:prstGeom prst="rect">
            <a:avLst/>
          </a:prstGeom>
        </p:spPr>
      </p:pic>
    </p:spTree>
    <p:extLst>
      <p:ext uri="{BB962C8B-B14F-4D97-AF65-F5344CB8AC3E}">
        <p14:creationId xmlns:p14="http://schemas.microsoft.com/office/powerpoint/2010/main" val="2804616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52DE31-3C15-06E9-FBE2-108402B75A54}"/>
            </a:ext>
          </a:extLst>
        </p:cNvPr>
        <p:cNvGrpSpPr/>
        <p:nvPr/>
      </p:nvGrpSpPr>
      <p:grpSpPr>
        <a:xfrm>
          <a:off x="0" y="0"/>
          <a:ext cx="0" cy="0"/>
          <a:chOff x="0" y="0"/>
          <a:chExt cx="0" cy="0"/>
        </a:xfrm>
      </p:grpSpPr>
      <p:sp>
        <p:nvSpPr>
          <p:cNvPr id="19458" name="CasellaDiTesto 1">
            <a:extLst>
              <a:ext uri="{FF2B5EF4-FFF2-40B4-BE49-F238E27FC236}">
                <a16:creationId xmlns:a16="http://schemas.microsoft.com/office/drawing/2014/main" xmlns="" id="{5AA4FC15-D07C-DBBA-2F2B-71A9BA65660F}"/>
              </a:ext>
            </a:extLst>
          </p:cNvPr>
          <p:cNvSpPr txBox="1">
            <a:spLocks noChangeArrowheads="1"/>
          </p:cNvSpPr>
          <p:nvPr/>
        </p:nvSpPr>
        <p:spPr bwMode="auto">
          <a:xfrm>
            <a:off x="685800" y="457200"/>
            <a:ext cx="5410200" cy="338554"/>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Primaria-Infanzia: </a:t>
            </a:r>
            <a:r>
              <a:rPr lang="it-IT" altLang="it-IT" sz="1600" b="1">
                <a:solidFill>
                  <a:srgbClr val="FF0000"/>
                </a:solidFill>
                <a:latin typeface="Lucida Handwriting" panose="03010101010101010101" pitchFamily="66" charset="0"/>
              </a:rPr>
              <a:t>Sorrenti</a:t>
            </a:r>
            <a:endParaRPr kumimoji="0" lang="it-IT" altLang="it-IT" sz="1600" b="0" i="0" u="none" strike="noStrike" kern="1200" cap="none" spc="0" normalizeH="0" baseline="0" noProof="0" dirty="0">
              <a:ln>
                <a:noFill/>
              </a:ln>
              <a:solidFill>
                <a:prstClr val="black"/>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AF1F0D6A-C739-68ED-93B2-59EB22852CDD}"/>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AMBIENTE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In senso Stretto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Edificio inteso come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SPAZIO FISICO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POPOLAZIONE SCOLASTCA</a:t>
            </a:r>
          </a:p>
        </p:txBody>
      </p:sp>
      <p:sp>
        <p:nvSpPr>
          <p:cNvPr id="8" name="Rettangolo 7">
            <a:extLst>
              <a:ext uri="{FF2B5EF4-FFF2-40B4-BE49-F238E27FC236}">
                <a16:creationId xmlns:a16="http://schemas.microsoft.com/office/drawing/2014/main" xmlns="" id="{60178297-7E35-242C-7451-B3ED9A6A2F32}"/>
              </a:ext>
            </a:extLst>
          </p:cNvPr>
          <p:cNvSpPr/>
          <p:nvPr/>
        </p:nvSpPr>
        <p:spPr>
          <a:xfrm>
            <a:off x="381000" y="2590799"/>
            <a:ext cx="5715000" cy="609601"/>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rPr>
              <a:t>DISLOCAZIONE PLANIMETRICA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Edificio posto su due Livelli: Pianto Terra e Piano Primo</a:t>
            </a:r>
          </a:p>
        </p:txBody>
      </p:sp>
      <p:sp>
        <p:nvSpPr>
          <p:cNvPr id="9" name="Rettangolo arrotondato 8">
            <a:extLst>
              <a:ext uri="{FF2B5EF4-FFF2-40B4-BE49-F238E27FC236}">
                <a16:creationId xmlns:a16="http://schemas.microsoft.com/office/drawing/2014/main" xmlns="" id="{4CC6AD6F-D773-3DD5-4D3D-4604A6EBD3BD}"/>
              </a:ext>
            </a:extLst>
          </p:cNvPr>
          <p:cNvSpPr/>
          <p:nvPr/>
        </p:nvSpPr>
        <p:spPr>
          <a:xfrm>
            <a:off x="381000" y="3276602"/>
            <a:ext cx="5715000" cy="914400"/>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DISLOCAZIONE degli SPAZI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PIANO TERRA </a:t>
            </a:r>
            <a:r>
              <a:rPr kumimoji="0" lang="it-IT" sz="1600" b="1" i="0" u="none" strike="noStrike" kern="1200" cap="none" spc="0" normalizeH="0" baseline="0" noProof="0" dirty="0">
                <a:ln>
                  <a:noFill/>
                </a:ln>
                <a:solidFill>
                  <a:prstClr val="black"/>
                </a:solidFill>
                <a:effectLst/>
                <a:uLnTx/>
                <a:uFillTx/>
                <a:latin typeface="Calibri Light"/>
                <a:ea typeface="+mn-ea"/>
                <a:cs typeface="+mn-cs"/>
              </a:rPr>
              <a:t>: </a:t>
            </a:r>
            <a:r>
              <a:rPr kumimoji="0" lang="it-IT" sz="1400" b="1" i="0" u="none" strike="noStrike" kern="1200" cap="none" spc="0" normalizeH="0" baseline="0" noProof="0" dirty="0">
                <a:ln>
                  <a:noFill/>
                </a:ln>
                <a:solidFill>
                  <a:prstClr val="black"/>
                </a:solidFill>
                <a:effectLst/>
                <a:uLnTx/>
                <a:uFillTx/>
                <a:latin typeface="Calibri Light"/>
                <a:ea typeface="+mn-ea"/>
                <a:cs typeface="+mn-cs"/>
              </a:rPr>
              <a:t>n.°7 AULE; n °4 Infanzia e n.°3 Primaria. Servizi Igienici.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Piano PRIMO </a:t>
            </a:r>
            <a:r>
              <a:rPr kumimoji="0" lang="it-IT" sz="1600" b="1" i="0" u="none" strike="noStrike" kern="1200" cap="none" spc="0" normalizeH="0" baseline="0" noProof="0" dirty="0">
                <a:ln>
                  <a:noFill/>
                </a:ln>
                <a:solidFill>
                  <a:prstClr val="black"/>
                </a:solidFill>
                <a:effectLst/>
                <a:uLnTx/>
                <a:uFillTx/>
                <a:latin typeface="Calibri Light"/>
                <a:ea typeface="+mn-ea"/>
                <a:cs typeface="+mn-cs"/>
              </a:rPr>
              <a:t>: </a:t>
            </a:r>
            <a:r>
              <a:rPr kumimoji="0" lang="it-IT" sz="1400" b="1" i="0" u="none" strike="noStrike" kern="1200" cap="none" spc="0" normalizeH="0" baseline="0" noProof="0" dirty="0">
                <a:ln>
                  <a:noFill/>
                </a:ln>
                <a:solidFill>
                  <a:prstClr val="black"/>
                </a:solidFill>
                <a:effectLst/>
                <a:uLnTx/>
                <a:uFillTx/>
                <a:latin typeface="Calibri Light"/>
                <a:ea typeface="+mn-ea"/>
                <a:cs typeface="+mn-cs"/>
              </a:rPr>
              <a:t>n.°</a:t>
            </a:r>
            <a:r>
              <a:rPr lang="it-IT" sz="1400" b="1" dirty="0">
                <a:solidFill>
                  <a:prstClr val="black"/>
                </a:solidFill>
                <a:latin typeface="Calibri Light"/>
              </a:rPr>
              <a:t>7</a:t>
            </a:r>
            <a:r>
              <a:rPr kumimoji="0" lang="it-IT" sz="1400" b="1" i="0" u="none" strike="noStrike" kern="1200" cap="none" spc="0" normalizeH="0" baseline="0" noProof="0" dirty="0">
                <a:ln>
                  <a:noFill/>
                </a:ln>
                <a:solidFill>
                  <a:prstClr val="black"/>
                </a:solidFill>
                <a:effectLst/>
                <a:uLnTx/>
                <a:uFillTx/>
                <a:latin typeface="Calibri Light"/>
                <a:ea typeface="+mn-ea"/>
                <a:cs typeface="+mn-cs"/>
              </a:rPr>
              <a:t> AULE e Servizi.</a:t>
            </a:r>
            <a:endPar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endParaRPr>
          </a:p>
        </p:txBody>
      </p:sp>
      <p:sp>
        <p:nvSpPr>
          <p:cNvPr id="10" name="Rettangolo con angoli ritagliati in diagonale 9">
            <a:extLst>
              <a:ext uri="{FF2B5EF4-FFF2-40B4-BE49-F238E27FC236}">
                <a16:creationId xmlns:a16="http://schemas.microsoft.com/office/drawing/2014/main" xmlns="" id="{CD0A730F-D3FF-36A1-9751-1420D5D310F9}"/>
              </a:ext>
            </a:extLst>
          </p:cNvPr>
          <p:cNvSpPr/>
          <p:nvPr/>
        </p:nvSpPr>
        <p:spPr>
          <a:xfrm>
            <a:off x="355980" y="4267204"/>
            <a:ext cx="5714999" cy="972831"/>
          </a:xfrm>
          <a:prstGeom prst="snip2Diag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SCALE di Accesso e di Servizio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Scala INTERNA</a:t>
            </a:r>
            <a:r>
              <a:rPr kumimoji="0" lang="it-IT"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 </a:t>
            </a:r>
            <a:r>
              <a:rPr kumimoji="0" lang="it-IT" sz="1400" b="1" i="0" u="none" strike="noStrike" kern="1200" cap="none" spc="0" normalizeH="0" baseline="0" noProof="0" dirty="0">
                <a:ln>
                  <a:noFill/>
                </a:ln>
                <a:solidFill>
                  <a:srgbClr val="FF0000"/>
                </a:solidFill>
                <a:effectLst/>
                <a:uLnTx/>
                <a:uFillTx/>
                <a:latin typeface="Calibri Light"/>
                <a:ea typeface="+mn-ea"/>
                <a:cs typeface="+mn-cs"/>
              </a:rPr>
              <a:t>Scala che collega il Piano Terra al Primo Piano;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Scala ESTERNA</a:t>
            </a:r>
            <a:r>
              <a:rPr kumimoji="0" lang="it-IT" sz="1600" b="1" i="0" u="none" strike="noStrike" kern="1200" cap="none" spc="0" normalizeH="0" baseline="0" noProof="0" dirty="0">
                <a:ln>
                  <a:noFill/>
                </a:ln>
                <a:solidFill>
                  <a:srgbClr val="FF0000"/>
                </a:solidFill>
                <a:effectLst/>
                <a:uLnTx/>
                <a:uFillTx/>
                <a:latin typeface="Calibri Light"/>
                <a:ea typeface="+mn-ea"/>
                <a:cs typeface="+mn-cs"/>
              </a:rPr>
              <a:t>: </a:t>
            </a:r>
            <a:r>
              <a:rPr kumimoji="0" lang="it-IT" sz="1400" b="1" i="0" u="none" strike="noStrike" kern="1200" cap="none" spc="0" normalizeH="0" baseline="0" noProof="0" dirty="0">
                <a:ln>
                  <a:noFill/>
                </a:ln>
                <a:solidFill>
                  <a:srgbClr val="FF0000"/>
                </a:solidFill>
                <a:effectLst/>
                <a:uLnTx/>
                <a:uFillTx/>
                <a:latin typeface="Calibri Light"/>
                <a:ea typeface="+mn-ea"/>
                <a:cs typeface="+mn-cs"/>
              </a:rPr>
              <a:t>Scala che dal Primo Piano porta nel Cortile </a:t>
            </a:r>
            <a:r>
              <a:rPr kumimoji="0" lang="it-IT" sz="1100" b="1" i="0" u="none" strike="noStrike" kern="1200" cap="none" spc="0" normalizeH="0" baseline="0" noProof="0" dirty="0">
                <a:ln>
                  <a:noFill/>
                </a:ln>
                <a:solidFill>
                  <a:srgbClr val="FF0000"/>
                </a:solidFill>
                <a:effectLst/>
                <a:uLnTx/>
                <a:uFillTx/>
                <a:latin typeface="Calibri Light"/>
                <a:ea typeface="+mn-ea"/>
                <a:cs typeface="+mn-cs"/>
              </a:rPr>
              <a:t>(Scala Emergenza)</a:t>
            </a:r>
            <a:endParaRPr kumimoji="0" lang="it-IT" sz="11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2" name="Rettangolo arrotondato 11">
            <a:extLst>
              <a:ext uri="{FF2B5EF4-FFF2-40B4-BE49-F238E27FC236}">
                <a16:creationId xmlns:a16="http://schemas.microsoft.com/office/drawing/2014/main" xmlns="" id="{2233DEF8-82BE-E675-B8A2-E263139642D4}"/>
              </a:ext>
            </a:extLst>
          </p:cNvPr>
          <p:cNvSpPr/>
          <p:nvPr/>
        </p:nvSpPr>
        <p:spPr>
          <a:xfrm>
            <a:off x="355979" y="5316236"/>
            <a:ext cx="5715000" cy="230376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rgbClr val="99FF99"/>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USCITE di EMERGENZA e Vie di Fuga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mn-cs"/>
              </a:rPr>
              <a:t>Piano TERRA</a:t>
            </a:r>
            <a:r>
              <a:rPr kumimoji="0" lang="it-IT" sz="1600" b="1" i="0" u="none" strike="noStrike" kern="1200" cap="none" spc="0" normalizeH="0" baseline="0" noProof="0" dirty="0">
                <a:ln>
                  <a:noFill/>
                </a:ln>
                <a:solidFill>
                  <a:srgbClr val="0000FF"/>
                </a:solidFill>
                <a:effectLst/>
                <a:uLnTx/>
                <a:uFillTx/>
                <a:latin typeface="Calibri Light"/>
                <a:ea typeface="+mn-ea"/>
                <a:cs typeface="+mn-cs"/>
              </a:rPr>
              <a:t>: </a:t>
            </a:r>
            <a:r>
              <a:rPr kumimoji="0" lang="it-IT" sz="1400" b="1" i="0" u="none" strike="noStrike" kern="1200" cap="none" spc="0" normalizeH="0" baseline="0" noProof="0" dirty="0">
                <a:ln>
                  <a:noFill/>
                </a:ln>
                <a:solidFill>
                  <a:srgbClr val="0000FF"/>
                </a:solidFill>
                <a:effectLst/>
                <a:uLnTx/>
                <a:uFillTx/>
                <a:latin typeface="Calibri Light"/>
                <a:ea typeface="+mn-ea"/>
                <a:cs typeface="+mn-cs"/>
              </a:rPr>
              <a:t>Vi sono n.°5 USCITE di SICUREZZA con il relativo percorso!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mn-cs"/>
              </a:rPr>
              <a:t>Piano PRIMO</a:t>
            </a:r>
            <a:r>
              <a:rPr kumimoji="0" lang="it-IT" sz="1600" b="1" i="0" u="none" strike="noStrike" kern="1200" cap="none" spc="0" normalizeH="0" baseline="0" noProof="0" dirty="0">
                <a:ln>
                  <a:noFill/>
                </a:ln>
                <a:solidFill>
                  <a:srgbClr val="0000FF"/>
                </a:solidFill>
                <a:effectLst/>
                <a:uLnTx/>
                <a:uFillTx/>
                <a:latin typeface="Calibri Light"/>
                <a:ea typeface="+mn-ea"/>
                <a:cs typeface="+mn-cs"/>
              </a:rPr>
              <a:t>:</a:t>
            </a:r>
            <a:r>
              <a:rPr kumimoji="0" lang="it-IT" sz="1400" b="1" i="0" u="none" strike="noStrike" kern="1200" cap="none" spc="0" normalizeH="0" baseline="0" noProof="0" dirty="0">
                <a:ln>
                  <a:noFill/>
                </a:ln>
                <a:solidFill>
                  <a:srgbClr val="0000FF"/>
                </a:solidFill>
                <a:effectLst/>
                <a:uLnTx/>
                <a:uFillTx/>
                <a:latin typeface="Calibri Light"/>
                <a:ea typeface="+mn-ea"/>
                <a:cs typeface="+mn-cs"/>
              </a:rPr>
              <a:t> Vi sono n.°2 USCITE di SICUREZZA con i relativi percorsi!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                             Un percorso di Emergenza utilizza la Scala Interna che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                             porta al Piano Terra e da qui verso il Cortile esterno.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                             Un secondo percorso si sviluppa all’interno dello stesso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                             piano ed utilizzando la Scala Esterna si raggiunge il Cortile.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mn-cs"/>
              </a:rPr>
              <a:t>                          </a:t>
            </a:r>
          </a:p>
        </p:txBody>
      </p:sp>
      <p:sp>
        <p:nvSpPr>
          <p:cNvPr id="13" name="Ovale 12">
            <a:extLst>
              <a:ext uri="{FF2B5EF4-FFF2-40B4-BE49-F238E27FC236}">
                <a16:creationId xmlns:a16="http://schemas.microsoft.com/office/drawing/2014/main" xmlns="" id="{FD72D123-1CB2-810C-2E01-C23CDCDF4046}"/>
              </a:ext>
            </a:extLst>
          </p:cNvPr>
          <p:cNvSpPr/>
          <p:nvPr/>
        </p:nvSpPr>
        <p:spPr>
          <a:xfrm rot="21299187">
            <a:off x="1520876" y="7376367"/>
            <a:ext cx="3676706" cy="1161717"/>
          </a:xfrm>
          <a:prstGeom prst="ellipse">
            <a:avLst/>
          </a:prstGeom>
          <a:gradFill flip="none" rotWithShape="1">
            <a:gsLst>
              <a:gs pos="0">
                <a:srgbClr val="66FFCC">
                  <a:shade val="30000"/>
                  <a:satMod val="115000"/>
                </a:srgbClr>
              </a:gs>
              <a:gs pos="50000">
                <a:srgbClr val="66FFCC">
                  <a:shade val="67500"/>
                  <a:satMod val="115000"/>
                </a:srgbClr>
              </a:gs>
              <a:gs pos="100000">
                <a:srgbClr val="66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rPr>
              <a:t>POPOLAZIONE SCOLASTICA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Light"/>
                <a:ea typeface="+mn-ea"/>
                <a:cs typeface="+mn-cs"/>
              </a:rPr>
              <a:t>Alunni, personale docente e non docente, ausiliari e occasionali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Light"/>
                <a:ea typeface="+mn-ea"/>
                <a:cs typeface="+mn-cs"/>
              </a:rPr>
              <a:t>Circa 300 unità</a:t>
            </a:r>
            <a:endParaRPr kumimoji="0" lang="it-IT" sz="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a:ea typeface="+mn-ea"/>
              <a:cs typeface="+mn-cs"/>
            </a:endParaRPr>
          </a:p>
        </p:txBody>
      </p:sp>
      <p:sp>
        <p:nvSpPr>
          <p:cNvPr id="2" name="Segnaposto data 1">
            <a:extLst>
              <a:ext uri="{FF2B5EF4-FFF2-40B4-BE49-F238E27FC236}">
                <a16:creationId xmlns:a16="http://schemas.microsoft.com/office/drawing/2014/main" xmlns="" id="{E5D9367B-C0BB-793A-DD50-0B0413C9C4B2}"/>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B8AE639-8908-4A25-A6A0-584C16404939}"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CDA6F382-795D-489D-E109-1FCEB564549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endParaRPr kumimoji="0" lang="it-IT"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19477" name="Segnaposto numero diapositiva 4">
            <a:extLst>
              <a:ext uri="{FF2B5EF4-FFF2-40B4-BE49-F238E27FC236}">
                <a16:creationId xmlns:a16="http://schemas.microsoft.com/office/drawing/2014/main" xmlns="" id="{2423E8BA-4FD6-28CE-2BA7-B4E9BE9970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3F2F85-420A-476D-9153-3B2E8E14025E}"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pic>
        <p:nvPicPr>
          <p:cNvPr id="5" name="Immagine 4">
            <a:extLst>
              <a:ext uri="{FF2B5EF4-FFF2-40B4-BE49-F238E27FC236}">
                <a16:creationId xmlns:a16="http://schemas.microsoft.com/office/drawing/2014/main" xmlns="" id="{11A55E7E-844A-7C84-E7B9-76EF16FB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115" y="849087"/>
            <a:ext cx="2408129" cy="1621677"/>
          </a:xfrm>
          <a:prstGeom prst="rect">
            <a:avLst/>
          </a:prstGeom>
        </p:spPr>
      </p:pic>
    </p:spTree>
    <p:extLst>
      <p:ext uri="{BB962C8B-B14F-4D97-AF65-F5344CB8AC3E}">
        <p14:creationId xmlns:p14="http://schemas.microsoft.com/office/powerpoint/2010/main" val="388490951"/>
      </p:ext>
    </p:extLst>
  </p:cSld>
  <p:clrMapOvr>
    <a:masterClrMapping/>
  </p:clrMapOvr>
  <p:transition spd="slow">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22B79E-15DB-81BA-025F-C4DF1C3B6B51}"/>
            </a:ext>
          </a:extLst>
        </p:cNvPr>
        <p:cNvGrpSpPr/>
        <p:nvPr/>
      </p:nvGrpSpPr>
      <p:grpSpPr>
        <a:xfrm>
          <a:off x="0" y="0"/>
          <a:ext cx="0" cy="0"/>
          <a:chOff x="0" y="0"/>
          <a:chExt cx="0" cy="0"/>
        </a:xfrm>
      </p:grpSpPr>
      <p:sp>
        <p:nvSpPr>
          <p:cNvPr id="20482" name="CasellaDiTesto 1">
            <a:extLst>
              <a:ext uri="{FF2B5EF4-FFF2-40B4-BE49-F238E27FC236}">
                <a16:creationId xmlns:a16="http://schemas.microsoft.com/office/drawing/2014/main" xmlns="" id="{00F2F0BD-6F24-F768-A9E1-6A4E12AF7FB7}"/>
              </a:ext>
            </a:extLst>
          </p:cNvPr>
          <p:cNvSpPr txBox="1">
            <a:spLocks noChangeArrowheads="1"/>
          </p:cNvSpPr>
          <p:nvPr/>
        </p:nvSpPr>
        <p:spPr bwMode="auto">
          <a:xfrm>
            <a:off x="685800" y="457200"/>
            <a:ext cx="5410200" cy="307777"/>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Primaria:-Infanzia- Sorrenti</a:t>
            </a:r>
            <a:endParaRPr kumimoji="0" lang="it-IT" altLang="it-IT" sz="2000" b="0" i="0" u="none" strike="noStrike" kern="1200" cap="none" spc="0" normalizeH="0" baseline="0" noProof="0" dirty="0">
              <a:ln>
                <a:noFill/>
              </a:ln>
              <a:solidFill>
                <a:prstClr val="black"/>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0D6F2D57-4018-CD78-6794-49670E0E95B8}"/>
              </a:ext>
            </a:extLst>
          </p:cNvPr>
          <p:cNvSpPr/>
          <p:nvPr/>
        </p:nvSpPr>
        <p:spPr>
          <a:xfrm rot="20845726">
            <a:off x="725488" y="868363"/>
            <a:ext cx="3106737" cy="1703387"/>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a:ea typeface="+mn-ea"/>
                <a:cs typeface="+mn-cs"/>
              </a:rPr>
              <a:t>AMBIENTE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In senso 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0000FF"/>
                </a:solidFill>
                <a:effectLst/>
                <a:uLnTx/>
                <a:uFillTx/>
                <a:latin typeface="Calibri"/>
                <a:ea typeface="+mn-ea"/>
                <a:cs typeface="+mn-cs"/>
              </a:rPr>
              <a:t>Edificio inteso come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1" i="0" u="none" strike="noStrike" kern="1200" cap="none" spc="0" normalizeH="0" baseline="0" noProof="0" dirty="0">
                <a:ln>
                  <a:noFill/>
                </a:ln>
                <a:solidFill>
                  <a:srgbClr val="FF0000"/>
                </a:solidFill>
                <a:effectLst/>
                <a:uLnTx/>
                <a:uFillTx/>
                <a:latin typeface="Calibri"/>
                <a:ea typeface="+mn-ea"/>
                <a:cs typeface="+mn-cs"/>
              </a:rPr>
              <a:t>CONTESTO in cui è INSERITO</a:t>
            </a:r>
          </a:p>
        </p:txBody>
      </p:sp>
      <p:sp>
        <p:nvSpPr>
          <p:cNvPr id="8" name="Rettangolo 7">
            <a:extLst>
              <a:ext uri="{FF2B5EF4-FFF2-40B4-BE49-F238E27FC236}">
                <a16:creationId xmlns:a16="http://schemas.microsoft.com/office/drawing/2014/main" xmlns="" id="{F728167F-F5FA-FABA-D879-52D92688D4B3}"/>
              </a:ext>
            </a:extLst>
          </p:cNvPr>
          <p:cNvSpPr/>
          <p:nvPr/>
        </p:nvSpPr>
        <p:spPr>
          <a:xfrm>
            <a:off x="381000" y="2514600"/>
            <a:ext cx="5715000" cy="844373"/>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rPr>
              <a:t>ACCESSO all’AREA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All’area di accede dalla Viabilità Ordinaria Comunale, da una traversa posta su Via </a:t>
            </a:r>
            <a:r>
              <a:rPr lang="it-IT" sz="1600" b="1" dirty="0">
                <a:solidFill>
                  <a:srgbClr val="0000FF"/>
                </a:solidFill>
                <a:latin typeface="Calibri Light"/>
                <a:cs typeface="Times New Roman" panose="02020603050405020304" pitchFamily="18" charset="0"/>
              </a:rPr>
              <a:t>della Repubblica Ceca</a:t>
            </a:r>
            <a:r>
              <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a:t>
            </a:r>
          </a:p>
        </p:txBody>
      </p:sp>
      <p:sp>
        <p:nvSpPr>
          <p:cNvPr id="9" name="Rettangolo arrotondato 8">
            <a:extLst>
              <a:ext uri="{FF2B5EF4-FFF2-40B4-BE49-F238E27FC236}">
                <a16:creationId xmlns:a16="http://schemas.microsoft.com/office/drawing/2014/main" xmlns="" id="{0FA27138-41CA-FF09-4C71-1CDBB120F864}"/>
              </a:ext>
            </a:extLst>
          </p:cNvPr>
          <p:cNvSpPr/>
          <p:nvPr/>
        </p:nvSpPr>
        <p:spPr>
          <a:xfrm>
            <a:off x="381000" y="3429001"/>
            <a:ext cx="5715000" cy="1295399"/>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Pertinenza dell’Area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L’edificio Scolastico è inserito all’interno di una Area recintata, quindi a servizio delle sole attività didattiche e ludiche del Plesso.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All’interno di tale area, inibita ad estranei e  al traffico Veicolare, è stata individuata il PUNTO di RACCOLTA in caso di Evacuazione.</a:t>
            </a:r>
          </a:p>
        </p:txBody>
      </p:sp>
      <p:sp>
        <p:nvSpPr>
          <p:cNvPr id="10" name="Rettangolo con angoli ritagliati in diagonale 9">
            <a:extLst>
              <a:ext uri="{FF2B5EF4-FFF2-40B4-BE49-F238E27FC236}">
                <a16:creationId xmlns:a16="http://schemas.microsoft.com/office/drawing/2014/main" xmlns="" id="{3C466DBD-E837-849A-935B-1F88A233DE2C}"/>
              </a:ext>
            </a:extLst>
          </p:cNvPr>
          <p:cNvSpPr/>
          <p:nvPr/>
        </p:nvSpPr>
        <p:spPr>
          <a:xfrm>
            <a:off x="355980" y="4853343"/>
            <a:ext cx="5714999" cy="2461857"/>
          </a:xfrm>
          <a:prstGeom prst="snip2DiagRect">
            <a:avLst/>
          </a:prstGeom>
          <a:solidFill>
            <a:srgbClr val="CCFFFF"/>
          </a:soli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ACCESSO all’EDIFICIO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All’Area del Plesso Scolastico si ACCEDE per tramite l’utilizzo di un CANCELLO, posto su Via </a:t>
            </a:r>
            <a:r>
              <a:rPr lang="it-IT" sz="1600" b="1" dirty="0">
                <a:solidFill>
                  <a:prstClr val="black"/>
                </a:solidFill>
                <a:latin typeface="Calibri Light"/>
              </a:rPr>
              <a:t>della Repubblica Ceca</a:t>
            </a:r>
            <a:r>
              <a:rPr kumimoji="0" lang="it-IT" sz="1600" b="1" i="0" u="none" strike="noStrike" kern="1200" cap="none" spc="0" normalizeH="0" baseline="0" noProof="0" dirty="0">
                <a:ln>
                  <a:noFill/>
                </a:ln>
                <a:solidFill>
                  <a:prstClr val="black"/>
                </a:solidFill>
                <a:effectLst/>
                <a:uLnTx/>
                <a:uFillTx/>
                <a:latin typeface="Calibri Light"/>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L’accesso consente sia l’ingresso a mezzi e veicoli di servizio che il transito pedonale.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Il cancello viene tenuto APERTO durante l’INGRESSO e l’USCITA  degli alunni</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Light"/>
                <a:ea typeface="+mn-ea"/>
                <a:cs typeface="+mn-cs"/>
              </a:rPr>
              <a:t>Durante le ore di attività didattica, il Cancello resta CHIUSO.</a:t>
            </a:r>
          </a:p>
        </p:txBody>
      </p:sp>
      <p:sp>
        <p:nvSpPr>
          <p:cNvPr id="2" name="Segnaposto data 1">
            <a:extLst>
              <a:ext uri="{FF2B5EF4-FFF2-40B4-BE49-F238E27FC236}">
                <a16:creationId xmlns:a16="http://schemas.microsoft.com/office/drawing/2014/main" xmlns="" id="{FEB23126-D737-A578-1833-89C9AE645A51}"/>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D41FA6C-335A-4AA7-BFC9-143335535482}"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4CDA585E-9719-4356-0D74-FCF00F799B4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p>
        </p:txBody>
      </p:sp>
      <p:sp>
        <p:nvSpPr>
          <p:cNvPr id="20495" name="Segnaposto numero diapositiva 4">
            <a:extLst>
              <a:ext uri="{FF2B5EF4-FFF2-40B4-BE49-F238E27FC236}">
                <a16:creationId xmlns:a16="http://schemas.microsoft.com/office/drawing/2014/main" xmlns="" id="{03569BC6-16C9-1AF3-D8F6-F13C910C2C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F75C6-5F06-4F45-9D71-8EBC70C19E8C}"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pic>
        <p:nvPicPr>
          <p:cNvPr id="5" name="Immagine 4">
            <a:extLst>
              <a:ext uri="{FF2B5EF4-FFF2-40B4-BE49-F238E27FC236}">
                <a16:creationId xmlns:a16="http://schemas.microsoft.com/office/drawing/2014/main" xmlns="" id="{23674A9E-1E52-8729-D143-9BDE0D57D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0358" y="764977"/>
            <a:ext cx="2406155" cy="1620680"/>
          </a:xfrm>
          <a:prstGeom prst="rect">
            <a:avLst/>
          </a:prstGeom>
        </p:spPr>
      </p:pic>
    </p:spTree>
    <p:extLst>
      <p:ext uri="{BB962C8B-B14F-4D97-AF65-F5344CB8AC3E}">
        <p14:creationId xmlns:p14="http://schemas.microsoft.com/office/powerpoint/2010/main" val="240352259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1">
            <a:extLst>
              <a:ext uri="{FF2B5EF4-FFF2-40B4-BE49-F238E27FC236}">
                <a16:creationId xmlns:a16="http://schemas.microsoft.com/office/drawing/2014/main" xmlns="" id="{73729B55-5BA7-D244-9629-7B35ADAA8FBA}"/>
              </a:ext>
            </a:extLst>
          </p:cNvPr>
          <p:cNvSpPr txBox="1">
            <a:spLocks noChangeArrowheads="1"/>
          </p:cNvSpPr>
          <p:nvPr/>
        </p:nvSpPr>
        <p:spPr bwMode="auto">
          <a:xfrm>
            <a:off x="685800" y="457200"/>
            <a:ext cx="5410200" cy="338554"/>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Primaria-Infanzia</a:t>
            </a:r>
            <a:r>
              <a:rPr kumimoji="0" lang="it-IT" altLang="it-IT" sz="1400" b="1" i="0" u="none" strike="noStrike" kern="1200" cap="none" spc="0" normalizeH="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 </a:t>
            </a:r>
            <a:r>
              <a:rPr kumimoji="0" lang="it-IT" altLang="it-IT" sz="1600" b="1" i="0" u="none" strike="noStrike" kern="1200" cap="none" spc="0" normalizeH="0" noProof="0" dirty="0">
                <a:ln>
                  <a:noFill/>
                </a:ln>
                <a:solidFill>
                  <a:srgbClr val="FF0000"/>
                </a:solidFill>
                <a:effectLst/>
                <a:uLnTx/>
                <a:uFillTx/>
                <a:latin typeface="Lucida Handwriting" panose="03010101010101010101" pitchFamily="66" charset="0"/>
                <a:ea typeface="MS PGothic" panose="020B0600070205080204" pitchFamily="34" charset="-128"/>
              </a:rPr>
              <a:t>Sorrenti</a:t>
            </a:r>
            <a:endParaRPr kumimoji="0" lang="it-IT" altLang="it-IT" sz="1600" b="0" i="0" u="none" strike="noStrike" kern="1200" cap="none" spc="0" normalizeH="0" baseline="0" noProof="0" dirty="0">
              <a:ln>
                <a:noFill/>
              </a:ln>
              <a:solidFill>
                <a:srgbClr val="FF0000"/>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BEE56135-F009-8380-394B-E56B9773FAAE}"/>
              </a:ext>
            </a:extLst>
          </p:cNvPr>
          <p:cNvSpPr/>
          <p:nvPr/>
        </p:nvSpPr>
        <p:spPr>
          <a:xfrm rot="20898145">
            <a:off x="587375" y="942975"/>
            <a:ext cx="3255963" cy="152558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RISCHI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0000FF"/>
                </a:solidFill>
                <a:effectLst/>
                <a:uLnTx/>
                <a:uFillTx/>
                <a:latin typeface="Calibri"/>
                <a:ea typeface="+mn-ea"/>
                <a:cs typeface="+mn-cs"/>
              </a:rPr>
              <a:t>ESTERNI </a:t>
            </a:r>
            <a:r>
              <a:rPr kumimoji="0" lang="it-IT" sz="1200" b="1" i="0" u="none" strike="noStrike" kern="1200" cap="none" spc="0" normalizeH="0" baseline="0" noProof="0" dirty="0">
                <a:ln>
                  <a:noFill/>
                </a:ln>
                <a:solidFill>
                  <a:srgbClr val="0000FF"/>
                </a:solidFill>
                <a:effectLst/>
                <a:uLnTx/>
                <a:uFillTx/>
                <a:latin typeface="Calibri"/>
                <a:ea typeface="+mn-ea"/>
                <a:cs typeface="+mn-cs"/>
              </a:rPr>
              <a:t>all’</a:t>
            </a:r>
            <a:r>
              <a:rPr kumimoji="0" lang="it-IT" sz="2000" b="1" i="0" u="none" strike="noStrike" kern="1200" cap="none" spc="0" normalizeH="0" baseline="0" noProof="0" dirty="0">
                <a:ln>
                  <a:noFill/>
                </a:ln>
                <a:solidFill>
                  <a:srgbClr val="0000FF"/>
                </a:solidFill>
                <a:effectLst/>
                <a:uLnTx/>
                <a:uFillTx/>
                <a:latin typeface="Calibri"/>
                <a:ea typeface="+mn-ea"/>
                <a:cs typeface="+mn-cs"/>
              </a:rPr>
              <a:t>EDIFICIO </a:t>
            </a:r>
            <a:endParaRPr kumimoji="0" lang="it-IT"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ttangolo 7">
            <a:extLst>
              <a:ext uri="{FF2B5EF4-FFF2-40B4-BE49-F238E27FC236}">
                <a16:creationId xmlns:a16="http://schemas.microsoft.com/office/drawing/2014/main" xmlns="" id="{3F9F7219-78B7-7785-A240-7D8E9824AC8A}"/>
              </a:ext>
            </a:extLst>
          </p:cNvPr>
          <p:cNvSpPr/>
          <p:nvPr/>
        </p:nvSpPr>
        <p:spPr>
          <a:xfrm>
            <a:off x="381000" y="2514600"/>
            <a:ext cx="5715000" cy="23622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rPr>
              <a:t>RISCHI  ESTERNI per ACCESSO all’AREA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A tale EDIFICIO si accede da Via</a:t>
            </a:r>
            <a:r>
              <a:rPr lang="it-IT" sz="1400" b="1" baseline="0" dirty="0">
                <a:solidFill>
                  <a:srgbClr val="0000FF"/>
                </a:solidFill>
                <a:latin typeface="Calibri Light"/>
                <a:cs typeface="Times New Roman" panose="02020603050405020304" pitchFamily="18" charset="0"/>
              </a:rPr>
              <a:t> della Repubblica Ceca</a:t>
            </a: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Su tale strada l’Accesso degli Alunni è regolato dalla presenza della POLIZIA MUNICIPALE.</a:t>
            </a:r>
          </a:p>
          <a:p>
            <a:pPr marL="0" marR="0" lvl="0" indent="0" algn="l" defTabSz="914400" rtl="0" eaLnBrk="0" fontAlgn="base" latinLnBrk="0" hangingPunct="0">
              <a:lnSpc>
                <a:spcPct val="100000"/>
              </a:lnSpc>
              <a:spcBef>
                <a:spcPct val="0"/>
              </a:spcBef>
              <a:spcAft>
                <a:spcPct val="0"/>
              </a:spcAft>
              <a:buClrTx/>
              <a:buSzTx/>
              <a:buFontTx/>
              <a:buNone/>
              <a:tabLst/>
              <a:defRPr/>
            </a:pPr>
            <a:r>
              <a:rPr lang="it-IT" sz="1400" b="1" dirty="0">
                <a:solidFill>
                  <a:srgbClr val="0000FF"/>
                </a:solidFill>
                <a:latin typeface="Calibri Light"/>
                <a:cs typeface="Times New Roman" panose="02020603050405020304" pitchFamily="18" charset="0"/>
              </a:rPr>
              <a:t>Via della Repubblica Ceca  </a:t>
            </a: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 è una strada molto frequentata da mezzi e veicoli a motore. Il transito è a volte disordinato e non sempre avviene nel rispetto delle norme del Codice della strada. Il parcheggio </a:t>
            </a:r>
            <a:r>
              <a:rPr lang="it-IT" sz="1400" b="1" dirty="0">
                <a:solidFill>
                  <a:srgbClr val="0000FF"/>
                </a:solidFill>
                <a:latin typeface="Calibri Light"/>
                <a:cs typeface="Times New Roman" panose="02020603050405020304" pitchFamily="18" charset="0"/>
              </a:rPr>
              <a:t>non </a:t>
            </a: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 è regolamentato da strisce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Notevole il RISCHIO d’investimento per gli Alunni che entrano ed escono dalla stessa area di accesso al Plesso .</a:t>
            </a:r>
          </a:p>
        </p:txBody>
      </p:sp>
      <p:sp>
        <p:nvSpPr>
          <p:cNvPr id="9" name="Rettangolo arrotondato 8">
            <a:extLst>
              <a:ext uri="{FF2B5EF4-FFF2-40B4-BE49-F238E27FC236}">
                <a16:creationId xmlns:a16="http://schemas.microsoft.com/office/drawing/2014/main" xmlns="" id="{586050AA-FBAF-27BC-D964-DBDF319B5932}"/>
              </a:ext>
            </a:extLst>
          </p:cNvPr>
          <p:cNvSpPr/>
          <p:nvPr/>
        </p:nvSpPr>
        <p:spPr>
          <a:xfrm>
            <a:off x="381000" y="5029200"/>
            <a:ext cx="5715000" cy="2667000"/>
          </a:xfrm>
          <a:prstGeom prst="roundRect">
            <a:avLst/>
          </a:prstGeom>
          <a:solidFill>
            <a:srgbClr val="CCFF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rPr>
              <a:t>RISCHI ESTERNI legati all’Area di Pertinenza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Light"/>
                <a:ea typeface="+mn-ea"/>
                <a:cs typeface="+mn-cs"/>
              </a:rPr>
              <a:t>Tale Area, completamente recintata, dovrà inibire l’ingresso alle persone estranee alla stessa ATTIVITA’ Scolastica.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Light"/>
                <a:ea typeface="+mn-ea"/>
                <a:cs typeface="+mn-cs"/>
              </a:rPr>
              <a:t>Il Cancello che è prospicente Via</a:t>
            </a:r>
            <a:r>
              <a:rPr kumimoji="0" lang="it-IT" sz="1400" b="1" i="0" u="none" strike="noStrike" kern="1200" cap="none" spc="0" normalizeH="0" noProof="0" dirty="0">
                <a:ln>
                  <a:noFill/>
                </a:ln>
                <a:solidFill>
                  <a:prstClr val="black"/>
                </a:solidFill>
                <a:effectLst/>
                <a:uLnTx/>
                <a:uFillTx/>
                <a:latin typeface="Calibri Light"/>
                <a:ea typeface="+mn-ea"/>
                <a:cs typeface="+mn-cs"/>
              </a:rPr>
              <a:t> Repubblica Ceca </a:t>
            </a:r>
            <a:r>
              <a:rPr kumimoji="0" lang="it-IT" sz="1400" b="1" i="0" u="none" strike="noStrike" kern="1200" cap="none" spc="0" normalizeH="0" baseline="0" noProof="0" dirty="0">
                <a:ln>
                  <a:noFill/>
                </a:ln>
                <a:solidFill>
                  <a:prstClr val="black"/>
                </a:solidFill>
                <a:effectLst/>
                <a:uLnTx/>
                <a:uFillTx/>
                <a:latin typeface="Calibri Light"/>
                <a:ea typeface="+mn-ea"/>
                <a:cs typeface="+mn-cs"/>
              </a:rPr>
              <a:t>dovrà restare, durante le ore di lezione, sempre chiuso abilitandolo all’uso solo per l’INGRESSO e  per                    l’ USCITA degli alunni!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Light"/>
                <a:ea typeface="+mn-ea"/>
                <a:cs typeface="+mn-cs"/>
              </a:rPr>
              <a:t>Questo solo nel caso in cui il TRAFFICO veicolare verrà inibito dalla presenza della POLIZIA MUNICIPALE!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Light"/>
                <a:ea typeface="+mn-ea"/>
                <a:cs typeface="+mn-cs"/>
              </a:rPr>
              <a:t>L’accesso ai mezzi di Soccorso avverrà dal Cancello sua Via </a:t>
            </a:r>
            <a:r>
              <a:rPr lang="it-IT" sz="1400" b="1" noProof="0" dirty="0">
                <a:solidFill>
                  <a:prstClr val="black"/>
                </a:solidFill>
                <a:latin typeface="Calibri Light"/>
              </a:rPr>
              <a:t>Repubblica Ceca</a:t>
            </a:r>
            <a:r>
              <a:rPr kumimoji="0" lang="it-IT" sz="1400" b="1" i="0" u="none" strike="noStrike" kern="1200" cap="none" spc="0" normalizeH="0" baseline="0" noProof="0" dirty="0">
                <a:ln>
                  <a:noFill/>
                </a:ln>
                <a:solidFill>
                  <a:prstClr val="black"/>
                </a:solidFill>
                <a:effectLst/>
                <a:uLnTx/>
                <a:uFillTx/>
                <a:latin typeface="Calibri Light"/>
                <a:ea typeface="+mn-ea"/>
                <a:cs typeface="+mn-cs"/>
              </a:rPr>
              <a:t> per cui l’area antistante dovrà sempre essere inibita al parcheggio, anche occasionale, di veicoli a motore.</a:t>
            </a:r>
            <a:endParaRPr kumimoji="0" lang="it-IT" sz="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Segnaposto data 1">
            <a:extLst>
              <a:ext uri="{FF2B5EF4-FFF2-40B4-BE49-F238E27FC236}">
                <a16:creationId xmlns:a16="http://schemas.microsoft.com/office/drawing/2014/main" xmlns="" id="{80B409E2-D1F2-00A9-1CCA-14B84F5B14D3}"/>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DC03B93-BC8D-437E-AB39-9EF0C7BC5AD1}"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7F5473CD-C317-3990-0B2F-00D346467D1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endParaRPr kumimoji="0" lang="it-IT"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21514" name="Segnaposto numero diapositiva 4">
            <a:extLst>
              <a:ext uri="{FF2B5EF4-FFF2-40B4-BE49-F238E27FC236}">
                <a16:creationId xmlns:a16="http://schemas.microsoft.com/office/drawing/2014/main" xmlns="" id="{4535B7A6-FCAE-5057-CFDF-FB0E0E0CD8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1389FE-6D99-4D36-A04E-BC72A8A54E04}"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4181" y="872725"/>
            <a:ext cx="2408129" cy="1621677"/>
          </a:xfrm>
          <a:prstGeom prst="rect">
            <a:avLst/>
          </a:prstGeom>
        </p:spPr>
      </p:pic>
    </p:spTree>
    <p:extLst>
      <p:ext uri="{BB962C8B-B14F-4D97-AF65-F5344CB8AC3E}">
        <p14:creationId xmlns:p14="http://schemas.microsoft.com/office/powerpoint/2010/main" val="2192543761"/>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1">
            <a:extLst>
              <a:ext uri="{FF2B5EF4-FFF2-40B4-BE49-F238E27FC236}">
                <a16:creationId xmlns:a16="http://schemas.microsoft.com/office/drawing/2014/main" xmlns="" id="{9294F3A6-4B46-67E0-69DA-9EAE4C1E7936}"/>
              </a:ext>
            </a:extLst>
          </p:cNvPr>
          <p:cNvSpPr txBox="1">
            <a:spLocks noChangeArrowheads="1"/>
          </p:cNvSpPr>
          <p:nvPr/>
        </p:nvSpPr>
        <p:spPr bwMode="auto">
          <a:xfrm>
            <a:off x="685800" y="457200"/>
            <a:ext cx="5410200" cy="307777"/>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FF"/>
                </a:solidFill>
                <a:effectLst/>
                <a:uLnTx/>
                <a:uFillTx/>
                <a:latin typeface="Lucida Handwriting" panose="03010101010101010101" pitchFamily="66" charset="0"/>
                <a:ea typeface="MS PGothic" panose="020B0600070205080204" pitchFamily="34" charset="-128"/>
                <a:cs typeface="+mn-cs"/>
              </a:rPr>
              <a:t>Scuola Primaria-Infanzia </a:t>
            </a:r>
            <a:r>
              <a:rPr kumimoji="0" lang="it-IT" altLang="it-IT" sz="1400" b="1" i="0" u="none" strike="noStrike" kern="1200" cap="none" spc="0" normalizeH="0" baseline="0" noProof="0" dirty="0">
                <a:ln>
                  <a:noFill/>
                </a:ln>
                <a:solidFill>
                  <a:srgbClr val="FF0000"/>
                </a:solidFill>
                <a:effectLst/>
                <a:uLnTx/>
                <a:uFillTx/>
                <a:latin typeface="Lucida Handwriting" panose="03010101010101010101" pitchFamily="66" charset="0"/>
                <a:ea typeface="MS PGothic" panose="020B0600070205080204" pitchFamily="34" charset="-128"/>
              </a:rPr>
              <a:t>Sorrenti</a:t>
            </a:r>
            <a:endParaRPr kumimoji="0" lang="it-IT" altLang="it-IT" sz="2000" b="0" i="0" u="none" strike="noStrike" kern="1200" cap="none" spc="0" normalizeH="0" baseline="0" noProof="0" dirty="0">
              <a:ln>
                <a:noFill/>
              </a:ln>
              <a:solidFill>
                <a:srgbClr val="FF0000"/>
              </a:solidFill>
              <a:effectLst/>
              <a:uLnTx/>
              <a:uFillTx/>
              <a:latin typeface="Aharoni" panose="02010803020104030203" pitchFamily="2" charset="-79"/>
              <a:ea typeface="MS PGothic" panose="020B0600070205080204" pitchFamily="34" charset="-128"/>
              <a:cs typeface="Aharoni" panose="02010803020104030203" pitchFamily="2" charset="-79"/>
            </a:endParaRPr>
          </a:p>
        </p:txBody>
      </p:sp>
      <p:sp>
        <p:nvSpPr>
          <p:cNvPr id="4" name="Ovale 3">
            <a:extLst>
              <a:ext uri="{FF2B5EF4-FFF2-40B4-BE49-F238E27FC236}">
                <a16:creationId xmlns:a16="http://schemas.microsoft.com/office/drawing/2014/main" xmlns="" id="{525F8A99-3086-4774-EFBD-B6DC985F2DAF}"/>
              </a:ext>
            </a:extLst>
          </p:cNvPr>
          <p:cNvSpPr/>
          <p:nvPr/>
        </p:nvSpPr>
        <p:spPr>
          <a:xfrm rot="20448571">
            <a:off x="595313" y="1049338"/>
            <a:ext cx="3427412" cy="1604962"/>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RISCHI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srgbClr val="0000FF"/>
                </a:solidFill>
                <a:effectLst/>
                <a:uLnTx/>
                <a:uFillTx/>
                <a:latin typeface="Calibri"/>
                <a:ea typeface="+mn-ea"/>
                <a:cs typeface="+mn-cs"/>
              </a:rPr>
              <a:t>INTERNI </a:t>
            </a:r>
            <a:r>
              <a:rPr kumimoji="0" lang="it-IT" sz="1200" b="1" i="0" u="none" strike="noStrike" kern="1200" cap="none" spc="0" normalizeH="0" baseline="0" noProof="0" dirty="0">
                <a:ln>
                  <a:noFill/>
                </a:ln>
                <a:solidFill>
                  <a:srgbClr val="0000FF"/>
                </a:solidFill>
                <a:effectLst/>
                <a:uLnTx/>
                <a:uFillTx/>
                <a:latin typeface="Calibri"/>
                <a:ea typeface="+mn-ea"/>
                <a:cs typeface="+mn-cs"/>
              </a:rPr>
              <a:t>all’</a:t>
            </a:r>
            <a:r>
              <a:rPr kumimoji="0" lang="it-IT" sz="2000" b="1" i="0" u="none" strike="noStrike" kern="1200" cap="none" spc="0" normalizeH="0" baseline="0" noProof="0" dirty="0">
                <a:ln>
                  <a:noFill/>
                </a:ln>
                <a:solidFill>
                  <a:srgbClr val="0000FF"/>
                </a:solidFill>
                <a:effectLst/>
                <a:uLnTx/>
                <a:uFillTx/>
                <a:latin typeface="Calibri"/>
                <a:ea typeface="+mn-ea"/>
                <a:cs typeface="+mn-cs"/>
              </a:rPr>
              <a:t>EDIFICIO </a:t>
            </a:r>
            <a:endParaRPr kumimoji="0" lang="it-IT" sz="2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ttangolo 7">
            <a:extLst>
              <a:ext uri="{FF2B5EF4-FFF2-40B4-BE49-F238E27FC236}">
                <a16:creationId xmlns:a16="http://schemas.microsoft.com/office/drawing/2014/main" xmlns="" id="{CC2B1F1E-A87B-AE8D-F157-A492A017C925}"/>
              </a:ext>
            </a:extLst>
          </p:cNvPr>
          <p:cNvSpPr/>
          <p:nvPr/>
        </p:nvSpPr>
        <p:spPr>
          <a:xfrm>
            <a:off x="381000" y="2674088"/>
            <a:ext cx="5715000" cy="2819400"/>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rPr>
              <a:t>RISCHI legati alle SCALE di EMERGENZA (Interna ed Esterna)</a:t>
            </a:r>
            <a:endParaRPr kumimoji="0" lang="it-IT" sz="8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sng"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rPr>
              <a:t>SCALA  INTERNA: </a:t>
            </a:r>
          </a:p>
          <a:p>
            <a:pPr marL="342900" marR="0" lvl="0" indent="-257175" algn="l" defTabSz="914400" rtl="0" eaLnBrk="0" fontAlgn="base" latinLnBrk="0" hangingPunct="0">
              <a:lnSpc>
                <a:spcPct val="100000"/>
              </a:lnSpc>
              <a:spcBef>
                <a:spcPct val="0"/>
              </a:spcBef>
              <a:spcAft>
                <a:spcPct val="0"/>
              </a:spcAft>
              <a:buClrTx/>
              <a:buSzTx/>
              <a:buFontTx/>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Mancanza di Impianto di Illuminazione di Emergenza;</a:t>
            </a:r>
          </a:p>
          <a:p>
            <a:pPr marL="342900" marR="0" lvl="0" indent="-257175" algn="l" defTabSz="914400" rtl="0" eaLnBrk="0" fontAlgn="base" latinLnBrk="0" hangingPunct="0">
              <a:lnSpc>
                <a:spcPct val="100000"/>
              </a:lnSpc>
              <a:spcBef>
                <a:spcPct val="0"/>
              </a:spcBef>
              <a:spcAft>
                <a:spcPct val="0"/>
              </a:spcAft>
              <a:buClrTx/>
              <a:buSzTx/>
              <a:buFontTx/>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Segnaletica di Sicurezza Insufficiente.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rPr>
              <a:t>N.B.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Per la Scala di </a:t>
            </a:r>
            <a:r>
              <a:rPr kumimoji="0" lang="it-IT" sz="1400" b="1" i="0" u="sng" strike="noStrike" kern="1200" cap="none" spc="0" normalizeH="0" baseline="0" noProof="0" dirty="0">
                <a:ln>
                  <a:noFill/>
                </a:ln>
                <a:solidFill>
                  <a:srgbClr val="FF0000"/>
                </a:solidFill>
                <a:effectLst/>
                <a:uLnTx/>
                <a:uFillTx/>
                <a:latin typeface="Calibri Light"/>
                <a:ea typeface="+mn-ea"/>
                <a:cs typeface="Times New Roman" panose="02020603050405020304" pitchFamily="18" charset="0"/>
              </a:rPr>
              <a:t>Emergenza ESTERNA </a:t>
            </a:r>
            <a:r>
              <a:rPr kumimoji="0" lang="it-IT" sz="14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rPr>
              <a:t>stabilire  l’addetto che provveda ad aprire il serramento la mattina, prima dell’ingresso degli alunni, per poi chiuderlo a fine giornata didattica!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none" strike="noStrike" kern="1200" cap="none" spc="0" normalizeH="0" baseline="0" noProof="0" dirty="0">
              <a:ln>
                <a:noFill/>
              </a:ln>
              <a:solidFill>
                <a:srgbClr val="0000FF"/>
              </a:solidFill>
              <a:effectLst/>
              <a:uLnTx/>
              <a:uFillTx/>
              <a:latin typeface="Calibri Light"/>
              <a:ea typeface="+mn-ea"/>
              <a:cs typeface="Times New Roman" panose="02020603050405020304" pitchFamily="18" charset="0"/>
            </a:endParaRPr>
          </a:p>
        </p:txBody>
      </p:sp>
      <p:sp>
        <p:nvSpPr>
          <p:cNvPr id="9" name="Rettangolo arrotondato 8">
            <a:extLst>
              <a:ext uri="{FF2B5EF4-FFF2-40B4-BE49-F238E27FC236}">
                <a16:creationId xmlns:a16="http://schemas.microsoft.com/office/drawing/2014/main" xmlns="" id="{09B3DA64-1B8E-BDE5-0357-9A2B8707C15D}"/>
              </a:ext>
            </a:extLst>
          </p:cNvPr>
          <p:cNvSpPr/>
          <p:nvPr/>
        </p:nvSpPr>
        <p:spPr>
          <a:xfrm>
            <a:off x="414338" y="5715000"/>
            <a:ext cx="5715000" cy="2133600"/>
          </a:xfrm>
          <a:prstGeom prst="roundRect">
            <a:avLst/>
          </a:prstGeom>
          <a:solidFill>
            <a:schemeClr val="accent2">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mn-cs"/>
              </a:rPr>
              <a:t>RISCHI legati alla GESTIONE dell’EMERGENZA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Light"/>
              <a:ea typeface="+mn-ea"/>
              <a:cs typeface="+mn-cs"/>
            </a:endParaRP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Segnaletica di Sicurezza, INSUFFICIENTE;</a:t>
            </a: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Mancanza del Certificato Antincendio;</a:t>
            </a: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Mancanza di una specifica Campanella per l’Allarme;</a:t>
            </a: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Estintori non sempre segnalati;</a:t>
            </a: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r>
              <a:rPr kumimoji="0" lang="it-IT" sz="1400" b="1" i="0" u="none" strike="noStrike" kern="1200" cap="none" spc="0" normalizeH="0" baseline="0" noProof="0" dirty="0">
                <a:ln>
                  <a:noFill/>
                </a:ln>
                <a:solidFill>
                  <a:srgbClr val="0000FF"/>
                </a:solidFill>
                <a:effectLst/>
                <a:uLnTx/>
                <a:uFillTx/>
                <a:latin typeface="Calibri Light"/>
                <a:ea typeface="+mn-ea"/>
                <a:cs typeface="+mn-cs"/>
              </a:rPr>
              <a:t>Vie di Esodo e Percorsi di Sicurezza con presenza di ostacoli.</a:t>
            </a:r>
          </a:p>
          <a:p>
            <a:pPr marL="361950" marR="0" lvl="0" indent="-276225" algn="l" defTabSz="914400" rtl="0" eaLnBrk="0" fontAlgn="base" latinLnBrk="0" hangingPunct="0">
              <a:lnSpc>
                <a:spcPct val="100000"/>
              </a:lnSpc>
              <a:spcBef>
                <a:spcPct val="0"/>
              </a:spcBef>
              <a:spcAft>
                <a:spcPct val="0"/>
              </a:spcAft>
              <a:buClrTx/>
              <a:buSzTx/>
              <a:buFont typeface="+mj-lt"/>
              <a:buAutoNum type="arabicParenR"/>
              <a:tabLst/>
              <a:defRPr/>
            </a:pPr>
            <a:endParaRPr kumimoji="0" lang="it-IT" sz="1400" b="1" i="0" u="none" strike="noStrike" kern="1200" cap="none" spc="0" normalizeH="0" baseline="0" noProof="0" dirty="0">
              <a:ln>
                <a:noFill/>
              </a:ln>
              <a:solidFill>
                <a:srgbClr val="0000FF"/>
              </a:solidFill>
              <a:effectLst/>
              <a:uLnTx/>
              <a:uFillTx/>
              <a:latin typeface="Calibri Light"/>
              <a:ea typeface="+mn-ea"/>
              <a:cs typeface="+mn-cs"/>
            </a:endParaRPr>
          </a:p>
        </p:txBody>
      </p:sp>
      <p:sp>
        <p:nvSpPr>
          <p:cNvPr id="2" name="Segnaposto data 1">
            <a:extLst>
              <a:ext uri="{FF2B5EF4-FFF2-40B4-BE49-F238E27FC236}">
                <a16:creationId xmlns:a16="http://schemas.microsoft.com/office/drawing/2014/main" xmlns="" id="{1AB9C694-7935-6A21-C037-CA3A526F8DE0}"/>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8F5DBF4-5F1C-4858-98DA-A9B340F4B222}"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40097DF5-DD4C-7238-274C-30504F87B430}"/>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p>
        </p:txBody>
      </p:sp>
      <p:sp>
        <p:nvSpPr>
          <p:cNvPr id="22538" name="Segnaposto numero diapositiva 4">
            <a:extLst>
              <a:ext uri="{FF2B5EF4-FFF2-40B4-BE49-F238E27FC236}">
                <a16:creationId xmlns:a16="http://schemas.microsoft.com/office/drawing/2014/main" xmlns="" id="{4374E7D3-7A1D-30BB-C941-259C164671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C282AA-55B9-4E99-AC47-509820E98EE0}"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285" y="954830"/>
            <a:ext cx="2408129" cy="1621677"/>
          </a:xfrm>
          <a:prstGeom prst="rect">
            <a:avLst/>
          </a:prstGeom>
        </p:spPr>
      </p:pic>
    </p:spTree>
    <p:extLst>
      <p:ext uri="{BB962C8B-B14F-4D97-AF65-F5344CB8AC3E}">
        <p14:creationId xmlns:p14="http://schemas.microsoft.com/office/powerpoint/2010/main" val="3209347403"/>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a:extLst>
              <a:ext uri="{FF2B5EF4-FFF2-40B4-BE49-F238E27FC236}">
                <a16:creationId xmlns:a16="http://schemas.microsoft.com/office/drawing/2014/main" xmlns="" id="{6AB84D5F-B320-07B5-2D67-77CC73374902}"/>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prstClr val="black"/>
                </a:solidFill>
                <a:effectLst/>
                <a:uLnTx/>
                <a:uFillTx/>
                <a:latin typeface="Lucida Handwriting" panose="03010101010101010101" pitchFamily="66" charset="0"/>
                <a:ea typeface="MS PGothic" panose="020B0600070205080204" pitchFamily="34" charset="-128"/>
                <a:cs typeface="+mn-cs"/>
              </a:rPr>
              <a:t>Le Risorse per Pianificare le attività di  PREVENZIONE</a:t>
            </a:r>
          </a:p>
        </p:txBody>
      </p:sp>
      <p:graphicFrame>
        <p:nvGraphicFramePr>
          <p:cNvPr id="7" name="Tabella 6">
            <a:extLst>
              <a:ext uri="{FF2B5EF4-FFF2-40B4-BE49-F238E27FC236}">
                <a16:creationId xmlns:a16="http://schemas.microsoft.com/office/drawing/2014/main" xmlns="" id="{0CC56028-6BD7-8DE5-29B7-8488208C839C}"/>
              </a:ext>
            </a:extLst>
          </p:cNvPr>
          <p:cNvGraphicFramePr>
            <a:graphicFrameLocks noGrp="1"/>
          </p:cNvGraphicFramePr>
          <p:nvPr>
            <p:extLst>
              <p:ext uri="{D42A27DB-BD31-4B8C-83A1-F6EECF244321}">
                <p14:modId xmlns:p14="http://schemas.microsoft.com/office/powerpoint/2010/main" val="664802409"/>
              </p:ext>
            </p:extLst>
          </p:nvPr>
        </p:nvGraphicFramePr>
        <p:xfrm>
          <a:off x="762000" y="5608638"/>
          <a:ext cx="5624513" cy="3166602"/>
        </p:xfrm>
        <a:graphic>
          <a:graphicData uri="http://schemas.openxmlformats.org/drawingml/2006/table">
            <a:tbl>
              <a:tblPr firstRow="1" bandRow="1">
                <a:tableStyleId>{5C22544A-7EE6-4342-B048-85BDC9FD1C3A}</a:tableStyleId>
              </a:tblPr>
              <a:tblGrid>
                <a:gridCol w="1124904">
                  <a:extLst>
                    <a:ext uri="{9D8B030D-6E8A-4147-A177-3AD203B41FA5}">
                      <a16:colId xmlns:a16="http://schemas.microsoft.com/office/drawing/2014/main" xmlns="" val="20000"/>
                    </a:ext>
                  </a:extLst>
                </a:gridCol>
                <a:gridCol w="1607003">
                  <a:extLst>
                    <a:ext uri="{9D8B030D-6E8A-4147-A177-3AD203B41FA5}">
                      <a16:colId xmlns:a16="http://schemas.microsoft.com/office/drawing/2014/main" xmlns="" val="20001"/>
                    </a:ext>
                  </a:extLst>
                </a:gridCol>
                <a:gridCol w="1526653">
                  <a:extLst>
                    <a:ext uri="{9D8B030D-6E8A-4147-A177-3AD203B41FA5}">
                      <a16:colId xmlns:a16="http://schemas.microsoft.com/office/drawing/2014/main" xmlns="" val="20002"/>
                    </a:ext>
                  </a:extLst>
                </a:gridCol>
                <a:gridCol w="1365953">
                  <a:extLst>
                    <a:ext uri="{9D8B030D-6E8A-4147-A177-3AD203B41FA5}">
                      <a16:colId xmlns:a16="http://schemas.microsoft.com/office/drawing/2014/main" xmlns="" val="20003"/>
                    </a:ext>
                  </a:extLst>
                </a:gridCol>
              </a:tblGrid>
              <a:tr h="543102">
                <a:tc>
                  <a:txBody>
                    <a:bodyPr/>
                    <a:lstStyle/>
                    <a:p>
                      <a:pPr algn="ctr"/>
                      <a:r>
                        <a:rPr lang="it-IT" sz="1200" dirty="0">
                          <a:solidFill>
                            <a:srgbClr val="0000FF"/>
                          </a:solidFill>
                          <a:latin typeface="Times New Roman" panose="02020603050405020304" pitchFamily="18" charset="0"/>
                          <a:cs typeface="Times New Roman" panose="02020603050405020304" pitchFamily="18" charset="0"/>
                        </a:rPr>
                        <a:t>Plesso</a:t>
                      </a:r>
                    </a:p>
                    <a:p>
                      <a:pPr algn="ctr"/>
                      <a:r>
                        <a:rPr lang="it-IT" sz="1200" dirty="0">
                          <a:solidFill>
                            <a:srgbClr val="0000FF"/>
                          </a:solidFill>
                          <a:latin typeface="Times New Roman" panose="02020603050405020304" pitchFamily="18" charset="0"/>
                          <a:cs typeface="Times New Roman" panose="02020603050405020304" pitchFamily="18" charset="0"/>
                        </a:rPr>
                        <a:t>Via dell’Arte</a:t>
                      </a:r>
                    </a:p>
                  </a:txBody>
                  <a:tcPr marT="45703" marB="45703">
                    <a:solidFill>
                      <a:srgbClr val="FFFF00"/>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FF0000"/>
                          </a:solidFill>
                          <a:latin typeface="Times New Roman" panose="02020603050405020304" pitchFamily="18" charset="0"/>
                          <a:cs typeface="Times New Roman" panose="02020603050405020304" pitchFamily="18" charset="0"/>
                        </a:rPr>
                        <a:t>ANTINCENDIO</a:t>
                      </a:r>
                    </a:p>
                  </a:txBody>
                  <a:tcPr marT="45703" marB="45703">
                    <a:solidFill>
                      <a:srgbClr val="FFFF99"/>
                    </a:solidFill>
                  </a:tcPr>
                </a:tc>
                <a:tc>
                  <a:txBody>
                    <a:bodyPr/>
                    <a:lstStyle/>
                    <a:p>
                      <a:pPr algn="ctr"/>
                      <a:endParaRPr lang="it-IT" sz="1200" dirty="0">
                        <a:latin typeface="Times New Roman" panose="02020603050405020304" pitchFamily="18" charset="0"/>
                        <a:cs typeface="Times New Roman" panose="02020603050405020304" pitchFamily="18" charset="0"/>
                      </a:endParaRPr>
                    </a:p>
                    <a:p>
                      <a:pPr algn="ctr"/>
                      <a:r>
                        <a:rPr lang="it-IT" sz="1200" dirty="0">
                          <a:solidFill>
                            <a:srgbClr val="0000FF"/>
                          </a:solidFill>
                          <a:latin typeface="Times New Roman" panose="02020603050405020304" pitchFamily="18" charset="0"/>
                          <a:cs typeface="Times New Roman" panose="02020603050405020304" pitchFamily="18" charset="0"/>
                        </a:rPr>
                        <a:t>EVACUAZIONE</a:t>
                      </a:r>
                    </a:p>
                  </a:txBody>
                  <a:tcPr marT="45703" marB="45703">
                    <a:solidFill>
                      <a:srgbClr val="FFFF99"/>
                    </a:solidFill>
                  </a:tcPr>
                </a:tc>
                <a:tc>
                  <a:txBody>
                    <a:bodyPr/>
                    <a:lstStyle/>
                    <a:p>
                      <a:pPr algn="ctr"/>
                      <a:r>
                        <a:rPr lang="it-IT" sz="1200" dirty="0">
                          <a:solidFill>
                            <a:srgbClr val="002060"/>
                          </a:solidFill>
                          <a:latin typeface="Times New Roman" panose="02020603050405020304" pitchFamily="18" charset="0"/>
                          <a:cs typeface="Times New Roman" panose="02020603050405020304" pitchFamily="18" charset="0"/>
                        </a:rPr>
                        <a:t>PRONTO</a:t>
                      </a:r>
                    </a:p>
                    <a:p>
                      <a:pPr algn="ctr"/>
                      <a:r>
                        <a:rPr lang="it-IT" sz="1200" dirty="0">
                          <a:solidFill>
                            <a:srgbClr val="002060"/>
                          </a:solidFill>
                          <a:latin typeface="Times New Roman" panose="02020603050405020304" pitchFamily="18" charset="0"/>
                          <a:cs typeface="Times New Roman" panose="02020603050405020304" pitchFamily="18" charset="0"/>
                        </a:rPr>
                        <a:t>SOCCORSO</a:t>
                      </a:r>
                    </a:p>
                  </a:txBody>
                  <a:tcPr marT="45703" marB="45703">
                    <a:solidFill>
                      <a:srgbClr val="FF9999"/>
                    </a:solidFill>
                  </a:tcPr>
                </a:tc>
                <a:extLst>
                  <a:ext uri="{0D108BD9-81ED-4DB2-BD59-A6C34878D82A}">
                    <a16:rowId xmlns:a16="http://schemas.microsoft.com/office/drawing/2014/main" xmlns="" val="10000"/>
                  </a:ext>
                </a:extLst>
              </a:tr>
              <a:tr h="706260">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a:t>
                      </a:r>
                    </a:p>
                    <a:p>
                      <a:pPr algn="ctr"/>
                      <a:r>
                        <a:rPr lang="it-IT" sz="1100" b="1" dirty="0">
                          <a:solidFill>
                            <a:srgbClr val="FF0000"/>
                          </a:solidFill>
                          <a:latin typeface="Times New Roman" panose="02020603050405020304" pitchFamily="18" charset="0"/>
                          <a:cs typeface="Times New Roman" panose="02020603050405020304" pitchFamily="18" charset="0"/>
                        </a:rPr>
                        <a:t>TERRA</a:t>
                      </a:r>
                    </a:p>
                    <a:p>
                      <a:pPr algn="ctr"/>
                      <a:endParaRPr lang="it-IT" sz="1100" dirty="0">
                        <a:latin typeface="Times New Roman" panose="02020603050405020304" pitchFamily="18" charset="0"/>
                        <a:cs typeface="Times New Roman" panose="02020603050405020304" pitchFamily="18" charset="0"/>
                      </a:endParaRPr>
                    </a:p>
                  </a:txBody>
                  <a:tcPr marT="45703" marB="45703"/>
                </a:tc>
                <a:tc>
                  <a:txBody>
                    <a:bodyPr/>
                    <a:lstStyle/>
                    <a:p>
                      <a:pPr algn="ctr"/>
                      <a:r>
                        <a:rPr lang="it-IT" sz="1100" b="1" dirty="0">
                          <a:solidFill>
                            <a:schemeClr val="accent1">
                              <a:lumMod val="75000"/>
                            </a:schemeClr>
                          </a:solidFill>
                          <a:latin typeface="Times New Roman" panose="02020603050405020304" pitchFamily="18" charset="0"/>
                          <a:cs typeface="Times New Roman" panose="02020603050405020304" pitchFamily="18" charset="0"/>
                        </a:rPr>
                        <a:t>De Luca Pierluigi</a:t>
                      </a:r>
                    </a:p>
                    <a:p>
                      <a:pPr algn="ctr"/>
                      <a:r>
                        <a:rPr lang="it-IT" sz="1100" b="1" dirty="0">
                          <a:solidFill>
                            <a:schemeClr val="accent1">
                              <a:lumMod val="75000"/>
                            </a:schemeClr>
                          </a:solidFill>
                          <a:latin typeface="Times New Roman" panose="02020603050405020304" pitchFamily="18" charset="0"/>
                          <a:cs typeface="Times New Roman" panose="02020603050405020304" pitchFamily="18" charset="0"/>
                        </a:rPr>
                        <a:t>De Vico Immacolata</a:t>
                      </a:r>
                    </a:p>
                  </a:txBody>
                  <a:tcPr marT="45703" marB="45703"/>
                </a:tc>
                <a:tc>
                  <a:txBody>
                    <a:bodyPr/>
                    <a:lstStyle/>
                    <a:p>
                      <a:pPr algn="ctr">
                        <a:lnSpc>
                          <a:spcPct val="107000"/>
                        </a:lnSpc>
                        <a:spcAft>
                          <a:spcPts val="0"/>
                        </a:spcAft>
                      </a:pPr>
                      <a:r>
                        <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Grillo Maria</a:t>
                      </a:r>
                    </a:p>
                    <a:p>
                      <a:pPr marL="0" marR="0" lvl="0" indent="0" algn="ctr" defTabSz="514350" rtl="0" eaLnBrk="1" fontAlgn="auto" latinLnBrk="0" hangingPunct="1">
                        <a:lnSpc>
                          <a:spcPct val="107000"/>
                        </a:lnSpc>
                        <a:spcBef>
                          <a:spcPts val="0"/>
                        </a:spcBef>
                        <a:spcAft>
                          <a:spcPts val="0"/>
                        </a:spcAft>
                        <a:buClrTx/>
                        <a:buSzTx/>
                        <a:buFontTx/>
                        <a:buNone/>
                        <a:tabLst/>
                        <a:defRPr/>
                      </a:pPr>
                      <a:r>
                        <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Scarcella </a:t>
                      </a:r>
                      <a:r>
                        <a:rPr lang="it-IT" sz="1100" b="1"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Bombina</a:t>
                      </a:r>
                      <a:endPar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100" b="1" dirty="0" err="1">
                          <a:solidFill>
                            <a:schemeClr val="accent1">
                              <a:lumMod val="75000"/>
                            </a:schemeClr>
                          </a:solidFill>
                          <a:latin typeface="Times New Roman" panose="02020603050405020304" pitchFamily="18" charset="0"/>
                          <a:cs typeface="Times New Roman" panose="02020603050405020304" pitchFamily="18" charset="0"/>
                        </a:rPr>
                        <a:t>Citrea</a:t>
                      </a:r>
                      <a:r>
                        <a:rPr lang="it-IT" sz="1100" b="1" dirty="0">
                          <a:solidFill>
                            <a:schemeClr val="accent1">
                              <a:lumMod val="75000"/>
                            </a:schemeClr>
                          </a:solidFill>
                          <a:latin typeface="Times New Roman" panose="02020603050405020304" pitchFamily="18" charset="0"/>
                          <a:cs typeface="Times New Roman" panose="02020603050405020304" pitchFamily="18" charset="0"/>
                        </a:rPr>
                        <a:t> Teresa</a:t>
                      </a:r>
                    </a:p>
                  </a:txBody>
                  <a:tcPr marT="45703" marB="45703"/>
                </a:tc>
                <a:extLst>
                  <a:ext uri="{0D108BD9-81ED-4DB2-BD59-A6C34878D82A}">
                    <a16:rowId xmlns:a16="http://schemas.microsoft.com/office/drawing/2014/main" xmlns="" val="10001"/>
                  </a:ext>
                </a:extLst>
              </a:tr>
              <a:tr h="563846">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PIANO </a:t>
                      </a:r>
                    </a:p>
                    <a:p>
                      <a:pPr algn="ctr"/>
                      <a:r>
                        <a:rPr lang="it-IT" sz="1100" b="1" dirty="0">
                          <a:solidFill>
                            <a:srgbClr val="FF0000"/>
                          </a:solidFill>
                          <a:latin typeface="Times New Roman" panose="02020603050405020304" pitchFamily="18" charset="0"/>
                          <a:cs typeface="Times New Roman" panose="02020603050405020304" pitchFamily="18" charset="0"/>
                        </a:rPr>
                        <a:t>PRIMO</a:t>
                      </a:r>
                    </a:p>
                  </a:txBody>
                  <a:tcPr marT="45703" marB="45703"/>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it-IT" sz="1100" b="1" dirty="0">
                          <a:solidFill>
                            <a:schemeClr val="accent1">
                              <a:lumMod val="75000"/>
                            </a:schemeClr>
                          </a:solidFill>
                          <a:latin typeface="Times New Roman" panose="02020603050405020304" pitchFamily="18" charset="0"/>
                          <a:cs typeface="Times New Roman" panose="02020603050405020304" pitchFamily="18" charset="0"/>
                        </a:rPr>
                        <a:t>Caligiuri Elena</a:t>
                      </a:r>
                    </a:p>
                    <a:p>
                      <a:pPr algn="ctr"/>
                      <a:r>
                        <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rPr>
                        <a:t>De Vico Immacolata</a:t>
                      </a:r>
                    </a:p>
                    <a:p>
                      <a:pPr algn="ctr"/>
                      <a:r>
                        <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rPr>
                        <a:t>Scarcella </a:t>
                      </a:r>
                      <a:r>
                        <a:rPr lang="it-IT" sz="1100" b="1" kern="1200" dirty="0" err="1">
                          <a:solidFill>
                            <a:schemeClr val="accent1">
                              <a:lumMod val="75000"/>
                            </a:schemeClr>
                          </a:solidFill>
                          <a:latin typeface="Times New Roman" panose="02020603050405020304" pitchFamily="18" charset="0"/>
                          <a:ea typeface="+mn-ea"/>
                          <a:cs typeface="Times New Roman" panose="02020603050405020304" pitchFamily="18" charset="0"/>
                        </a:rPr>
                        <a:t>Bombina</a:t>
                      </a:r>
                      <a:endPar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endParaRPr>
                    </a:p>
                  </a:txBody>
                  <a:tcPr marT="45703" marB="45703"/>
                </a:tc>
                <a:tc>
                  <a:txBody>
                    <a:bodyPr/>
                    <a:lstStyle/>
                    <a:p>
                      <a:pPr algn="ctr">
                        <a:lnSpc>
                          <a:spcPct val="107000"/>
                        </a:lnSpc>
                        <a:spcAft>
                          <a:spcPts val="0"/>
                        </a:spcAft>
                      </a:pPr>
                      <a:r>
                        <a:rPr lang="it-IT" sz="11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Marino  Achiropita</a:t>
                      </a:r>
                    </a:p>
                  </a:txBody>
                  <a:tcPr marL="68580" marR="68580" marT="0" marB="0"/>
                </a:tc>
                <a:tc>
                  <a:txBody>
                    <a:bodyPr/>
                    <a:lstStyle/>
                    <a:p>
                      <a:pPr algn="ctr"/>
                      <a:r>
                        <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rPr>
                        <a:t>Straface Gemma </a:t>
                      </a:r>
                    </a:p>
                    <a:p>
                      <a:pPr algn="ctr"/>
                      <a:r>
                        <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rPr>
                        <a:t>Losardo Angelo</a:t>
                      </a:r>
                    </a:p>
                    <a:p>
                      <a:pPr algn="ctr"/>
                      <a:endParaRPr lang="it-IT" sz="1100" b="1" kern="1200" dirty="0">
                        <a:solidFill>
                          <a:schemeClr val="accent1">
                            <a:lumMod val="75000"/>
                          </a:schemeClr>
                        </a:solidFill>
                        <a:latin typeface="Times New Roman" panose="02020603050405020304" pitchFamily="18" charset="0"/>
                        <a:ea typeface="+mn-ea"/>
                        <a:cs typeface="Times New Roman" panose="02020603050405020304" pitchFamily="18" charset="0"/>
                      </a:endParaRPr>
                    </a:p>
                  </a:txBody>
                  <a:tcPr marT="45703" marB="45703"/>
                </a:tc>
                <a:extLst>
                  <a:ext uri="{0D108BD9-81ED-4DB2-BD59-A6C34878D82A}">
                    <a16:rowId xmlns:a16="http://schemas.microsoft.com/office/drawing/2014/main" xmlns="" val="10002"/>
                  </a:ext>
                </a:extLst>
              </a:tr>
              <a:tr h="1322914">
                <a:tc>
                  <a:txBody>
                    <a:bodyPr/>
                    <a:lstStyle/>
                    <a:p>
                      <a:pPr algn="ctr"/>
                      <a:r>
                        <a:rPr lang="it-IT" sz="1100" b="1" dirty="0">
                          <a:solidFill>
                            <a:srgbClr val="FF0000"/>
                          </a:solidFill>
                          <a:latin typeface="Times New Roman" panose="02020603050405020304" pitchFamily="18" charset="0"/>
                          <a:cs typeface="Times New Roman" panose="02020603050405020304" pitchFamily="18" charset="0"/>
                        </a:rPr>
                        <a:t>Apertura delle Porte</a:t>
                      </a:r>
                      <a:r>
                        <a:rPr lang="it-IT" sz="1100" b="1" baseline="0" dirty="0">
                          <a:solidFill>
                            <a:srgbClr val="FF0000"/>
                          </a:solidFill>
                          <a:latin typeface="Times New Roman" panose="02020603050405020304" pitchFamily="18" charset="0"/>
                          <a:cs typeface="Times New Roman" panose="02020603050405020304" pitchFamily="18" charset="0"/>
                        </a:rPr>
                        <a:t> di </a:t>
                      </a:r>
                      <a:r>
                        <a:rPr lang="it-IT" sz="1000" b="1" baseline="0" dirty="0">
                          <a:solidFill>
                            <a:srgbClr val="FF0000"/>
                          </a:solidFill>
                          <a:latin typeface="Times New Roman" panose="02020603050405020304" pitchFamily="18" charset="0"/>
                          <a:cs typeface="Times New Roman" panose="02020603050405020304" pitchFamily="18" charset="0"/>
                        </a:rPr>
                        <a:t>EMERGENZA</a:t>
                      </a:r>
                    </a:p>
                    <a:p>
                      <a:pPr algn="ctr"/>
                      <a:r>
                        <a:rPr lang="it-IT" sz="1100" b="1" baseline="0" dirty="0">
                          <a:solidFill>
                            <a:srgbClr val="FF0000"/>
                          </a:solidFill>
                          <a:latin typeface="Times New Roman" panose="02020603050405020304" pitchFamily="18" charset="0"/>
                          <a:cs typeface="Times New Roman" panose="02020603050405020304" pitchFamily="18" charset="0"/>
                        </a:rPr>
                        <a:t>Interruzione Servizi</a:t>
                      </a:r>
                    </a:p>
                    <a:p>
                      <a:pPr algn="ctr"/>
                      <a:endParaRPr lang="it-IT" sz="1100" b="1" dirty="0">
                        <a:solidFill>
                          <a:srgbClr val="FF0000"/>
                        </a:solidFill>
                        <a:latin typeface="Times New Roman" panose="02020603050405020304" pitchFamily="18" charset="0"/>
                        <a:cs typeface="Times New Roman" panose="02020603050405020304" pitchFamily="18" charset="0"/>
                      </a:endParaRPr>
                    </a:p>
                  </a:txBody>
                  <a:tcPr marT="45703" marB="45703"/>
                </a:tc>
                <a:tc gridSpan="3">
                  <a:txBody>
                    <a:bodyPr/>
                    <a:lstStyle/>
                    <a:p>
                      <a:pPr algn="ctr"/>
                      <a:r>
                        <a:rPr lang="it-IT" sz="1100" b="1" dirty="0">
                          <a:solidFill>
                            <a:srgbClr val="0000FF"/>
                          </a:solidFill>
                          <a:latin typeface="Times New Roman" panose="02020603050405020304" pitchFamily="18" charset="0"/>
                          <a:cs typeface="Times New Roman" panose="02020603050405020304" pitchFamily="18" charset="0"/>
                        </a:rPr>
                        <a:t>I </a:t>
                      </a:r>
                      <a:r>
                        <a:rPr lang="it-IT" sz="1100" b="1" baseline="0" dirty="0">
                          <a:solidFill>
                            <a:srgbClr val="0000FF"/>
                          </a:solidFill>
                          <a:latin typeface="Times New Roman" panose="02020603050405020304" pitchFamily="18" charset="0"/>
                          <a:cs typeface="Times New Roman" panose="02020603050405020304" pitchFamily="18" charset="0"/>
                        </a:rPr>
                        <a:t>COLLABORATORI hanno il compito di:</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SPALANCARE i battenti di tutte le USCITE di EMERGENZA;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l’erogazione di ENERGIA Elettrica;</a:t>
                      </a:r>
                    </a:p>
                    <a:p>
                      <a:pPr marL="228600" indent="-228600" algn="l">
                        <a:buFont typeface="+mj-lt"/>
                        <a:buAutoNum type="arabicPeriod"/>
                      </a:pPr>
                      <a:r>
                        <a:rPr lang="it-IT" sz="1100" b="1" baseline="0" dirty="0">
                          <a:solidFill>
                            <a:srgbClr val="0000FF"/>
                          </a:solidFill>
                          <a:latin typeface="Times New Roman" panose="02020603050405020304" pitchFamily="18" charset="0"/>
                          <a:cs typeface="Times New Roman" panose="02020603050405020304" pitchFamily="18" charset="0"/>
                        </a:rPr>
                        <a:t>Interrompono l’Alimentazione del GAS</a:t>
                      </a:r>
                    </a:p>
                    <a:p>
                      <a:pPr algn="ctr"/>
                      <a:endParaRPr lang="it-IT" sz="1100" b="1" baseline="0" dirty="0">
                        <a:solidFill>
                          <a:srgbClr val="0000FF"/>
                        </a:solidFill>
                        <a:latin typeface="Times New Roman" panose="02020603050405020304" pitchFamily="18" charset="0"/>
                        <a:cs typeface="Times New Roman" panose="02020603050405020304" pitchFamily="18" charset="0"/>
                      </a:endParaRPr>
                    </a:p>
                    <a:p>
                      <a:pPr algn="ctr"/>
                      <a:endParaRPr lang="it-IT" sz="1100" b="1" dirty="0">
                        <a:solidFill>
                          <a:srgbClr val="0000FF"/>
                        </a:solidFill>
                        <a:latin typeface="Times New Roman" panose="02020603050405020304" pitchFamily="18" charset="0"/>
                        <a:cs typeface="Times New Roman" panose="02020603050405020304" pitchFamily="18" charset="0"/>
                      </a:endParaRPr>
                    </a:p>
                  </a:txBody>
                  <a:tcPr marT="45703" marB="45703"/>
                </a:tc>
                <a:tc hMerge="1">
                  <a:txBody>
                    <a:bodyPr/>
                    <a:lstStyle/>
                    <a:p>
                      <a:pPr algn="ctr"/>
                      <a:endParaRPr lang="it-IT" dirty="0"/>
                    </a:p>
                  </a:txBody>
                  <a:tcPr/>
                </a:tc>
                <a:tc hMerge="1">
                  <a:txBody>
                    <a:bodyPr/>
                    <a:lstStyle/>
                    <a:p>
                      <a:pPr algn="ctr"/>
                      <a:endParaRPr lang="it-IT" dirty="0"/>
                    </a:p>
                  </a:txBody>
                  <a:tcPr/>
                </a:tc>
                <a:extLst>
                  <a:ext uri="{0D108BD9-81ED-4DB2-BD59-A6C34878D82A}">
                    <a16:rowId xmlns:a16="http://schemas.microsoft.com/office/drawing/2014/main" xmlns="" val="10003"/>
                  </a:ext>
                </a:extLst>
              </a:tr>
            </a:tbl>
          </a:graphicData>
        </a:graphic>
      </p:graphicFrame>
      <p:sp>
        <p:nvSpPr>
          <p:cNvPr id="10" name="Rettangolo arrotondato 9">
            <a:extLst>
              <a:ext uri="{FF2B5EF4-FFF2-40B4-BE49-F238E27FC236}">
                <a16:creationId xmlns:a16="http://schemas.microsoft.com/office/drawing/2014/main" xmlns="" id="{8B75EB14-8B4D-B4F5-A2D0-8D447FCCB2F9}"/>
              </a:ext>
            </a:extLst>
          </p:cNvPr>
          <p:cNvSpPr/>
          <p:nvPr/>
        </p:nvSpPr>
        <p:spPr>
          <a:xfrm>
            <a:off x="685800" y="1295400"/>
            <a:ext cx="5410200" cy="99060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0000FF"/>
                </a:solidFill>
                <a:effectLst/>
                <a:uLnTx/>
                <a:uFillTx/>
                <a:latin typeface="Aharoni" panose="02010803020104030203" pitchFamily="2" charset="-79"/>
                <a:ea typeface="+mn-ea"/>
                <a:cs typeface="Aharoni" panose="02010803020104030203" pitchFamily="2" charset="-79"/>
              </a:rPr>
              <a:t>SISTEMA DI ALLARME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Il </a:t>
            </a:r>
            <a:r>
              <a:rPr kumimoji="0" lang="it-IT" sz="14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SEGNALE</a:t>
            </a: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di </a:t>
            </a:r>
            <a:r>
              <a:rPr kumimoji="0" lang="it-IT" sz="14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ALLARME GENERALE </a:t>
            </a:r>
            <a:r>
              <a:rPr kumimoji="0" lang="it-IT" sz="1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è rappresentato da una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4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Serie Ininterrotta di 5 BREVI  Squilli della Campanella (2-3 secondi ciascuno) Intermittenti (1-2 secondi tra uno squillo e l’altro)</a:t>
            </a:r>
            <a:endParaRPr kumimoji="0" lang="it-IT"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ttangolo arrotondato 10">
            <a:extLst>
              <a:ext uri="{FF2B5EF4-FFF2-40B4-BE49-F238E27FC236}">
                <a16:creationId xmlns:a16="http://schemas.microsoft.com/office/drawing/2014/main" xmlns="" id="{BB2D3476-A6BA-A955-97AD-37C3F4BC5FA8}"/>
              </a:ext>
            </a:extLst>
          </p:cNvPr>
          <p:cNvSpPr/>
          <p:nvPr/>
        </p:nvSpPr>
        <p:spPr>
          <a:xfrm>
            <a:off x="762000" y="2401887"/>
            <a:ext cx="5334000" cy="1895475"/>
          </a:xfrm>
          <a:prstGeom prst="round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ORDINE di EVACUAZIONE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questo PLESSO SCOLASTICO non è presente il Dirigente Scolastico per cui l’Ordine di Evacuazione è delegato al Collaboratore di Plesso.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Tale Collaboratore, una volta avvertito, valuterà l’opportunità di diramare l’Ordine di Evacuazione.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Callout con freccia a destra 12">
            <a:extLst>
              <a:ext uri="{FF2B5EF4-FFF2-40B4-BE49-F238E27FC236}">
                <a16:creationId xmlns:a16="http://schemas.microsoft.com/office/drawing/2014/main" xmlns="" id="{AAAFACA6-584B-619E-8147-03990C9660D5}"/>
              </a:ext>
            </a:extLst>
          </p:cNvPr>
          <p:cNvSpPr/>
          <p:nvPr/>
        </p:nvSpPr>
        <p:spPr>
          <a:xfrm>
            <a:off x="762000" y="4495800"/>
            <a:ext cx="2667000" cy="914400"/>
          </a:xfrm>
          <a:prstGeom prst="rightArrowCallou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INCENDIO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TERREMOTO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FUGA di GAS</a:t>
            </a:r>
          </a:p>
        </p:txBody>
      </p:sp>
      <p:sp>
        <p:nvSpPr>
          <p:cNvPr id="14" name="Ovale 13">
            <a:extLst>
              <a:ext uri="{FF2B5EF4-FFF2-40B4-BE49-F238E27FC236}">
                <a16:creationId xmlns:a16="http://schemas.microsoft.com/office/drawing/2014/main" xmlns="" id="{F57C22B5-A48F-008D-E90F-BD539C73FB4C}"/>
              </a:ext>
            </a:extLst>
          </p:cNvPr>
          <p:cNvSpPr/>
          <p:nvPr/>
        </p:nvSpPr>
        <p:spPr>
          <a:xfrm>
            <a:off x="3429000" y="4495800"/>
            <a:ext cx="26670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a:ea typeface="+mn-ea"/>
                <a:cs typeface="+mn-cs"/>
              </a:rPr>
              <a:t>Sistema di ALLARME</a:t>
            </a:r>
          </a:p>
        </p:txBody>
      </p:sp>
      <p:sp>
        <p:nvSpPr>
          <p:cNvPr id="2" name="Segnaposto data 1">
            <a:extLst>
              <a:ext uri="{FF2B5EF4-FFF2-40B4-BE49-F238E27FC236}">
                <a16:creationId xmlns:a16="http://schemas.microsoft.com/office/drawing/2014/main" xmlns="" id="{023C3EC6-5D24-D06E-EE8C-6066A3A1A931}"/>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22D9D9A-91C1-4C8D-A50B-34A437CD96B4}" type="datetime1">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26/04/2025</a:t>
            </a:fld>
            <a:endPar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endParaRPr>
          </a:p>
        </p:txBody>
      </p:sp>
      <p:sp>
        <p:nvSpPr>
          <p:cNvPr id="3" name="Segnaposto piè di pagina 2">
            <a:extLst>
              <a:ext uri="{FF2B5EF4-FFF2-40B4-BE49-F238E27FC236}">
                <a16:creationId xmlns:a16="http://schemas.microsoft.com/office/drawing/2014/main" xmlns="" id="{C6A0E02E-4756-2736-EDC1-6B075FAE795A}"/>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675" b="0" i="0" u="none" strike="noStrike" kern="1200" cap="none" spc="0" normalizeH="0" baseline="0" noProof="0">
                <a:ln>
                  <a:noFill/>
                </a:ln>
                <a:solidFill>
                  <a:prstClr val="black">
                    <a:tint val="75000"/>
                  </a:prstClr>
                </a:solidFill>
                <a:effectLst/>
                <a:uLnTx/>
                <a:uFillTx/>
                <a:latin typeface="Arial" panose="020B0604020202020204" pitchFamily="34" charset="0"/>
                <a:ea typeface="MS PGothic" panose="020B0600070205080204" pitchFamily="34" charset="-128"/>
                <a:cs typeface="+mn-cs"/>
              </a:rPr>
              <a:t>Istituto Comprensivo Statale. CROSIA - MIRTO.             Piano di EVACUAZIONE.                                                      RSPP Ing. Giuseppe SCORZAFAVE</a:t>
            </a:r>
          </a:p>
        </p:txBody>
      </p:sp>
      <p:sp>
        <p:nvSpPr>
          <p:cNvPr id="23588" name="Segnaposto numero diapositiva 3">
            <a:extLst>
              <a:ext uri="{FF2B5EF4-FFF2-40B4-BE49-F238E27FC236}">
                <a16:creationId xmlns:a16="http://schemas.microsoft.com/office/drawing/2014/main" xmlns="" id="{2950FFC2-52FD-C8EE-67D7-5FA74B1BD5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3318A1-0C7A-4C37-8196-2B645BCC4BC1}" type="slidenum">
              <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it-IT" altLang="it-IT" sz="6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53087504"/>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5E725EB-B073-99C8-5ECE-08B8BBD6AAC1}"/>
              </a:ext>
            </a:extLst>
          </p:cNvPr>
          <p:cNvSpPr>
            <a:spLocks noGrp="1"/>
          </p:cNvSpPr>
          <p:nvPr>
            <p:ph type="dt" sz="half" idx="10"/>
          </p:nvPr>
        </p:nvSpPr>
        <p:spPr/>
        <p:txBody>
          <a:bodyPr/>
          <a:lstStyle/>
          <a:p>
            <a:pPr>
              <a:defRPr/>
            </a:pPr>
            <a:fld id="{B1648222-66B7-40A0-8D4D-A948C623C4F5}" type="datetime1">
              <a:rPr lang="it-IT" smtClean="0"/>
              <a:pPr>
                <a:defRPr/>
              </a:pPr>
              <a:t>26/04/2025</a:t>
            </a:fld>
            <a:endParaRPr lang="it-IT"/>
          </a:p>
        </p:txBody>
      </p:sp>
      <p:sp>
        <p:nvSpPr>
          <p:cNvPr id="3" name="Segnaposto piè di pagina 2">
            <a:extLst>
              <a:ext uri="{FF2B5EF4-FFF2-40B4-BE49-F238E27FC236}">
                <a16:creationId xmlns:a16="http://schemas.microsoft.com/office/drawing/2014/main" xmlns="" id="{B94E2430-476D-0823-0834-B0657E87537D}"/>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4" name="Segnaposto numero diapositiva 3">
            <a:extLst>
              <a:ext uri="{FF2B5EF4-FFF2-40B4-BE49-F238E27FC236}">
                <a16:creationId xmlns:a16="http://schemas.microsoft.com/office/drawing/2014/main" xmlns="" id="{7221D116-BD96-A227-1FDB-E017D066BFDF}"/>
              </a:ext>
            </a:extLst>
          </p:cNvPr>
          <p:cNvSpPr>
            <a:spLocks noGrp="1"/>
          </p:cNvSpPr>
          <p:nvPr>
            <p:ph type="sldNum" sz="quarter" idx="12"/>
          </p:nvPr>
        </p:nvSpPr>
        <p:spPr/>
        <p:txBody>
          <a:bodyPr/>
          <a:lstStyle/>
          <a:p>
            <a:fld id="{F8211F77-569A-40B3-96B9-02283B4627F1}" type="slidenum">
              <a:rPr lang="it-IT" altLang="it-IT" smtClean="0"/>
              <a:pPr/>
              <a:t>36</a:t>
            </a:fld>
            <a:endParaRPr lang="it-IT" altLang="it-IT"/>
          </a:p>
        </p:txBody>
      </p:sp>
      <p:sp>
        <p:nvSpPr>
          <p:cNvPr id="6" name="CasellaDiTesto 5">
            <a:extLst>
              <a:ext uri="{FF2B5EF4-FFF2-40B4-BE49-F238E27FC236}">
                <a16:creationId xmlns:a16="http://schemas.microsoft.com/office/drawing/2014/main" xmlns="" id="{A11D5345-8237-9D68-72B8-8FC418920577}"/>
              </a:ext>
            </a:extLst>
          </p:cNvPr>
          <p:cNvSpPr txBox="1"/>
          <p:nvPr/>
        </p:nvSpPr>
        <p:spPr>
          <a:xfrm>
            <a:off x="1371600" y="228600"/>
            <a:ext cx="4267200" cy="892552"/>
          </a:xfrm>
          <a:prstGeom prst="rect">
            <a:avLst/>
          </a:prstGeom>
          <a:noFill/>
        </p:spPr>
        <p:txBody>
          <a:bodyPr wrap="square">
            <a:spAutoFit/>
          </a:bodyPr>
          <a:lstStyle/>
          <a:p>
            <a:r>
              <a:rPr kumimoji="0" lang="it-IT" altLang="it-IT" sz="2400" b="1" i="0" u="none" strike="noStrike" kern="1200" cap="none" spc="0" normalizeH="0" baseline="0" noProof="0" dirty="0">
                <a:ln>
                  <a:noFill/>
                </a:ln>
                <a:solidFill>
                  <a:srgbClr val="0000FF"/>
                </a:solidFill>
                <a:effectLst/>
                <a:uLnTx/>
                <a:uFillTx/>
                <a:latin typeface="Lucida Handwriting" panose="03010101010101010101" pitchFamily="66" charset="0"/>
                <a:ea typeface="+mj-ea"/>
                <a:cs typeface="+mj-cs"/>
              </a:rPr>
              <a:t>Scuola  Primaria-Infanzia</a:t>
            </a:r>
            <a:r>
              <a:rPr lang="it-IT" altLang="it-IT" b="1" dirty="0">
                <a:solidFill>
                  <a:srgbClr val="0000FF"/>
                </a:solidFill>
                <a:latin typeface="Lucida Handwriting" panose="03010101010101010101" pitchFamily="66" charset="0"/>
                <a:ea typeface="+mj-ea"/>
                <a:cs typeface="+mj-cs"/>
              </a:rPr>
              <a:t>  </a:t>
            </a:r>
            <a:r>
              <a:rPr lang="it-IT" altLang="it-IT" sz="2800" b="1" dirty="0">
                <a:solidFill>
                  <a:srgbClr val="FF0000"/>
                </a:solidFill>
                <a:latin typeface="Lucida Handwriting" panose="03010101010101010101" pitchFamily="66" charset="0"/>
                <a:ea typeface="+mj-ea"/>
                <a:cs typeface="+mj-cs"/>
              </a:rPr>
              <a:t>Sorrenti</a:t>
            </a:r>
            <a:endParaRPr lang="it-IT" dirty="0"/>
          </a:p>
        </p:txBody>
      </p:sp>
      <p:sp>
        <p:nvSpPr>
          <p:cNvPr id="7" name="AutoShape 2">
            <a:extLst>
              <a:ext uri="{FF2B5EF4-FFF2-40B4-BE49-F238E27FC236}">
                <a16:creationId xmlns:a16="http://schemas.microsoft.com/office/drawing/2014/main" xmlns="" id="{448532B4-D718-C1F4-B265-AF83154F9E1F}"/>
              </a:ext>
            </a:extLst>
          </p:cNvPr>
          <p:cNvSpPr>
            <a:spLocks noChangeAspect="1" noChangeArrowheads="1"/>
          </p:cNvSpPr>
          <p:nvPr/>
        </p:nvSpPr>
        <p:spPr bwMode="auto">
          <a:xfrm>
            <a:off x="32766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4">
            <a:extLst>
              <a:ext uri="{FF2B5EF4-FFF2-40B4-BE49-F238E27FC236}">
                <a16:creationId xmlns:a16="http://schemas.microsoft.com/office/drawing/2014/main" xmlns="" id="{9504896C-DB7F-BD9E-3D14-3064C7546E78}"/>
              </a:ext>
            </a:extLst>
          </p:cNvPr>
          <p:cNvSpPr>
            <a:spLocks noChangeAspect="1" noChangeArrowheads="1"/>
          </p:cNvSpPr>
          <p:nvPr/>
        </p:nvSpPr>
        <p:spPr bwMode="auto">
          <a:xfrm>
            <a:off x="3429000" y="457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xmlns="" id="{A2E0C0CA-69FA-B776-E956-FA171B372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1121152"/>
            <a:ext cx="1752600" cy="2384048"/>
          </a:xfrm>
          <a:prstGeom prst="rect">
            <a:avLst/>
          </a:prstGeom>
        </p:spPr>
      </p:pic>
      <p:pic>
        <p:nvPicPr>
          <p:cNvPr id="12" name="Immagine 11">
            <a:extLst>
              <a:ext uri="{FF2B5EF4-FFF2-40B4-BE49-F238E27FC236}">
                <a16:creationId xmlns:a16="http://schemas.microsoft.com/office/drawing/2014/main" xmlns="" id="{1402D762-3CAA-547B-186E-15732C157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143000"/>
            <a:ext cx="3200400" cy="2231648"/>
          </a:xfrm>
          <a:prstGeom prst="rect">
            <a:avLst/>
          </a:prstGeom>
        </p:spPr>
      </p:pic>
      <p:pic>
        <p:nvPicPr>
          <p:cNvPr id="13" name="Immagine 12">
            <a:extLst>
              <a:ext uri="{FF2B5EF4-FFF2-40B4-BE49-F238E27FC236}">
                <a16:creationId xmlns:a16="http://schemas.microsoft.com/office/drawing/2014/main" xmlns="" id="{48433BA0-BD4B-4B5C-43AE-FE4A6987E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917448"/>
            <a:ext cx="2636541" cy="2743200"/>
          </a:xfrm>
          <a:prstGeom prst="rect">
            <a:avLst/>
          </a:prstGeom>
        </p:spPr>
      </p:pic>
      <p:pic>
        <p:nvPicPr>
          <p:cNvPr id="14" name="Immagine 13">
            <a:extLst>
              <a:ext uri="{FF2B5EF4-FFF2-40B4-BE49-F238E27FC236}">
                <a16:creationId xmlns:a16="http://schemas.microsoft.com/office/drawing/2014/main" xmlns="" id="{E57640BA-0503-BEBE-3466-5E79ECE82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3560928"/>
            <a:ext cx="3444283" cy="3144672"/>
          </a:xfrm>
          <a:prstGeom prst="rect">
            <a:avLst/>
          </a:prstGeom>
        </p:spPr>
      </p:pic>
      <p:pic>
        <p:nvPicPr>
          <p:cNvPr id="15" name="Immagine 14">
            <a:extLst>
              <a:ext uri="{FF2B5EF4-FFF2-40B4-BE49-F238E27FC236}">
                <a16:creationId xmlns:a16="http://schemas.microsoft.com/office/drawing/2014/main" xmlns="" id="{BBF23043-F073-5B74-187E-68F8F9E085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5791200"/>
            <a:ext cx="2529883" cy="1850649"/>
          </a:xfrm>
          <a:prstGeom prst="rect">
            <a:avLst/>
          </a:prstGeom>
        </p:spPr>
      </p:pic>
      <p:pic>
        <p:nvPicPr>
          <p:cNvPr id="16" name="Immagine 15">
            <a:extLst>
              <a:ext uri="{FF2B5EF4-FFF2-40B4-BE49-F238E27FC236}">
                <a16:creationId xmlns:a16="http://schemas.microsoft.com/office/drawing/2014/main" xmlns="" id="{CC5AE87E-BB7E-C315-EEF0-1698A84FCBE3}"/>
              </a:ext>
            </a:extLst>
          </p:cNvPr>
          <p:cNvPicPr>
            <a:picLocks noChangeAspect="1"/>
          </p:cNvPicPr>
          <p:nvPr/>
        </p:nvPicPr>
        <p:blipFill>
          <a:blip r:embed="rId7" cstate="print">
            <a:extLst>
              <a:ext uri="{28A0092B-C50C-407E-A947-70E740481C1C}">
                <a14:useLocalDpi xmlns:a14="http://schemas.microsoft.com/office/drawing/2010/main" val="0"/>
              </a:ext>
            </a:extLst>
          </a:blip>
          <a:srcRect l="19018" t="-1284" b="1284"/>
          <a:stretch/>
        </p:blipFill>
        <p:spPr>
          <a:xfrm>
            <a:off x="1371600" y="6705600"/>
            <a:ext cx="2438400" cy="2360766"/>
          </a:xfrm>
          <a:prstGeom prst="rect">
            <a:avLst/>
          </a:prstGeom>
        </p:spPr>
      </p:pic>
    </p:spTree>
    <p:extLst>
      <p:ext uri="{BB962C8B-B14F-4D97-AF65-F5344CB8AC3E}">
        <p14:creationId xmlns:p14="http://schemas.microsoft.com/office/powerpoint/2010/main" val="3186087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asellaDiTesto 1">
            <a:extLst>
              <a:ext uri="{FF2B5EF4-FFF2-40B4-BE49-F238E27FC236}">
                <a16:creationId xmlns:a16="http://schemas.microsoft.com/office/drawing/2014/main" xmlns="" id="{A468F84D-18A0-639C-AA01-A8F3A9EC5E7D}"/>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2000" b="1">
                <a:latin typeface="Lucida Handwriting" panose="03010101010101010101" pitchFamily="66" charset="0"/>
              </a:rPr>
              <a:t>Le Risorse per Pianificare le attività di  PREVENZIONE</a:t>
            </a:r>
          </a:p>
        </p:txBody>
      </p:sp>
      <p:sp>
        <p:nvSpPr>
          <p:cNvPr id="2" name="Rettangolo con angoli ritagliati sullo stesso lato 1">
            <a:extLst>
              <a:ext uri="{FF2B5EF4-FFF2-40B4-BE49-F238E27FC236}">
                <a16:creationId xmlns:a16="http://schemas.microsoft.com/office/drawing/2014/main" xmlns="" id="{45C03787-620A-0738-C2BE-F836FA57F062}"/>
              </a:ext>
            </a:extLst>
          </p:cNvPr>
          <p:cNvSpPr/>
          <p:nvPr/>
        </p:nvSpPr>
        <p:spPr>
          <a:xfrm>
            <a:off x="990600" y="1371600"/>
            <a:ext cx="4648200" cy="1524000"/>
          </a:xfrm>
          <a:prstGeom prst="snip2Same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lgn="ctr">
              <a:defRPr/>
            </a:pPr>
            <a:r>
              <a:rPr lang="it-IT" sz="3200" b="1" u="sng" dirty="0">
                <a:solidFill>
                  <a:srgbClr val="FF0000"/>
                </a:solidFill>
                <a:effectLst>
                  <a:outerShdw blurRad="38100" dist="38100" dir="2700000" algn="tl">
                    <a:srgbClr val="000000">
                      <a:alpha val="43137"/>
                    </a:srgbClr>
                  </a:outerShdw>
                </a:effectLst>
                <a:latin typeface="+mj-lt"/>
              </a:rPr>
              <a:t>Disponibilità di MEZZI</a:t>
            </a:r>
          </a:p>
          <a:p>
            <a:pPr algn="ctr">
              <a:defRPr/>
            </a:pPr>
            <a:r>
              <a:rPr lang="it-IT" sz="2800" b="1" u="sng" dirty="0">
                <a:solidFill>
                  <a:srgbClr val="0000FF"/>
                </a:solidFill>
                <a:effectLst>
                  <a:outerShdw blurRad="38100" dist="38100" dir="2700000" algn="tl">
                    <a:srgbClr val="000000">
                      <a:alpha val="43137"/>
                    </a:srgbClr>
                  </a:outerShdw>
                </a:effectLst>
                <a:latin typeface="+mj-lt"/>
              </a:rPr>
              <a:t>La Segnaletica di SICUREZZA</a:t>
            </a:r>
          </a:p>
          <a:p>
            <a:pPr algn="ctr">
              <a:defRPr/>
            </a:pPr>
            <a:r>
              <a:rPr lang="it-IT" sz="2800" b="1" u="sng" dirty="0">
                <a:solidFill>
                  <a:srgbClr val="FF0000"/>
                </a:solidFill>
                <a:effectLst>
                  <a:outerShdw blurRad="38100" dist="38100" dir="2700000" algn="tl">
                    <a:srgbClr val="000000">
                      <a:alpha val="43137"/>
                    </a:srgbClr>
                  </a:outerShdw>
                </a:effectLst>
                <a:latin typeface="+mj-lt"/>
              </a:rPr>
              <a:t> </a:t>
            </a:r>
          </a:p>
        </p:txBody>
      </p:sp>
      <p:sp>
        <p:nvSpPr>
          <p:cNvPr id="3" name="Rettangolo 2">
            <a:extLst>
              <a:ext uri="{FF2B5EF4-FFF2-40B4-BE49-F238E27FC236}">
                <a16:creationId xmlns:a16="http://schemas.microsoft.com/office/drawing/2014/main" xmlns="" id="{F9778977-110E-D707-3F7E-909A1C09AC5B}"/>
              </a:ext>
            </a:extLst>
          </p:cNvPr>
          <p:cNvSpPr/>
          <p:nvPr/>
        </p:nvSpPr>
        <p:spPr>
          <a:xfrm>
            <a:off x="685800" y="2971800"/>
            <a:ext cx="5410200" cy="5078413"/>
          </a:xfrm>
          <a:prstGeom prst="rect">
            <a:avLst/>
          </a:prstGeom>
        </p:spPr>
        <p:txBody>
          <a:bodyPr>
            <a:spAutoFit/>
          </a:bodyPr>
          <a:lstStyle/>
          <a:p>
            <a:pPr algn="just">
              <a:lnSpc>
                <a:spcPct val="150000"/>
              </a:lnSpc>
              <a:spcAft>
                <a:spcPts val="0"/>
              </a:spcAft>
              <a:defRPr/>
            </a:pPr>
            <a:r>
              <a:rPr lang="it-IT" sz="1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La Segnaletica di Sicurezza ha un proprio codice specifico e la Forma ed i Colori permettono di avere una lettura immediata di quanto il Segnale o il cartello vuole dirci.</a:t>
            </a:r>
            <a:endParaRPr lang="it-IT" sz="18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defRPr/>
            </a:pPr>
            <a:r>
              <a:rPr lang="it-IT" dirty="0">
                <a:solidFill>
                  <a:srgbClr val="FF0000"/>
                </a:solidFill>
                <a:latin typeface="Lucida Handwriting" panose="03010101010101010101" pitchFamily="66" charset="0"/>
                <a:ea typeface="Calibri" panose="020F0502020204030204" pitchFamily="34" charset="0"/>
                <a:cs typeface="Aharoni" panose="02010803020104030203" pitchFamily="2" charset="-79"/>
              </a:rPr>
              <a:t>Ricordiamo che esistono</a:t>
            </a:r>
            <a:endParaRPr lang="it-IT" dirty="0">
              <a:latin typeface="Lucida Handwriting" panose="03010101010101010101" pitchFamily="66" charset="0"/>
              <a:ea typeface="Calibri" panose="020F0502020204030204" pitchFamily="34" charset="0"/>
              <a:cs typeface="Aharoni" panose="02010803020104030203" pitchFamily="2" charset="-79"/>
            </a:endParaRPr>
          </a:p>
          <a:p>
            <a:pPr marL="342900" indent="-342900" algn="ctr">
              <a:lnSpc>
                <a:spcPct val="200000"/>
              </a:lnSpc>
              <a:spcAft>
                <a:spcPts val="0"/>
              </a:spcAft>
              <a:buFont typeface="Symbol" panose="05050102010706020507" pitchFamily="18" charset="2"/>
              <a:buBlip>
                <a:blip r:embed="rId2"/>
              </a:buBlip>
              <a:defRPr/>
            </a:pPr>
            <a:r>
              <a:rPr lang="it-IT" dirty="0">
                <a:solidFill>
                  <a:srgbClr val="0000FF"/>
                </a:solidFill>
                <a:latin typeface="Lucida Handwriting" panose="03010101010101010101" pitchFamily="66" charset="0"/>
                <a:ea typeface="Calibri" panose="020F0502020204030204" pitchFamily="34" charset="0"/>
                <a:cs typeface="Times New Roman" panose="02020603050405020304" pitchFamily="18" charset="0"/>
              </a:rPr>
              <a:t>Segnali di </a:t>
            </a:r>
            <a:r>
              <a:rPr lang="it-IT" b="1" dirty="0">
                <a:solidFill>
                  <a:srgbClr val="0000FF"/>
                </a:solidFill>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rPr>
              <a:t>Divieto</a:t>
            </a:r>
            <a:endParaRPr lang="it-IT" b="1" dirty="0">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endParaRPr>
          </a:p>
          <a:p>
            <a:pPr marL="342900" indent="-342900" algn="ctr">
              <a:lnSpc>
                <a:spcPct val="200000"/>
              </a:lnSpc>
              <a:spcAft>
                <a:spcPts val="0"/>
              </a:spcAft>
              <a:buFont typeface="Symbol" panose="05050102010706020507" pitchFamily="18" charset="2"/>
              <a:buBlip>
                <a:blip r:embed="rId2"/>
              </a:buBlip>
              <a:defRPr/>
            </a:pPr>
            <a:r>
              <a:rPr lang="it-IT" dirty="0">
                <a:solidFill>
                  <a:srgbClr val="0000FF"/>
                </a:solidFill>
                <a:latin typeface="Lucida Handwriting" panose="03010101010101010101" pitchFamily="66" charset="0"/>
                <a:ea typeface="Calibri" panose="020F0502020204030204" pitchFamily="34" charset="0"/>
                <a:cs typeface="Times New Roman" panose="02020603050405020304" pitchFamily="18" charset="0"/>
              </a:rPr>
              <a:t>Segnali di </a:t>
            </a:r>
            <a:r>
              <a:rPr lang="it-IT" dirty="0">
                <a:solidFill>
                  <a:srgbClr val="0000FF"/>
                </a:solidFill>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rPr>
              <a:t>Obbligo</a:t>
            </a:r>
            <a:endParaRPr lang="it-IT" dirty="0">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endParaRPr>
          </a:p>
          <a:p>
            <a:pPr marL="342900" indent="-342900" algn="ctr">
              <a:lnSpc>
                <a:spcPct val="200000"/>
              </a:lnSpc>
              <a:spcAft>
                <a:spcPts val="0"/>
              </a:spcAft>
              <a:buFont typeface="Symbol" panose="05050102010706020507" pitchFamily="18" charset="2"/>
              <a:buBlip>
                <a:blip r:embed="rId2"/>
              </a:buBlip>
              <a:defRPr/>
            </a:pPr>
            <a:r>
              <a:rPr lang="it-IT" dirty="0">
                <a:solidFill>
                  <a:srgbClr val="0000FF"/>
                </a:solidFill>
                <a:latin typeface="Lucida Handwriting" panose="03010101010101010101" pitchFamily="66" charset="0"/>
                <a:ea typeface="Calibri" panose="020F0502020204030204" pitchFamily="34" charset="0"/>
                <a:cs typeface="Times New Roman" panose="02020603050405020304" pitchFamily="18" charset="0"/>
              </a:rPr>
              <a:t>Segnali di </a:t>
            </a:r>
            <a:r>
              <a:rPr lang="it-IT" dirty="0">
                <a:solidFill>
                  <a:srgbClr val="0000FF"/>
                </a:solidFill>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rPr>
              <a:t>Pericolo</a:t>
            </a:r>
            <a:endParaRPr lang="it-IT" dirty="0">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endParaRPr>
          </a:p>
          <a:p>
            <a:pPr marL="342900" indent="-342900" algn="ctr">
              <a:lnSpc>
                <a:spcPct val="200000"/>
              </a:lnSpc>
              <a:spcAft>
                <a:spcPts val="0"/>
              </a:spcAft>
              <a:buFont typeface="Symbol" panose="05050102010706020507" pitchFamily="18" charset="2"/>
              <a:buBlip>
                <a:blip r:embed="rId2"/>
              </a:buBlip>
              <a:defRPr/>
            </a:pPr>
            <a:r>
              <a:rPr lang="it-IT" dirty="0">
                <a:solidFill>
                  <a:srgbClr val="0000FF"/>
                </a:solidFill>
                <a:latin typeface="Lucida Handwriting" panose="03010101010101010101" pitchFamily="66" charset="0"/>
                <a:ea typeface="Calibri" panose="020F0502020204030204" pitchFamily="34" charset="0"/>
                <a:cs typeface="Times New Roman" panose="02020603050405020304" pitchFamily="18" charset="0"/>
              </a:rPr>
              <a:t>Segnali di </a:t>
            </a:r>
            <a:r>
              <a:rPr lang="it-IT" b="1" dirty="0">
                <a:solidFill>
                  <a:srgbClr val="0000FF"/>
                </a:solidFill>
                <a:effectLst>
                  <a:outerShdw blurRad="38100" dist="38100" dir="2700000" algn="tl">
                    <a:srgbClr val="000000">
                      <a:alpha val="43137"/>
                    </a:srgbClr>
                  </a:outerShdw>
                </a:effectLst>
                <a:latin typeface="Lucida Handwriting" panose="03010101010101010101" pitchFamily="66" charset="0"/>
                <a:ea typeface="Calibri" panose="020F0502020204030204" pitchFamily="34" charset="0"/>
                <a:cs typeface="Times New Roman" panose="02020603050405020304" pitchFamily="18" charset="0"/>
              </a:rPr>
              <a:t>Sicurezza</a:t>
            </a:r>
            <a:endParaRPr lang="it-IT" dirty="0"/>
          </a:p>
        </p:txBody>
      </p:sp>
      <p:sp>
        <p:nvSpPr>
          <p:cNvPr id="4" name="Segnaposto data 3">
            <a:extLst>
              <a:ext uri="{FF2B5EF4-FFF2-40B4-BE49-F238E27FC236}">
                <a16:creationId xmlns:a16="http://schemas.microsoft.com/office/drawing/2014/main" xmlns="" id="{E636EFCE-8418-69E9-1160-FC6A804CD194}"/>
              </a:ext>
            </a:extLst>
          </p:cNvPr>
          <p:cNvSpPr>
            <a:spLocks noGrp="1"/>
          </p:cNvSpPr>
          <p:nvPr>
            <p:ph type="dt" sz="quarter" idx="10"/>
          </p:nvPr>
        </p:nvSpPr>
        <p:spPr/>
        <p:txBody>
          <a:bodyPr/>
          <a:lstStyle/>
          <a:p>
            <a:pPr>
              <a:defRPr/>
            </a:pPr>
            <a:fld id="{6AD557F9-0C1D-45ED-A11B-4F5D1E82F458}"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37B8C13A-D5C3-7B11-BF31-880A06EC3580}"/>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0183" name="Segnaposto numero diapositiva 5">
            <a:extLst>
              <a:ext uri="{FF2B5EF4-FFF2-40B4-BE49-F238E27FC236}">
                <a16:creationId xmlns:a16="http://schemas.microsoft.com/office/drawing/2014/main" xmlns="" id="{F8A89A38-490E-40DB-2553-83E7B19B610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23170EB-7F8E-4E14-8B59-144B1D78024F}" type="slidenum">
              <a:rPr lang="it-IT" altLang="it-IT" sz="600">
                <a:solidFill>
                  <a:srgbClr val="898989"/>
                </a:solidFill>
              </a:rPr>
              <a:pPr/>
              <a:t>37</a:t>
            </a:fld>
            <a:endParaRPr lang="it-IT" altLang="it-IT" sz="600">
              <a:solidFill>
                <a:srgbClr val="898989"/>
              </a:solidFil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a:extLst>
              <a:ext uri="{FF2B5EF4-FFF2-40B4-BE49-F238E27FC236}">
                <a16:creationId xmlns:a16="http://schemas.microsoft.com/office/drawing/2014/main" xmlns="" id="{C4F419D9-E51C-8ACC-4692-E9F4246B2618}"/>
              </a:ext>
            </a:extLst>
          </p:cNvPr>
          <p:cNvSpPr>
            <a:spLocks noGrp="1"/>
          </p:cNvSpPr>
          <p:nvPr>
            <p:ph type="ctrTitle"/>
          </p:nvPr>
        </p:nvSpPr>
        <p:spPr>
          <a:xfrm>
            <a:off x="514350" y="457200"/>
            <a:ext cx="5829300" cy="762000"/>
          </a:xfrm>
          <a:solidFill>
            <a:srgbClr val="FFFF00"/>
          </a:solidFill>
          <a:ln w="6350">
            <a:solidFill>
              <a:srgbClr val="0000FF"/>
            </a:solidFill>
            <a:prstDash val="lgDashDot"/>
            <a:miter lim="800000"/>
            <a:headEnd/>
            <a:tailEnd/>
          </a:ln>
        </p:spPr>
        <p:txBody>
          <a:bodyPr/>
          <a:lstStyle/>
          <a:p>
            <a:r>
              <a:rPr lang="it-IT" altLang="it-IT" sz="2000" b="1">
                <a:latin typeface="Lucida Handwriting" panose="03010101010101010101" pitchFamily="66" charset="0"/>
              </a:rPr>
              <a:t>Le Risorse per Pianificare le attività di  PREVENZIONE</a:t>
            </a:r>
          </a:p>
        </p:txBody>
      </p:sp>
      <p:pic>
        <p:nvPicPr>
          <p:cNvPr id="51203" name="Immagine 2">
            <a:extLst>
              <a:ext uri="{FF2B5EF4-FFF2-40B4-BE49-F238E27FC236}">
                <a16:creationId xmlns:a16="http://schemas.microsoft.com/office/drawing/2014/main" xmlns="" id="{05313E82-9C6D-9196-5EF5-E8A299F5A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371600"/>
            <a:ext cx="5829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llout con freccia in giù 3">
            <a:extLst>
              <a:ext uri="{FF2B5EF4-FFF2-40B4-BE49-F238E27FC236}">
                <a16:creationId xmlns:a16="http://schemas.microsoft.com/office/drawing/2014/main" xmlns="" id="{9C7A8DBF-40C0-BBC6-B1A6-AC72D593D9F9}"/>
              </a:ext>
            </a:extLst>
          </p:cNvPr>
          <p:cNvSpPr/>
          <p:nvPr/>
        </p:nvSpPr>
        <p:spPr>
          <a:xfrm>
            <a:off x="457200" y="1219200"/>
            <a:ext cx="5867400" cy="19050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latin typeface="Tempus Sans ITC" panose="04020404030D07020202" pitchFamily="82" charset="0"/>
                <a:cs typeface="Times New Roman" panose="02020603050405020304" pitchFamily="18" charset="0"/>
              </a:rPr>
              <a:t>Istituto Comprensivo Statale CROSIA - MIRTO</a:t>
            </a:r>
          </a:p>
        </p:txBody>
      </p:sp>
    </p:spTree>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a:extLst>
              <a:ext uri="{FF2B5EF4-FFF2-40B4-BE49-F238E27FC236}">
                <a16:creationId xmlns:a16="http://schemas.microsoft.com/office/drawing/2014/main" xmlns="" id="{456225AD-00B9-6D0F-61A5-2511713A7D2C}"/>
              </a:ext>
            </a:extLst>
          </p:cNvPr>
          <p:cNvSpPr>
            <a:spLocks noChangeArrowheads="1"/>
          </p:cNvSpPr>
          <p:nvPr/>
        </p:nvSpPr>
        <p:spPr bwMode="auto">
          <a:xfrm>
            <a:off x="762000" y="152400"/>
            <a:ext cx="5657850" cy="1219200"/>
          </a:xfrm>
          <a:prstGeom prst="downArrowCallout">
            <a:avLst>
              <a:gd name="adj1" fmla="val 116016"/>
              <a:gd name="adj2" fmla="val 116016"/>
              <a:gd name="adj3" fmla="val 16667"/>
              <a:gd name="adj4" fmla="val 66667"/>
            </a:avLst>
          </a:prstGeom>
          <a:gradFill rotWithShape="0">
            <a:gsLst>
              <a:gs pos="0">
                <a:srgbClr val="FFFFFF"/>
              </a:gs>
              <a:gs pos="100000">
                <a:srgbClr val="E97535"/>
              </a:gs>
            </a:gsLst>
            <a:lin ang="5400000" scaled="1"/>
          </a:gradFill>
          <a:ln w="9525">
            <a:solidFill>
              <a:srgbClr val="FF0000"/>
            </a:solidFill>
            <a:miter lim="800000"/>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200" b="1">
                <a:latin typeface="Century Gothic" panose="020B0502020202020204" pitchFamily="34" charset="0"/>
              </a:rPr>
              <a:t>Ogni EDIFICIO SCOLASTICO dovrebbe essere dotato della segnaletica e di quant’altro previsto dalla normativa per permettere un’evacuazione sicura e ordinata.</a:t>
            </a:r>
          </a:p>
        </p:txBody>
      </p:sp>
      <p:sp>
        <p:nvSpPr>
          <p:cNvPr id="47107" name="Rectangle 3">
            <a:extLst>
              <a:ext uri="{FF2B5EF4-FFF2-40B4-BE49-F238E27FC236}">
                <a16:creationId xmlns:a16="http://schemas.microsoft.com/office/drawing/2014/main" xmlns="" id="{7CE99FB4-A8BD-1CA9-A402-26B179BD91F4}"/>
              </a:ext>
            </a:extLst>
          </p:cNvPr>
          <p:cNvSpPr>
            <a:spLocks noChangeArrowheads="1"/>
          </p:cNvSpPr>
          <p:nvPr/>
        </p:nvSpPr>
        <p:spPr bwMode="auto">
          <a:xfrm>
            <a:off x="762000" y="1447800"/>
            <a:ext cx="1885950" cy="4572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400" b="1" i="1">
                <a:latin typeface="Times New Roman" panose="02020603050405020304" pitchFamily="18" charset="0"/>
              </a:rPr>
              <a:t>Segnaletica di sicurezza</a:t>
            </a:r>
          </a:p>
        </p:txBody>
      </p:sp>
      <p:sp>
        <p:nvSpPr>
          <p:cNvPr id="47108" name="Rectangle 4">
            <a:extLst>
              <a:ext uri="{FF2B5EF4-FFF2-40B4-BE49-F238E27FC236}">
                <a16:creationId xmlns:a16="http://schemas.microsoft.com/office/drawing/2014/main" xmlns="" id="{C0C9287D-0467-F401-9B90-1B3031EB03FC}"/>
              </a:ext>
            </a:extLst>
          </p:cNvPr>
          <p:cNvSpPr>
            <a:spLocks noChangeArrowheads="1"/>
          </p:cNvSpPr>
          <p:nvPr/>
        </p:nvSpPr>
        <p:spPr bwMode="auto">
          <a:xfrm>
            <a:off x="4343400" y="1447800"/>
            <a:ext cx="2038350" cy="3810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400" b="1" i="1">
                <a:latin typeface="Times New Roman" panose="02020603050405020304" pitchFamily="18" charset="0"/>
              </a:rPr>
              <a:t>Segnaletica di riferimento</a:t>
            </a:r>
          </a:p>
        </p:txBody>
      </p:sp>
      <p:graphicFrame>
        <p:nvGraphicFramePr>
          <p:cNvPr id="47109" name="Object 5">
            <a:extLst>
              <a:ext uri="{FF2B5EF4-FFF2-40B4-BE49-F238E27FC236}">
                <a16:creationId xmlns:a16="http://schemas.microsoft.com/office/drawing/2014/main" xmlns="" id="{00080A78-A4B1-9191-37C9-42098CADC693}"/>
              </a:ext>
            </a:extLst>
          </p:cNvPr>
          <p:cNvGraphicFramePr>
            <a:graphicFrameLocks noChangeAspect="1"/>
          </p:cNvGraphicFramePr>
          <p:nvPr/>
        </p:nvGraphicFramePr>
        <p:xfrm>
          <a:off x="4419600" y="3581400"/>
          <a:ext cx="928688" cy="1219200"/>
        </p:xfrm>
        <a:graphic>
          <a:graphicData uri="http://schemas.openxmlformats.org/presentationml/2006/ole">
            <mc:AlternateContent xmlns:mc="http://schemas.openxmlformats.org/markup-compatibility/2006">
              <mc:Choice xmlns:v="urn:schemas-microsoft-com:vml" Requires="v">
                <p:oleObj spid="_x0000_s1031" name="Immagine bitmap" r:id="rId3" imgW="1219306" imgH="1257409" progId="Paint.Picture">
                  <p:embed/>
                </p:oleObj>
              </mc:Choice>
              <mc:Fallback>
                <p:oleObj name="Immagine bitmap" r:id="rId3" imgW="1219306" imgH="1257409"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81400"/>
                        <a:ext cx="92868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1" name="Object 7">
            <a:extLst>
              <a:ext uri="{FF2B5EF4-FFF2-40B4-BE49-F238E27FC236}">
                <a16:creationId xmlns:a16="http://schemas.microsoft.com/office/drawing/2014/main" xmlns="" id="{36851918-93EE-98F6-80F4-97FFF2BD6E7C}"/>
              </a:ext>
            </a:extLst>
          </p:cNvPr>
          <p:cNvGraphicFramePr>
            <a:graphicFrameLocks noChangeAspect="1"/>
          </p:cNvGraphicFramePr>
          <p:nvPr/>
        </p:nvGraphicFramePr>
        <p:xfrm>
          <a:off x="4419600" y="2057400"/>
          <a:ext cx="1066800" cy="1295400"/>
        </p:xfrm>
        <a:graphic>
          <a:graphicData uri="http://schemas.openxmlformats.org/presentationml/2006/ole">
            <mc:AlternateContent xmlns:mc="http://schemas.openxmlformats.org/markup-compatibility/2006">
              <mc:Choice xmlns:v="urn:schemas-microsoft-com:vml" Requires="v">
                <p:oleObj spid="_x0000_s1032" name="Immagine bitmap" r:id="rId5" imgW="1219306" imgH="1257409" progId="Paint.Picture">
                  <p:embed/>
                </p:oleObj>
              </mc:Choice>
              <mc:Fallback>
                <p:oleObj name="Immagine bitmap" r:id="rId5" imgW="1219306" imgH="1257409"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057400"/>
                        <a:ext cx="10668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2" name="Object 8">
            <a:extLst>
              <a:ext uri="{FF2B5EF4-FFF2-40B4-BE49-F238E27FC236}">
                <a16:creationId xmlns:a16="http://schemas.microsoft.com/office/drawing/2014/main" xmlns="" id="{4DAA1149-BACC-9DC4-AF70-3D92C3FBA304}"/>
              </a:ext>
            </a:extLst>
          </p:cNvPr>
          <p:cNvGraphicFramePr>
            <a:graphicFrameLocks noChangeAspect="1"/>
          </p:cNvGraphicFramePr>
          <p:nvPr/>
        </p:nvGraphicFramePr>
        <p:xfrm>
          <a:off x="4419600" y="5257800"/>
          <a:ext cx="1009650" cy="1219200"/>
        </p:xfrm>
        <a:graphic>
          <a:graphicData uri="http://schemas.openxmlformats.org/presentationml/2006/ole">
            <mc:AlternateContent xmlns:mc="http://schemas.openxmlformats.org/markup-compatibility/2006">
              <mc:Choice xmlns:v="urn:schemas-microsoft-com:vml" Requires="v">
                <p:oleObj spid="_x0000_s1033" name="Immagine bitmap" r:id="rId7" imgW="1219306" imgH="1219306" progId="Paint.Picture">
                  <p:embed/>
                </p:oleObj>
              </mc:Choice>
              <mc:Fallback>
                <p:oleObj name="Immagine bitmap" r:id="rId7" imgW="1219306" imgH="1219306" progId="Paint.Picture">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5257800"/>
                        <a:ext cx="100965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32" name="Object 9">
            <a:extLst>
              <a:ext uri="{FF2B5EF4-FFF2-40B4-BE49-F238E27FC236}">
                <a16:creationId xmlns:a16="http://schemas.microsoft.com/office/drawing/2014/main" xmlns="" id="{4345F4EE-9078-79B9-1578-1E71CB474E23}"/>
              </a:ext>
            </a:extLst>
          </p:cNvPr>
          <p:cNvGraphicFramePr>
            <a:graphicFrameLocks noChangeAspect="1"/>
          </p:cNvGraphicFramePr>
          <p:nvPr/>
        </p:nvGraphicFramePr>
        <p:xfrm>
          <a:off x="2971800" y="3759200"/>
          <a:ext cx="914400" cy="1625600"/>
        </p:xfrm>
        <a:graphic>
          <a:graphicData uri="http://schemas.openxmlformats.org/presentationml/2006/ole">
            <mc:AlternateContent xmlns:mc="http://schemas.openxmlformats.org/markup-compatibility/2006">
              <mc:Choice xmlns:v="urn:schemas-microsoft-com:vml" Requires="v">
                <p:oleObj spid="_x0000_s1034" name="PBrush" r:id="rId9" imgW="1219306" imgH="1219306" progId="">
                  <p:embed/>
                </p:oleObj>
              </mc:Choice>
              <mc:Fallback>
                <p:oleObj name="PBrush" r:id="rId9" imgW="1219306" imgH="1219306"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3759200"/>
                        <a:ext cx="914400"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7" name="Object 13">
            <a:extLst>
              <a:ext uri="{FF2B5EF4-FFF2-40B4-BE49-F238E27FC236}">
                <a16:creationId xmlns:a16="http://schemas.microsoft.com/office/drawing/2014/main" xmlns="" id="{8999FB32-6E5F-5FBC-96EF-40DE3BB93A4A}"/>
              </a:ext>
            </a:extLst>
          </p:cNvPr>
          <p:cNvGraphicFramePr>
            <a:graphicFrameLocks noChangeAspect="1"/>
          </p:cNvGraphicFramePr>
          <p:nvPr/>
        </p:nvGraphicFramePr>
        <p:xfrm>
          <a:off x="5486400" y="5257800"/>
          <a:ext cx="990600" cy="1219200"/>
        </p:xfrm>
        <a:graphic>
          <a:graphicData uri="http://schemas.openxmlformats.org/presentationml/2006/ole">
            <mc:AlternateContent xmlns:mc="http://schemas.openxmlformats.org/markup-compatibility/2006">
              <mc:Choice xmlns:v="urn:schemas-microsoft-com:vml" Requires="v">
                <p:oleObj spid="_x0000_s1035" name="Immagine bitmap" r:id="rId11" imgW="1219306" imgH="1241905" progId="Paint.Picture">
                  <p:embed/>
                </p:oleObj>
              </mc:Choice>
              <mc:Fallback>
                <p:oleObj name="Immagine bitmap" r:id="rId11" imgW="1219306" imgH="1241905" progId="Paint.Picture">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0" y="5257800"/>
                        <a:ext cx="9906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18" name="Group 14">
            <a:extLst>
              <a:ext uri="{FF2B5EF4-FFF2-40B4-BE49-F238E27FC236}">
                <a16:creationId xmlns:a16="http://schemas.microsoft.com/office/drawing/2014/main" xmlns="" id="{01904C8C-ED39-3660-5797-6930985AC8B6}"/>
              </a:ext>
            </a:extLst>
          </p:cNvPr>
          <p:cNvGraphicFramePr>
            <a:graphicFrameLocks noGrp="1"/>
          </p:cNvGraphicFramePr>
          <p:nvPr/>
        </p:nvGraphicFramePr>
        <p:xfrm>
          <a:off x="762000" y="2286000"/>
          <a:ext cx="1885950" cy="95885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49847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Uscita di emergenza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46037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Si trova sopra la porta dell’uscita di emergenza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47126" name="Group 22">
            <a:extLst>
              <a:ext uri="{FF2B5EF4-FFF2-40B4-BE49-F238E27FC236}">
                <a16:creationId xmlns:a16="http://schemas.microsoft.com/office/drawing/2014/main" xmlns="" id="{C1A04BC6-B4FA-D65B-A7FB-DC6814E69AC0}"/>
              </a:ext>
            </a:extLst>
          </p:cNvPr>
          <p:cNvGraphicFramePr>
            <a:graphicFrameLocks noGrp="1"/>
          </p:cNvGraphicFramePr>
          <p:nvPr/>
        </p:nvGraphicFramePr>
        <p:xfrm>
          <a:off x="762000" y="3581400"/>
          <a:ext cx="1885950" cy="1458913"/>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608013">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Uscita di emergenza</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a destra o a sinistra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8509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Si trova nei corridoi, negli spazi comuni; serve a facilitare l’uscita di emergenza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47148" name="Group 44">
            <a:extLst>
              <a:ext uri="{FF2B5EF4-FFF2-40B4-BE49-F238E27FC236}">
                <a16:creationId xmlns:a16="http://schemas.microsoft.com/office/drawing/2014/main" xmlns="" id="{37C8FC79-15B0-4E07-E2C1-B3B2F4153B99}"/>
              </a:ext>
            </a:extLst>
          </p:cNvPr>
          <p:cNvGraphicFramePr>
            <a:graphicFrameLocks noGrp="1"/>
          </p:cNvGraphicFramePr>
          <p:nvPr/>
        </p:nvGraphicFramePr>
        <p:xfrm>
          <a:off x="762000" y="5410200"/>
          <a:ext cx="1885950" cy="9144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048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Scala di emergenza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6096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Si trova in prossimità delle scale da utilizzare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7142" name="AutoShape 38">
            <a:extLst>
              <a:ext uri="{FF2B5EF4-FFF2-40B4-BE49-F238E27FC236}">
                <a16:creationId xmlns:a16="http://schemas.microsoft.com/office/drawing/2014/main" xmlns="" id="{3F37710D-5501-65A3-29E3-BC9AB3811B17}"/>
              </a:ext>
            </a:extLst>
          </p:cNvPr>
          <p:cNvSpPr>
            <a:spLocks noChangeArrowheads="1"/>
          </p:cNvSpPr>
          <p:nvPr/>
        </p:nvSpPr>
        <p:spPr bwMode="auto">
          <a:xfrm>
            <a:off x="3200400" y="1447800"/>
            <a:ext cx="685800" cy="533400"/>
          </a:xfrm>
          <a:prstGeom prst="rightArrow">
            <a:avLst>
              <a:gd name="adj1" fmla="val 50000"/>
              <a:gd name="adj2" fmla="val 32143"/>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47143" name="AutoShape 39">
            <a:extLst>
              <a:ext uri="{FF2B5EF4-FFF2-40B4-BE49-F238E27FC236}">
                <a16:creationId xmlns:a16="http://schemas.microsoft.com/office/drawing/2014/main" xmlns="" id="{81101E9D-303B-792E-4A7F-68528B9CCCD6}"/>
              </a:ext>
            </a:extLst>
          </p:cNvPr>
          <p:cNvSpPr>
            <a:spLocks noChangeArrowheads="1"/>
          </p:cNvSpPr>
          <p:nvPr/>
        </p:nvSpPr>
        <p:spPr bwMode="auto">
          <a:xfrm>
            <a:off x="3200400" y="22860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47144" name="AutoShape 40">
            <a:extLst>
              <a:ext uri="{FF2B5EF4-FFF2-40B4-BE49-F238E27FC236}">
                <a16:creationId xmlns:a16="http://schemas.microsoft.com/office/drawing/2014/main" xmlns="" id="{EDFEA33E-7D11-F600-6118-121E626042E8}"/>
              </a:ext>
            </a:extLst>
          </p:cNvPr>
          <p:cNvSpPr>
            <a:spLocks noChangeArrowheads="1"/>
          </p:cNvSpPr>
          <p:nvPr/>
        </p:nvSpPr>
        <p:spPr bwMode="auto">
          <a:xfrm>
            <a:off x="3200400" y="35814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47145" name="AutoShape 41">
            <a:extLst>
              <a:ext uri="{FF2B5EF4-FFF2-40B4-BE49-F238E27FC236}">
                <a16:creationId xmlns:a16="http://schemas.microsoft.com/office/drawing/2014/main" xmlns="" id="{E3FBB2A2-3B12-D1C8-F551-98336C3862C3}"/>
              </a:ext>
            </a:extLst>
          </p:cNvPr>
          <p:cNvSpPr>
            <a:spLocks noChangeArrowheads="1"/>
          </p:cNvSpPr>
          <p:nvPr/>
        </p:nvSpPr>
        <p:spPr bwMode="auto">
          <a:xfrm>
            <a:off x="3200400" y="52578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2262" name="Picture 42">
            <a:extLst>
              <a:ext uri="{FF2B5EF4-FFF2-40B4-BE49-F238E27FC236}">
                <a16:creationId xmlns:a16="http://schemas.microsoft.com/office/drawing/2014/main" xmlns="" id="{2DC35B3F-E49D-9B4E-F8A6-DA46B28997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68580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49" name="Group 45">
            <a:extLst>
              <a:ext uri="{FF2B5EF4-FFF2-40B4-BE49-F238E27FC236}">
                <a16:creationId xmlns:a16="http://schemas.microsoft.com/office/drawing/2014/main" xmlns="" id="{12CC66BB-0C4B-98B2-560E-7B5D013B4E7D}"/>
              </a:ext>
            </a:extLst>
          </p:cNvPr>
          <p:cNvGraphicFramePr>
            <a:graphicFrameLocks noGrp="1"/>
          </p:cNvGraphicFramePr>
          <p:nvPr/>
        </p:nvGraphicFramePr>
        <p:xfrm>
          <a:off x="762000" y="6629400"/>
          <a:ext cx="1885950" cy="10668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556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Primo Soccorso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7112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Luogo dove è collocata la cassetta di</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Primo Soccorso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7157" name="AutoShape 53">
            <a:extLst>
              <a:ext uri="{FF2B5EF4-FFF2-40B4-BE49-F238E27FC236}">
                <a16:creationId xmlns:a16="http://schemas.microsoft.com/office/drawing/2014/main" xmlns="" id="{E647FFEB-4EBB-B7DD-69DF-6E37020AAAB1}"/>
              </a:ext>
            </a:extLst>
          </p:cNvPr>
          <p:cNvSpPr>
            <a:spLocks noChangeArrowheads="1"/>
          </p:cNvSpPr>
          <p:nvPr/>
        </p:nvSpPr>
        <p:spPr bwMode="auto">
          <a:xfrm>
            <a:off x="3200400" y="67056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2272" name="Picture 54">
            <a:extLst>
              <a:ext uri="{FF2B5EF4-FFF2-40B4-BE49-F238E27FC236}">
                <a16:creationId xmlns:a16="http://schemas.microsoft.com/office/drawing/2014/main" xmlns="" id="{5AFCAA8C-13C9-AF2E-D8FB-761F4D6243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22098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73" name="Picture 55">
            <a:extLst>
              <a:ext uri="{FF2B5EF4-FFF2-40B4-BE49-F238E27FC236}">
                <a16:creationId xmlns:a16="http://schemas.microsoft.com/office/drawing/2014/main" xmlns="" id="{66306386-E1C9-8AAB-CE48-51F27EB3561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0200" y="37338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7287B1FA-B971-6221-8462-0102E92A0BE8}"/>
              </a:ext>
            </a:extLst>
          </p:cNvPr>
          <p:cNvSpPr>
            <a:spLocks noGrp="1"/>
          </p:cNvSpPr>
          <p:nvPr>
            <p:ph type="dt" sz="quarter" idx="10"/>
          </p:nvPr>
        </p:nvSpPr>
        <p:spPr/>
        <p:txBody>
          <a:bodyPr/>
          <a:lstStyle/>
          <a:p>
            <a:pPr>
              <a:defRPr/>
            </a:pPr>
            <a:fld id="{B1FE4FBF-6A4E-416E-841A-E538FE9B79C8}"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F8FA12E2-CB67-7D4D-A914-D1CA39E1FC8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2276" name="Segnaposto numero diapositiva 3">
            <a:extLst>
              <a:ext uri="{FF2B5EF4-FFF2-40B4-BE49-F238E27FC236}">
                <a16:creationId xmlns:a16="http://schemas.microsoft.com/office/drawing/2014/main" xmlns="" id="{FF619C0F-9FCF-C798-B91F-0B31061DA24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60374C8-2E04-48B5-AF0B-0534FADF8680}" type="slidenum">
              <a:rPr lang="it-IT" altLang="it-IT" sz="600">
                <a:solidFill>
                  <a:srgbClr val="898989"/>
                </a:solidFill>
              </a:rPr>
              <a:pPr/>
              <a:t>39</a:t>
            </a:fld>
            <a:endParaRPr lang="it-IT" altLang="it-IT" sz="600">
              <a:solidFill>
                <a:srgbClr val="89898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ox(in)">
                                      <p:cBhvr>
                                        <p:cTn id="7" dur="500"/>
                                        <p:tgtEl>
                                          <p:spTgt spid="4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47107"/>
                                        </p:tgtEl>
                                        <p:attrNameLst>
                                          <p:attrName>style.visibility</p:attrName>
                                        </p:attrNameLst>
                                      </p:cBhvr>
                                      <p:to>
                                        <p:strVal val="visible"/>
                                      </p:to>
                                    </p:set>
                                    <p:anim calcmode="lin" valueType="num">
                                      <p:cBhvr>
                                        <p:cTn id="12" dur="1000" fill="hold"/>
                                        <p:tgtEl>
                                          <p:spTgt spid="47107"/>
                                        </p:tgtEl>
                                        <p:attrNameLst>
                                          <p:attrName>ppt_w</p:attrName>
                                        </p:attrNameLst>
                                      </p:cBhvr>
                                      <p:tavLst>
                                        <p:tav tm="0">
                                          <p:val>
                                            <p:fltVal val="0"/>
                                          </p:val>
                                        </p:tav>
                                        <p:tav tm="100000">
                                          <p:val>
                                            <p:strVal val="#ppt_w"/>
                                          </p:val>
                                        </p:tav>
                                      </p:tavLst>
                                    </p:anim>
                                    <p:anim calcmode="lin" valueType="num">
                                      <p:cBhvr>
                                        <p:cTn id="13" dur="1000" fill="hold"/>
                                        <p:tgtEl>
                                          <p:spTgt spid="47107"/>
                                        </p:tgtEl>
                                        <p:attrNameLst>
                                          <p:attrName>ppt_h</p:attrName>
                                        </p:attrNameLst>
                                      </p:cBhvr>
                                      <p:tavLst>
                                        <p:tav tm="0">
                                          <p:val>
                                            <p:fltVal val="0"/>
                                          </p:val>
                                        </p:tav>
                                        <p:tav tm="100000">
                                          <p:val>
                                            <p:strVal val="#ppt_h"/>
                                          </p:val>
                                        </p:tav>
                                      </p:tavLst>
                                    </p:anim>
                                    <p:anim calcmode="lin" valueType="num">
                                      <p:cBhvr>
                                        <p:cTn id="14" dur="1000" fill="hold"/>
                                        <p:tgtEl>
                                          <p:spTgt spid="4710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47108"/>
                                        </p:tgtEl>
                                        <p:attrNameLst>
                                          <p:attrName>style.visibility</p:attrName>
                                        </p:attrNameLst>
                                      </p:cBhvr>
                                      <p:to>
                                        <p:strVal val="visible"/>
                                      </p:to>
                                    </p:set>
                                    <p:anim calcmode="lin" valueType="num">
                                      <p:cBhvr>
                                        <p:cTn id="20" dur="1000" fill="hold"/>
                                        <p:tgtEl>
                                          <p:spTgt spid="47108"/>
                                        </p:tgtEl>
                                        <p:attrNameLst>
                                          <p:attrName>ppt_w</p:attrName>
                                        </p:attrNameLst>
                                      </p:cBhvr>
                                      <p:tavLst>
                                        <p:tav tm="0">
                                          <p:val>
                                            <p:fltVal val="0"/>
                                          </p:val>
                                        </p:tav>
                                        <p:tav tm="100000">
                                          <p:val>
                                            <p:strVal val="#ppt_w"/>
                                          </p:val>
                                        </p:tav>
                                      </p:tavLst>
                                    </p:anim>
                                    <p:anim calcmode="lin" valueType="num">
                                      <p:cBhvr>
                                        <p:cTn id="21" dur="1000" fill="hold"/>
                                        <p:tgtEl>
                                          <p:spTgt spid="47108"/>
                                        </p:tgtEl>
                                        <p:attrNameLst>
                                          <p:attrName>ppt_h</p:attrName>
                                        </p:attrNameLst>
                                      </p:cBhvr>
                                      <p:tavLst>
                                        <p:tav tm="0">
                                          <p:val>
                                            <p:fltVal val="0"/>
                                          </p:val>
                                        </p:tav>
                                        <p:tav tm="100000">
                                          <p:val>
                                            <p:strVal val="#ppt_h"/>
                                          </p:val>
                                        </p:tav>
                                      </p:tavLst>
                                    </p:anim>
                                    <p:anim calcmode="lin" valueType="num">
                                      <p:cBhvr>
                                        <p:cTn id="22"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471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42" fill="hold" nodeType="clickEffect">
                                  <p:stCondLst>
                                    <p:cond delay="0"/>
                                  </p:stCondLst>
                                  <p:childTnLst>
                                    <p:set>
                                      <p:cBhvr>
                                        <p:cTn id="27" dur="1" fill="hold">
                                          <p:stCondLst>
                                            <p:cond delay="0"/>
                                          </p:stCondLst>
                                        </p:cTn>
                                        <p:tgtEl>
                                          <p:spTgt spid="47118"/>
                                        </p:tgtEl>
                                        <p:attrNameLst>
                                          <p:attrName>style.visibility</p:attrName>
                                        </p:attrNameLst>
                                      </p:cBhvr>
                                      <p:to>
                                        <p:strVal val="visible"/>
                                      </p:to>
                                    </p:set>
                                    <p:animEffect transition="in" filter="barn(outHorizontal)">
                                      <p:cBhvr>
                                        <p:cTn id="28" dur="500"/>
                                        <p:tgtEl>
                                          <p:spTgt spid="471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7142"/>
                                        </p:tgtEl>
                                        <p:attrNameLst>
                                          <p:attrName>style.visibility</p:attrName>
                                        </p:attrNameLst>
                                      </p:cBhvr>
                                      <p:to>
                                        <p:strVal val="visible"/>
                                      </p:to>
                                    </p:set>
                                    <p:animEffect transition="in" filter="dissolve">
                                      <p:cBhvr>
                                        <p:cTn id="33" dur="500"/>
                                        <p:tgtEl>
                                          <p:spTgt spid="471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7143"/>
                                        </p:tgtEl>
                                        <p:attrNameLst>
                                          <p:attrName>style.visibility</p:attrName>
                                        </p:attrNameLst>
                                      </p:cBhvr>
                                      <p:to>
                                        <p:strVal val="visible"/>
                                      </p:to>
                                    </p:set>
                                    <p:animEffect transition="in" filter="dissolve">
                                      <p:cBhvr>
                                        <p:cTn id="38" dur="500"/>
                                        <p:tgtEl>
                                          <p:spTgt spid="4714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7144"/>
                                        </p:tgtEl>
                                        <p:attrNameLst>
                                          <p:attrName>style.visibility</p:attrName>
                                        </p:attrNameLst>
                                      </p:cBhvr>
                                      <p:to>
                                        <p:strVal val="visible"/>
                                      </p:to>
                                    </p:set>
                                    <p:animEffect transition="in" filter="dissolve">
                                      <p:cBhvr>
                                        <p:cTn id="43" dur="500"/>
                                        <p:tgtEl>
                                          <p:spTgt spid="4714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7145"/>
                                        </p:tgtEl>
                                        <p:attrNameLst>
                                          <p:attrName>style.visibility</p:attrName>
                                        </p:attrNameLst>
                                      </p:cBhvr>
                                      <p:to>
                                        <p:strVal val="visible"/>
                                      </p:to>
                                    </p:set>
                                    <p:animEffect transition="in" filter="dissolve">
                                      <p:cBhvr>
                                        <p:cTn id="48" dur="500"/>
                                        <p:tgtEl>
                                          <p:spTgt spid="4714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7157"/>
                                        </p:tgtEl>
                                        <p:attrNameLst>
                                          <p:attrName>style.visibility</p:attrName>
                                        </p:attrNameLst>
                                      </p:cBhvr>
                                      <p:to>
                                        <p:strVal val="visible"/>
                                      </p:to>
                                    </p:set>
                                    <p:animEffect transition="in" filter="dissolve">
                                      <p:cBhvr>
                                        <p:cTn id="53" dur="500"/>
                                        <p:tgtEl>
                                          <p:spTgt spid="4715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47111"/>
                                        </p:tgtEl>
                                        <p:attrNameLst>
                                          <p:attrName>style.visibility</p:attrName>
                                        </p:attrNameLst>
                                      </p:cBhvr>
                                      <p:to>
                                        <p:strVal val="visible"/>
                                      </p:to>
                                    </p:set>
                                    <p:anim calcmode="lin" valueType="num">
                                      <p:cBhvr>
                                        <p:cTn id="58" dur="1000" fill="hold"/>
                                        <p:tgtEl>
                                          <p:spTgt spid="47111"/>
                                        </p:tgtEl>
                                        <p:attrNameLst>
                                          <p:attrName>ppt_w</p:attrName>
                                        </p:attrNameLst>
                                      </p:cBhvr>
                                      <p:tavLst>
                                        <p:tav tm="0">
                                          <p:val>
                                            <p:fltVal val="0"/>
                                          </p:val>
                                        </p:tav>
                                        <p:tav tm="100000">
                                          <p:val>
                                            <p:strVal val="#ppt_w"/>
                                          </p:val>
                                        </p:tav>
                                      </p:tavLst>
                                    </p:anim>
                                    <p:anim calcmode="lin" valueType="num">
                                      <p:cBhvr>
                                        <p:cTn id="59" dur="1000" fill="hold"/>
                                        <p:tgtEl>
                                          <p:spTgt spid="47111"/>
                                        </p:tgtEl>
                                        <p:attrNameLst>
                                          <p:attrName>ppt_h</p:attrName>
                                        </p:attrNameLst>
                                      </p:cBhvr>
                                      <p:tavLst>
                                        <p:tav tm="0">
                                          <p:val>
                                            <p:fltVal val="0"/>
                                          </p:val>
                                        </p:tav>
                                        <p:tav tm="100000">
                                          <p:val>
                                            <p:strVal val="#ppt_h"/>
                                          </p:val>
                                        </p:tav>
                                      </p:tavLst>
                                    </p:anim>
                                    <p:anim calcmode="lin" valueType="num">
                                      <p:cBhvr>
                                        <p:cTn id="60"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42" fill="hold" nodeType="clickEffect">
                                  <p:stCondLst>
                                    <p:cond delay="0"/>
                                  </p:stCondLst>
                                  <p:childTnLst>
                                    <p:set>
                                      <p:cBhvr>
                                        <p:cTn id="65" dur="1" fill="hold">
                                          <p:stCondLst>
                                            <p:cond delay="0"/>
                                          </p:stCondLst>
                                        </p:cTn>
                                        <p:tgtEl>
                                          <p:spTgt spid="47126"/>
                                        </p:tgtEl>
                                        <p:attrNameLst>
                                          <p:attrName>style.visibility</p:attrName>
                                        </p:attrNameLst>
                                      </p:cBhvr>
                                      <p:to>
                                        <p:strVal val="visible"/>
                                      </p:to>
                                    </p:set>
                                    <p:animEffect transition="in" filter="barn(outHorizontal)">
                                      <p:cBhvr>
                                        <p:cTn id="66" dur="500"/>
                                        <p:tgtEl>
                                          <p:spTgt spid="4712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fill="hold" nodeType="clickEffect">
                                  <p:stCondLst>
                                    <p:cond delay="0"/>
                                  </p:stCondLst>
                                  <p:childTnLst>
                                    <p:set>
                                      <p:cBhvr>
                                        <p:cTn id="70" dur="1" fill="hold">
                                          <p:stCondLst>
                                            <p:cond delay="0"/>
                                          </p:stCondLst>
                                        </p:cTn>
                                        <p:tgtEl>
                                          <p:spTgt spid="47109"/>
                                        </p:tgtEl>
                                        <p:attrNameLst>
                                          <p:attrName>style.visibility</p:attrName>
                                        </p:attrNameLst>
                                      </p:cBhvr>
                                      <p:to>
                                        <p:strVal val="visible"/>
                                      </p:to>
                                    </p:set>
                                    <p:animEffect transition="in" filter="wipe(right)">
                                      <p:cBhvr>
                                        <p:cTn id="71" dur="500"/>
                                        <p:tgtEl>
                                          <p:spTgt spid="4710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nodeType="clickEffect">
                                  <p:stCondLst>
                                    <p:cond delay="0"/>
                                  </p:stCondLst>
                                  <p:childTnLst>
                                    <p:set>
                                      <p:cBhvr>
                                        <p:cTn id="75" dur="1" fill="hold">
                                          <p:stCondLst>
                                            <p:cond delay="0"/>
                                          </p:stCondLst>
                                        </p:cTn>
                                        <p:tgtEl>
                                          <p:spTgt spid="47148"/>
                                        </p:tgtEl>
                                        <p:attrNameLst>
                                          <p:attrName>style.visibility</p:attrName>
                                        </p:attrNameLst>
                                      </p:cBhvr>
                                      <p:to>
                                        <p:strVal val="visible"/>
                                      </p:to>
                                    </p:set>
                                    <p:animEffect transition="in" filter="box(in)">
                                      <p:cBhvr>
                                        <p:cTn id="76" dur="500"/>
                                        <p:tgtEl>
                                          <p:spTgt spid="4714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fill="hold" nodeType="clickEffect">
                                  <p:stCondLst>
                                    <p:cond delay="0"/>
                                  </p:stCondLst>
                                  <p:childTnLst>
                                    <p:set>
                                      <p:cBhvr>
                                        <p:cTn id="80" dur="1" fill="hold">
                                          <p:stCondLst>
                                            <p:cond delay="0"/>
                                          </p:stCondLst>
                                        </p:cTn>
                                        <p:tgtEl>
                                          <p:spTgt spid="47149"/>
                                        </p:tgtEl>
                                        <p:attrNameLst>
                                          <p:attrName>style.visibility</p:attrName>
                                        </p:attrNameLst>
                                      </p:cBhvr>
                                      <p:to>
                                        <p:strVal val="visible"/>
                                      </p:to>
                                    </p:set>
                                    <p:animEffect transition="in" filter="box(in)">
                                      <p:cBhvr>
                                        <p:cTn id="81" dur="500"/>
                                        <p:tgtEl>
                                          <p:spTgt spid="4714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nodeType="clickEffect">
                                  <p:stCondLst>
                                    <p:cond delay="0"/>
                                  </p:stCondLst>
                                  <p:childTnLst>
                                    <p:set>
                                      <p:cBhvr>
                                        <p:cTn id="85" dur="1" fill="hold">
                                          <p:stCondLst>
                                            <p:cond delay="0"/>
                                          </p:stCondLst>
                                        </p:cTn>
                                        <p:tgtEl>
                                          <p:spTgt spid="47112"/>
                                        </p:tgtEl>
                                        <p:attrNameLst>
                                          <p:attrName>style.visibility</p:attrName>
                                        </p:attrNameLst>
                                      </p:cBhvr>
                                      <p:to>
                                        <p:strVal val="visible"/>
                                      </p:to>
                                    </p:set>
                                    <p:animEffect transition="in" filter="wipe(right)">
                                      <p:cBhvr>
                                        <p:cTn id="86" dur="500"/>
                                        <p:tgtEl>
                                          <p:spTgt spid="47112"/>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6" presetClass="entr" presetSubtype="42" fill="hold" nodeType="clickEffect">
                                  <p:stCondLst>
                                    <p:cond delay="0"/>
                                  </p:stCondLst>
                                  <p:childTnLst>
                                    <p:set>
                                      <p:cBhvr>
                                        <p:cTn id="90" dur="1" fill="hold">
                                          <p:stCondLst>
                                            <p:cond delay="0"/>
                                          </p:stCondLst>
                                        </p:cTn>
                                        <p:tgtEl>
                                          <p:spTgt spid="47117"/>
                                        </p:tgtEl>
                                        <p:attrNameLst>
                                          <p:attrName>style.visibility</p:attrName>
                                        </p:attrNameLst>
                                      </p:cBhvr>
                                      <p:to>
                                        <p:strVal val="visible"/>
                                      </p:to>
                                    </p:set>
                                    <p:animEffect transition="in" filter="barn(outHorizontal)">
                                      <p:cBhvr>
                                        <p:cTn id="91" dur="500"/>
                                        <p:tgtEl>
                                          <p:spTgt spid="47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autoUpdateAnimBg="0"/>
      <p:bldP spid="47107" grpId="0" animBg="1" autoUpdateAnimBg="0"/>
      <p:bldP spid="47108" grpId="0" animBg="1" autoUpdateAnimBg="0"/>
      <p:bldP spid="47142" grpId="0" animBg="1"/>
      <p:bldP spid="47143" grpId="0" animBg="1"/>
      <p:bldP spid="47144" grpId="0" animBg="1"/>
      <p:bldP spid="47145" grpId="0" animBg="1"/>
      <p:bldP spid="471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testo 4">
            <a:extLst>
              <a:ext uri="{FF2B5EF4-FFF2-40B4-BE49-F238E27FC236}">
                <a16:creationId xmlns:a16="http://schemas.microsoft.com/office/drawing/2014/main" xmlns="" id="{99202D06-9F21-3371-3A8C-6078A2DEC9EE}"/>
              </a:ext>
            </a:extLst>
          </p:cNvPr>
          <p:cNvSpPr>
            <a:spLocks noGrp="1"/>
          </p:cNvSpPr>
          <p:nvPr>
            <p:ph type="body" idx="1"/>
          </p:nvPr>
        </p:nvSpPr>
        <p:spPr>
          <a:xfrm>
            <a:off x="342900" y="304800"/>
            <a:ext cx="6172200" cy="457200"/>
          </a:xfrm>
          <a:gradFill rotWithShape="1">
            <a:gsLst>
              <a:gs pos="0">
                <a:srgbClr val="BCFF86"/>
              </a:gs>
              <a:gs pos="50000">
                <a:srgbClr val="D4FFB6"/>
              </a:gs>
              <a:gs pos="100000">
                <a:srgbClr val="E9FFDB"/>
              </a:gs>
            </a:gsLst>
            <a:lin ang="5400000" scaled="1"/>
          </a:gradFill>
          <a:ln w="38100">
            <a:solidFill>
              <a:srgbClr val="FF0000"/>
            </a:solidFill>
            <a:miter lim="800000"/>
            <a:headEnd/>
            <a:tailEnd/>
          </a:ln>
        </p:spPr>
        <p:txBody>
          <a:bodyPr/>
          <a:lstStyle/>
          <a:p>
            <a:pPr algn="ctr" eaLnBrk="1" hangingPunct="1"/>
            <a:r>
              <a:rPr lang="it-IT" altLang="it-IT" sz="2000">
                <a:solidFill>
                  <a:srgbClr val="0000FF"/>
                </a:solidFill>
                <a:latin typeface="Lucida Handwriting" panose="03010101010101010101" pitchFamily="66" charset="0"/>
              </a:rPr>
              <a:t>Il PIANO DI EVACUAZIONE</a:t>
            </a:r>
            <a:endParaRPr lang="it-IT" altLang="it-IT" sz="3600">
              <a:solidFill>
                <a:srgbClr val="0000FF"/>
              </a:solidFill>
              <a:latin typeface="Lucida Handwriting" panose="03010101010101010101" pitchFamily="66" charset="0"/>
            </a:endParaRPr>
          </a:p>
        </p:txBody>
      </p:sp>
      <p:sp>
        <p:nvSpPr>
          <p:cNvPr id="7171" name="CasellaDiTesto 16">
            <a:extLst>
              <a:ext uri="{FF2B5EF4-FFF2-40B4-BE49-F238E27FC236}">
                <a16:creationId xmlns:a16="http://schemas.microsoft.com/office/drawing/2014/main" xmlns="" id="{051396F6-D387-DB60-E06E-AC3221497119}"/>
              </a:ext>
            </a:extLst>
          </p:cNvPr>
          <p:cNvSpPr txBox="1">
            <a:spLocks noChangeArrowheads="1"/>
          </p:cNvSpPr>
          <p:nvPr/>
        </p:nvSpPr>
        <p:spPr bwMode="auto">
          <a:xfrm rot="21090160">
            <a:off x="1412756" y="953686"/>
            <a:ext cx="3687617" cy="830997"/>
          </a:xfrm>
          <a:prstGeom prst="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2700000" scaled="1"/>
            <a:tileRect/>
          </a:gradFill>
          <a:ln w="9525">
            <a:solidFill>
              <a:srgbClr val="000000"/>
            </a:solidFill>
            <a:miter lim="800000"/>
            <a:headEnd/>
            <a:tailEnd/>
          </a:ln>
          <a:effectLst>
            <a:innerShdw blurRad="63500" dist="50800" dir="8100000">
              <a:prstClr val="black">
                <a:alpha val="50000"/>
              </a:prstClr>
            </a:innerShdw>
          </a:effec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it-IT" altLang="it-IT" dirty="0">
                <a:solidFill>
                  <a:schemeClr val="bg1"/>
                </a:solidFill>
                <a:latin typeface="Lucida Handwriting" panose="03010101010101010101" pitchFamily="66" charset="0"/>
              </a:rPr>
              <a:t>E’ uno Strumento </a:t>
            </a:r>
          </a:p>
          <a:p>
            <a:pPr algn="ctr">
              <a:defRPr/>
            </a:pPr>
            <a:r>
              <a:rPr lang="it-IT" altLang="it-IT" dirty="0">
                <a:solidFill>
                  <a:schemeClr val="bg1"/>
                </a:solidFill>
                <a:latin typeface="Lucida Handwriting" panose="03010101010101010101" pitchFamily="66" charset="0"/>
              </a:rPr>
              <a:t>Operativo per</a:t>
            </a:r>
          </a:p>
        </p:txBody>
      </p:sp>
      <p:sp>
        <p:nvSpPr>
          <p:cNvPr id="5" name="Rettangolo arrotondato 4">
            <a:extLst>
              <a:ext uri="{FF2B5EF4-FFF2-40B4-BE49-F238E27FC236}">
                <a16:creationId xmlns:a16="http://schemas.microsoft.com/office/drawing/2014/main" xmlns="" id="{889B54CA-BDD7-4CD2-9195-57EC2F84EAD0}"/>
              </a:ext>
            </a:extLst>
          </p:cNvPr>
          <p:cNvSpPr/>
          <p:nvPr/>
        </p:nvSpPr>
        <p:spPr>
          <a:xfrm rot="465252">
            <a:off x="304800" y="2133600"/>
            <a:ext cx="6019800" cy="16764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00FF00"/>
            </a:solidFill>
          </a:ln>
          <a:effectLst>
            <a:glow rad="101600">
              <a:schemeClr val="accent2">
                <a:satMod val="175000"/>
                <a:alpha val="40000"/>
              </a:schemeClr>
            </a:glow>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r>
              <a:rPr lang="it-IT" sz="1600" b="1" dirty="0">
                <a:solidFill>
                  <a:srgbClr val="0000FF"/>
                </a:solidFill>
                <a:latin typeface="Times New Roman" panose="02020603050405020304" pitchFamily="18" charset="0"/>
                <a:cs typeface="Times New Roman" panose="02020603050405020304" pitchFamily="18" charset="0"/>
              </a:rPr>
              <a:t>Consentire la migliore gestione dei RISCHI Ipotizzati;</a:t>
            </a:r>
          </a:p>
          <a:p>
            <a:pPr marL="285750" indent="-285750">
              <a:buFont typeface="Wingdings" panose="05000000000000000000" pitchFamily="2" charset="2"/>
              <a:buChar char="ü"/>
              <a:defRPr/>
            </a:pPr>
            <a:r>
              <a:rPr lang="it-IT" sz="1600" b="1" dirty="0">
                <a:solidFill>
                  <a:srgbClr val="0000FF"/>
                </a:solidFill>
                <a:latin typeface="Times New Roman" panose="02020603050405020304" pitchFamily="18" charset="0"/>
                <a:cs typeface="Times New Roman" panose="02020603050405020304" pitchFamily="18" charset="0"/>
              </a:rPr>
              <a:t>Fornire una serie di LINEE – GUIDA, Comportamentali e Procedurali per fronteggiare l’EMERGENZA</a:t>
            </a:r>
          </a:p>
          <a:p>
            <a:pPr marL="285750" indent="-285750">
              <a:buFont typeface="Wingdings" panose="05000000000000000000" pitchFamily="2" charset="2"/>
              <a:buChar char="ü"/>
              <a:defRPr/>
            </a:pPr>
            <a:r>
              <a:rPr lang="it-IT" sz="1600" b="1" dirty="0">
                <a:solidFill>
                  <a:srgbClr val="0000FF"/>
                </a:solidFill>
                <a:latin typeface="Times New Roman" panose="02020603050405020304" pitchFamily="18" charset="0"/>
                <a:cs typeface="Times New Roman" panose="02020603050405020304" pitchFamily="18" charset="0"/>
              </a:rPr>
              <a:t>Garantire l’ESODO Ordinato, fino ad un luogo sicuro, di tutti gli occupanti l’Edificio Scolastico</a:t>
            </a:r>
          </a:p>
        </p:txBody>
      </p:sp>
      <p:graphicFrame>
        <p:nvGraphicFramePr>
          <p:cNvPr id="7" name="Diagramma 6">
            <a:extLst>
              <a:ext uri="{FF2B5EF4-FFF2-40B4-BE49-F238E27FC236}">
                <a16:creationId xmlns:a16="http://schemas.microsoft.com/office/drawing/2014/main" xmlns="" id="{81EF412E-7F6F-440D-24E5-41C87B0D703D}"/>
              </a:ext>
            </a:extLst>
          </p:cNvPr>
          <p:cNvGraphicFramePr/>
          <p:nvPr/>
        </p:nvGraphicFramePr>
        <p:xfrm>
          <a:off x="762000" y="5105400"/>
          <a:ext cx="48006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e 7">
            <a:extLst>
              <a:ext uri="{FF2B5EF4-FFF2-40B4-BE49-F238E27FC236}">
                <a16:creationId xmlns:a16="http://schemas.microsoft.com/office/drawing/2014/main" xmlns="" id="{8C301EAC-7405-4338-6513-28D52D811F20}"/>
              </a:ext>
            </a:extLst>
          </p:cNvPr>
          <p:cNvSpPr/>
          <p:nvPr/>
        </p:nvSpPr>
        <p:spPr>
          <a:xfrm rot="20856204">
            <a:off x="2005623" y="3783811"/>
            <a:ext cx="1861182" cy="1360314"/>
          </a:xfrm>
          <a:prstGeom prst="ellipse">
            <a:avLst/>
          </a:prstGeom>
          <a:solidFill>
            <a:srgbClr val="FF0000"/>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RISCHI</a:t>
            </a:r>
          </a:p>
        </p:txBody>
      </p:sp>
      <p:sp>
        <p:nvSpPr>
          <p:cNvPr id="2" name="Segnaposto data 1">
            <a:extLst>
              <a:ext uri="{FF2B5EF4-FFF2-40B4-BE49-F238E27FC236}">
                <a16:creationId xmlns:a16="http://schemas.microsoft.com/office/drawing/2014/main" xmlns="" id="{E90D0740-5D72-149A-B42C-66A13C3D966B}"/>
              </a:ext>
            </a:extLst>
          </p:cNvPr>
          <p:cNvSpPr>
            <a:spLocks noGrp="1"/>
          </p:cNvSpPr>
          <p:nvPr>
            <p:ph type="dt" sz="quarter" idx="10"/>
          </p:nvPr>
        </p:nvSpPr>
        <p:spPr/>
        <p:txBody>
          <a:bodyPr/>
          <a:lstStyle/>
          <a:p>
            <a:pPr>
              <a:defRPr/>
            </a:pPr>
            <a:fld id="{25A6B77A-FDAD-4290-9CC7-D4DB9446322D}" type="datetime1">
              <a:rPr lang="it-IT"/>
              <a:pPr>
                <a:defRPr/>
              </a:pPr>
              <a:t>26/04/2025</a:t>
            </a:fld>
            <a:endParaRPr lang="it-IT" dirty="0"/>
          </a:p>
        </p:txBody>
      </p:sp>
      <p:sp>
        <p:nvSpPr>
          <p:cNvPr id="8206" name="Segnaposto numero diapositiva 3">
            <a:extLst>
              <a:ext uri="{FF2B5EF4-FFF2-40B4-BE49-F238E27FC236}">
                <a16:creationId xmlns:a16="http://schemas.microsoft.com/office/drawing/2014/main" xmlns="" id="{E3790A6F-1699-C41B-D594-ECF05F306E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3A48FC-183E-4BAA-8AF9-4BA00EF67643}" type="slidenum">
              <a:rPr lang="it-IT" altLang="it-IT" sz="600">
                <a:solidFill>
                  <a:srgbClr val="898989"/>
                </a:solidFill>
              </a:rPr>
              <a:pPr/>
              <a:t>4</a:t>
            </a:fld>
            <a:endParaRPr lang="it-IT" altLang="it-IT" sz="600">
              <a:solidFill>
                <a:srgbClr val="898989"/>
              </a:solidFill>
            </a:endParaRPr>
          </a:p>
        </p:txBody>
      </p:sp>
      <p:sp>
        <p:nvSpPr>
          <p:cNvPr id="4" name="Segnaposto piè di pagina 3">
            <a:extLst>
              <a:ext uri="{FF2B5EF4-FFF2-40B4-BE49-F238E27FC236}">
                <a16:creationId xmlns:a16="http://schemas.microsoft.com/office/drawing/2014/main" xmlns="" id="{663B6274-F7D4-EA3C-5085-8641DA8D4354}"/>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398F34BB-689C-4FB8-93ED-99CCFE1DCEAB}"/>
              </a:ext>
            </a:extLst>
          </p:cNvPr>
          <p:cNvSpPr>
            <a:spLocks noChangeArrowheads="1"/>
          </p:cNvSpPr>
          <p:nvPr/>
        </p:nvSpPr>
        <p:spPr bwMode="auto">
          <a:xfrm>
            <a:off x="914400" y="533400"/>
            <a:ext cx="1981200" cy="4572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400" b="1" i="1">
                <a:latin typeface="Times New Roman" panose="02020603050405020304" pitchFamily="18" charset="0"/>
              </a:rPr>
              <a:t>Segnaletica di:</a:t>
            </a:r>
          </a:p>
          <a:p>
            <a:pPr algn="ctr" eaLnBrk="1" hangingPunct="1"/>
            <a:r>
              <a:rPr lang="it-IT" altLang="it-IT" sz="1400" b="1" i="1">
                <a:latin typeface="Times New Roman" panose="02020603050405020304" pitchFamily="18" charset="0"/>
              </a:rPr>
              <a:t>sicurezza - divieto</a:t>
            </a:r>
          </a:p>
        </p:txBody>
      </p:sp>
      <p:sp>
        <p:nvSpPr>
          <p:cNvPr id="48131" name="Rectangle 3">
            <a:extLst>
              <a:ext uri="{FF2B5EF4-FFF2-40B4-BE49-F238E27FC236}">
                <a16:creationId xmlns:a16="http://schemas.microsoft.com/office/drawing/2014/main" xmlns="" id="{BD4AF764-99AA-50EA-3ACF-B8E20ACE4969}"/>
              </a:ext>
            </a:extLst>
          </p:cNvPr>
          <p:cNvSpPr>
            <a:spLocks noChangeArrowheads="1"/>
          </p:cNvSpPr>
          <p:nvPr/>
        </p:nvSpPr>
        <p:spPr bwMode="auto">
          <a:xfrm>
            <a:off x="4419600" y="533400"/>
            <a:ext cx="1581150" cy="4826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400" b="1" i="1">
                <a:latin typeface="Times New Roman" panose="02020603050405020304" pitchFamily="18" charset="0"/>
              </a:rPr>
              <a:t>Segnaletica </a:t>
            </a:r>
          </a:p>
          <a:p>
            <a:pPr algn="ctr" eaLnBrk="1" hangingPunct="1"/>
            <a:r>
              <a:rPr lang="it-IT" altLang="it-IT" sz="1400" b="1" i="1">
                <a:latin typeface="Times New Roman" panose="02020603050405020304" pitchFamily="18" charset="0"/>
              </a:rPr>
              <a:t>di riferimento</a:t>
            </a:r>
          </a:p>
        </p:txBody>
      </p:sp>
      <p:graphicFrame>
        <p:nvGraphicFramePr>
          <p:cNvPr id="48206" name="Group 78">
            <a:extLst>
              <a:ext uri="{FF2B5EF4-FFF2-40B4-BE49-F238E27FC236}">
                <a16:creationId xmlns:a16="http://schemas.microsoft.com/office/drawing/2014/main" xmlns="" id="{5E367FF1-B60F-2CF9-1009-A4CD183DF2F4}"/>
              </a:ext>
            </a:extLst>
          </p:cNvPr>
          <p:cNvGraphicFramePr>
            <a:graphicFrameLocks noGrp="1"/>
          </p:cNvGraphicFramePr>
          <p:nvPr/>
        </p:nvGraphicFramePr>
        <p:xfrm>
          <a:off x="914400" y="1295400"/>
          <a:ext cx="1885950" cy="8382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810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Punto di raccolta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3302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Indica l’area di raduno</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esterna all’edificio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8207" name="AutoShape 79">
            <a:extLst>
              <a:ext uri="{FF2B5EF4-FFF2-40B4-BE49-F238E27FC236}">
                <a16:creationId xmlns:a16="http://schemas.microsoft.com/office/drawing/2014/main" xmlns="" id="{02D8F093-1FD9-F9C9-0369-D13E20770A34}"/>
              </a:ext>
            </a:extLst>
          </p:cNvPr>
          <p:cNvSpPr>
            <a:spLocks noChangeArrowheads="1"/>
          </p:cNvSpPr>
          <p:nvPr/>
        </p:nvSpPr>
        <p:spPr bwMode="auto">
          <a:xfrm>
            <a:off x="3352800" y="12954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3261" name="Picture 80">
            <a:extLst>
              <a:ext uri="{FF2B5EF4-FFF2-40B4-BE49-F238E27FC236}">
                <a16:creationId xmlns:a16="http://schemas.microsoft.com/office/drawing/2014/main" xmlns="" id="{FCD030F4-090B-6005-CCF2-57AFB6783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212" name="Group 84">
            <a:extLst>
              <a:ext uri="{FF2B5EF4-FFF2-40B4-BE49-F238E27FC236}">
                <a16:creationId xmlns:a16="http://schemas.microsoft.com/office/drawing/2014/main" xmlns="" id="{AA37E848-A8BE-E293-3DCB-05E752256DC1}"/>
              </a:ext>
            </a:extLst>
          </p:cNvPr>
          <p:cNvGraphicFramePr>
            <a:graphicFrameLocks noGrp="1"/>
          </p:cNvGraphicFramePr>
          <p:nvPr/>
        </p:nvGraphicFramePr>
        <p:xfrm>
          <a:off x="914400" y="2438400"/>
          <a:ext cx="1885950" cy="10668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556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Freccia direzionale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7112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Luogo dove è collocata la cassetta di</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Primo Soccorso</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53270" name="Picture 97">
            <a:extLst>
              <a:ext uri="{FF2B5EF4-FFF2-40B4-BE49-F238E27FC236}">
                <a16:creationId xmlns:a16="http://schemas.microsoft.com/office/drawing/2014/main" xmlns="" id="{C6F1DC92-A522-8F64-CF34-A2C2B47C1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670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98">
            <a:extLst>
              <a:ext uri="{FF2B5EF4-FFF2-40B4-BE49-F238E27FC236}">
                <a16:creationId xmlns:a16="http://schemas.microsoft.com/office/drawing/2014/main" xmlns="" id="{9D4CC960-3837-AB9D-BA23-7B4AD1D46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862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99">
            <a:extLst>
              <a:ext uri="{FF2B5EF4-FFF2-40B4-BE49-F238E27FC236}">
                <a16:creationId xmlns:a16="http://schemas.microsoft.com/office/drawing/2014/main" xmlns="" id="{B642B4A2-52CF-3060-2F04-F3B6659C9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257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6" name="AutoShape 108">
            <a:extLst>
              <a:ext uri="{FF2B5EF4-FFF2-40B4-BE49-F238E27FC236}">
                <a16:creationId xmlns:a16="http://schemas.microsoft.com/office/drawing/2014/main" xmlns="" id="{435C37B6-8906-17F8-06B0-D7CC4FF85D88}"/>
              </a:ext>
            </a:extLst>
          </p:cNvPr>
          <p:cNvSpPr>
            <a:spLocks noChangeArrowheads="1"/>
          </p:cNvSpPr>
          <p:nvPr/>
        </p:nvSpPr>
        <p:spPr bwMode="auto">
          <a:xfrm>
            <a:off x="3352800" y="6324600"/>
            <a:ext cx="685800" cy="1016000"/>
          </a:xfrm>
          <a:prstGeom prst="rightArrow">
            <a:avLst>
              <a:gd name="adj1" fmla="val 50000"/>
              <a:gd name="adj2" fmla="val 25000"/>
            </a:avLst>
          </a:prstGeom>
          <a:gradFill rotWithShape="0">
            <a:gsLst>
              <a:gs pos="0">
                <a:srgbClr val="FF00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48237" name="Picture 109">
            <a:extLst>
              <a:ext uri="{FF2B5EF4-FFF2-40B4-BE49-F238E27FC236}">
                <a16:creationId xmlns:a16="http://schemas.microsoft.com/office/drawing/2014/main" xmlns="" id="{5FC79E4A-20CD-C9E4-055B-FD68A5F4E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6400800"/>
            <a:ext cx="790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238" name="Group 110">
            <a:extLst>
              <a:ext uri="{FF2B5EF4-FFF2-40B4-BE49-F238E27FC236}">
                <a16:creationId xmlns:a16="http://schemas.microsoft.com/office/drawing/2014/main" xmlns="" id="{0E096FB1-9E48-028C-EB13-DB2EEE876895}"/>
              </a:ext>
            </a:extLst>
          </p:cNvPr>
          <p:cNvGraphicFramePr>
            <a:graphicFrameLocks noGrp="1"/>
          </p:cNvGraphicFramePr>
          <p:nvPr/>
        </p:nvGraphicFramePr>
        <p:xfrm>
          <a:off x="914400" y="3810000"/>
          <a:ext cx="1885950" cy="9144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9687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Postazione telefonica</a:t>
                      </a:r>
                      <a:endPar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51752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Luogo da cui partono le chiamate d’emergenza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8264" name="AutoShape 136">
            <a:extLst>
              <a:ext uri="{FF2B5EF4-FFF2-40B4-BE49-F238E27FC236}">
                <a16:creationId xmlns:a16="http://schemas.microsoft.com/office/drawing/2014/main" xmlns="" id="{671B501F-71B4-02C3-C3A3-4167793114FB}"/>
              </a:ext>
            </a:extLst>
          </p:cNvPr>
          <p:cNvSpPr>
            <a:spLocks noChangeArrowheads="1"/>
          </p:cNvSpPr>
          <p:nvPr/>
        </p:nvSpPr>
        <p:spPr bwMode="auto">
          <a:xfrm>
            <a:off x="3352800" y="25146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48265" name="AutoShape 137">
            <a:extLst>
              <a:ext uri="{FF2B5EF4-FFF2-40B4-BE49-F238E27FC236}">
                <a16:creationId xmlns:a16="http://schemas.microsoft.com/office/drawing/2014/main" xmlns="" id="{683F3269-69B5-C810-EE18-38993E68CC89}"/>
              </a:ext>
            </a:extLst>
          </p:cNvPr>
          <p:cNvSpPr>
            <a:spLocks noChangeArrowheads="1"/>
          </p:cNvSpPr>
          <p:nvPr/>
        </p:nvSpPr>
        <p:spPr bwMode="auto">
          <a:xfrm>
            <a:off x="3352800" y="38100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53285" name="Text Box 139">
            <a:extLst>
              <a:ext uri="{FF2B5EF4-FFF2-40B4-BE49-F238E27FC236}">
                <a16:creationId xmlns:a16="http://schemas.microsoft.com/office/drawing/2014/main" xmlns="" id="{B6EB7109-48B4-71E0-D648-095D643131DC}"/>
              </a:ext>
            </a:extLst>
          </p:cNvPr>
          <p:cNvSpPr txBox="1">
            <a:spLocks noChangeArrowheads="1"/>
          </p:cNvSpPr>
          <p:nvPr/>
        </p:nvSpPr>
        <p:spPr bwMode="auto">
          <a:xfrm>
            <a:off x="914400" y="6477000"/>
            <a:ext cx="1905000" cy="649288"/>
          </a:xfrm>
          <a:prstGeom prst="rect">
            <a:avLst/>
          </a:prstGeom>
          <a:gradFill rotWithShape="0">
            <a:gsLst>
              <a:gs pos="0">
                <a:srgbClr val="FFFF00"/>
              </a:gs>
              <a:gs pos="100000">
                <a:srgbClr val="FFFFFF"/>
              </a:gs>
            </a:gsLst>
            <a:lin ang="5400000" scaled="1"/>
          </a:gra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200" b="1" u="sng"/>
              <a:t>È vietato fumare</a:t>
            </a:r>
          </a:p>
          <a:p>
            <a:pPr algn="ctr"/>
            <a:r>
              <a:rPr lang="it-IT" altLang="it-IT" sz="1200" b="1" u="sng"/>
              <a:t>in </a:t>
            </a:r>
          </a:p>
          <a:p>
            <a:pPr algn="ctr"/>
            <a:r>
              <a:rPr lang="it-IT" altLang="it-IT" sz="1200" b="1" u="sng"/>
              <a:t>tutti i locali scolastici</a:t>
            </a:r>
          </a:p>
        </p:txBody>
      </p:sp>
      <p:graphicFrame>
        <p:nvGraphicFramePr>
          <p:cNvPr id="48291" name="Group 163">
            <a:extLst>
              <a:ext uri="{FF2B5EF4-FFF2-40B4-BE49-F238E27FC236}">
                <a16:creationId xmlns:a16="http://schemas.microsoft.com/office/drawing/2014/main" xmlns="" id="{23503850-E539-0777-52CF-D655CA686B51}"/>
              </a:ext>
            </a:extLst>
          </p:cNvPr>
          <p:cNvGraphicFramePr>
            <a:graphicFrameLocks noGrp="1"/>
          </p:cNvGraphicFramePr>
          <p:nvPr/>
        </p:nvGraphicFramePr>
        <p:xfrm>
          <a:off x="914400" y="5029200"/>
          <a:ext cx="2209800" cy="914400"/>
        </p:xfrm>
        <a:graphic>
          <a:graphicData uri="http://schemas.openxmlformats.org/drawingml/2006/table">
            <a:tbl>
              <a:tblPr/>
              <a:tblGrid>
                <a:gridCol w="2209800">
                  <a:extLst>
                    <a:ext uri="{9D8B030D-6E8A-4147-A177-3AD203B41FA5}">
                      <a16:colId xmlns:a16="http://schemas.microsoft.com/office/drawing/2014/main" xmlns="" val="20000"/>
                    </a:ext>
                  </a:extLst>
                </a:gridCol>
              </a:tblGrid>
              <a:tr h="39687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“voi siete qui”</a:t>
                      </a:r>
                      <a:endPar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51752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da indicare in planimetria: indica la posizione di chi guarda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8284" name="AutoShape 156">
            <a:extLst>
              <a:ext uri="{FF2B5EF4-FFF2-40B4-BE49-F238E27FC236}">
                <a16:creationId xmlns:a16="http://schemas.microsoft.com/office/drawing/2014/main" xmlns="" id="{5BD12C0B-0A42-38E8-9F71-F4DF2CD95FB8}"/>
              </a:ext>
            </a:extLst>
          </p:cNvPr>
          <p:cNvSpPr>
            <a:spLocks noChangeArrowheads="1"/>
          </p:cNvSpPr>
          <p:nvPr/>
        </p:nvSpPr>
        <p:spPr bwMode="auto">
          <a:xfrm>
            <a:off x="3352800" y="5105400"/>
            <a:ext cx="685800" cy="1016000"/>
          </a:xfrm>
          <a:prstGeom prst="rightArrow">
            <a:avLst>
              <a:gd name="adj1" fmla="val 50000"/>
              <a:gd name="adj2" fmla="val 25000"/>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48285" name="AutoShape 157">
            <a:extLst>
              <a:ext uri="{FF2B5EF4-FFF2-40B4-BE49-F238E27FC236}">
                <a16:creationId xmlns:a16="http://schemas.microsoft.com/office/drawing/2014/main" xmlns="" id="{51C113EB-A76F-BFC3-560E-9ED386E0A0AD}"/>
              </a:ext>
            </a:extLst>
          </p:cNvPr>
          <p:cNvSpPr>
            <a:spLocks noChangeArrowheads="1"/>
          </p:cNvSpPr>
          <p:nvPr/>
        </p:nvSpPr>
        <p:spPr bwMode="auto">
          <a:xfrm>
            <a:off x="3352800" y="609600"/>
            <a:ext cx="685800" cy="533400"/>
          </a:xfrm>
          <a:prstGeom prst="rightArrow">
            <a:avLst>
              <a:gd name="adj1" fmla="val 50000"/>
              <a:gd name="adj2" fmla="val 32143"/>
            </a:avLst>
          </a:prstGeom>
          <a:gradFill rotWithShape="0">
            <a:gsLst>
              <a:gs pos="0">
                <a:srgbClr val="0099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3296" name="Picture 159">
            <a:extLst>
              <a:ext uri="{FF2B5EF4-FFF2-40B4-BE49-F238E27FC236}">
                <a16:creationId xmlns:a16="http://schemas.microsoft.com/office/drawing/2014/main" xmlns="" id="{E38B6E57-7194-60B3-BFD8-8D3ED71BC1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7696200"/>
            <a:ext cx="1333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7" name="Picture 160">
            <a:extLst>
              <a:ext uri="{FF2B5EF4-FFF2-40B4-BE49-F238E27FC236}">
                <a16:creationId xmlns:a16="http://schemas.microsoft.com/office/drawing/2014/main" xmlns="" id="{CC8B8714-CDAA-2285-FACD-7A2E22D04D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7543800"/>
            <a:ext cx="7318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89" name="AutoShape 161">
            <a:extLst>
              <a:ext uri="{FF2B5EF4-FFF2-40B4-BE49-F238E27FC236}">
                <a16:creationId xmlns:a16="http://schemas.microsoft.com/office/drawing/2014/main" xmlns="" id="{CF01B8F7-22FF-4953-D967-D5C202D79F61}"/>
              </a:ext>
            </a:extLst>
          </p:cNvPr>
          <p:cNvSpPr>
            <a:spLocks noChangeArrowheads="1"/>
          </p:cNvSpPr>
          <p:nvPr/>
        </p:nvSpPr>
        <p:spPr bwMode="auto">
          <a:xfrm>
            <a:off x="3352800" y="7467600"/>
            <a:ext cx="685800" cy="1016000"/>
          </a:xfrm>
          <a:prstGeom prst="rightArrow">
            <a:avLst>
              <a:gd name="adj1" fmla="val 50000"/>
              <a:gd name="adj2" fmla="val 25000"/>
            </a:avLst>
          </a:prstGeom>
          <a:gradFill rotWithShape="0">
            <a:gsLst>
              <a:gs pos="0">
                <a:srgbClr val="FF00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53299" name="Text Box 162">
            <a:extLst>
              <a:ext uri="{FF2B5EF4-FFF2-40B4-BE49-F238E27FC236}">
                <a16:creationId xmlns:a16="http://schemas.microsoft.com/office/drawing/2014/main" xmlns="" id="{63D2FF51-2AC7-154F-727C-715E2DD146F9}"/>
              </a:ext>
            </a:extLst>
          </p:cNvPr>
          <p:cNvSpPr txBox="1">
            <a:spLocks noChangeArrowheads="1"/>
          </p:cNvSpPr>
          <p:nvPr/>
        </p:nvSpPr>
        <p:spPr bwMode="auto">
          <a:xfrm>
            <a:off x="914400" y="7467600"/>
            <a:ext cx="1905000" cy="649288"/>
          </a:xfrm>
          <a:prstGeom prst="rect">
            <a:avLst/>
          </a:prstGeom>
          <a:gradFill rotWithShape="0">
            <a:gsLst>
              <a:gs pos="0">
                <a:srgbClr val="FFFF00"/>
              </a:gs>
              <a:gs pos="100000">
                <a:srgbClr val="FFFFFF"/>
              </a:gs>
            </a:gsLst>
            <a:lin ang="5400000" scaled="1"/>
          </a:gra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200" b="1" u="sng"/>
              <a:t>È vietato usare l’ascensore </a:t>
            </a:r>
          </a:p>
          <a:p>
            <a:pPr algn="ctr"/>
            <a:r>
              <a:rPr lang="it-IT" altLang="it-IT" sz="1200" b="1" u="sng"/>
              <a:t>in caso di emergenza</a:t>
            </a:r>
          </a:p>
        </p:txBody>
      </p:sp>
      <p:sp>
        <p:nvSpPr>
          <p:cNvPr id="2" name="Segnaposto data 1">
            <a:extLst>
              <a:ext uri="{FF2B5EF4-FFF2-40B4-BE49-F238E27FC236}">
                <a16:creationId xmlns:a16="http://schemas.microsoft.com/office/drawing/2014/main" xmlns="" id="{E1022AA2-9643-E6E7-DDC9-C3A1A37FD7A9}"/>
              </a:ext>
            </a:extLst>
          </p:cNvPr>
          <p:cNvSpPr>
            <a:spLocks noGrp="1"/>
          </p:cNvSpPr>
          <p:nvPr>
            <p:ph type="dt" sz="quarter" idx="10"/>
          </p:nvPr>
        </p:nvSpPr>
        <p:spPr/>
        <p:txBody>
          <a:bodyPr/>
          <a:lstStyle/>
          <a:p>
            <a:pPr>
              <a:defRPr/>
            </a:pPr>
            <a:fld id="{55AEDCDD-BEC6-4C90-A0C3-69C0CCD4655A}"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EAAF910-A52C-6FA4-92C4-3BFA258115F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3302" name="Segnaposto numero diapositiva 3">
            <a:extLst>
              <a:ext uri="{FF2B5EF4-FFF2-40B4-BE49-F238E27FC236}">
                <a16:creationId xmlns:a16="http://schemas.microsoft.com/office/drawing/2014/main" xmlns="" id="{02D2926A-CC15-A539-9D61-C55B668F34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07C508-CE58-4D4D-A978-86B8A0B9562D}" type="slidenum">
              <a:rPr lang="it-IT" altLang="it-IT" sz="600">
                <a:solidFill>
                  <a:srgbClr val="898989"/>
                </a:solidFill>
              </a:rPr>
              <a:pPr/>
              <a:t>40</a:t>
            </a:fld>
            <a:endParaRPr lang="it-IT" altLang="it-IT" sz="600">
              <a:solidFill>
                <a:srgbClr val="89898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1000" fill="hold"/>
                                        <p:tgtEl>
                                          <p:spTgt spid="48130"/>
                                        </p:tgtEl>
                                        <p:attrNameLst>
                                          <p:attrName>ppt_w</p:attrName>
                                        </p:attrNameLst>
                                      </p:cBhvr>
                                      <p:tavLst>
                                        <p:tav tm="0">
                                          <p:val>
                                            <p:fltVal val="0"/>
                                          </p:val>
                                        </p:tav>
                                        <p:tav tm="100000">
                                          <p:val>
                                            <p:strVal val="#ppt_w"/>
                                          </p:val>
                                        </p:tav>
                                      </p:tavLst>
                                    </p:anim>
                                    <p:anim calcmode="lin" valueType="num">
                                      <p:cBhvr>
                                        <p:cTn id="8" dur="1000" fill="hold"/>
                                        <p:tgtEl>
                                          <p:spTgt spid="48130"/>
                                        </p:tgtEl>
                                        <p:attrNameLst>
                                          <p:attrName>ppt_h</p:attrName>
                                        </p:attrNameLst>
                                      </p:cBhvr>
                                      <p:tavLst>
                                        <p:tav tm="0">
                                          <p:val>
                                            <p:fltVal val="0"/>
                                          </p:val>
                                        </p:tav>
                                        <p:tav tm="100000">
                                          <p:val>
                                            <p:strVal val="#ppt_h"/>
                                          </p:val>
                                        </p:tav>
                                      </p:tavLst>
                                    </p:anim>
                                    <p:anim calcmode="lin" valueType="num">
                                      <p:cBhvr>
                                        <p:cTn id="9" dur="1000" fill="hold"/>
                                        <p:tgtEl>
                                          <p:spTgt spid="481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1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8131"/>
                                        </p:tgtEl>
                                        <p:attrNameLst>
                                          <p:attrName>style.visibility</p:attrName>
                                        </p:attrNameLst>
                                      </p:cBhvr>
                                      <p:to>
                                        <p:strVal val="visible"/>
                                      </p:to>
                                    </p:set>
                                    <p:animEffect transition="in" filter="strips(downLeft)">
                                      <p:cBhvr>
                                        <p:cTn id="15" dur="500"/>
                                        <p:tgtEl>
                                          <p:spTgt spid="481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42" fill="hold" nodeType="clickEffect">
                                  <p:stCondLst>
                                    <p:cond delay="0"/>
                                  </p:stCondLst>
                                  <p:childTnLst>
                                    <p:set>
                                      <p:cBhvr>
                                        <p:cTn id="19" dur="1" fill="hold">
                                          <p:stCondLst>
                                            <p:cond delay="0"/>
                                          </p:stCondLst>
                                        </p:cTn>
                                        <p:tgtEl>
                                          <p:spTgt spid="48238"/>
                                        </p:tgtEl>
                                        <p:attrNameLst>
                                          <p:attrName>style.visibility</p:attrName>
                                        </p:attrNameLst>
                                      </p:cBhvr>
                                      <p:to>
                                        <p:strVal val="visible"/>
                                      </p:to>
                                    </p:set>
                                    <p:animEffect transition="in" filter="barn(outHorizontal)">
                                      <p:cBhvr>
                                        <p:cTn id="20" dur="500"/>
                                        <p:tgtEl>
                                          <p:spTgt spid="4823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42" fill="hold" nodeType="clickEffect">
                                  <p:stCondLst>
                                    <p:cond delay="0"/>
                                  </p:stCondLst>
                                  <p:childTnLst>
                                    <p:set>
                                      <p:cBhvr>
                                        <p:cTn id="24" dur="1" fill="hold">
                                          <p:stCondLst>
                                            <p:cond delay="0"/>
                                          </p:stCondLst>
                                        </p:cTn>
                                        <p:tgtEl>
                                          <p:spTgt spid="48291"/>
                                        </p:tgtEl>
                                        <p:attrNameLst>
                                          <p:attrName>style.visibility</p:attrName>
                                        </p:attrNameLst>
                                      </p:cBhvr>
                                      <p:to>
                                        <p:strVal val="visible"/>
                                      </p:to>
                                    </p:set>
                                    <p:animEffect transition="in" filter="barn(outHorizontal)">
                                      <p:cBhvr>
                                        <p:cTn id="25" dur="500"/>
                                        <p:tgtEl>
                                          <p:spTgt spid="482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8236"/>
                                        </p:tgtEl>
                                        <p:attrNameLst>
                                          <p:attrName>style.visibility</p:attrName>
                                        </p:attrNameLst>
                                      </p:cBhvr>
                                      <p:to>
                                        <p:strVal val="visible"/>
                                      </p:to>
                                    </p:set>
                                    <p:animEffect transition="in" filter="dissolve">
                                      <p:cBhvr>
                                        <p:cTn id="30" dur="500"/>
                                        <p:tgtEl>
                                          <p:spTgt spid="482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8264"/>
                                        </p:tgtEl>
                                        <p:attrNameLst>
                                          <p:attrName>style.visibility</p:attrName>
                                        </p:attrNameLst>
                                      </p:cBhvr>
                                      <p:to>
                                        <p:strVal val="visible"/>
                                      </p:to>
                                    </p:set>
                                    <p:animEffect transition="in" filter="dissolve">
                                      <p:cBhvr>
                                        <p:cTn id="35" dur="500"/>
                                        <p:tgtEl>
                                          <p:spTgt spid="4826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8265"/>
                                        </p:tgtEl>
                                        <p:attrNameLst>
                                          <p:attrName>style.visibility</p:attrName>
                                        </p:attrNameLst>
                                      </p:cBhvr>
                                      <p:to>
                                        <p:strVal val="visible"/>
                                      </p:to>
                                    </p:set>
                                    <p:animEffect transition="in" filter="dissolve">
                                      <p:cBhvr>
                                        <p:cTn id="40" dur="500"/>
                                        <p:tgtEl>
                                          <p:spTgt spid="4826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8284"/>
                                        </p:tgtEl>
                                        <p:attrNameLst>
                                          <p:attrName>style.visibility</p:attrName>
                                        </p:attrNameLst>
                                      </p:cBhvr>
                                      <p:to>
                                        <p:strVal val="visible"/>
                                      </p:to>
                                    </p:set>
                                    <p:animEffect transition="in" filter="dissolve">
                                      <p:cBhvr>
                                        <p:cTn id="45" dur="500"/>
                                        <p:tgtEl>
                                          <p:spTgt spid="4828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8285"/>
                                        </p:tgtEl>
                                        <p:attrNameLst>
                                          <p:attrName>style.visibility</p:attrName>
                                        </p:attrNameLst>
                                      </p:cBhvr>
                                      <p:to>
                                        <p:strVal val="visible"/>
                                      </p:to>
                                    </p:set>
                                    <p:animEffect transition="in" filter="dissolve">
                                      <p:cBhvr>
                                        <p:cTn id="50" dur="500"/>
                                        <p:tgtEl>
                                          <p:spTgt spid="4828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8289"/>
                                        </p:tgtEl>
                                        <p:attrNameLst>
                                          <p:attrName>style.visibility</p:attrName>
                                        </p:attrNameLst>
                                      </p:cBhvr>
                                      <p:to>
                                        <p:strVal val="visible"/>
                                      </p:to>
                                    </p:set>
                                    <p:animEffect transition="in" filter="dissolve">
                                      <p:cBhvr>
                                        <p:cTn id="55" dur="500"/>
                                        <p:tgtEl>
                                          <p:spTgt spid="4828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48206"/>
                                        </p:tgtEl>
                                        <p:attrNameLst>
                                          <p:attrName>style.visibility</p:attrName>
                                        </p:attrNameLst>
                                      </p:cBhvr>
                                      <p:to>
                                        <p:strVal val="visible"/>
                                      </p:to>
                                    </p:set>
                                    <p:animEffect transition="in" filter="box(in)">
                                      <p:cBhvr>
                                        <p:cTn id="60" dur="500"/>
                                        <p:tgtEl>
                                          <p:spTgt spid="4820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8207"/>
                                        </p:tgtEl>
                                        <p:attrNameLst>
                                          <p:attrName>style.visibility</p:attrName>
                                        </p:attrNameLst>
                                      </p:cBhvr>
                                      <p:to>
                                        <p:strVal val="visible"/>
                                      </p:to>
                                    </p:set>
                                    <p:animEffect transition="in" filter="dissolve">
                                      <p:cBhvr>
                                        <p:cTn id="65" dur="500"/>
                                        <p:tgtEl>
                                          <p:spTgt spid="4820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nodeType="clickEffect">
                                  <p:stCondLst>
                                    <p:cond delay="0"/>
                                  </p:stCondLst>
                                  <p:childTnLst>
                                    <p:set>
                                      <p:cBhvr>
                                        <p:cTn id="69" dur="1" fill="hold">
                                          <p:stCondLst>
                                            <p:cond delay="0"/>
                                          </p:stCondLst>
                                        </p:cTn>
                                        <p:tgtEl>
                                          <p:spTgt spid="48212"/>
                                        </p:tgtEl>
                                        <p:attrNameLst>
                                          <p:attrName>style.visibility</p:attrName>
                                        </p:attrNameLst>
                                      </p:cBhvr>
                                      <p:to>
                                        <p:strVal val="visible"/>
                                      </p:to>
                                    </p:set>
                                    <p:animEffect transition="in" filter="box(in)">
                                      <p:cBhvr>
                                        <p:cTn id="70" dur="500"/>
                                        <p:tgtEl>
                                          <p:spTgt spid="4821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42" fill="hold" nodeType="clickEffect">
                                  <p:stCondLst>
                                    <p:cond delay="0"/>
                                  </p:stCondLst>
                                  <p:childTnLst>
                                    <p:set>
                                      <p:cBhvr>
                                        <p:cTn id="74" dur="1" fill="hold">
                                          <p:stCondLst>
                                            <p:cond delay="0"/>
                                          </p:stCondLst>
                                        </p:cTn>
                                        <p:tgtEl>
                                          <p:spTgt spid="48237"/>
                                        </p:tgtEl>
                                        <p:attrNameLst>
                                          <p:attrName>style.visibility</p:attrName>
                                        </p:attrNameLst>
                                      </p:cBhvr>
                                      <p:to>
                                        <p:strVal val="visible"/>
                                      </p:to>
                                    </p:set>
                                    <p:animEffect transition="in" filter="barn(outHorizontal)">
                                      <p:cBhvr>
                                        <p:cTn id="75" dur="500"/>
                                        <p:tgtEl>
                                          <p:spTgt spid="48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autoUpdateAnimBg="0"/>
      <p:bldP spid="48131" grpId="0" animBg="1" autoUpdateAnimBg="0"/>
      <p:bldP spid="48207" grpId="0" animBg="1"/>
      <p:bldP spid="48236" grpId="0" animBg="1"/>
      <p:bldP spid="48264" grpId="0" animBg="1"/>
      <p:bldP spid="48265" grpId="0" animBg="1"/>
      <p:bldP spid="48284" grpId="0" animBg="1"/>
      <p:bldP spid="48285" grpId="0" animBg="1"/>
      <p:bldP spid="4828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xmlns="" id="{41C1FABF-E168-7D0C-1C2E-11FD0D952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57150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a:extLst>
              <a:ext uri="{FF2B5EF4-FFF2-40B4-BE49-F238E27FC236}">
                <a16:creationId xmlns:a16="http://schemas.microsoft.com/office/drawing/2014/main" xmlns="" id="{4E35B740-2E93-8421-535B-5A06AD7CA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9342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7">
            <a:extLst>
              <a:ext uri="{FF2B5EF4-FFF2-40B4-BE49-F238E27FC236}">
                <a16:creationId xmlns:a16="http://schemas.microsoft.com/office/drawing/2014/main" xmlns="" id="{F7531A5F-0F74-FDBE-F6DF-9FD4AC653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7150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5" name="AutoShape 27">
            <a:extLst>
              <a:ext uri="{FF2B5EF4-FFF2-40B4-BE49-F238E27FC236}">
                <a16:creationId xmlns:a16="http://schemas.microsoft.com/office/drawing/2014/main" xmlns="" id="{9E782F22-A95B-8FB8-BA84-8871B5A23C2F}"/>
              </a:ext>
            </a:extLst>
          </p:cNvPr>
          <p:cNvSpPr>
            <a:spLocks noChangeArrowheads="1"/>
          </p:cNvSpPr>
          <p:nvPr/>
        </p:nvSpPr>
        <p:spPr bwMode="auto">
          <a:xfrm>
            <a:off x="2971800" y="3124200"/>
            <a:ext cx="685800" cy="1016000"/>
          </a:xfrm>
          <a:prstGeom prst="rightArrow">
            <a:avLst>
              <a:gd name="adj1" fmla="val 50000"/>
              <a:gd name="adj2" fmla="val 25000"/>
            </a:avLst>
          </a:prstGeom>
          <a:gradFill rotWithShape="0">
            <a:gsLst>
              <a:gs pos="0">
                <a:srgbClr val="FF3939"/>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graphicFrame>
        <p:nvGraphicFramePr>
          <p:cNvPr id="53276" name="Group 28">
            <a:extLst>
              <a:ext uri="{FF2B5EF4-FFF2-40B4-BE49-F238E27FC236}">
                <a16:creationId xmlns:a16="http://schemas.microsoft.com/office/drawing/2014/main" xmlns="" id="{3151B3AE-A3F0-8607-8B26-329FC82166DB}"/>
              </a:ext>
            </a:extLst>
          </p:cNvPr>
          <p:cNvGraphicFramePr>
            <a:graphicFrameLocks noGrp="1"/>
          </p:cNvGraphicFramePr>
          <p:nvPr/>
        </p:nvGraphicFramePr>
        <p:xfrm>
          <a:off x="533400" y="3276600"/>
          <a:ext cx="1885950" cy="9144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i="0" u="sng" strike="noStrike" cap="none" normalizeH="0" baseline="0">
                          <a:ln>
                            <a:noFill/>
                          </a:ln>
                          <a:solidFill>
                            <a:schemeClr val="tx1"/>
                          </a:solidFill>
                          <a:effectLst/>
                          <a:latin typeface="Arial" charset="0"/>
                        </a:rPr>
                        <a:t>Manichetta o idrante</a:t>
                      </a:r>
                      <a:endParaRPr kumimoji="0" lang="it-IT" sz="1200" b="0" i="0" u="none" strike="noStrike" cap="none" normalizeH="0" baseline="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00">
                            <a:gamma/>
                            <a:tint val="0"/>
                            <a:invGamma/>
                          </a:srgbClr>
                        </a:gs>
                      </a:gsLst>
                      <a:lin ang="5400000" scaled="1"/>
                    </a:gradFill>
                  </a:tcPr>
                </a:tc>
                <a:extLst>
                  <a:ext uri="{0D108BD9-81ED-4DB2-BD59-A6C34878D82A}">
                    <a16:rowId xmlns:a16="http://schemas.microsoft.com/office/drawing/2014/main" xmlns="" val="10000"/>
                  </a:ext>
                </a:extLst>
              </a:tr>
              <a:tr h="5175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Arial" charset="0"/>
                        </a:rPr>
                        <a:t>Si trova sopra o a fianco della manichetta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pic>
        <p:nvPicPr>
          <p:cNvPr id="54286" name="Picture 36">
            <a:extLst>
              <a:ext uri="{FF2B5EF4-FFF2-40B4-BE49-F238E27FC236}">
                <a16:creationId xmlns:a16="http://schemas.microsoft.com/office/drawing/2014/main" xmlns="" id="{09D3417A-352E-4A86-3ACB-C2E675008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004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85" name="Group 37">
            <a:extLst>
              <a:ext uri="{FF2B5EF4-FFF2-40B4-BE49-F238E27FC236}">
                <a16:creationId xmlns:a16="http://schemas.microsoft.com/office/drawing/2014/main" xmlns="" id="{09D45EC3-574B-4336-44FF-5AA90B0160BC}"/>
              </a:ext>
            </a:extLst>
          </p:cNvPr>
          <p:cNvGraphicFramePr>
            <a:graphicFrameLocks noGrp="1"/>
          </p:cNvGraphicFramePr>
          <p:nvPr/>
        </p:nvGraphicFramePr>
        <p:xfrm>
          <a:off x="533400" y="4495800"/>
          <a:ext cx="1885950" cy="8382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810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Estintore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330200">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Si trova sopra o a fianco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 dell’ estintore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293" name="AutoShape 45">
            <a:extLst>
              <a:ext uri="{FF2B5EF4-FFF2-40B4-BE49-F238E27FC236}">
                <a16:creationId xmlns:a16="http://schemas.microsoft.com/office/drawing/2014/main" xmlns="" id="{77BB8A24-141A-6B0C-DE29-65622C50E1D0}"/>
              </a:ext>
            </a:extLst>
          </p:cNvPr>
          <p:cNvSpPr>
            <a:spLocks noChangeArrowheads="1"/>
          </p:cNvSpPr>
          <p:nvPr/>
        </p:nvSpPr>
        <p:spPr bwMode="auto">
          <a:xfrm>
            <a:off x="2971800" y="4343400"/>
            <a:ext cx="685800" cy="1016000"/>
          </a:xfrm>
          <a:prstGeom prst="rightArrow">
            <a:avLst>
              <a:gd name="adj1" fmla="val 50000"/>
              <a:gd name="adj2" fmla="val 25000"/>
            </a:avLst>
          </a:prstGeom>
          <a:gradFill rotWithShape="0">
            <a:gsLst>
              <a:gs pos="0">
                <a:srgbClr val="FF3939"/>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4296" name="Picture 46">
            <a:extLst>
              <a:ext uri="{FF2B5EF4-FFF2-40B4-BE49-F238E27FC236}">
                <a16:creationId xmlns:a16="http://schemas.microsoft.com/office/drawing/2014/main" xmlns="" id="{4BCE0384-1656-B8FA-5EA5-304BB63D8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3434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304" name="Group 56">
            <a:extLst>
              <a:ext uri="{FF2B5EF4-FFF2-40B4-BE49-F238E27FC236}">
                <a16:creationId xmlns:a16="http://schemas.microsoft.com/office/drawing/2014/main" xmlns="" id="{832F76C1-C057-D58B-205A-886BDD0E69FA}"/>
              </a:ext>
            </a:extLst>
          </p:cNvPr>
          <p:cNvGraphicFramePr>
            <a:graphicFrameLocks noGrp="1"/>
          </p:cNvGraphicFramePr>
          <p:nvPr/>
        </p:nvGraphicFramePr>
        <p:xfrm>
          <a:off x="533400" y="5638800"/>
          <a:ext cx="1885950" cy="914400"/>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i="0" u="sng" strike="noStrike" cap="none" normalizeH="0" baseline="0">
                          <a:ln>
                            <a:noFill/>
                          </a:ln>
                          <a:solidFill>
                            <a:schemeClr val="tx1"/>
                          </a:solidFill>
                          <a:effectLst/>
                          <a:latin typeface="Arial" charset="0"/>
                        </a:rPr>
                        <a:t>Allarme antincendio</a:t>
                      </a:r>
                      <a:endParaRPr kumimoji="0" lang="it-IT" sz="1200" b="0" i="0" u="none" strike="noStrike" cap="none" normalizeH="0" baseline="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00">
                            <a:gamma/>
                            <a:tint val="0"/>
                            <a:invGamma/>
                          </a:srgbClr>
                        </a:gs>
                      </a:gsLst>
                      <a:lin ang="5400000" scaled="1"/>
                    </a:gradFill>
                  </a:tcPr>
                </a:tc>
                <a:extLst>
                  <a:ext uri="{0D108BD9-81ED-4DB2-BD59-A6C34878D82A}">
                    <a16:rowId xmlns:a16="http://schemas.microsoft.com/office/drawing/2014/main" xmlns="" val="10000"/>
                  </a:ext>
                </a:extLst>
              </a:tr>
              <a:tr h="5175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a:ln>
                            <a:noFill/>
                          </a:ln>
                          <a:solidFill>
                            <a:schemeClr val="tx1"/>
                          </a:solidFill>
                          <a:effectLst/>
                          <a:latin typeface="Arial" charset="0"/>
                        </a:rPr>
                        <a:t>Allarme acustico di evacuazione</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312" name="AutoShape 64">
            <a:extLst>
              <a:ext uri="{FF2B5EF4-FFF2-40B4-BE49-F238E27FC236}">
                <a16:creationId xmlns:a16="http://schemas.microsoft.com/office/drawing/2014/main" xmlns="" id="{6BBD861A-89CB-177C-CBE1-9251EFFD8132}"/>
              </a:ext>
            </a:extLst>
          </p:cNvPr>
          <p:cNvSpPr>
            <a:spLocks noChangeArrowheads="1"/>
          </p:cNvSpPr>
          <p:nvPr/>
        </p:nvSpPr>
        <p:spPr bwMode="auto">
          <a:xfrm>
            <a:off x="3048000" y="5562600"/>
            <a:ext cx="685800" cy="1016000"/>
          </a:xfrm>
          <a:prstGeom prst="rightArrow">
            <a:avLst>
              <a:gd name="adj1" fmla="val 50000"/>
              <a:gd name="adj2" fmla="val 25000"/>
            </a:avLst>
          </a:prstGeom>
          <a:gradFill rotWithShape="0">
            <a:gsLst>
              <a:gs pos="0">
                <a:srgbClr val="FF3939"/>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graphicFrame>
        <p:nvGraphicFramePr>
          <p:cNvPr id="53322" name="Group 74">
            <a:extLst>
              <a:ext uri="{FF2B5EF4-FFF2-40B4-BE49-F238E27FC236}">
                <a16:creationId xmlns:a16="http://schemas.microsoft.com/office/drawing/2014/main" xmlns="" id="{A38520BE-E024-8908-DD6C-037724C26007}"/>
              </a:ext>
            </a:extLst>
          </p:cNvPr>
          <p:cNvGraphicFramePr>
            <a:graphicFrameLocks noGrp="1"/>
          </p:cNvGraphicFramePr>
          <p:nvPr/>
        </p:nvGraphicFramePr>
        <p:xfrm>
          <a:off x="533400" y="6858000"/>
          <a:ext cx="1885950" cy="974725"/>
        </p:xfrm>
        <a:graphic>
          <a:graphicData uri="http://schemas.openxmlformats.org/drawingml/2006/table">
            <a:tbl>
              <a:tblPr/>
              <a:tblGrid>
                <a:gridCol w="1885950">
                  <a:extLst>
                    <a:ext uri="{9D8B030D-6E8A-4147-A177-3AD203B41FA5}">
                      <a16:colId xmlns:a16="http://schemas.microsoft.com/office/drawing/2014/main" xmlns="" val="20000"/>
                    </a:ext>
                  </a:extLst>
                </a:gridCol>
              </a:tblGrid>
              <a:tr h="39687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1" i="0" u="sng" strike="noStrike" cap="none" normalizeH="0" baseline="0">
                          <a:ln>
                            <a:noFill/>
                          </a:ln>
                          <a:solidFill>
                            <a:schemeClr val="tx1"/>
                          </a:solidFill>
                          <a:effectLst/>
                          <a:latin typeface="Arial" panose="020B0604020202020204" pitchFamily="34" charset="0"/>
                          <a:ea typeface="MS PGothic" panose="020B0600070205080204" pitchFamily="34" charset="-128"/>
                        </a:rPr>
                        <a:t>Interruttore elettrico generale</a:t>
                      </a:r>
                      <a:endPar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00"/>
                        </a:gs>
                        <a:gs pos="100000">
                          <a:srgbClr val="FFFFFF"/>
                        </a:gs>
                      </a:gsLst>
                      <a:lin ang="5400000" scaled="1"/>
                    </a:gradFill>
                  </a:tcPr>
                </a:tc>
                <a:extLst>
                  <a:ext uri="{0D108BD9-81ED-4DB2-BD59-A6C34878D82A}">
                    <a16:rowId xmlns:a16="http://schemas.microsoft.com/office/drawing/2014/main" xmlns="" val="10000"/>
                  </a:ext>
                </a:extLst>
              </a:tr>
              <a:tr h="517525">
                <a:tc>
                  <a:txBody>
                    <a:bodyPr/>
                    <a:lstStyle>
                      <a:lvl1pPr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Pulsante di sgancio dell’energia elettrica</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3321" name="AutoShape 73">
            <a:extLst>
              <a:ext uri="{FF2B5EF4-FFF2-40B4-BE49-F238E27FC236}">
                <a16:creationId xmlns:a16="http://schemas.microsoft.com/office/drawing/2014/main" xmlns="" id="{97B40289-8522-181B-0ABA-D94EF8A3B757}"/>
              </a:ext>
            </a:extLst>
          </p:cNvPr>
          <p:cNvSpPr>
            <a:spLocks noChangeArrowheads="1"/>
          </p:cNvSpPr>
          <p:nvPr/>
        </p:nvSpPr>
        <p:spPr bwMode="auto">
          <a:xfrm>
            <a:off x="3048000" y="6858000"/>
            <a:ext cx="685800" cy="1016000"/>
          </a:xfrm>
          <a:prstGeom prst="rightArrow">
            <a:avLst>
              <a:gd name="adj1" fmla="val 50000"/>
              <a:gd name="adj2" fmla="val 25000"/>
            </a:avLst>
          </a:prstGeom>
          <a:gradFill rotWithShape="0">
            <a:gsLst>
              <a:gs pos="0">
                <a:srgbClr val="FF3939"/>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pic>
        <p:nvPicPr>
          <p:cNvPr id="54315" name="Picture 78">
            <a:extLst>
              <a:ext uri="{FF2B5EF4-FFF2-40B4-BE49-F238E27FC236}">
                <a16:creationId xmlns:a16="http://schemas.microsoft.com/office/drawing/2014/main" xmlns="" id="{69DB2BAA-1F0A-7A62-065C-1D3A299E8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533400"/>
            <a:ext cx="21717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27" name="AutoShape 79">
            <a:extLst>
              <a:ext uri="{FF2B5EF4-FFF2-40B4-BE49-F238E27FC236}">
                <a16:creationId xmlns:a16="http://schemas.microsoft.com/office/drawing/2014/main" xmlns="" id="{3F821838-7263-D907-7B45-6F74D2A78250}"/>
              </a:ext>
            </a:extLst>
          </p:cNvPr>
          <p:cNvSpPr>
            <a:spLocks noChangeArrowheads="1"/>
          </p:cNvSpPr>
          <p:nvPr/>
        </p:nvSpPr>
        <p:spPr bwMode="auto">
          <a:xfrm>
            <a:off x="2971800" y="457200"/>
            <a:ext cx="685800" cy="1016000"/>
          </a:xfrm>
          <a:prstGeom prst="rightArrow">
            <a:avLst>
              <a:gd name="adj1" fmla="val 50000"/>
              <a:gd name="adj2" fmla="val 25000"/>
            </a:avLst>
          </a:prstGeom>
          <a:gradFill rotWithShape="0">
            <a:gsLst>
              <a:gs pos="0">
                <a:srgbClr val="FF3939"/>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54317" name="Text Box 80">
            <a:extLst>
              <a:ext uri="{FF2B5EF4-FFF2-40B4-BE49-F238E27FC236}">
                <a16:creationId xmlns:a16="http://schemas.microsoft.com/office/drawing/2014/main" xmlns="" id="{1330EF0F-36F5-B3B0-2CBB-27083A0A4320}"/>
              </a:ext>
            </a:extLst>
          </p:cNvPr>
          <p:cNvSpPr txBox="1">
            <a:spLocks noChangeArrowheads="1"/>
          </p:cNvSpPr>
          <p:nvPr/>
        </p:nvSpPr>
        <p:spPr bwMode="auto">
          <a:xfrm>
            <a:off x="533400" y="609600"/>
            <a:ext cx="1905000" cy="649288"/>
          </a:xfrm>
          <a:prstGeom prst="rect">
            <a:avLst/>
          </a:prstGeom>
          <a:gradFill rotWithShape="0">
            <a:gsLst>
              <a:gs pos="0">
                <a:srgbClr val="FFFF00"/>
              </a:gs>
              <a:gs pos="100000">
                <a:srgbClr val="FFFFFF"/>
              </a:gs>
            </a:gsLst>
            <a:lin ang="5400000" scaled="1"/>
          </a:gra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200" b="1" u="sng"/>
              <a:t>È vietato spegnere principi d’incendio con acqua</a:t>
            </a:r>
          </a:p>
        </p:txBody>
      </p:sp>
      <p:sp>
        <p:nvSpPr>
          <p:cNvPr id="53329" name="Rectangle 81">
            <a:extLst>
              <a:ext uri="{FF2B5EF4-FFF2-40B4-BE49-F238E27FC236}">
                <a16:creationId xmlns:a16="http://schemas.microsoft.com/office/drawing/2014/main" xmlns="" id="{AB45CB83-8238-494E-3E18-665C71E268B3}"/>
              </a:ext>
            </a:extLst>
          </p:cNvPr>
          <p:cNvSpPr>
            <a:spLocks noChangeArrowheads="1"/>
          </p:cNvSpPr>
          <p:nvPr/>
        </p:nvSpPr>
        <p:spPr bwMode="auto">
          <a:xfrm>
            <a:off x="457200" y="2362200"/>
            <a:ext cx="1981200" cy="4572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i="1">
                <a:latin typeface="Times New Roman" panose="02020603050405020304" pitchFamily="18" charset="0"/>
              </a:rPr>
              <a:t>Segnaletica  antincendio</a:t>
            </a:r>
          </a:p>
        </p:txBody>
      </p:sp>
      <p:sp>
        <p:nvSpPr>
          <p:cNvPr id="53330" name="AutoShape 82">
            <a:extLst>
              <a:ext uri="{FF2B5EF4-FFF2-40B4-BE49-F238E27FC236}">
                <a16:creationId xmlns:a16="http://schemas.microsoft.com/office/drawing/2014/main" xmlns="" id="{4ED01D20-AFB7-BF67-D238-CCB1349B4E4C}"/>
              </a:ext>
            </a:extLst>
          </p:cNvPr>
          <p:cNvSpPr>
            <a:spLocks noChangeArrowheads="1"/>
          </p:cNvSpPr>
          <p:nvPr/>
        </p:nvSpPr>
        <p:spPr bwMode="auto">
          <a:xfrm>
            <a:off x="2971800" y="2286000"/>
            <a:ext cx="685800" cy="609600"/>
          </a:xfrm>
          <a:prstGeom prst="rightArrow">
            <a:avLst>
              <a:gd name="adj1" fmla="val 50000"/>
              <a:gd name="adj2" fmla="val 28125"/>
            </a:avLst>
          </a:prstGeom>
          <a:gradFill rotWithShape="0">
            <a:gsLst>
              <a:gs pos="0">
                <a:srgbClr val="FF0000"/>
              </a:gs>
              <a:gs pos="100000">
                <a:srgbClr val="000000"/>
              </a:gs>
            </a:gsLst>
            <a:lin ang="0" scaled="1"/>
          </a:gra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it-IT" altLang="it-IT" sz="1800"/>
          </a:p>
        </p:txBody>
      </p:sp>
      <p:sp>
        <p:nvSpPr>
          <p:cNvPr id="53331" name="Rectangle 83">
            <a:extLst>
              <a:ext uri="{FF2B5EF4-FFF2-40B4-BE49-F238E27FC236}">
                <a16:creationId xmlns:a16="http://schemas.microsoft.com/office/drawing/2014/main" xmlns="" id="{1B59EC28-AE01-6A52-CFFC-5C7097550C7C}"/>
              </a:ext>
            </a:extLst>
          </p:cNvPr>
          <p:cNvSpPr>
            <a:spLocks noChangeArrowheads="1"/>
          </p:cNvSpPr>
          <p:nvPr/>
        </p:nvSpPr>
        <p:spPr bwMode="auto">
          <a:xfrm>
            <a:off x="4419600" y="2362200"/>
            <a:ext cx="1581150" cy="482600"/>
          </a:xfrm>
          <a:prstGeom prst="rect">
            <a:avLst/>
          </a:prstGeom>
          <a:gradFill rotWithShape="0">
            <a:gsLst>
              <a:gs pos="0">
                <a:srgbClr val="FFFFFF"/>
              </a:gs>
              <a:gs pos="100000">
                <a:srgbClr val="99CCFF"/>
              </a:gs>
            </a:gsLst>
            <a:path path="shape">
              <a:fillToRect l="50000" t="50000" r="50000" b="50000"/>
            </a:path>
          </a:gra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i="1">
                <a:latin typeface="Times New Roman" panose="02020603050405020304" pitchFamily="18" charset="0"/>
              </a:rPr>
              <a:t>Segnaletica </a:t>
            </a:r>
          </a:p>
          <a:p>
            <a:pPr algn="ctr"/>
            <a:r>
              <a:rPr lang="it-IT" altLang="it-IT" sz="1400" b="1" i="1">
                <a:latin typeface="Times New Roman" panose="02020603050405020304" pitchFamily="18" charset="0"/>
              </a:rPr>
              <a:t>di riferimento</a:t>
            </a:r>
          </a:p>
        </p:txBody>
      </p:sp>
      <p:sp>
        <p:nvSpPr>
          <p:cNvPr id="2" name="Segnaposto data 1">
            <a:extLst>
              <a:ext uri="{FF2B5EF4-FFF2-40B4-BE49-F238E27FC236}">
                <a16:creationId xmlns:a16="http://schemas.microsoft.com/office/drawing/2014/main" xmlns="" id="{06FCBC74-9F74-417A-2572-B19555F5D8F0}"/>
              </a:ext>
            </a:extLst>
          </p:cNvPr>
          <p:cNvSpPr>
            <a:spLocks noGrp="1"/>
          </p:cNvSpPr>
          <p:nvPr>
            <p:ph type="dt" sz="quarter" idx="10"/>
          </p:nvPr>
        </p:nvSpPr>
        <p:spPr/>
        <p:txBody>
          <a:bodyPr/>
          <a:lstStyle/>
          <a:p>
            <a:pPr>
              <a:defRPr/>
            </a:pPr>
            <a:fld id="{FD7C51F6-0D6B-414C-9D51-EEF3DFB76E92}"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D50D51DB-AF96-D541-E1FB-5AA35CC28494}"/>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4323" name="Segnaposto numero diapositiva 3">
            <a:extLst>
              <a:ext uri="{FF2B5EF4-FFF2-40B4-BE49-F238E27FC236}">
                <a16:creationId xmlns:a16="http://schemas.microsoft.com/office/drawing/2014/main" xmlns="" id="{540C1CE9-C3D7-D8B7-E612-33ADBCEE65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A8496E-9505-4A9F-A44F-54AE75513696}" type="slidenum">
              <a:rPr lang="it-IT" altLang="it-IT" sz="600">
                <a:solidFill>
                  <a:srgbClr val="898989"/>
                </a:solidFill>
              </a:rPr>
              <a:pPr/>
              <a:t>41</a:t>
            </a:fld>
            <a:endParaRPr lang="it-IT" altLang="it-IT" sz="600">
              <a:solidFill>
                <a:srgbClr val="898989"/>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3329"/>
                                        </p:tgtEl>
                                        <p:attrNameLst>
                                          <p:attrName>style.visibility</p:attrName>
                                        </p:attrNameLst>
                                      </p:cBhvr>
                                      <p:to>
                                        <p:strVal val="visible"/>
                                      </p:to>
                                    </p:set>
                                    <p:anim calcmode="lin" valueType="num">
                                      <p:cBhvr>
                                        <p:cTn id="7" dur="1000" fill="hold"/>
                                        <p:tgtEl>
                                          <p:spTgt spid="53329"/>
                                        </p:tgtEl>
                                        <p:attrNameLst>
                                          <p:attrName>ppt_w</p:attrName>
                                        </p:attrNameLst>
                                      </p:cBhvr>
                                      <p:tavLst>
                                        <p:tav tm="0">
                                          <p:val>
                                            <p:fltVal val="0"/>
                                          </p:val>
                                        </p:tav>
                                        <p:tav tm="100000">
                                          <p:val>
                                            <p:strVal val="#ppt_w"/>
                                          </p:val>
                                        </p:tav>
                                      </p:tavLst>
                                    </p:anim>
                                    <p:anim calcmode="lin" valueType="num">
                                      <p:cBhvr>
                                        <p:cTn id="8" dur="1000" fill="hold"/>
                                        <p:tgtEl>
                                          <p:spTgt spid="53329"/>
                                        </p:tgtEl>
                                        <p:attrNameLst>
                                          <p:attrName>ppt_h</p:attrName>
                                        </p:attrNameLst>
                                      </p:cBhvr>
                                      <p:tavLst>
                                        <p:tav tm="0">
                                          <p:val>
                                            <p:fltVal val="0"/>
                                          </p:val>
                                        </p:tav>
                                        <p:tav tm="100000">
                                          <p:val>
                                            <p:strVal val="#ppt_h"/>
                                          </p:val>
                                        </p:tav>
                                      </p:tavLst>
                                    </p:anim>
                                    <p:anim calcmode="lin" valueType="num">
                                      <p:cBhvr>
                                        <p:cTn id="9" dur="1000" fill="hold"/>
                                        <p:tgtEl>
                                          <p:spTgt spid="533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3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53331"/>
                                        </p:tgtEl>
                                        <p:attrNameLst>
                                          <p:attrName>style.visibility</p:attrName>
                                        </p:attrNameLst>
                                      </p:cBhvr>
                                      <p:to>
                                        <p:strVal val="visible"/>
                                      </p:to>
                                    </p:set>
                                    <p:animEffect transition="in" filter="strips(downLeft)">
                                      <p:cBhvr>
                                        <p:cTn id="15" dur="500"/>
                                        <p:tgtEl>
                                          <p:spTgt spid="533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42" fill="hold" nodeType="clickEffect">
                                  <p:stCondLst>
                                    <p:cond delay="0"/>
                                  </p:stCondLst>
                                  <p:childTnLst>
                                    <p:set>
                                      <p:cBhvr>
                                        <p:cTn id="19" dur="1" fill="hold">
                                          <p:stCondLst>
                                            <p:cond delay="0"/>
                                          </p:stCondLst>
                                        </p:cTn>
                                        <p:tgtEl>
                                          <p:spTgt spid="53276"/>
                                        </p:tgtEl>
                                        <p:attrNameLst>
                                          <p:attrName>style.visibility</p:attrName>
                                        </p:attrNameLst>
                                      </p:cBhvr>
                                      <p:to>
                                        <p:strVal val="visible"/>
                                      </p:to>
                                    </p:set>
                                    <p:animEffect transition="in" filter="barn(outHorizontal)">
                                      <p:cBhvr>
                                        <p:cTn id="20" dur="500"/>
                                        <p:tgtEl>
                                          <p:spTgt spid="5327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42" fill="hold" nodeType="clickEffect">
                                  <p:stCondLst>
                                    <p:cond delay="0"/>
                                  </p:stCondLst>
                                  <p:childTnLst>
                                    <p:set>
                                      <p:cBhvr>
                                        <p:cTn id="24" dur="1" fill="hold">
                                          <p:stCondLst>
                                            <p:cond delay="0"/>
                                          </p:stCondLst>
                                        </p:cTn>
                                        <p:tgtEl>
                                          <p:spTgt spid="53304"/>
                                        </p:tgtEl>
                                        <p:attrNameLst>
                                          <p:attrName>style.visibility</p:attrName>
                                        </p:attrNameLst>
                                      </p:cBhvr>
                                      <p:to>
                                        <p:strVal val="visible"/>
                                      </p:to>
                                    </p:set>
                                    <p:animEffect transition="in" filter="barn(outHorizontal)">
                                      <p:cBhvr>
                                        <p:cTn id="25" dur="500"/>
                                        <p:tgtEl>
                                          <p:spTgt spid="533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42" fill="hold" nodeType="clickEffect">
                                  <p:stCondLst>
                                    <p:cond delay="0"/>
                                  </p:stCondLst>
                                  <p:childTnLst>
                                    <p:set>
                                      <p:cBhvr>
                                        <p:cTn id="29" dur="1" fill="hold">
                                          <p:stCondLst>
                                            <p:cond delay="0"/>
                                          </p:stCondLst>
                                        </p:cTn>
                                        <p:tgtEl>
                                          <p:spTgt spid="53322"/>
                                        </p:tgtEl>
                                        <p:attrNameLst>
                                          <p:attrName>style.visibility</p:attrName>
                                        </p:attrNameLst>
                                      </p:cBhvr>
                                      <p:to>
                                        <p:strVal val="visible"/>
                                      </p:to>
                                    </p:set>
                                    <p:animEffect transition="in" filter="barn(outHorizontal)">
                                      <p:cBhvr>
                                        <p:cTn id="30" dur="500"/>
                                        <p:tgtEl>
                                          <p:spTgt spid="533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3275"/>
                                        </p:tgtEl>
                                        <p:attrNameLst>
                                          <p:attrName>style.visibility</p:attrName>
                                        </p:attrNameLst>
                                      </p:cBhvr>
                                      <p:to>
                                        <p:strVal val="visible"/>
                                      </p:to>
                                    </p:set>
                                    <p:animEffect transition="in" filter="dissolve">
                                      <p:cBhvr>
                                        <p:cTn id="35" dur="500"/>
                                        <p:tgtEl>
                                          <p:spTgt spid="532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3293"/>
                                        </p:tgtEl>
                                        <p:attrNameLst>
                                          <p:attrName>style.visibility</p:attrName>
                                        </p:attrNameLst>
                                      </p:cBhvr>
                                      <p:to>
                                        <p:strVal val="visible"/>
                                      </p:to>
                                    </p:set>
                                    <p:animEffect transition="in" filter="dissolve">
                                      <p:cBhvr>
                                        <p:cTn id="40" dur="500"/>
                                        <p:tgtEl>
                                          <p:spTgt spid="5329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3312"/>
                                        </p:tgtEl>
                                        <p:attrNameLst>
                                          <p:attrName>style.visibility</p:attrName>
                                        </p:attrNameLst>
                                      </p:cBhvr>
                                      <p:to>
                                        <p:strVal val="visible"/>
                                      </p:to>
                                    </p:set>
                                    <p:animEffect transition="in" filter="dissolve">
                                      <p:cBhvr>
                                        <p:cTn id="45" dur="500"/>
                                        <p:tgtEl>
                                          <p:spTgt spid="533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3321"/>
                                        </p:tgtEl>
                                        <p:attrNameLst>
                                          <p:attrName>style.visibility</p:attrName>
                                        </p:attrNameLst>
                                      </p:cBhvr>
                                      <p:to>
                                        <p:strVal val="visible"/>
                                      </p:to>
                                    </p:set>
                                    <p:animEffect transition="in" filter="dissolve">
                                      <p:cBhvr>
                                        <p:cTn id="50" dur="500"/>
                                        <p:tgtEl>
                                          <p:spTgt spid="533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3327"/>
                                        </p:tgtEl>
                                        <p:attrNameLst>
                                          <p:attrName>style.visibility</p:attrName>
                                        </p:attrNameLst>
                                      </p:cBhvr>
                                      <p:to>
                                        <p:strVal val="visible"/>
                                      </p:to>
                                    </p:set>
                                    <p:animEffect transition="in" filter="dissolve">
                                      <p:cBhvr>
                                        <p:cTn id="55" dur="500"/>
                                        <p:tgtEl>
                                          <p:spTgt spid="5332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330"/>
                                        </p:tgtEl>
                                        <p:attrNameLst>
                                          <p:attrName>style.visibility</p:attrName>
                                        </p:attrNameLst>
                                      </p:cBhvr>
                                      <p:to>
                                        <p:strVal val="visible"/>
                                      </p:to>
                                    </p:set>
                                    <p:animEffect transition="in" filter="dissolve">
                                      <p:cBhvr>
                                        <p:cTn id="60" dur="500"/>
                                        <p:tgtEl>
                                          <p:spTgt spid="5333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nodeType="clickEffect">
                                  <p:stCondLst>
                                    <p:cond delay="0"/>
                                  </p:stCondLst>
                                  <p:childTnLst>
                                    <p:set>
                                      <p:cBhvr>
                                        <p:cTn id="64" dur="1" fill="hold">
                                          <p:stCondLst>
                                            <p:cond delay="0"/>
                                          </p:stCondLst>
                                        </p:cTn>
                                        <p:tgtEl>
                                          <p:spTgt spid="53285"/>
                                        </p:tgtEl>
                                        <p:attrNameLst>
                                          <p:attrName>style.visibility</p:attrName>
                                        </p:attrNameLst>
                                      </p:cBhvr>
                                      <p:to>
                                        <p:strVal val="visible"/>
                                      </p:to>
                                    </p:set>
                                    <p:animEffect transition="in" filter="box(in)">
                                      <p:cBhvr>
                                        <p:cTn id="65" dur="500"/>
                                        <p:tgtEl>
                                          <p:spTgt spid="53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75" grpId="0" animBg="1"/>
      <p:bldP spid="53293" grpId="0" animBg="1"/>
      <p:bldP spid="53312" grpId="0" animBg="1"/>
      <p:bldP spid="53321" grpId="0" animBg="1"/>
      <p:bldP spid="53327" grpId="0" animBg="1"/>
      <p:bldP spid="53329" grpId="0" animBg="1" autoUpdateAnimBg="0"/>
      <p:bldP spid="53330" grpId="0" animBg="1"/>
      <p:bldP spid="5333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133E5430-CCE9-125F-7251-4510E778BCCB}"/>
              </a:ext>
            </a:extLst>
          </p:cNvPr>
          <p:cNvSpPr>
            <a:spLocks noGrp="1"/>
          </p:cNvSpPr>
          <p:nvPr>
            <p:ph type="dt" sz="quarter" idx="10"/>
          </p:nvPr>
        </p:nvSpPr>
        <p:spPr/>
        <p:txBody>
          <a:bodyPr/>
          <a:lstStyle/>
          <a:p>
            <a:pPr>
              <a:defRPr/>
            </a:pPr>
            <a:fld id="{6C96CC84-8C3A-48C1-8B38-D172820F23F5}"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09E7C964-D2C6-D3B0-B248-A85A284F3F9C}"/>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5300" name="Segnaposto numero diapositiva 3">
            <a:extLst>
              <a:ext uri="{FF2B5EF4-FFF2-40B4-BE49-F238E27FC236}">
                <a16:creationId xmlns:a16="http://schemas.microsoft.com/office/drawing/2014/main" xmlns="" id="{C85AF808-F68E-E404-E108-704BA7F049B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04E8FFD-C83C-47C1-A612-A51B5F743DE5}" type="slidenum">
              <a:rPr lang="it-IT" altLang="it-IT" sz="600">
                <a:solidFill>
                  <a:srgbClr val="898989"/>
                </a:solidFill>
              </a:rPr>
              <a:pPr/>
              <a:t>42</a:t>
            </a:fld>
            <a:endParaRPr lang="it-IT" altLang="it-IT" sz="600">
              <a:solidFill>
                <a:srgbClr val="898989"/>
              </a:solidFill>
            </a:endParaRPr>
          </a:p>
        </p:txBody>
      </p:sp>
      <p:graphicFrame>
        <p:nvGraphicFramePr>
          <p:cNvPr id="55301" name="Oggetto 4">
            <a:extLst>
              <a:ext uri="{FF2B5EF4-FFF2-40B4-BE49-F238E27FC236}">
                <a16:creationId xmlns:a16="http://schemas.microsoft.com/office/drawing/2014/main" xmlns="" id="{A08D4DF1-D90F-BA9A-F652-FD6096094790}"/>
              </a:ext>
            </a:extLst>
          </p:cNvPr>
          <p:cNvGraphicFramePr>
            <a:graphicFrameLocks noChangeAspect="1"/>
          </p:cNvGraphicFramePr>
          <p:nvPr/>
        </p:nvGraphicFramePr>
        <p:xfrm>
          <a:off x="533400" y="533400"/>
          <a:ext cx="5776913" cy="7239000"/>
        </p:xfrm>
        <a:graphic>
          <a:graphicData uri="http://schemas.openxmlformats.org/presentationml/2006/ole">
            <mc:AlternateContent xmlns:mc="http://schemas.openxmlformats.org/markup-compatibility/2006">
              <mc:Choice xmlns:v="urn:schemas-microsoft-com:vml" Requires="v">
                <p:oleObj spid="_x0000_s2051" name="Document" r:id="rId3" imgW="6211939" imgH="8155827" progId="Word.Document.12">
                  <p:embed/>
                </p:oleObj>
              </mc:Choice>
              <mc:Fallback>
                <p:oleObj name="Document" r:id="rId3" imgW="6211939" imgH="8155827"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33400"/>
                        <a:ext cx="57769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asellaDiTesto 1">
            <a:extLst>
              <a:ext uri="{FF2B5EF4-FFF2-40B4-BE49-F238E27FC236}">
                <a16:creationId xmlns:a16="http://schemas.microsoft.com/office/drawing/2014/main" xmlns="" id="{338A3B5E-0E17-06CC-8760-4A672DA21E81}"/>
              </a:ext>
            </a:extLst>
          </p:cNvPr>
          <p:cNvSpPr txBox="1">
            <a:spLocks noChangeArrowheads="1"/>
          </p:cNvSpPr>
          <p:nvPr/>
        </p:nvSpPr>
        <p:spPr bwMode="auto">
          <a:xfrm>
            <a:off x="685800" y="457200"/>
            <a:ext cx="5410200" cy="708025"/>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2000" b="1">
                <a:latin typeface="Lucida Handwriting" panose="03010101010101010101" pitchFamily="66" charset="0"/>
              </a:rPr>
              <a:t>Le Risorse per Pianificare le attività di  PREVENZIONE</a:t>
            </a:r>
          </a:p>
        </p:txBody>
      </p:sp>
      <p:sp>
        <p:nvSpPr>
          <p:cNvPr id="2" name="Rettangolo con angoli ritagliati sullo stesso lato 1">
            <a:extLst>
              <a:ext uri="{FF2B5EF4-FFF2-40B4-BE49-F238E27FC236}">
                <a16:creationId xmlns:a16="http://schemas.microsoft.com/office/drawing/2014/main" xmlns="" id="{922A8D01-0103-3CE2-6D42-CE30886C22E5}"/>
              </a:ext>
            </a:extLst>
          </p:cNvPr>
          <p:cNvSpPr/>
          <p:nvPr/>
        </p:nvSpPr>
        <p:spPr>
          <a:xfrm>
            <a:off x="990600" y="1371600"/>
            <a:ext cx="4648200" cy="1524000"/>
          </a:xfrm>
          <a:prstGeom prst="snip2Same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b="1" u="sng" dirty="0">
              <a:solidFill>
                <a:srgbClr val="FF0000"/>
              </a:solidFill>
              <a:effectLst>
                <a:outerShdw blurRad="38100" dist="38100" dir="2700000" algn="tl">
                  <a:srgbClr val="000000">
                    <a:alpha val="43137"/>
                  </a:srgbClr>
                </a:outerShdw>
              </a:effectLst>
              <a:latin typeface="+mj-lt"/>
            </a:endParaRPr>
          </a:p>
          <a:p>
            <a:pPr algn="ctr">
              <a:defRPr/>
            </a:pPr>
            <a:r>
              <a:rPr lang="it-IT" sz="3200" b="1" u="sng" dirty="0">
                <a:solidFill>
                  <a:srgbClr val="FF0000"/>
                </a:solidFill>
                <a:effectLst>
                  <a:outerShdw blurRad="38100" dist="38100" dir="2700000" algn="tl">
                    <a:srgbClr val="000000">
                      <a:alpha val="43137"/>
                    </a:srgbClr>
                  </a:outerShdw>
                </a:effectLst>
                <a:latin typeface="+mj-lt"/>
              </a:rPr>
              <a:t>PROCEDURE</a:t>
            </a:r>
          </a:p>
          <a:p>
            <a:pPr algn="ctr">
              <a:defRPr/>
            </a:pPr>
            <a:r>
              <a:rPr lang="it-IT" sz="2800" b="1" u="sng" dirty="0">
                <a:solidFill>
                  <a:srgbClr val="0000FF"/>
                </a:solidFill>
                <a:effectLst>
                  <a:outerShdw blurRad="38100" dist="38100" dir="2700000" algn="tl">
                    <a:srgbClr val="000000">
                      <a:alpha val="43137"/>
                    </a:srgbClr>
                  </a:outerShdw>
                </a:effectLst>
                <a:latin typeface="+mj-lt"/>
              </a:rPr>
              <a:t>RUOLI e COMPITI</a:t>
            </a:r>
          </a:p>
          <a:p>
            <a:pPr algn="ctr">
              <a:defRPr/>
            </a:pPr>
            <a:r>
              <a:rPr lang="it-IT" sz="2800" b="1" u="sng" dirty="0">
                <a:solidFill>
                  <a:srgbClr val="FF0000"/>
                </a:solidFill>
                <a:effectLst>
                  <a:outerShdw blurRad="38100" dist="38100" dir="2700000" algn="tl">
                    <a:srgbClr val="000000">
                      <a:alpha val="43137"/>
                    </a:srgbClr>
                  </a:outerShdw>
                </a:effectLst>
                <a:latin typeface="+mj-lt"/>
              </a:rPr>
              <a:t> </a:t>
            </a:r>
          </a:p>
        </p:txBody>
      </p:sp>
      <p:sp>
        <p:nvSpPr>
          <p:cNvPr id="5" name="Rettangolo 4">
            <a:extLst>
              <a:ext uri="{FF2B5EF4-FFF2-40B4-BE49-F238E27FC236}">
                <a16:creationId xmlns:a16="http://schemas.microsoft.com/office/drawing/2014/main" xmlns="" id="{AC2C3A65-8506-76FA-F13A-0916ABB00B6B}"/>
              </a:ext>
            </a:extLst>
          </p:cNvPr>
          <p:cNvSpPr/>
          <p:nvPr/>
        </p:nvSpPr>
        <p:spPr>
          <a:xfrm>
            <a:off x="685800" y="3102114"/>
            <a:ext cx="5410200" cy="1385748"/>
          </a:xfrm>
          <a:prstGeom prst="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000" b="1" dirty="0">
                <a:solidFill>
                  <a:srgbClr val="0000FF"/>
                </a:solidFill>
                <a:latin typeface="Times New Roman" panose="02020603050405020304" pitchFamily="18" charset="0"/>
                <a:cs typeface="Times New Roman" panose="02020603050405020304" pitchFamily="18" charset="0"/>
              </a:rPr>
              <a:t>Ai fini della Rilevazione dei Fattori di </a:t>
            </a:r>
            <a:r>
              <a:rPr lang="it-IT" sz="1800" b="1" dirty="0">
                <a:solidFill>
                  <a:srgbClr val="0000FF"/>
                </a:solidFill>
                <a:latin typeface="Times New Roman" panose="02020603050405020304" pitchFamily="18" charset="0"/>
                <a:cs typeface="Times New Roman" panose="02020603050405020304" pitchFamily="18" charset="0"/>
              </a:rPr>
              <a:t>RISCHIO,</a:t>
            </a:r>
            <a:r>
              <a:rPr lang="it-IT" sz="2000" b="1" dirty="0">
                <a:solidFill>
                  <a:srgbClr val="0000FF"/>
                </a:solidFill>
                <a:latin typeface="Times New Roman" panose="02020603050405020304" pitchFamily="18" charset="0"/>
                <a:cs typeface="Times New Roman" panose="02020603050405020304" pitchFamily="18" charset="0"/>
              </a:rPr>
              <a:t> l’Istituto Comprensivo </a:t>
            </a:r>
            <a:r>
              <a:rPr lang="it-IT" sz="1600" b="1" dirty="0">
                <a:solidFill>
                  <a:srgbClr val="0000FF"/>
                </a:solidFill>
                <a:latin typeface="Times New Roman" panose="02020603050405020304" pitchFamily="18" charset="0"/>
                <a:cs typeface="Times New Roman" panose="02020603050405020304" pitchFamily="18" charset="0"/>
              </a:rPr>
              <a:t>«ERODOTO»</a:t>
            </a:r>
            <a:r>
              <a:rPr lang="it-IT" sz="2000" b="1" dirty="0">
                <a:solidFill>
                  <a:srgbClr val="0000FF"/>
                </a:solidFill>
                <a:latin typeface="Times New Roman" panose="02020603050405020304" pitchFamily="18" charset="0"/>
                <a:cs typeface="Times New Roman" panose="02020603050405020304" pitchFamily="18" charset="0"/>
              </a:rPr>
              <a:t> ha nominato Tecnico esterno che ha effettuato i sopralluoghi nei PLESSI.</a:t>
            </a:r>
          </a:p>
        </p:txBody>
      </p:sp>
      <p:sp>
        <p:nvSpPr>
          <p:cNvPr id="6" name="Rettangolo con angoli ritagliati in diagonale 5">
            <a:extLst>
              <a:ext uri="{FF2B5EF4-FFF2-40B4-BE49-F238E27FC236}">
                <a16:creationId xmlns:a16="http://schemas.microsoft.com/office/drawing/2014/main" xmlns="" id="{344404DC-3266-1789-D18B-E1A0A72B1B75}"/>
              </a:ext>
            </a:extLst>
          </p:cNvPr>
          <p:cNvSpPr/>
          <p:nvPr/>
        </p:nvSpPr>
        <p:spPr>
          <a:xfrm>
            <a:off x="685800" y="4694376"/>
            <a:ext cx="5486400" cy="1349236"/>
          </a:xfrm>
          <a:prstGeom prst="snip2DiagRect">
            <a:avLst/>
          </a:prstGeom>
          <a:solidFill>
            <a:srgbClr val="FFFF99"/>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latin typeface="Times New Roman" panose="02020603050405020304" pitchFamily="18" charset="0"/>
                <a:cs typeface="Times New Roman" panose="02020603050405020304" pitchFamily="18" charset="0"/>
              </a:rPr>
              <a:t>La Documentazione prodotta è depositata agli atti e, se si vuole, essa può essere consultata dai Lavoratori della Scuola.</a:t>
            </a:r>
          </a:p>
        </p:txBody>
      </p:sp>
      <p:sp>
        <p:nvSpPr>
          <p:cNvPr id="7" name="Freccia in giù 6">
            <a:extLst>
              <a:ext uri="{FF2B5EF4-FFF2-40B4-BE49-F238E27FC236}">
                <a16:creationId xmlns:a16="http://schemas.microsoft.com/office/drawing/2014/main" xmlns="" id="{27868FD4-E2D3-3539-2684-E40D5DA733F4}"/>
              </a:ext>
            </a:extLst>
          </p:cNvPr>
          <p:cNvSpPr/>
          <p:nvPr/>
        </p:nvSpPr>
        <p:spPr>
          <a:xfrm>
            <a:off x="2971800" y="4343400"/>
            <a:ext cx="5334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Angolo ripiegato 7">
            <a:extLst>
              <a:ext uri="{FF2B5EF4-FFF2-40B4-BE49-F238E27FC236}">
                <a16:creationId xmlns:a16="http://schemas.microsoft.com/office/drawing/2014/main" xmlns="" id="{8C487F9F-D8C3-A889-E951-BE090D76340C}"/>
              </a:ext>
            </a:extLst>
          </p:cNvPr>
          <p:cNvSpPr/>
          <p:nvPr/>
        </p:nvSpPr>
        <p:spPr>
          <a:xfrm>
            <a:off x="685800" y="6270625"/>
            <a:ext cx="5486400" cy="1654175"/>
          </a:xfrm>
          <a:prstGeom prst="folded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chemeClr val="bg1"/>
                </a:solidFill>
                <a:latin typeface="Times New Roman" panose="02020603050405020304" pitchFamily="18" charset="0"/>
                <a:cs typeface="Times New Roman" panose="02020603050405020304" pitchFamily="18" charset="0"/>
              </a:rPr>
              <a:t>Gli Interventi Ordinari e di Manutenzione, come pure tutta la documentazione relativa ai singoli Plessi Scolastici, viene richiesta all’Ente Comunale che è il proprietario degli stessi</a:t>
            </a:r>
            <a:endParaRPr lang="it-IT" sz="2000" dirty="0">
              <a:solidFill>
                <a:schemeClr val="bg1"/>
              </a:solidFill>
            </a:endParaRPr>
          </a:p>
        </p:txBody>
      </p:sp>
      <p:sp>
        <p:nvSpPr>
          <p:cNvPr id="9" name="Freccia in giù 8">
            <a:extLst>
              <a:ext uri="{FF2B5EF4-FFF2-40B4-BE49-F238E27FC236}">
                <a16:creationId xmlns:a16="http://schemas.microsoft.com/office/drawing/2014/main" xmlns="" id="{710AD4F2-5E22-4F21-88FD-494FA1416A96}"/>
              </a:ext>
            </a:extLst>
          </p:cNvPr>
          <p:cNvSpPr/>
          <p:nvPr/>
        </p:nvSpPr>
        <p:spPr>
          <a:xfrm>
            <a:off x="2971800" y="5867400"/>
            <a:ext cx="533400" cy="557213"/>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Segnaposto data 2">
            <a:extLst>
              <a:ext uri="{FF2B5EF4-FFF2-40B4-BE49-F238E27FC236}">
                <a16:creationId xmlns:a16="http://schemas.microsoft.com/office/drawing/2014/main" xmlns="" id="{1F227E11-0A62-0A42-E276-6BDE5388D69B}"/>
              </a:ext>
            </a:extLst>
          </p:cNvPr>
          <p:cNvSpPr>
            <a:spLocks noGrp="1"/>
          </p:cNvSpPr>
          <p:nvPr>
            <p:ph type="dt" sz="quarter" idx="10"/>
          </p:nvPr>
        </p:nvSpPr>
        <p:spPr/>
        <p:txBody>
          <a:bodyPr/>
          <a:lstStyle/>
          <a:p>
            <a:pPr>
              <a:defRPr/>
            </a:pPr>
            <a:fld id="{FF99D708-6F18-48D9-8D68-437CCAD23B98}" type="datetime1">
              <a:rPr lang="it-IT"/>
              <a:pPr>
                <a:defRPr/>
              </a:pPr>
              <a:t>26/04/2025</a:t>
            </a:fld>
            <a:endParaRPr lang="it-IT"/>
          </a:p>
        </p:txBody>
      </p:sp>
      <p:sp>
        <p:nvSpPr>
          <p:cNvPr id="4" name="Segnaposto piè di pagina 3">
            <a:extLst>
              <a:ext uri="{FF2B5EF4-FFF2-40B4-BE49-F238E27FC236}">
                <a16:creationId xmlns:a16="http://schemas.microsoft.com/office/drawing/2014/main" xmlns="" id="{EBF31C3B-7557-5B9B-1FB8-E66ED51538F5}"/>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6335" name="Segnaposto numero diapositiva 9">
            <a:extLst>
              <a:ext uri="{FF2B5EF4-FFF2-40B4-BE49-F238E27FC236}">
                <a16:creationId xmlns:a16="http://schemas.microsoft.com/office/drawing/2014/main" xmlns="" id="{471ED759-CB49-A3E7-7FA3-E8DC7CFEB6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DCD565-9D11-4F20-9C3D-F6D106C7181B}" type="slidenum">
              <a:rPr lang="it-IT" altLang="it-IT" sz="600">
                <a:solidFill>
                  <a:srgbClr val="898989"/>
                </a:solidFill>
              </a:rPr>
              <a:pPr/>
              <a:t>43</a:t>
            </a:fld>
            <a:endParaRPr lang="it-IT" altLang="it-IT" sz="600">
              <a:solidFill>
                <a:srgbClr val="898989"/>
              </a:solidFill>
            </a:endParaRPr>
          </a:p>
        </p:txBody>
      </p:sp>
    </p:spTree>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xmlns="" id="{B6E0C1ED-AB5C-1D8B-CFB0-0E488B59CEE4}"/>
              </a:ext>
            </a:extLst>
          </p:cNvPr>
          <p:cNvSpPr/>
          <p:nvPr/>
        </p:nvSpPr>
        <p:spPr>
          <a:xfrm>
            <a:off x="838200" y="381000"/>
            <a:ext cx="4953000" cy="9144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altLang="it-IT" b="1" dirty="0">
                <a:solidFill>
                  <a:schemeClr val="tx1"/>
                </a:solidFill>
                <a:latin typeface="Lucida Handwriting" panose="03010101010101010101" pitchFamily="66" charset="0"/>
              </a:rPr>
              <a:t>L’EDUCAZIONE al Rischio</a:t>
            </a:r>
          </a:p>
        </p:txBody>
      </p:sp>
      <p:sp>
        <p:nvSpPr>
          <p:cNvPr id="3" name="Fumetto 3 2">
            <a:extLst>
              <a:ext uri="{FF2B5EF4-FFF2-40B4-BE49-F238E27FC236}">
                <a16:creationId xmlns:a16="http://schemas.microsoft.com/office/drawing/2014/main" xmlns="" id="{5E831767-BFB0-F4D6-49C4-D036DC0D69E8}"/>
              </a:ext>
            </a:extLst>
          </p:cNvPr>
          <p:cNvSpPr/>
          <p:nvPr/>
        </p:nvSpPr>
        <p:spPr>
          <a:xfrm rot="20870737" flipH="1">
            <a:off x="317500" y="1609725"/>
            <a:ext cx="3213100" cy="2089150"/>
          </a:xfrm>
          <a:prstGeom prst="wedgeEllipseCallout">
            <a:avLst>
              <a:gd name="adj1" fmla="val -25994"/>
              <a:gd name="adj2" fmla="val 82491"/>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Times New Roman" panose="02020603050405020304" pitchFamily="18" charset="0"/>
                <a:cs typeface="Times New Roman" panose="02020603050405020304" pitchFamily="18" charset="0"/>
              </a:rPr>
              <a:t>L’</a:t>
            </a:r>
            <a:r>
              <a:rPr lang="it-IT" dirty="0">
                <a:solidFill>
                  <a:schemeClr val="tx1"/>
                </a:solidFill>
                <a:latin typeface="Times New Roman" panose="02020603050405020304" pitchFamily="18" charset="0"/>
                <a:cs typeface="Times New Roman" panose="02020603050405020304" pitchFamily="18" charset="0"/>
              </a:rPr>
              <a:t>Educazione</a:t>
            </a:r>
            <a:r>
              <a:rPr lang="it-IT" sz="2000" dirty="0">
                <a:solidFill>
                  <a:schemeClr val="tx1"/>
                </a:solidFill>
                <a:latin typeface="Times New Roman" panose="02020603050405020304" pitchFamily="18" charset="0"/>
                <a:cs typeface="Times New Roman" panose="02020603050405020304" pitchFamily="18" charset="0"/>
              </a:rPr>
              <a:t> al Rischio è l’aspetto fondamentale per affrontare con serenità il RISCHIO</a:t>
            </a:r>
          </a:p>
        </p:txBody>
      </p:sp>
      <p:sp>
        <p:nvSpPr>
          <p:cNvPr id="5" name="Fumetto 3 4">
            <a:extLst>
              <a:ext uri="{FF2B5EF4-FFF2-40B4-BE49-F238E27FC236}">
                <a16:creationId xmlns:a16="http://schemas.microsoft.com/office/drawing/2014/main" xmlns="" id="{B2A02061-19E6-2532-0319-03400B058476}"/>
              </a:ext>
            </a:extLst>
          </p:cNvPr>
          <p:cNvSpPr/>
          <p:nvPr/>
        </p:nvSpPr>
        <p:spPr>
          <a:xfrm rot="1555367">
            <a:off x="2887861" y="1702037"/>
            <a:ext cx="3677865" cy="2386016"/>
          </a:xfrm>
          <a:prstGeom prst="wedgeEllipseCallout">
            <a:avLst>
              <a:gd name="adj1" fmla="val -21255"/>
              <a:gd name="adj2" fmla="val 7721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rgbClr val="FF0000"/>
                </a:solidFill>
                <a:latin typeface="Times New Roman" panose="02020603050405020304" pitchFamily="18" charset="0"/>
                <a:cs typeface="Times New Roman" panose="02020603050405020304" pitchFamily="18" charset="0"/>
              </a:rPr>
              <a:t>La </a:t>
            </a:r>
            <a:r>
              <a:rPr lang="it-IT" dirty="0">
                <a:solidFill>
                  <a:srgbClr val="FF0000"/>
                </a:solidFill>
                <a:latin typeface="Times New Roman" panose="02020603050405020304" pitchFamily="18" charset="0"/>
                <a:cs typeface="Times New Roman" panose="02020603050405020304" pitchFamily="18" charset="0"/>
              </a:rPr>
              <a:t>Conoscenza</a:t>
            </a:r>
            <a:r>
              <a:rPr lang="it-IT" sz="2000" dirty="0">
                <a:solidFill>
                  <a:srgbClr val="FF0000"/>
                </a:solidFill>
                <a:latin typeface="Times New Roman" panose="02020603050405020304" pitchFamily="18" charset="0"/>
                <a:cs typeface="Times New Roman" panose="02020603050405020304" pitchFamily="18" charset="0"/>
              </a:rPr>
              <a:t> del Rischio e delle misure di Prevenzione, permette di acquisire adeguata capacità di Reazione Emozionale</a:t>
            </a:r>
          </a:p>
        </p:txBody>
      </p:sp>
      <p:sp>
        <p:nvSpPr>
          <p:cNvPr id="6" name="Ovale 5">
            <a:extLst>
              <a:ext uri="{FF2B5EF4-FFF2-40B4-BE49-F238E27FC236}">
                <a16:creationId xmlns:a16="http://schemas.microsoft.com/office/drawing/2014/main" xmlns="" id="{395F177D-7958-3A6C-73E2-EF1B508F956B}"/>
              </a:ext>
            </a:extLst>
          </p:cNvPr>
          <p:cNvSpPr/>
          <p:nvPr/>
        </p:nvSpPr>
        <p:spPr>
          <a:xfrm>
            <a:off x="1371600" y="4013200"/>
            <a:ext cx="3811588" cy="2006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a:t>EDUCAZIONE al RISCHIO</a:t>
            </a:r>
          </a:p>
        </p:txBody>
      </p:sp>
      <p:sp>
        <p:nvSpPr>
          <p:cNvPr id="9" name="Goccia 8">
            <a:extLst>
              <a:ext uri="{FF2B5EF4-FFF2-40B4-BE49-F238E27FC236}">
                <a16:creationId xmlns:a16="http://schemas.microsoft.com/office/drawing/2014/main" xmlns="" id="{687AB2A5-9CB7-D39D-1FB6-8719465217B1}"/>
              </a:ext>
            </a:extLst>
          </p:cNvPr>
          <p:cNvSpPr/>
          <p:nvPr/>
        </p:nvSpPr>
        <p:spPr>
          <a:xfrm rot="21082095">
            <a:off x="189594" y="5824549"/>
            <a:ext cx="2926221" cy="2689645"/>
          </a:xfrm>
          <a:prstGeom prst="teardrop">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rgbClr val="0000FF"/>
                </a:solidFill>
                <a:latin typeface="Times New Roman" panose="02020603050405020304" pitchFamily="18" charset="0"/>
                <a:cs typeface="Times New Roman" panose="02020603050405020304" pitchFamily="18" charset="0"/>
              </a:rPr>
              <a:t>La </a:t>
            </a:r>
            <a:r>
              <a:rPr lang="it-IT" dirty="0">
                <a:solidFill>
                  <a:srgbClr val="0000FF"/>
                </a:solidFill>
                <a:latin typeface="Times New Roman" panose="02020603050405020304" pitchFamily="18" charset="0"/>
                <a:cs typeface="Times New Roman" panose="02020603050405020304" pitchFamily="18" charset="0"/>
              </a:rPr>
              <a:t>Paura</a:t>
            </a:r>
            <a:r>
              <a:rPr lang="it-IT" sz="2000" dirty="0">
                <a:solidFill>
                  <a:srgbClr val="0000FF"/>
                </a:solidFill>
                <a:latin typeface="Times New Roman" panose="02020603050405020304" pitchFamily="18" charset="0"/>
                <a:cs typeface="Times New Roman" panose="02020603050405020304" pitchFamily="18" charset="0"/>
              </a:rPr>
              <a:t> causa comportamenti Individuali e Collettivi che possono compromettere l’incolumità di tutti</a:t>
            </a:r>
          </a:p>
        </p:txBody>
      </p:sp>
      <p:sp>
        <p:nvSpPr>
          <p:cNvPr id="10" name="Preparazione 9">
            <a:extLst>
              <a:ext uri="{FF2B5EF4-FFF2-40B4-BE49-F238E27FC236}">
                <a16:creationId xmlns:a16="http://schemas.microsoft.com/office/drawing/2014/main" xmlns="" id="{8DB99542-AACC-6294-0537-D4B0A74F8B05}"/>
              </a:ext>
            </a:extLst>
          </p:cNvPr>
          <p:cNvSpPr/>
          <p:nvPr/>
        </p:nvSpPr>
        <p:spPr>
          <a:xfrm>
            <a:off x="2743200" y="5495925"/>
            <a:ext cx="3446463" cy="2979738"/>
          </a:xfrm>
          <a:prstGeom prst="flowChartPreparation">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rgbClr val="0000FF"/>
                </a:solidFill>
                <a:latin typeface="Times New Roman" panose="02020603050405020304" pitchFamily="18" charset="0"/>
                <a:cs typeface="Times New Roman" panose="02020603050405020304" pitchFamily="18" charset="0"/>
              </a:rPr>
              <a:t>Mantenendo la </a:t>
            </a:r>
            <a:r>
              <a:rPr lang="it-IT" dirty="0">
                <a:solidFill>
                  <a:srgbClr val="0000FF"/>
                </a:solidFill>
                <a:latin typeface="Times New Roman" panose="02020603050405020304" pitchFamily="18" charset="0"/>
                <a:cs typeface="Times New Roman" panose="02020603050405020304" pitchFamily="18" charset="0"/>
              </a:rPr>
              <a:t>CALMA</a:t>
            </a:r>
            <a:r>
              <a:rPr lang="it-IT" sz="2000" dirty="0">
                <a:solidFill>
                  <a:srgbClr val="0000FF"/>
                </a:solidFill>
                <a:latin typeface="Times New Roman" panose="02020603050405020304" pitchFamily="18" charset="0"/>
                <a:cs typeface="Times New Roman" panose="02020603050405020304" pitchFamily="18" charset="0"/>
              </a:rPr>
              <a:t> ed osservando le Procedure e le norme di Comportamento si agevolano le Operazioni di Evacuazione.</a:t>
            </a:r>
          </a:p>
        </p:txBody>
      </p:sp>
      <p:sp>
        <p:nvSpPr>
          <p:cNvPr id="4" name="Segnaposto data 3">
            <a:extLst>
              <a:ext uri="{FF2B5EF4-FFF2-40B4-BE49-F238E27FC236}">
                <a16:creationId xmlns:a16="http://schemas.microsoft.com/office/drawing/2014/main" xmlns="" id="{4C1C8025-E2D2-B953-47E0-2F65264509F0}"/>
              </a:ext>
            </a:extLst>
          </p:cNvPr>
          <p:cNvSpPr>
            <a:spLocks noGrp="1"/>
          </p:cNvSpPr>
          <p:nvPr>
            <p:ph type="dt" sz="quarter" idx="10"/>
          </p:nvPr>
        </p:nvSpPr>
        <p:spPr/>
        <p:txBody>
          <a:bodyPr/>
          <a:lstStyle/>
          <a:p>
            <a:pPr>
              <a:defRPr/>
            </a:pPr>
            <a:fld id="{1E41B144-8BBB-479D-A47B-AF5185548637}" type="datetime1">
              <a:rPr lang="it-IT"/>
              <a:pPr>
                <a:defRPr/>
              </a:pPr>
              <a:t>26/04/2025</a:t>
            </a:fld>
            <a:endParaRPr lang="it-IT"/>
          </a:p>
        </p:txBody>
      </p:sp>
      <p:sp>
        <p:nvSpPr>
          <p:cNvPr id="7" name="Segnaposto piè di pagina 6">
            <a:extLst>
              <a:ext uri="{FF2B5EF4-FFF2-40B4-BE49-F238E27FC236}">
                <a16:creationId xmlns:a16="http://schemas.microsoft.com/office/drawing/2014/main" xmlns="" id="{D2A9457A-3633-D1EC-563F-A0F92C862698}"/>
              </a:ext>
            </a:extLst>
          </p:cNvPr>
          <p:cNvSpPr>
            <a:spLocks noGrp="1"/>
          </p:cNvSpPr>
          <p:nvPr>
            <p:ph type="ftr" sz="quarter" idx="11"/>
          </p:nvPr>
        </p:nvSpPr>
        <p:spPr>
          <a:xfrm>
            <a:off x="2286000" y="8458200"/>
            <a:ext cx="2314575" cy="485775"/>
          </a:xfrm>
        </p:spPr>
        <p:txBody>
          <a:bodyPr/>
          <a:lstStyle/>
          <a:p>
            <a:pPr>
              <a:defRPr/>
            </a:pPr>
            <a:r>
              <a:rPr lang="it-IT"/>
              <a:t>Istituto Comprensivo Statale. CROSIA - MIRTO.             Piano di EVACUAZIONE.                                                      RSPP Ing. Giuseppe SCORZAFAVE</a:t>
            </a:r>
          </a:p>
        </p:txBody>
      </p:sp>
      <p:sp>
        <p:nvSpPr>
          <p:cNvPr id="57358" name="Segnaposto numero diapositiva 7">
            <a:extLst>
              <a:ext uri="{FF2B5EF4-FFF2-40B4-BE49-F238E27FC236}">
                <a16:creationId xmlns:a16="http://schemas.microsoft.com/office/drawing/2014/main" xmlns="" id="{25547D29-F702-3B74-ED93-4FCB430332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D0DEBD-1DDB-451F-B640-CD88D9D98EE2}" type="slidenum">
              <a:rPr lang="it-IT" altLang="it-IT" sz="600">
                <a:solidFill>
                  <a:srgbClr val="898989"/>
                </a:solidFill>
              </a:rPr>
              <a:pPr/>
              <a:t>44</a:t>
            </a:fld>
            <a:endParaRPr lang="it-IT" altLang="it-IT" sz="600">
              <a:solidFill>
                <a:srgbClr val="898989"/>
              </a:solidFill>
            </a:endParaRPr>
          </a:p>
        </p:txBody>
      </p:sp>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rgamena 2 1">
            <a:extLst>
              <a:ext uri="{FF2B5EF4-FFF2-40B4-BE49-F238E27FC236}">
                <a16:creationId xmlns:a16="http://schemas.microsoft.com/office/drawing/2014/main" xmlns="" id="{482216B3-916D-A115-21B3-2081A848113C}"/>
              </a:ext>
            </a:extLst>
          </p:cNvPr>
          <p:cNvSpPr/>
          <p:nvPr/>
        </p:nvSpPr>
        <p:spPr>
          <a:xfrm rot="21240814">
            <a:off x="554038" y="379413"/>
            <a:ext cx="5715000" cy="1614487"/>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b="1" dirty="0">
                <a:effectLst>
                  <a:outerShdw blurRad="38100" dist="38100" dir="2700000" algn="tl">
                    <a:srgbClr val="000000">
                      <a:alpha val="43137"/>
                    </a:srgbClr>
                  </a:outerShdw>
                </a:effectLst>
                <a:latin typeface="Bradley Hand ITC" panose="03070402050302030203" pitchFamily="66" charset="0"/>
              </a:rPr>
              <a:t>Individuazione delle Risorse</a:t>
            </a:r>
          </a:p>
        </p:txBody>
      </p:sp>
      <p:sp>
        <p:nvSpPr>
          <p:cNvPr id="4" name="Rettangolo arrotondato 3">
            <a:extLst>
              <a:ext uri="{FF2B5EF4-FFF2-40B4-BE49-F238E27FC236}">
                <a16:creationId xmlns:a16="http://schemas.microsoft.com/office/drawing/2014/main" xmlns="" id="{DE0B50AF-48D9-7C72-B568-AA53D2B2A58F}"/>
              </a:ext>
            </a:extLst>
          </p:cNvPr>
          <p:cNvSpPr/>
          <p:nvPr/>
        </p:nvSpPr>
        <p:spPr>
          <a:xfrm>
            <a:off x="609600" y="2287588"/>
            <a:ext cx="5748338" cy="1827212"/>
          </a:xfrm>
          <a:prstGeom prst="roundRect">
            <a:avLst/>
          </a:prstGeom>
          <a:gradFill flip="none" rotWithShape="1">
            <a:gsLst>
              <a:gs pos="0">
                <a:srgbClr val="66FF99">
                  <a:tint val="66000"/>
                  <a:satMod val="160000"/>
                </a:srgbClr>
              </a:gs>
              <a:gs pos="50000">
                <a:srgbClr val="66FF99">
                  <a:tint val="44500"/>
                  <a:satMod val="160000"/>
                </a:srgbClr>
              </a:gs>
              <a:gs pos="100000">
                <a:srgbClr val="66FF99">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b="1" dirty="0">
                <a:solidFill>
                  <a:srgbClr val="FF0000"/>
                </a:solidFill>
              </a:rPr>
              <a:t>RISORSA</a:t>
            </a:r>
          </a:p>
          <a:p>
            <a:pPr algn="ctr">
              <a:defRPr/>
            </a:pPr>
            <a:r>
              <a:rPr lang="it-IT" b="1" dirty="0">
                <a:solidFill>
                  <a:srgbClr val="0000FF"/>
                </a:solidFill>
              </a:rPr>
              <a:t>E’ tutto quello che viene messo a disposizione per fronteggiare un Incidente (Incendio, Terremoto e/o altro)</a:t>
            </a:r>
          </a:p>
        </p:txBody>
      </p:sp>
      <p:sp>
        <p:nvSpPr>
          <p:cNvPr id="5" name="Rettangolo 4">
            <a:extLst>
              <a:ext uri="{FF2B5EF4-FFF2-40B4-BE49-F238E27FC236}">
                <a16:creationId xmlns:a16="http://schemas.microsoft.com/office/drawing/2014/main" xmlns="" id="{25AB4F45-ACF7-1A87-1BFE-6C11394CEF71}"/>
              </a:ext>
            </a:extLst>
          </p:cNvPr>
          <p:cNvSpPr/>
          <p:nvPr/>
        </p:nvSpPr>
        <p:spPr>
          <a:xfrm>
            <a:off x="609599" y="4495800"/>
            <a:ext cx="2819401" cy="2133600"/>
          </a:xfrm>
          <a:prstGeom prst="rect">
            <a:avLst/>
          </a:prstGeom>
          <a:solidFill>
            <a:srgbClr val="FFFF99"/>
          </a:solid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INTERNA</a:t>
            </a:r>
            <a:r>
              <a:rPr lang="it-IT" sz="2000" dirty="0">
                <a:solidFill>
                  <a:srgbClr val="0000FF"/>
                </a:solidFill>
                <a:latin typeface="Times New Roman" panose="02020603050405020304" pitchFamily="18" charset="0"/>
                <a:cs typeface="Times New Roman" panose="02020603050405020304" pitchFamily="18" charset="0"/>
              </a:rPr>
              <a:t> </a:t>
            </a:r>
          </a:p>
          <a:p>
            <a:pPr algn="ctr">
              <a:defRPr/>
            </a:pPr>
            <a:r>
              <a:rPr lang="it-IT" sz="1800" dirty="0">
                <a:solidFill>
                  <a:srgbClr val="0000FF"/>
                </a:solidFill>
                <a:latin typeface="Times New Roman" panose="02020603050405020304" pitchFamily="18" charset="0"/>
                <a:cs typeface="Times New Roman" panose="02020603050405020304" pitchFamily="18" charset="0"/>
              </a:rPr>
              <a:t>al PLESSO</a:t>
            </a:r>
          </a:p>
          <a:p>
            <a:pPr marL="342900" indent="-342900">
              <a:buFont typeface="Arial" panose="020B0604020202020204" pitchFamily="34" charset="0"/>
              <a:buChar char="•"/>
              <a:defRPr/>
            </a:pPr>
            <a:r>
              <a:rPr lang="it-IT" sz="1800" dirty="0">
                <a:solidFill>
                  <a:srgbClr val="0000FF"/>
                </a:solidFill>
                <a:latin typeface="Times New Roman" panose="02020603050405020304" pitchFamily="18" charset="0"/>
                <a:cs typeface="Times New Roman" panose="02020603050405020304" pitchFamily="18" charset="0"/>
              </a:rPr>
              <a:t>Squadra Antincendio</a:t>
            </a:r>
          </a:p>
          <a:p>
            <a:pPr marL="342900" indent="-342900">
              <a:buFont typeface="Arial" panose="020B0604020202020204" pitchFamily="34" charset="0"/>
              <a:buChar char="•"/>
              <a:defRPr/>
            </a:pPr>
            <a:r>
              <a:rPr lang="it-IT" sz="1800" dirty="0">
                <a:solidFill>
                  <a:srgbClr val="0000FF"/>
                </a:solidFill>
                <a:latin typeface="Times New Roman" panose="02020603050405020304" pitchFamily="18" charset="0"/>
                <a:cs typeface="Times New Roman" panose="02020603050405020304" pitchFamily="18" charset="0"/>
              </a:rPr>
              <a:t>Squadra primo Soccorso</a:t>
            </a:r>
          </a:p>
          <a:p>
            <a:pPr marL="342900" indent="-342900">
              <a:buFont typeface="Arial" panose="020B0604020202020204" pitchFamily="34" charset="0"/>
              <a:buChar char="•"/>
              <a:defRPr/>
            </a:pPr>
            <a:r>
              <a:rPr lang="it-IT" sz="1800" dirty="0">
                <a:solidFill>
                  <a:srgbClr val="0000FF"/>
                </a:solidFill>
                <a:latin typeface="Times New Roman" panose="02020603050405020304" pitchFamily="18" charset="0"/>
                <a:cs typeface="Times New Roman" panose="02020603050405020304" pitchFamily="18" charset="0"/>
              </a:rPr>
              <a:t>Estintori</a:t>
            </a:r>
          </a:p>
          <a:p>
            <a:pPr marL="342900" indent="-342900">
              <a:buFont typeface="Arial" panose="020B0604020202020204" pitchFamily="34" charset="0"/>
              <a:buChar char="•"/>
              <a:defRPr/>
            </a:pPr>
            <a:r>
              <a:rPr lang="it-IT" sz="1800" dirty="0">
                <a:solidFill>
                  <a:srgbClr val="0000FF"/>
                </a:solidFill>
                <a:latin typeface="Times New Roman" panose="02020603050405020304" pitchFamily="18" charset="0"/>
                <a:cs typeface="Times New Roman" panose="02020603050405020304" pitchFamily="18" charset="0"/>
              </a:rPr>
              <a:t>Idranti </a:t>
            </a:r>
          </a:p>
          <a:p>
            <a:pPr marL="342900" indent="-342900">
              <a:buFont typeface="Arial" panose="020B0604020202020204" pitchFamily="34" charset="0"/>
              <a:buChar char="•"/>
              <a:defRPr/>
            </a:pPr>
            <a:r>
              <a:rPr lang="it-IT" sz="1800" dirty="0">
                <a:solidFill>
                  <a:srgbClr val="0000FF"/>
                </a:solidFill>
                <a:latin typeface="Times New Roman" panose="02020603050405020304" pitchFamily="18" charset="0"/>
                <a:cs typeface="Times New Roman" panose="02020603050405020304" pitchFamily="18" charset="0"/>
              </a:rPr>
              <a:t>Uscite di Sicurezza</a:t>
            </a:r>
          </a:p>
        </p:txBody>
      </p:sp>
      <p:sp>
        <p:nvSpPr>
          <p:cNvPr id="6" name="Rettangolo 5">
            <a:extLst>
              <a:ext uri="{FF2B5EF4-FFF2-40B4-BE49-F238E27FC236}">
                <a16:creationId xmlns:a16="http://schemas.microsoft.com/office/drawing/2014/main" xmlns="" id="{948F60BE-C711-99D5-E1DA-FAD19146165A}"/>
              </a:ext>
            </a:extLst>
          </p:cNvPr>
          <p:cNvSpPr/>
          <p:nvPr/>
        </p:nvSpPr>
        <p:spPr>
          <a:xfrm>
            <a:off x="3657600" y="4495800"/>
            <a:ext cx="2700670" cy="2133600"/>
          </a:xfrm>
          <a:prstGeom prst="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t="100000"/>
            </a:path>
            <a:tileRect r="-100000" b="-100000"/>
          </a:gradFill>
          <a:ln>
            <a:solidFill>
              <a:srgbClr val="FF0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ESTERNA</a:t>
            </a:r>
            <a:endParaRPr lang="it-IT" sz="1800" b="1" dirty="0">
              <a:solidFill>
                <a:srgbClr val="0000FF"/>
              </a:solidFill>
              <a:latin typeface="Times New Roman" panose="02020603050405020304" pitchFamily="18" charset="0"/>
              <a:cs typeface="Times New Roman" panose="02020603050405020304" pitchFamily="18" charset="0"/>
            </a:endParaRPr>
          </a:p>
          <a:p>
            <a:pPr algn="ctr">
              <a:defRPr/>
            </a:pPr>
            <a:r>
              <a:rPr lang="it-IT" sz="1800" dirty="0">
                <a:solidFill>
                  <a:srgbClr val="0000FF"/>
                </a:solidFill>
                <a:latin typeface="Times New Roman" panose="02020603050405020304" pitchFamily="18" charset="0"/>
                <a:cs typeface="Times New Roman" panose="02020603050405020304" pitchFamily="18" charset="0"/>
              </a:rPr>
              <a:t>Contattabile con Telefono</a:t>
            </a:r>
          </a:p>
          <a:p>
            <a:pPr marL="342900" indent="-342900">
              <a:buFont typeface="Wingdings" panose="05000000000000000000" pitchFamily="2" charset="2"/>
              <a:buChar char="Ø"/>
              <a:defRPr/>
            </a:pPr>
            <a:r>
              <a:rPr lang="it-IT" sz="1800" dirty="0">
                <a:solidFill>
                  <a:srgbClr val="0000FF"/>
                </a:solidFill>
                <a:latin typeface="Times New Roman" panose="02020603050405020304" pitchFamily="18" charset="0"/>
                <a:cs typeface="Times New Roman" panose="02020603050405020304" pitchFamily="18" charset="0"/>
              </a:rPr>
              <a:t>Polizia Locale</a:t>
            </a:r>
          </a:p>
          <a:p>
            <a:pPr marL="342900" indent="-342900">
              <a:buFont typeface="Wingdings" panose="05000000000000000000" pitchFamily="2" charset="2"/>
              <a:buChar char="Ø"/>
              <a:defRPr/>
            </a:pPr>
            <a:r>
              <a:rPr lang="it-IT" sz="1800" dirty="0">
                <a:solidFill>
                  <a:srgbClr val="0000FF"/>
                </a:solidFill>
                <a:latin typeface="Times New Roman" panose="02020603050405020304" pitchFamily="18" charset="0"/>
                <a:cs typeface="Times New Roman" panose="02020603050405020304" pitchFamily="18" charset="0"/>
              </a:rPr>
              <a:t>Vigile del Fuoco 117</a:t>
            </a:r>
          </a:p>
          <a:p>
            <a:pPr marL="342900" indent="-342900">
              <a:buFont typeface="Wingdings" panose="05000000000000000000" pitchFamily="2" charset="2"/>
              <a:buChar char="Ø"/>
              <a:defRPr/>
            </a:pPr>
            <a:r>
              <a:rPr lang="it-IT" sz="1800" dirty="0">
                <a:solidFill>
                  <a:srgbClr val="0000FF"/>
                </a:solidFill>
                <a:latin typeface="Times New Roman" panose="02020603050405020304" pitchFamily="18" charset="0"/>
                <a:cs typeface="Times New Roman" panose="02020603050405020304" pitchFamily="18" charset="0"/>
              </a:rPr>
              <a:t>Pronto Soccorso 118</a:t>
            </a:r>
          </a:p>
          <a:p>
            <a:pPr marL="342900" indent="-342900">
              <a:buFont typeface="Wingdings" panose="05000000000000000000" pitchFamily="2" charset="2"/>
              <a:buChar char="Ø"/>
              <a:defRPr/>
            </a:pPr>
            <a:r>
              <a:rPr lang="it-IT" sz="1800" dirty="0">
                <a:solidFill>
                  <a:srgbClr val="0000FF"/>
                </a:solidFill>
                <a:latin typeface="Times New Roman" panose="02020603050405020304" pitchFamily="18" charset="0"/>
                <a:cs typeface="Times New Roman" panose="02020603050405020304" pitchFamily="18" charset="0"/>
              </a:rPr>
              <a:t>Carabinieri 112</a:t>
            </a:r>
          </a:p>
          <a:p>
            <a:pPr marL="342900" indent="-342900">
              <a:buFont typeface="Wingdings" panose="05000000000000000000" pitchFamily="2" charset="2"/>
              <a:buChar char="Ø"/>
              <a:defRPr/>
            </a:pPr>
            <a:r>
              <a:rPr lang="it-IT" sz="1800" dirty="0">
                <a:solidFill>
                  <a:srgbClr val="0000FF"/>
                </a:solidFill>
                <a:latin typeface="Times New Roman" panose="02020603050405020304" pitchFamily="18" charset="0"/>
                <a:cs typeface="Times New Roman" panose="02020603050405020304" pitchFamily="18" charset="0"/>
              </a:rPr>
              <a:t>Polizia 113 </a:t>
            </a:r>
            <a:endParaRPr lang="it-IT" sz="2000" dirty="0">
              <a:solidFill>
                <a:srgbClr val="0000FF"/>
              </a:solidFill>
              <a:latin typeface="Times New Roman" panose="02020603050405020304" pitchFamily="18" charset="0"/>
              <a:cs typeface="Times New Roman" panose="02020603050405020304" pitchFamily="18" charset="0"/>
            </a:endParaRPr>
          </a:p>
        </p:txBody>
      </p:sp>
      <p:sp>
        <p:nvSpPr>
          <p:cNvPr id="7" name="Freccia in giù 6">
            <a:extLst>
              <a:ext uri="{FF2B5EF4-FFF2-40B4-BE49-F238E27FC236}">
                <a16:creationId xmlns:a16="http://schemas.microsoft.com/office/drawing/2014/main" xmlns="" id="{9096AC32-828B-D907-9DA9-90EB3BFE52E1}"/>
              </a:ext>
            </a:extLst>
          </p:cNvPr>
          <p:cNvSpPr/>
          <p:nvPr/>
        </p:nvSpPr>
        <p:spPr>
          <a:xfrm>
            <a:off x="3200400" y="4114801"/>
            <a:ext cx="685800" cy="609599"/>
          </a:xfrm>
          <a:prstGeom prst="downArrow">
            <a:avLst/>
          </a:prstGeom>
          <a:solidFill>
            <a:srgbClr val="FF0000"/>
          </a:solidFill>
          <a:ln>
            <a:solidFill>
              <a:schemeClr val="tx1"/>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arrotondato 7">
            <a:extLst>
              <a:ext uri="{FF2B5EF4-FFF2-40B4-BE49-F238E27FC236}">
                <a16:creationId xmlns:a16="http://schemas.microsoft.com/office/drawing/2014/main" xmlns="" id="{1014E3AD-88BF-712E-796C-65F612676FAF}"/>
              </a:ext>
            </a:extLst>
          </p:cNvPr>
          <p:cNvSpPr/>
          <p:nvPr/>
        </p:nvSpPr>
        <p:spPr>
          <a:xfrm>
            <a:off x="609600" y="6781800"/>
            <a:ext cx="5748338" cy="2133600"/>
          </a:xfrm>
          <a:prstGeom prst="roundRect">
            <a:avLst/>
          </a:prstGeom>
          <a:solidFill>
            <a:srgbClr val="33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latin typeface="Times New Roman" panose="02020603050405020304" pitchFamily="18" charset="0"/>
                <a:cs typeface="Times New Roman" panose="02020603050405020304" pitchFamily="18" charset="0"/>
              </a:rPr>
              <a:t>PROCEDURA da SEGUIRE</a:t>
            </a:r>
          </a:p>
          <a:p>
            <a:pPr algn="ctr">
              <a:defRPr/>
            </a:pPr>
            <a:r>
              <a:rPr lang="it-IT" sz="1400" b="1" dirty="0">
                <a:solidFill>
                  <a:schemeClr val="tx1"/>
                </a:solidFill>
                <a:latin typeface="Times New Roman" panose="02020603050405020304" pitchFamily="18" charset="0"/>
                <a:cs typeface="Times New Roman" panose="02020603050405020304" pitchFamily="18" charset="0"/>
              </a:rPr>
              <a:t>In caso di Chiamata di EMERGENZA</a:t>
            </a:r>
          </a:p>
          <a:p>
            <a:pPr>
              <a:defRPr/>
            </a:pPr>
            <a:r>
              <a:rPr lang="it-IT" sz="1600" dirty="0">
                <a:solidFill>
                  <a:schemeClr val="tx1"/>
                </a:solidFill>
                <a:latin typeface="Times New Roman" panose="02020603050405020304" pitchFamily="18" charset="0"/>
                <a:cs typeface="Times New Roman" panose="02020603050405020304" pitchFamily="18" charset="0"/>
              </a:rPr>
              <a:t>Sono: _______________________________ </a:t>
            </a:r>
            <a:r>
              <a:rPr lang="it-IT" sz="1400" dirty="0">
                <a:solidFill>
                  <a:schemeClr val="tx1"/>
                </a:solidFill>
                <a:latin typeface="Times New Roman" panose="02020603050405020304" pitchFamily="18" charset="0"/>
                <a:cs typeface="Times New Roman" panose="02020603050405020304" pitchFamily="18" charset="0"/>
              </a:rPr>
              <a:t>(nome e Qualifica)</a:t>
            </a:r>
          </a:p>
          <a:p>
            <a:pPr>
              <a:defRPr/>
            </a:pPr>
            <a:r>
              <a:rPr lang="it-IT" sz="1600" dirty="0">
                <a:solidFill>
                  <a:schemeClr val="tx1"/>
                </a:solidFill>
                <a:latin typeface="Times New Roman" panose="02020603050405020304" pitchFamily="18" charset="0"/>
                <a:cs typeface="Times New Roman" panose="02020603050405020304" pitchFamily="18" charset="0"/>
              </a:rPr>
              <a:t>Telefono dalla Scuola: ____________________________</a:t>
            </a:r>
          </a:p>
          <a:p>
            <a:pPr>
              <a:defRPr/>
            </a:pPr>
            <a:r>
              <a:rPr lang="it-IT" sz="1600" dirty="0">
                <a:solidFill>
                  <a:schemeClr val="tx1"/>
                </a:solidFill>
                <a:latin typeface="Times New Roman" panose="02020603050405020304" pitchFamily="18" charset="0"/>
                <a:cs typeface="Times New Roman" panose="02020603050405020304" pitchFamily="18" charset="0"/>
              </a:rPr>
              <a:t>Ubicata a: ______________________________________</a:t>
            </a:r>
          </a:p>
          <a:p>
            <a:pPr>
              <a:defRPr/>
            </a:pPr>
            <a:r>
              <a:rPr lang="it-IT" sz="1600" dirty="0">
                <a:solidFill>
                  <a:schemeClr val="tx1"/>
                </a:solidFill>
                <a:latin typeface="Times New Roman" panose="02020603050405020304" pitchFamily="18" charset="0"/>
                <a:cs typeface="Times New Roman" panose="02020603050405020304" pitchFamily="18" charset="0"/>
              </a:rPr>
              <a:t>Nella Scuola si è verificato: ________________________</a:t>
            </a:r>
          </a:p>
          <a:p>
            <a:pPr>
              <a:defRPr/>
            </a:pPr>
            <a:r>
              <a:rPr lang="it-IT" sz="1600" dirty="0">
                <a:solidFill>
                  <a:schemeClr val="tx1"/>
                </a:solidFill>
                <a:latin typeface="Times New Roman" panose="02020603050405020304" pitchFamily="18" charset="0"/>
                <a:cs typeface="Times New Roman" panose="02020603050405020304" pitchFamily="18" charset="0"/>
              </a:rPr>
              <a:t>Sono coinvolte: ____________________ </a:t>
            </a:r>
            <a:r>
              <a:rPr lang="it-IT" sz="1400" dirty="0">
                <a:solidFill>
                  <a:schemeClr val="tx1"/>
                </a:solidFill>
                <a:latin typeface="Times New Roman" panose="02020603050405020304" pitchFamily="18" charset="0"/>
                <a:cs typeface="Times New Roman" panose="02020603050405020304" pitchFamily="18" charset="0"/>
              </a:rPr>
              <a:t>(numero delle persone)</a:t>
            </a:r>
          </a:p>
        </p:txBody>
      </p:sp>
      <p:sp>
        <p:nvSpPr>
          <p:cNvPr id="9" name="Freccia circolare a destra 8">
            <a:extLst>
              <a:ext uri="{FF2B5EF4-FFF2-40B4-BE49-F238E27FC236}">
                <a16:creationId xmlns:a16="http://schemas.microsoft.com/office/drawing/2014/main" xmlns="" id="{75C38CC1-0F7C-FF2F-22CD-5C58A6B5BE87}"/>
              </a:ext>
            </a:extLst>
          </p:cNvPr>
          <p:cNvSpPr/>
          <p:nvPr/>
        </p:nvSpPr>
        <p:spPr>
          <a:xfrm>
            <a:off x="228600" y="3424238"/>
            <a:ext cx="381000" cy="4119562"/>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0" name="Freccia circolare a sinistra 9">
            <a:extLst>
              <a:ext uri="{FF2B5EF4-FFF2-40B4-BE49-F238E27FC236}">
                <a16:creationId xmlns:a16="http://schemas.microsoft.com/office/drawing/2014/main" xmlns="" id="{F4B73E95-B1BE-FAC5-CC02-5FB9893ED216}"/>
              </a:ext>
            </a:extLst>
          </p:cNvPr>
          <p:cNvSpPr/>
          <p:nvPr/>
        </p:nvSpPr>
        <p:spPr>
          <a:xfrm>
            <a:off x="6357938" y="3429000"/>
            <a:ext cx="347662" cy="457200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3" name="Segnaposto data 2">
            <a:extLst>
              <a:ext uri="{FF2B5EF4-FFF2-40B4-BE49-F238E27FC236}">
                <a16:creationId xmlns:a16="http://schemas.microsoft.com/office/drawing/2014/main" xmlns="" id="{2A67051D-7FBD-F8F6-2A59-74B6A5424957}"/>
              </a:ext>
            </a:extLst>
          </p:cNvPr>
          <p:cNvSpPr>
            <a:spLocks noGrp="1"/>
          </p:cNvSpPr>
          <p:nvPr>
            <p:ph type="dt" sz="quarter" idx="10"/>
          </p:nvPr>
        </p:nvSpPr>
        <p:spPr/>
        <p:txBody>
          <a:bodyPr/>
          <a:lstStyle/>
          <a:p>
            <a:pPr>
              <a:defRPr/>
            </a:pPr>
            <a:fld id="{4AB03487-D50D-4B95-A1BB-26340654215B}" type="datetime1">
              <a:rPr lang="it-IT"/>
              <a:pPr>
                <a:defRPr/>
              </a:pPr>
              <a:t>26/04/2025</a:t>
            </a:fld>
            <a:endParaRPr lang="it-IT"/>
          </a:p>
        </p:txBody>
      </p:sp>
      <p:sp>
        <p:nvSpPr>
          <p:cNvPr id="11" name="Segnaposto piè di pagina 10">
            <a:extLst>
              <a:ext uri="{FF2B5EF4-FFF2-40B4-BE49-F238E27FC236}">
                <a16:creationId xmlns:a16="http://schemas.microsoft.com/office/drawing/2014/main" xmlns="" id="{C5177F6F-7F6D-43C7-9860-D60BAC2AB2C4}"/>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8386" name="Segnaposto numero diapositiva 11">
            <a:extLst>
              <a:ext uri="{FF2B5EF4-FFF2-40B4-BE49-F238E27FC236}">
                <a16:creationId xmlns:a16="http://schemas.microsoft.com/office/drawing/2014/main" xmlns="" id="{9C7CA69A-1345-E92B-5853-8B1691FF88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77DF83-9FBA-4FF4-A63D-3A659B73ACC3}" type="slidenum">
              <a:rPr lang="it-IT" altLang="it-IT" sz="600">
                <a:solidFill>
                  <a:srgbClr val="898989"/>
                </a:solidFill>
              </a:rPr>
              <a:pPr/>
              <a:t>45</a:t>
            </a:fld>
            <a:endParaRPr lang="it-IT" altLang="it-IT" sz="600">
              <a:solidFill>
                <a:srgbClr val="898989"/>
              </a:solidFill>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golo ripiegato 1">
            <a:extLst>
              <a:ext uri="{FF2B5EF4-FFF2-40B4-BE49-F238E27FC236}">
                <a16:creationId xmlns:a16="http://schemas.microsoft.com/office/drawing/2014/main" xmlns="" id="{DB89CDEA-2C46-C39C-FBE6-B02A0231C8C6}"/>
              </a:ext>
            </a:extLst>
          </p:cNvPr>
          <p:cNvSpPr/>
          <p:nvPr/>
        </p:nvSpPr>
        <p:spPr>
          <a:xfrm>
            <a:off x="1371600" y="304800"/>
            <a:ext cx="3962400" cy="533400"/>
          </a:xfrm>
          <a:prstGeom prst="folded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latin typeface="Times New Roman" panose="02020603050405020304" pitchFamily="18" charset="0"/>
                <a:cs typeface="Times New Roman" panose="02020603050405020304" pitchFamily="18" charset="0"/>
              </a:rPr>
              <a:t>Compiti degli ADDETTI</a:t>
            </a:r>
          </a:p>
        </p:txBody>
      </p:sp>
      <p:sp>
        <p:nvSpPr>
          <p:cNvPr id="3" name="Rettangolo arrotondato 2">
            <a:extLst>
              <a:ext uri="{FF2B5EF4-FFF2-40B4-BE49-F238E27FC236}">
                <a16:creationId xmlns:a16="http://schemas.microsoft.com/office/drawing/2014/main" xmlns="" id="{7D41607A-FDC2-05A7-E1AE-051A737495DC}"/>
              </a:ext>
            </a:extLst>
          </p:cNvPr>
          <p:cNvSpPr/>
          <p:nvPr/>
        </p:nvSpPr>
        <p:spPr>
          <a:xfrm>
            <a:off x="304800" y="990600"/>
            <a:ext cx="2971800" cy="457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latin typeface="Times New Roman" panose="02020603050405020304" pitchFamily="18" charset="0"/>
                <a:cs typeface="Times New Roman" panose="02020603050405020304" pitchFamily="18" charset="0"/>
              </a:rPr>
              <a:t>Squadra ANTINCENDIO</a:t>
            </a:r>
          </a:p>
        </p:txBody>
      </p:sp>
      <p:sp>
        <p:nvSpPr>
          <p:cNvPr id="4" name="Rettangolo arrotondato 3">
            <a:extLst>
              <a:ext uri="{FF2B5EF4-FFF2-40B4-BE49-F238E27FC236}">
                <a16:creationId xmlns:a16="http://schemas.microsoft.com/office/drawing/2014/main" xmlns="" id="{85A227DE-E8E8-0DBE-1807-3F0C956D7437}"/>
              </a:ext>
            </a:extLst>
          </p:cNvPr>
          <p:cNvSpPr/>
          <p:nvPr/>
        </p:nvSpPr>
        <p:spPr>
          <a:xfrm>
            <a:off x="304800" y="1574800"/>
            <a:ext cx="2971800" cy="482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latin typeface="Times New Roman" panose="02020603050405020304" pitchFamily="18" charset="0"/>
                <a:cs typeface="Times New Roman" panose="02020603050405020304" pitchFamily="18" charset="0"/>
              </a:rPr>
              <a:t>Designata dal Datore di Lavoro</a:t>
            </a:r>
          </a:p>
        </p:txBody>
      </p:sp>
      <p:sp>
        <p:nvSpPr>
          <p:cNvPr id="5" name="Rettangolo arrotondato 4">
            <a:extLst>
              <a:ext uri="{FF2B5EF4-FFF2-40B4-BE49-F238E27FC236}">
                <a16:creationId xmlns:a16="http://schemas.microsoft.com/office/drawing/2014/main" xmlns="" id="{95A9583C-6457-A5C1-22FF-7734D532BD43}"/>
              </a:ext>
            </a:extLst>
          </p:cNvPr>
          <p:cNvSpPr/>
          <p:nvPr/>
        </p:nvSpPr>
        <p:spPr>
          <a:xfrm>
            <a:off x="3429000" y="990600"/>
            <a:ext cx="2743200" cy="4572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solidFill>
                  <a:srgbClr val="0000FF"/>
                </a:solidFill>
                <a:latin typeface="Times New Roman" panose="02020603050405020304" pitchFamily="18" charset="0"/>
                <a:cs typeface="Times New Roman" panose="02020603050405020304" pitchFamily="18" charset="0"/>
              </a:rPr>
              <a:t>Squadra di Primo Soccorso</a:t>
            </a:r>
          </a:p>
        </p:txBody>
      </p:sp>
      <p:sp>
        <p:nvSpPr>
          <p:cNvPr id="6" name="Rettangolo arrotondato 5">
            <a:extLst>
              <a:ext uri="{FF2B5EF4-FFF2-40B4-BE49-F238E27FC236}">
                <a16:creationId xmlns:a16="http://schemas.microsoft.com/office/drawing/2014/main" xmlns="" id="{294217F4-FEDD-7085-B221-5094B923F0F9}"/>
              </a:ext>
            </a:extLst>
          </p:cNvPr>
          <p:cNvSpPr/>
          <p:nvPr/>
        </p:nvSpPr>
        <p:spPr>
          <a:xfrm>
            <a:off x="3429000" y="1574800"/>
            <a:ext cx="2743200" cy="482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Times New Roman" panose="02020603050405020304" pitchFamily="18" charset="0"/>
                <a:cs typeface="Times New Roman" panose="02020603050405020304" pitchFamily="18" charset="0"/>
              </a:rPr>
              <a:t>Designata dal Datore di lavoro</a:t>
            </a:r>
          </a:p>
        </p:txBody>
      </p:sp>
      <p:sp>
        <p:nvSpPr>
          <p:cNvPr id="7" name="Freccia in giù 6">
            <a:extLst>
              <a:ext uri="{FF2B5EF4-FFF2-40B4-BE49-F238E27FC236}">
                <a16:creationId xmlns:a16="http://schemas.microsoft.com/office/drawing/2014/main" xmlns="" id="{8CFB49EA-F89D-9FF6-1A76-3ED4353EBF97}"/>
              </a:ext>
            </a:extLst>
          </p:cNvPr>
          <p:cNvSpPr/>
          <p:nvPr/>
        </p:nvSpPr>
        <p:spPr>
          <a:xfrm>
            <a:off x="1562100" y="2057400"/>
            <a:ext cx="457200" cy="6096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in giù 7">
            <a:extLst>
              <a:ext uri="{FF2B5EF4-FFF2-40B4-BE49-F238E27FC236}">
                <a16:creationId xmlns:a16="http://schemas.microsoft.com/office/drawing/2014/main" xmlns="" id="{01991E86-7C75-89F1-02CF-31D012D3F23F}"/>
              </a:ext>
            </a:extLst>
          </p:cNvPr>
          <p:cNvSpPr/>
          <p:nvPr/>
        </p:nvSpPr>
        <p:spPr>
          <a:xfrm>
            <a:off x="4565650" y="2057400"/>
            <a:ext cx="457200" cy="609600"/>
          </a:xfrm>
          <a:prstGeom prst="down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Rettangolo arrotondato 8">
            <a:extLst>
              <a:ext uri="{FF2B5EF4-FFF2-40B4-BE49-F238E27FC236}">
                <a16:creationId xmlns:a16="http://schemas.microsoft.com/office/drawing/2014/main" xmlns="" id="{2672A65D-B213-7759-6013-D9EF6F91C979}"/>
              </a:ext>
            </a:extLst>
          </p:cNvPr>
          <p:cNvSpPr/>
          <p:nvPr/>
        </p:nvSpPr>
        <p:spPr>
          <a:xfrm>
            <a:off x="304800" y="2667000"/>
            <a:ext cx="2971800" cy="36163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Partecipa ai Corsi di Formazione</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Vigila per prevenire gli Incendi e la loro propagazione</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Collabora segnalando quanto è di pericolo per un Incendio</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Interviene in caso di Emergenza</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Verifica la data di scadenza  degli estintori</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Verifica che le Uscite e le vie di  Emergenza siano sempre libere</a:t>
            </a:r>
          </a:p>
          <a:p>
            <a:pPr marL="180975" indent="-95250">
              <a:buFont typeface="Arial" panose="020B0604020202020204" pitchFamily="34" charset="0"/>
              <a:buChar char="•"/>
              <a:defRPr/>
            </a:pPr>
            <a:r>
              <a:rPr lang="it-IT" sz="1400" dirty="0">
                <a:latin typeface="Times New Roman" panose="02020603050405020304" pitchFamily="18" charset="0"/>
                <a:cs typeface="Times New Roman" panose="02020603050405020304" pitchFamily="18" charset="0"/>
              </a:rPr>
              <a:t>Verifica che i percorsi di Sicurezza siano sempre liberi da ogni forma di impedimento</a:t>
            </a:r>
          </a:p>
          <a:p>
            <a:pPr marL="180975" indent="-95250">
              <a:buFont typeface="Arial" panose="020B0604020202020204" pitchFamily="34" charset="0"/>
              <a:buChar char="•"/>
              <a:defRPr/>
            </a:pPr>
            <a:endParaRPr lang="it-IT" sz="1400" dirty="0">
              <a:latin typeface="Times New Roman" panose="02020603050405020304" pitchFamily="18" charset="0"/>
              <a:cs typeface="Times New Roman" panose="02020603050405020304" pitchFamily="18" charset="0"/>
            </a:endParaRPr>
          </a:p>
        </p:txBody>
      </p:sp>
      <p:sp>
        <p:nvSpPr>
          <p:cNvPr id="10" name="Rettangolo arrotondato 9">
            <a:extLst>
              <a:ext uri="{FF2B5EF4-FFF2-40B4-BE49-F238E27FC236}">
                <a16:creationId xmlns:a16="http://schemas.microsoft.com/office/drawing/2014/main" xmlns="" id="{B69D378C-7A71-FFF8-236B-EDECDDC21D4E}"/>
              </a:ext>
            </a:extLst>
          </p:cNvPr>
          <p:cNvSpPr/>
          <p:nvPr/>
        </p:nvSpPr>
        <p:spPr>
          <a:xfrm>
            <a:off x="3429000" y="2667000"/>
            <a:ext cx="2743200" cy="3657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95250">
              <a:buFont typeface="Wingdings" panose="05000000000000000000" pitchFamily="2" charset="2"/>
              <a:buChar char="ü"/>
              <a:defRPr/>
            </a:pPr>
            <a:r>
              <a:rPr lang="it-IT" sz="1400" dirty="0">
                <a:solidFill>
                  <a:srgbClr val="0000FF"/>
                </a:solidFill>
                <a:latin typeface="Times New Roman" panose="02020603050405020304" pitchFamily="18" charset="0"/>
                <a:cs typeface="Times New Roman" panose="02020603050405020304" pitchFamily="18" charset="0"/>
              </a:rPr>
              <a:t>Partecipa ai Corsi di Formazione</a:t>
            </a:r>
          </a:p>
          <a:p>
            <a:pPr marL="180975" indent="-95250">
              <a:buFont typeface="Wingdings" panose="05000000000000000000" pitchFamily="2" charset="2"/>
              <a:buChar char="ü"/>
              <a:defRPr/>
            </a:pPr>
            <a:r>
              <a:rPr lang="it-IT" sz="1400" dirty="0">
                <a:solidFill>
                  <a:srgbClr val="0000FF"/>
                </a:solidFill>
                <a:latin typeface="Times New Roman" panose="02020603050405020304" pitchFamily="18" charset="0"/>
                <a:cs typeface="Times New Roman" panose="02020603050405020304" pitchFamily="18" charset="0"/>
              </a:rPr>
              <a:t>Controlla e verifica la cassetta di Pronto Soccorso</a:t>
            </a:r>
          </a:p>
          <a:p>
            <a:pPr marL="180975" indent="-95250">
              <a:buFont typeface="Wingdings" panose="05000000000000000000" pitchFamily="2" charset="2"/>
              <a:buChar char="ü"/>
              <a:defRPr/>
            </a:pPr>
            <a:r>
              <a:rPr lang="it-IT" sz="1400" dirty="0">
                <a:solidFill>
                  <a:srgbClr val="0000FF"/>
                </a:solidFill>
                <a:latin typeface="Times New Roman" panose="02020603050405020304" pitchFamily="18" charset="0"/>
                <a:cs typeface="Times New Roman" panose="02020603050405020304" pitchFamily="18" charset="0"/>
              </a:rPr>
              <a:t>Segnala la eventuale scadenza di materiale Sanitario</a:t>
            </a:r>
          </a:p>
          <a:p>
            <a:pPr marL="180975" indent="-95250">
              <a:buFont typeface="Wingdings" panose="05000000000000000000" pitchFamily="2" charset="2"/>
              <a:buChar char="ü"/>
              <a:defRPr/>
            </a:pPr>
            <a:r>
              <a:rPr lang="it-IT" sz="1400" dirty="0">
                <a:solidFill>
                  <a:srgbClr val="0000FF"/>
                </a:solidFill>
                <a:latin typeface="Times New Roman" panose="02020603050405020304" pitchFamily="18" charset="0"/>
                <a:cs typeface="Times New Roman" panose="02020603050405020304" pitchFamily="18" charset="0"/>
              </a:rPr>
              <a:t>Interviene per prestare il primo Soccorso avendo cura di fare soltanto quello che si è capaci di fare in funzione delle proprie competenze</a:t>
            </a:r>
          </a:p>
          <a:p>
            <a:pPr marL="180975" indent="-95250">
              <a:buFont typeface="Wingdings" panose="05000000000000000000" pitchFamily="2" charset="2"/>
              <a:buChar char="ü"/>
              <a:defRPr/>
            </a:pPr>
            <a:r>
              <a:rPr lang="it-IT" sz="1400" dirty="0">
                <a:solidFill>
                  <a:srgbClr val="0000FF"/>
                </a:solidFill>
                <a:latin typeface="Times New Roman" panose="02020603050405020304" pitchFamily="18" charset="0"/>
                <a:cs typeface="Times New Roman" panose="02020603050405020304" pitchFamily="18" charset="0"/>
              </a:rPr>
              <a:t>Aggiorna gli Elenchi ed i recapiti Telefonici di Emergenza</a:t>
            </a:r>
          </a:p>
        </p:txBody>
      </p:sp>
      <p:sp>
        <p:nvSpPr>
          <p:cNvPr id="11" name="Angolo ripiegato 10">
            <a:extLst>
              <a:ext uri="{FF2B5EF4-FFF2-40B4-BE49-F238E27FC236}">
                <a16:creationId xmlns:a16="http://schemas.microsoft.com/office/drawing/2014/main" xmlns="" id="{46181D69-4865-E62E-5048-F73AAD2732DD}"/>
              </a:ext>
            </a:extLst>
          </p:cNvPr>
          <p:cNvSpPr/>
          <p:nvPr/>
        </p:nvSpPr>
        <p:spPr>
          <a:xfrm>
            <a:off x="304800" y="6477000"/>
            <a:ext cx="5867400" cy="2133600"/>
          </a:xfrm>
          <a:prstGeom prst="foldedCorner">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latin typeface="Times New Roman" panose="02020603050405020304" pitchFamily="18" charset="0"/>
                <a:cs typeface="Times New Roman" panose="02020603050405020304" pitchFamily="18" charset="0"/>
              </a:rPr>
              <a:t>ATTENZIONE</a:t>
            </a:r>
          </a:p>
          <a:p>
            <a:pPr algn="ctr">
              <a:defRPr/>
            </a:pPr>
            <a:r>
              <a:rPr lang="it-IT" sz="2000" dirty="0">
                <a:latin typeface="Times New Roman" panose="02020603050405020304" pitchFamily="18" charset="0"/>
                <a:cs typeface="Times New Roman" panose="02020603050405020304" pitchFamily="18" charset="0"/>
              </a:rPr>
              <a:t>Tutti i DOCENTI presenti nel PLESSO, anche se non direttamente coinvolti nelle SQUADRE, hanno il COMPITO di collaborare sia nella FASE di Segnalazione che in Caso di un PERICOLO GRAVE, IMPROVVISO ed IMMEDIATO</a:t>
            </a:r>
          </a:p>
        </p:txBody>
      </p:sp>
      <p:sp>
        <p:nvSpPr>
          <p:cNvPr id="12" name="Segnaposto data 11">
            <a:extLst>
              <a:ext uri="{FF2B5EF4-FFF2-40B4-BE49-F238E27FC236}">
                <a16:creationId xmlns:a16="http://schemas.microsoft.com/office/drawing/2014/main" xmlns="" id="{E6C771A9-AF40-E979-7F26-D68EB792F958}"/>
              </a:ext>
            </a:extLst>
          </p:cNvPr>
          <p:cNvSpPr>
            <a:spLocks noGrp="1"/>
          </p:cNvSpPr>
          <p:nvPr>
            <p:ph type="dt" sz="quarter" idx="10"/>
          </p:nvPr>
        </p:nvSpPr>
        <p:spPr/>
        <p:txBody>
          <a:bodyPr/>
          <a:lstStyle/>
          <a:p>
            <a:pPr>
              <a:defRPr/>
            </a:pPr>
            <a:fld id="{4EF36F29-86A4-4306-A662-E2ABECA76F02}" type="datetime1">
              <a:rPr lang="it-IT"/>
              <a:pPr>
                <a:defRPr/>
              </a:pPr>
              <a:t>26/04/2025</a:t>
            </a:fld>
            <a:endParaRPr lang="it-IT"/>
          </a:p>
        </p:txBody>
      </p:sp>
      <p:sp>
        <p:nvSpPr>
          <p:cNvPr id="13" name="Segnaposto piè di pagina 12">
            <a:extLst>
              <a:ext uri="{FF2B5EF4-FFF2-40B4-BE49-F238E27FC236}">
                <a16:creationId xmlns:a16="http://schemas.microsoft.com/office/drawing/2014/main" xmlns="" id="{4F4654F6-2CD5-634C-6F7E-AB8878C8636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59406" name="Segnaposto numero diapositiva 13">
            <a:extLst>
              <a:ext uri="{FF2B5EF4-FFF2-40B4-BE49-F238E27FC236}">
                <a16:creationId xmlns:a16="http://schemas.microsoft.com/office/drawing/2014/main" xmlns="" id="{FFA7C851-8BC1-C5C7-77E1-04494D1AD5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4830A7-94F5-477B-BF88-7911DAAD4357}" type="slidenum">
              <a:rPr lang="it-IT" altLang="it-IT" sz="600">
                <a:solidFill>
                  <a:srgbClr val="898989"/>
                </a:solidFill>
              </a:rPr>
              <a:pPr/>
              <a:t>46</a:t>
            </a:fld>
            <a:endParaRPr lang="it-IT" altLang="it-IT" sz="600">
              <a:solidFill>
                <a:srgbClr val="898989"/>
              </a:solidFill>
            </a:endParaRPr>
          </a:p>
        </p:txBody>
      </p: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a:extLst>
              <a:ext uri="{FF2B5EF4-FFF2-40B4-BE49-F238E27FC236}">
                <a16:creationId xmlns:a16="http://schemas.microsoft.com/office/drawing/2014/main" xmlns="" id="{3595631B-3F06-A983-94E0-046AE381FBF9}"/>
              </a:ext>
            </a:extLst>
          </p:cNvPr>
          <p:cNvSpPr/>
          <p:nvPr/>
        </p:nvSpPr>
        <p:spPr>
          <a:xfrm>
            <a:off x="990600" y="381000"/>
            <a:ext cx="5257800" cy="838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a:latin typeface="Times New Roman" panose="02020603050405020304" pitchFamily="18" charset="0"/>
                <a:cs typeface="Times New Roman" panose="02020603050405020304" pitchFamily="18" charset="0"/>
              </a:rPr>
              <a:t>PROCEDURE</a:t>
            </a:r>
          </a:p>
        </p:txBody>
      </p:sp>
      <p:sp>
        <p:nvSpPr>
          <p:cNvPr id="6" name="Callout con freccia in giù 5">
            <a:extLst>
              <a:ext uri="{FF2B5EF4-FFF2-40B4-BE49-F238E27FC236}">
                <a16:creationId xmlns:a16="http://schemas.microsoft.com/office/drawing/2014/main" xmlns="" id="{596A3298-0895-3E8E-0301-E50D77B915DF}"/>
              </a:ext>
            </a:extLst>
          </p:cNvPr>
          <p:cNvSpPr/>
          <p:nvPr/>
        </p:nvSpPr>
        <p:spPr>
          <a:xfrm>
            <a:off x="989013" y="1295400"/>
            <a:ext cx="5259387" cy="1219200"/>
          </a:xfrm>
          <a:prstGeom prst="downArrowCallou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bg1"/>
                </a:solidFill>
                <a:latin typeface="Times New Roman" panose="02020603050405020304" pitchFamily="18" charset="0"/>
                <a:cs typeface="Times New Roman" panose="02020603050405020304" pitchFamily="18" charset="0"/>
              </a:rPr>
              <a:t>Al Fine di GARANTIRE una Gestione Corretta dell’EMERGENZA si sono predisposte le</a:t>
            </a:r>
          </a:p>
        </p:txBody>
      </p:sp>
      <p:sp>
        <p:nvSpPr>
          <p:cNvPr id="8" name="Callout con freccia in giù 7">
            <a:extLst>
              <a:ext uri="{FF2B5EF4-FFF2-40B4-BE49-F238E27FC236}">
                <a16:creationId xmlns:a16="http://schemas.microsoft.com/office/drawing/2014/main" xmlns="" id="{8297FE10-651E-480F-5C6B-89969843F4FE}"/>
              </a:ext>
            </a:extLst>
          </p:cNvPr>
          <p:cNvSpPr/>
          <p:nvPr/>
        </p:nvSpPr>
        <p:spPr>
          <a:xfrm>
            <a:off x="960438" y="2209800"/>
            <a:ext cx="1590675" cy="1600200"/>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latin typeface="Times New Roman" panose="02020603050405020304" pitchFamily="18" charset="0"/>
                <a:cs typeface="Times New Roman" panose="02020603050405020304" pitchFamily="18" charset="0"/>
              </a:rPr>
              <a:t>Specificano nel Dettaglio</a:t>
            </a:r>
          </a:p>
        </p:txBody>
      </p:sp>
      <p:sp>
        <p:nvSpPr>
          <p:cNvPr id="9" name="Callout con freccia in giù 8">
            <a:extLst>
              <a:ext uri="{FF2B5EF4-FFF2-40B4-BE49-F238E27FC236}">
                <a16:creationId xmlns:a16="http://schemas.microsoft.com/office/drawing/2014/main" xmlns="" id="{D7725CE0-7320-A90F-7CC4-B3E554BB4B78}"/>
              </a:ext>
            </a:extLst>
          </p:cNvPr>
          <p:cNvSpPr/>
          <p:nvPr/>
        </p:nvSpPr>
        <p:spPr>
          <a:xfrm>
            <a:off x="4495800" y="2209800"/>
            <a:ext cx="1752600" cy="160020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0000FF"/>
                </a:solidFill>
                <a:latin typeface="Times New Roman" panose="02020603050405020304" pitchFamily="18" charset="0"/>
                <a:cs typeface="Times New Roman" panose="02020603050405020304" pitchFamily="18" charset="0"/>
              </a:rPr>
              <a:t>Indispensabili per gestire l’Emergenza</a:t>
            </a:r>
          </a:p>
        </p:txBody>
      </p:sp>
      <p:sp>
        <p:nvSpPr>
          <p:cNvPr id="10" name="Freccia bidirezionale orizzontale 9">
            <a:extLst>
              <a:ext uri="{FF2B5EF4-FFF2-40B4-BE49-F238E27FC236}">
                <a16:creationId xmlns:a16="http://schemas.microsoft.com/office/drawing/2014/main" xmlns="" id="{8668F9A6-A06F-86E3-0903-CA666A25E6EE}"/>
              </a:ext>
            </a:extLst>
          </p:cNvPr>
          <p:cNvSpPr/>
          <p:nvPr/>
        </p:nvSpPr>
        <p:spPr>
          <a:xfrm>
            <a:off x="2362200" y="2286000"/>
            <a:ext cx="2362200" cy="9144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latin typeface="Times New Roman" panose="02020603050405020304" pitchFamily="18" charset="0"/>
                <a:cs typeface="Times New Roman" panose="02020603050405020304" pitchFamily="18" charset="0"/>
              </a:rPr>
              <a:t>Procedure Operative</a:t>
            </a:r>
          </a:p>
        </p:txBody>
      </p:sp>
      <p:sp>
        <p:nvSpPr>
          <p:cNvPr id="11" name="Ovale 10">
            <a:extLst>
              <a:ext uri="{FF2B5EF4-FFF2-40B4-BE49-F238E27FC236}">
                <a16:creationId xmlns:a16="http://schemas.microsoft.com/office/drawing/2014/main" xmlns="" id="{39CAC31C-1922-6C54-C5AC-F2ADAAA76096}"/>
              </a:ext>
            </a:extLst>
          </p:cNvPr>
          <p:cNvSpPr/>
          <p:nvPr/>
        </p:nvSpPr>
        <p:spPr>
          <a:xfrm>
            <a:off x="960438" y="3810000"/>
            <a:ext cx="1782762" cy="1600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Chi deve Fare</a:t>
            </a:r>
          </a:p>
        </p:txBody>
      </p:sp>
      <p:sp>
        <p:nvSpPr>
          <p:cNvPr id="12" name="Ovale 11">
            <a:extLst>
              <a:ext uri="{FF2B5EF4-FFF2-40B4-BE49-F238E27FC236}">
                <a16:creationId xmlns:a16="http://schemas.microsoft.com/office/drawing/2014/main" xmlns="" id="{6C3F885D-10FC-4323-522F-5A1407994248}"/>
              </a:ext>
            </a:extLst>
          </p:cNvPr>
          <p:cNvSpPr/>
          <p:nvPr/>
        </p:nvSpPr>
        <p:spPr>
          <a:xfrm>
            <a:off x="2551113" y="4572000"/>
            <a:ext cx="1944687" cy="1676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Che cosa deve Fare</a:t>
            </a:r>
          </a:p>
        </p:txBody>
      </p:sp>
      <p:sp>
        <p:nvSpPr>
          <p:cNvPr id="13" name="Ovale 12">
            <a:extLst>
              <a:ext uri="{FF2B5EF4-FFF2-40B4-BE49-F238E27FC236}">
                <a16:creationId xmlns:a16="http://schemas.microsoft.com/office/drawing/2014/main" xmlns="" id="{3DDCD519-9145-AFB5-1CAA-AC197E39826C}"/>
              </a:ext>
            </a:extLst>
          </p:cNvPr>
          <p:cNvSpPr/>
          <p:nvPr/>
        </p:nvSpPr>
        <p:spPr>
          <a:xfrm>
            <a:off x="4343400" y="5410200"/>
            <a:ext cx="1905000" cy="1524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rgbClr val="0000FF"/>
                </a:solidFill>
              </a:rPr>
              <a:t>Come deve farla</a:t>
            </a:r>
          </a:p>
        </p:txBody>
      </p:sp>
      <p:sp>
        <p:nvSpPr>
          <p:cNvPr id="15" name="Rettangolo arrotondato 14">
            <a:extLst>
              <a:ext uri="{FF2B5EF4-FFF2-40B4-BE49-F238E27FC236}">
                <a16:creationId xmlns:a16="http://schemas.microsoft.com/office/drawing/2014/main" xmlns="" id="{5CFBB752-17D1-5D08-93D9-A449354918FD}"/>
              </a:ext>
            </a:extLst>
          </p:cNvPr>
          <p:cNvSpPr/>
          <p:nvPr/>
        </p:nvSpPr>
        <p:spPr>
          <a:xfrm>
            <a:off x="1143000" y="6324600"/>
            <a:ext cx="1408113" cy="6858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latin typeface="Times New Roman" panose="02020603050405020304" pitchFamily="18" charset="0"/>
                <a:cs typeface="Times New Roman" panose="02020603050405020304" pitchFamily="18" charset="0"/>
              </a:rPr>
              <a:t>FIGURA</a:t>
            </a:r>
          </a:p>
        </p:txBody>
      </p:sp>
      <p:sp>
        <p:nvSpPr>
          <p:cNvPr id="17" name="Freccia bidirezionale verticale 16">
            <a:extLst>
              <a:ext uri="{FF2B5EF4-FFF2-40B4-BE49-F238E27FC236}">
                <a16:creationId xmlns:a16="http://schemas.microsoft.com/office/drawing/2014/main" xmlns="" id="{7E588FEC-CC09-C18C-468E-883038408A1F}"/>
              </a:ext>
            </a:extLst>
          </p:cNvPr>
          <p:cNvSpPr/>
          <p:nvPr/>
        </p:nvSpPr>
        <p:spPr>
          <a:xfrm>
            <a:off x="1600200" y="5410200"/>
            <a:ext cx="533400" cy="914400"/>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Rettangolo 18">
            <a:extLst>
              <a:ext uri="{FF2B5EF4-FFF2-40B4-BE49-F238E27FC236}">
                <a16:creationId xmlns:a16="http://schemas.microsoft.com/office/drawing/2014/main" xmlns="" id="{DE097C9D-F136-DD80-A57B-8391742399FB}"/>
              </a:ext>
            </a:extLst>
          </p:cNvPr>
          <p:cNvSpPr/>
          <p:nvPr/>
        </p:nvSpPr>
        <p:spPr>
          <a:xfrm>
            <a:off x="2551113" y="7010400"/>
            <a:ext cx="1944687"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latin typeface="Times New Roman" panose="02020603050405020304" pitchFamily="18" charset="0"/>
                <a:cs typeface="Times New Roman" panose="02020603050405020304" pitchFamily="18" charset="0"/>
              </a:rPr>
              <a:t>MANSIONE</a:t>
            </a:r>
          </a:p>
        </p:txBody>
      </p:sp>
      <p:sp>
        <p:nvSpPr>
          <p:cNvPr id="20" name="Freccia bidirezionale verticale 19">
            <a:extLst>
              <a:ext uri="{FF2B5EF4-FFF2-40B4-BE49-F238E27FC236}">
                <a16:creationId xmlns:a16="http://schemas.microsoft.com/office/drawing/2014/main" xmlns="" id="{F2B9056E-B4FC-2AAB-C12A-D3FCBBFE867A}"/>
              </a:ext>
            </a:extLst>
          </p:cNvPr>
          <p:cNvSpPr/>
          <p:nvPr/>
        </p:nvSpPr>
        <p:spPr>
          <a:xfrm>
            <a:off x="3236913" y="6248400"/>
            <a:ext cx="496887" cy="762000"/>
          </a:xfrm>
          <a:prstGeom prst="upDown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Rettangolo arrotondato 20">
            <a:extLst>
              <a:ext uri="{FF2B5EF4-FFF2-40B4-BE49-F238E27FC236}">
                <a16:creationId xmlns:a16="http://schemas.microsoft.com/office/drawing/2014/main" xmlns="" id="{9E685185-B2B1-3B5E-E5FF-0C2A840A6B08}"/>
              </a:ext>
            </a:extLst>
          </p:cNvPr>
          <p:cNvSpPr/>
          <p:nvPr/>
        </p:nvSpPr>
        <p:spPr>
          <a:xfrm>
            <a:off x="4419600" y="7696200"/>
            <a:ext cx="1981200" cy="457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dirty="0">
                <a:latin typeface="Times New Roman" panose="02020603050405020304" pitchFamily="18" charset="0"/>
                <a:cs typeface="Times New Roman" panose="02020603050405020304" pitchFamily="18" charset="0"/>
              </a:rPr>
              <a:t>COMPORTAMENTO</a:t>
            </a:r>
          </a:p>
        </p:txBody>
      </p:sp>
      <p:sp>
        <p:nvSpPr>
          <p:cNvPr id="22" name="Freccia bidirezionale verticale 21">
            <a:extLst>
              <a:ext uri="{FF2B5EF4-FFF2-40B4-BE49-F238E27FC236}">
                <a16:creationId xmlns:a16="http://schemas.microsoft.com/office/drawing/2014/main" xmlns="" id="{C0866760-E3BC-3382-80C0-11F721103294}"/>
              </a:ext>
            </a:extLst>
          </p:cNvPr>
          <p:cNvSpPr/>
          <p:nvPr/>
        </p:nvSpPr>
        <p:spPr>
          <a:xfrm>
            <a:off x="5105400" y="6951663"/>
            <a:ext cx="457200" cy="744537"/>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Segnaposto data 2">
            <a:extLst>
              <a:ext uri="{FF2B5EF4-FFF2-40B4-BE49-F238E27FC236}">
                <a16:creationId xmlns:a16="http://schemas.microsoft.com/office/drawing/2014/main" xmlns="" id="{9C00539A-AF2F-0BBD-DB96-8E40FA94FE9A}"/>
              </a:ext>
            </a:extLst>
          </p:cNvPr>
          <p:cNvSpPr>
            <a:spLocks noGrp="1"/>
          </p:cNvSpPr>
          <p:nvPr>
            <p:ph type="dt" sz="quarter" idx="10"/>
          </p:nvPr>
        </p:nvSpPr>
        <p:spPr/>
        <p:txBody>
          <a:bodyPr/>
          <a:lstStyle/>
          <a:p>
            <a:pPr>
              <a:defRPr/>
            </a:pPr>
            <a:fld id="{D43447D7-061C-4ABF-B2C8-A4BF6AB78F2A}" type="datetime1">
              <a:rPr lang="it-IT"/>
              <a:pPr>
                <a:defRPr/>
              </a:pPr>
              <a:t>26/04/2025</a:t>
            </a:fld>
            <a:endParaRPr lang="it-IT"/>
          </a:p>
        </p:txBody>
      </p:sp>
      <p:sp>
        <p:nvSpPr>
          <p:cNvPr id="4" name="Segnaposto piè di pagina 3">
            <a:extLst>
              <a:ext uri="{FF2B5EF4-FFF2-40B4-BE49-F238E27FC236}">
                <a16:creationId xmlns:a16="http://schemas.microsoft.com/office/drawing/2014/main" xmlns="" id="{A80C6F48-551E-FB8B-B9FE-D2171ED356A6}"/>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0434" name="Segnaposto numero diapositiva 4">
            <a:extLst>
              <a:ext uri="{FF2B5EF4-FFF2-40B4-BE49-F238E27FC236}">
                <a16:creationId xmlns:a16="http://schemas.microsoft.com/office/drawing/2014/main" xmlns="" id="{F6C48EB6-74F4-AC83-2078-CBE5F294EC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6C1399-78F3-4CE7-8E34-F5ACE3EF1631}" type="slidenum">
              <a:rPr lang="it-IT" altLang="it-IT" sz="600">
                <a:solidFill>
                  <a:srgbClr val="898989"/>
                </a:solidFill>
              </a:rPr>
              <a:pPr/>
              <a:t>47</a:t>
            </a:fld>
            <a:endParaRPr lang="it-IT" altLang="it-IT" sz="600">
              <a:solidFill>
                <a:srgbClr val="898989"/>
              </a:solidFill>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a:extLst>
              <a:ext uri="{FF2B5EF4-FFF2-40B4-BE49-F238E27FC236}">
                <a16:creationId xmlns:a16="http://schemas.microsoft.com/office/drawing/2014/main" xmlns="" id="{04BA4929-582F-4314-C0FF-B8A5E8D7D019}"/>
              </a:ext>
            </a:extLst>
          </p:cNvPr>
          <p:cNvSpPr/>
          <p:nvPr/>
        </p:nvSpPr>
        <p:spPr>
          <a:xfrm>
            <a:off x="990600" y="381000"/>
            <a:ext cx="5257800" cy="838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a:latin typeface="Times New Roman" panose="02020603050405020304" pitchFamily="18" charset="0"/>
                <a:cs typeface="Times New Roman" panose="02020603050405020304" pitchFamily="18" charset="0"/>
              </a:rPr>
              <a:t>PROCEDURE</a:t>
            </a:r>
          </a:p>
        </p:txBody>
      </p:sp>
      <p:sp>
        <p:nvSpPr>
          <p:cNvPr id="11" name="Ovale 10">
            <a:extLst>
              <a:ext uri="{FF2B5EF4-FFF2-40B4-BE49-F238E27FC236}">
                <a16:creationId xmlns:a16="http://schemas.microsoft.com/office/drawing/2014/main" xmlns="" id="{E0722DB4-CDDE-C41C-5A1A-C45FDF68867D}"/>
              </a:ext>
            </a:extLst>
          </p:cNvPr>
          <p:cNvSpPr/>
          <p:nvPr/>
        </p:nvSpPr>
        <p:spPr>
          <a:xfrm>
            <a:off x="990600" y="1371600"/>
            <a:ext cx="2362200" cy="858838"/>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latin typeface="Times New Roman" panose="02020603050405020304" pitchFamily="18" charset="0"/>
                <a:cs typeface="Times New Roman" panose="02020603050405020304" pitchFamily="18" charset="0"/>
              </a:rPr>
              <a:t>Personale NON Docente</a:t>
            </a:r>
          </a:p>
        </p:txBody>
      </p:sp>
      <p:sp>
        <p:nvSpPr>
          <p:cNvPr id="3" name="Freccia bidirezionale orizzontale 2">
            <a:extLst>
              <a:ext uri="{FF2B5EF4-FFF2-40B4-BE49-F238E27FC236}">
                <a16:creationId xmlns:a16="http://schemas.microsoft.com/office/drawing/2014/main" xmlns="" id="{CF909B7A-EDCA-8BB4-4420-0EE3690E0F26}"/>
              </a:ext>
            </a:extLst>
          </p:cNvPr>
          <p:cNvSpPr/>
          <p:nvPr/>
        </p:nvSpPr>
        <p:spPr>
          <a:xfrm>
            <a:off x="3352800" y="1590675"/>
            <a:ext cx="838200" cy="3810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Ovale 3">
            <a:extLst>
              <a:ext uri="{FF2B5EF4-FFF2-40B4-BE49-F238E27FC236}">
                <a16:creationId xmlns:a16="http://schemas.microsoft.com/office/drawing/2014/main" xmlns="" id="{19022D08-6271-07F2-C232-CB8C0D7E3A5A}"/>
              </a:ext>
            </a:extLst>
          </p:cNvPr>
          <p:cNvSpPr/>
          <p:nvPr/>
        </p:nvSpPr>
        <p:spPr>
          <a:xfrm>
            <a:off x="4114800" y="1350963"/>
            <a:ext cx="2133600" cy="8588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Deve FARE</a:t>
            </a:r>
          </a:p>
        </p:txBody>
      </p:sp>
      <p:sp>
        <p:nvSpPr>
          <p:cNvPr id="6" name="Rettangolo 5">
            <a:extLst>
              <a:ext uri="{FF2B5EF4-FFF2-40B4-BE49-F238E27FC236}">
                <a16:creationId xmlns:a16="http://schemas.microsoft.com/office/drawing/2014/main" xmlns="" id="{91525DD4-4392-BFCF-7A76-5CB808FB33A2}"/>
              </a:ext>
            </a:extLst>
          </p:cNvPr>
          <p:cNvSpPr/>
          <p:nvPr/>
        </p:nvSpPr>
        <p:spPr>
          <a:xfrm>
            <a:off x="1066800" y="2255838"/>
            <a:ext cx="5181600" cy="457200"/>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algn="just">
              <a:defRPr/>
            </a:pPr>
            <a:r>
              <a:rPr lang="it-IT" sz="1400" dirty="0">
                <a:solidFill>
                  <a:srgbClr val="0000FF"/>
                </a:solidFill>
                <a:latin typeface="Times New Roman" panose="02020603050405020304" pitchFamily="18" charset="0"/>
                <a:cs typeface="Times New Roman" panose="02020603050405020304" pitchFamily="18" charset="0"/>
              </a:rPr>
              <a:t>Controllare quotidianamente, prima dell’Inizio delle Lezioni, che le Uscite di Emergenze siano praticabili e libere da ingombri</a:t>
            </a:r>
          </a:p>
        </p:txBody>
      </p:sp>
      <p:sp>
        <p:nvSpPr>
          <p:cNvPr id="8" name="Rettangolo 7">
            <a:extLst>
              <a:ext uri="{FF2B5EF4-FFF2-40B4-BE49-F238E27FC236}">
                <a16:creationId xmlns:a16="http://schemas.microsoft.com/office/drawing/2014/main" xmlns="" id="{A34C2A2E-8E80-E9AF-E512-674CB1F4772D}"/>
              </a:ext>
            </a:extLst>
          </p:cNvPr>
          <p:cNvSpPr/>
          <p:nvPr/>
        </p:nvSpPr>
        <p:spPr>
          <a:xfrm>
            <a:off x="1066800" y="2766362"/>
            <a:ext cx="5181600" cy="461039"/>
          </a:xfrm>
          <a:prstGeom prst="rect">
            <a:avLst/>
          </a:prstGeom>
          <a:solidFill>
            <a:schemeClr val="bg2"/>
          </a:solidFill>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algn="just">
              <a:defRPr/>
            </a:pPr>
            <a:r>
              <a:rPr lang="it-IT" sz="1400" b="1" dirty="0">
                <a:solidFill>
                  <a:srgbClr val="FF0000"/>
                </a:solidFill>
                <a:latin typeface="Times New Roman" panose="02020603050405020304" pitchFamily="18" charset="0"/>
                <a:cs typeface="Times New Roman" panose="02020603050405020304" pitchFamily="18" charset="0"/>
              </a:rPr>
              <a:t>Controllare l’Apertura delle porte e dei Cancelli nel caso di Evacuazione all’Esterno.</a:t>
            </a:r>
          </a:p>
        </p:txBody>
      </p:sp>
      <p:sp>
        <p:nvSpPr>
          <p:cNvPr id="16" name="Rettangolo arrotondato 15">
            <a:extLst>
              <a:ext uri="{FF2B5EF4-FFF2-40B4-BE49-F238E27FC236}">
                <a16:creationId xmlns:a16="http://schemas.microsoft.com/office/drawing/2014/main" xmlns="" id="{302C03C4-1FFE-48BC-4F5E-83F5E85AC7D3}"/>
              </a:ext>
            </a:extLst>
          </p:cNvPr>
          <p:cNvSpPr/>
          <p:nvPr/>
        </p:nvSpPr>
        <p:spPr>
          <a:xfrm>
            <a:off x="1088571" y="3340999"/>
            <a:ext cx="5181600" cy="541806"/>
          </a:xfrm>
          <a:prstGeom prst="roundRect">
            <a:avLst/>
          </a:prstGeom>
          <a:gradFill flip="none" rotWithShape="1">
            <a:gsLst>
              <a:gs pos="0">
                <a:srgbClr val="CCFFCC">
                  <a:shade val="30000"/>
                  <a:satMod val="115000"/>
                </a:srgbClr>
              </a:gs>
              <a:gs pos="50000">
                <a:srgbClr val="CCFFCC">
                  <a:shade val="67500"/>
                  <a:satMod val="115000"/>
                </a:srgbClr>
              </a:gs>
              <a:gs pos="100000">
                <a:srgbClr val="CCFFCC">
                  <a:shade val="100000"/>
                  <a:satMod val="115000"/>
                </a:srgbClr>
              </a:gs>
            </a:gsLst>
            <a:path path="circle">
              <a:fillToRect l="100000" t="100000"/>
            </a:path>
            <a:tileRect r="-100000" b="-10000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rgbClr val="0000FF"/>
                </a:solidFill>
                <a:latin typeface="Times New Roman" panose="02020603050405020304" pitchFamily="18" charset="0"/>
                <a:cs typeface="Times New Roman" panose="02020603050405020304" pitchFamily="18" charset="0"/>
              </a:rPr>
              <a:t>Segnalare, SUBITO, le situazioni di PERICOLO al Docente incaricato di dare l’ORDINE di EVACUAZIONE.</a:t>
            </a:r>
          </a:p>
        </p:txBody>
      </p:sp>
      <p:sp>
        <p:nvSpPr>
          <p:cNvPr id="17" name="Rettangolo arrotondato 16">
            <a:extLst>
              <a:ext uri="{FF2B5EF4-FFF2-40B4-BE49-F238E27FC236}">
                <a16:creationId xmlns:a16="http://schemas.microsoft.com/office/drawing/2014/main" xmlns="" id="{7ECF5082-67C0-A326-F3C3-1D208856FE26}"/>
              </a:ext>
            </a:extLst>
          </p:cNvPr>
          <p:cNvSpPr/>
          <p:nvPr/>
        </p:nvSpPr>
        <p:spPr>
          <a:xfrm>
            <a:off x="1088571" y="3967619"/>
            <a:ext cx="5159829" cy="473751"/>
          </a:xfrm>
          <a:prstGeom prst="roundRect">
            <a:avLst/>
          </a:prstGeom>
          <a:solidFill>
            <a:schemeClr val="accent2">
              <a:lumMod val="20000"/>
              <a:lumOff val="80000"/>
            </a:schemeClr>
          </a:solidFill>
          <a:effectLst>
            <a:glow rad="139700">
              <a:schemeClr val="accent3">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rgbClr val="FF0000"/>
                </a:solidFill>
                <a:latin typeface="Times New Roman" panose="02020603050405020304" pitchFamily="18" charset="0"/>
                <a:cs typeface="Times New Roman" panose="02020603050405020304" pitchFamily="18" charset="0"/>
              </a:rPr>
              <a:t>Diffondere l’ORDINE di EVACUAZIONE mediante il prestabilito SUONO della Campanella o, nel caso, a VOCE!</a:t>
            </a:r>
          </a:p>
        </p:txBody>
      </p:sp>
      <p:sp>
        <p:nvSpPr>
          <p:cNvPr id="19" name="Rettangolo arrotondato 18">
            <a:extLst>
              <a:ext uri="{FF2B5EF4-FFF2-40B4-BE49-F238E27FC236}">
                <a16:creationId xmlns:a16="http://schemas.microsoft.com/office/drawing/2014/main" xmlns="" id="{B4247EFE-D194-F6E1-3FE6-50BA94D84B5D}"/>
              </a:ext>
            </a:extLst>
          </p:cNvPr>
          <p:cNvSpPr/>
          <p:nvPr/>
        </p:nvSpPr>
        <p:spPr>
          <a:xfrm>
            <a:off x="1077685" y="5198056"/>
            <a:ext cx="5203371" cy="473751"/>
          </a:xfrm>
          <a:prstGeom prst="roundRect">
            <a:avLst/>
          </a:prstGeom>
          <a:gradFill flip="none" rotWithShape="1">
            <a:gsLst>
              <a:gs pos="0">
                <a:srgbClr val="CCFF99">
                  <a:shade val="30000"/>
                  <a:satMod val="115000"/>
                </a:srgbClr>
              </a:gs>
              <a:gs pos="50000">
                <a:srgbClr val="CCFF99">
                  <a:shade val="67500"/>
                  <a:satMod val="115000"/>
                </a:srgbClr>
              </a:gs>
              <a:gs pos="100000">
                <a:srgbClr val="CCFF99">
                  <a:shade val="100000"/>
                  <a:satMod val="115000"/>
                </a:srgbClr>
              </a:gs>
            </a:gsLst>
            <a:lin ang="5400000" scaled="1"/>
            <a:tileRect/>
          </a:gradFill>
          <a:ln>
            <a:solidFill>
              <a:srgbClr val="FF0000"/>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rgbClr val="0000FF"/>
                </a:solidFill>
                <a:latin typeface="Times New Roman" panose="02020603050405020304" pitchFamily="18" charset="0"/>
                <a:cs typeface="Times New Roman" panose="02020603050405020304" pitchFamily="18" charset="0"/>
              </a:rPr>
              <a:t>In Caso di Emergenza chiudere immediatamente l’erogazione dell’ENERGIA ELETTRICA e l’ALIMENTAZIONE del GAS.</a:t>
            </a:r>
          </a:p>
        </p:txBody>
      </p:sp>
      <p:sp>
        <p:nvSpPr>
          <p:cNvPr id="20" name="Rettangolo 19">
            <a:extLst>
              <a:ext uri="{FF2B5EF4-FFF2-40B4-BE49-F238E27FC236}">
                <a16:creationId xmlns:a16="http://schemas.microsoft.com/office/drawing/2014/main" xmlns="" id="{67EBE4B8-389B-0B68-87EC-55C704838BD3}"/>
              </a:ext>
            </a:extLst>
          </p:cNvPr>
          <p:cNvSpPr/>
          <p:nvPr/>
        </p:nvSpPr>
        <p:spPr>
          <a:xfrm>
            <a:off x="1154113" y="5756275"/>
            <a:ext cx="5105400" cy="428625"/>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3500000" scaled="1"/>
            <a:tileRect/>
          </a:gradFill>
          <a:ln>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rgbClr val="FF0000"/>
                </a:solidFill>
                <a:latin typeface="Times New Roman" panose="02020603050405020304" pitchFamily="18" charset="0"/>
                <a:cs typeface="Times New Roman" panose="02020603050405020304" pitchFamily="18" charset="0"/>
              </a:rPr>
              <a:t>Comunicare alle Strutture Preposte, Pronto Soccorso, Vigili del Fuoco, Carabinieri, Vigili ecc., la situazione di EMERGENZA</a:t>
            </a:r>
          </a:p>
        </p:txBody>
      </p:sp>
      <p:sp>
        <p:nvSpPr>
          <p:cNvPr id="21" name="Rettangolo con angoli ritagliati sullo stesso lato 20">
            <a:extLst>
              <a:ext uri="{FF2B5EF4-FFF2-40B4-BE49-F238E27FC236}">
                <a16:creationId xmlns:a16="http://schemas.microsoft.com/office/drawing/2014/main" xmlns="" id="{0C0FB59B-093A-E81C-F928-707F524849FF}"/>
              </a:ext>
            </a:extLst>
          </p:cNvPr>
          <p:cNvSpPr/>
          <p:nvPr/>
        </p:nvSpPr>
        <p:spPr>
          <a:xfrm>
            <a:off x="1143000" y="6845300"/>
            <a:ext cx="5105400" cy="546100"/>
          </a:xfrm>
          <a:prstGeom prst="snip2Same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rgbClr val="0000FF"/>
                </a:solidFill>
                <a:latin typeface="Times New Roman" panose="02020603050405020304" pitchFamily="18" charset="0"/>
                <a:cs typeface="Times New Roman" panose="02020603050405020304" pitchFamily="18" charset="0"/>
              </a:rPr>
              <a:t>A fine Emergenza effettuare un giro di perlustrazione sull’intero EDIFICIO, quindi su ogni singola Aula!</a:t>
            </a:r>
          </a:p>
        </p:txBody>
      </p:sp>
      <p:sp>
        <p:nvSpPr>
          <p:cNvPr id="22" name="Rettangolo 21">
            <a:extLst>
              <a:ext uri="{FF2B5EF4-FFF2-40B4-BE49-F238E27FC236}">
                <a16:creationId xmlns:a16="http://schemas.microsoft.com/office/drawing/2014/main" xmlns="" id="{91C0565A-FE3F-57AF-8CBC-3DB8918C3F29}"/>
              </a:ext>
            </a:extLst>
          </p:cNvPr>
          <p:cNvSpPr/>
          <p:nvPr/>
        </p:nvSpPr>
        <p:spPr>
          <a:xfrm>
            <a:off x="1143000" y="6240463"/>
            <a:ext cx="5127625" cy="520700"/>
          </a:xfrm>
          <a:prstGeom prst="rect">
            <a:avLst/>
          </a:prstGeom>
          <a:blipFill>
            <a:blip r:embed="rId2">
              <a:extLst>
                <a:ext uri="{28A0092B-C50C-407E-A947-70E740481C1C}">
                  <a14:useLocalDpi xmlns:a14="http://schemas.microsoft.com/office/drawing/2010/main" val="0"/>
                </a:ext>
              </a:extLst>
            </a:blip>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chemeClr val="tx1"/>
                </a:solidFill>
                <a:latin typeface="Times New Roman" panose="02020603050405020304" pitchFamily="18" charset="0"/>
                <a:cs typeface="Times New Roman" panose="02020603050405020304" pitchFamily="18" charset="0"/>
              </a:rPr>
              <a:t>Collaborare con le Insegnanti e gli Alunni nella gestione dei DISABILI nella fase di Evacuazione.</a:t>
            </a:r>
          </a:p>
        </p:txBody>
      </p:sp>
      <p:sp>
        <p:nvSpPr>
          <p:cNvPr id="24" name="Rettangolo arrotondato 23">
            <a:extLst>
              <a:ext uri="{FF2B5EF4-FFF2-40B4-BE49-F238E27FC236}">
                <a16:creationId xmlns:a16="http://schemas.microsoft.com/office/drawing/2014/main" xmlns="" id="{3751DFF1-D0C7-20E7-C0F8-8AFE2A2A6776}"/>
              </a:ext>
            </a:extLst>
          </p:cNvPr>
          <p:cNvSpPr/>
          <p:nvPr/>
        </p:nvSpPr>
        <p:spPr>
          <a:xfrm>
            <a:off x="1143000" y="7475538"/>
            <a:ext cx="5127625" cy="5778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dirty="0">
                <a:solidFill>
                  <a:schemeClr val="bg1"/>
                </a:solidFill>
                <a:latin typeface="Times New Roman" panose="02020603050405020304" pitchFamily="18" charset="0"/>
                <a:cs typeface="Times New Roman" panose="02020603050405020304" pitchFamily="18" charset="0"/>
              </a:rPr>
              <a:t>Verificare, dal Registro delle Presenze dei Visitatori e degli Estranei al Plesso, che nessuno sia rimasto coinvolto nella Emergenza.</a:t>
            </a:r>
          </a:p>
        </p:txBody>
      </p:sp>
      <p:sp>
        <p:nvSpPr>
          <p:cNvPr id="25" name="Rettangolo arrotondato 24">
            <a:extLst>
              <a:ext uri="{FF2B5EF4-FFF2-40B4-BE49-F238E27FC236}">
                <a16:creationId xmlns:a16="http://schemas.microsoft.com/office/drawing/2014/main" xmlns="" id="{DC65726E-DFDF-73F7-9D28-40A78FB13D01}"/>
              </a:ext>
            </a:extLst>
          </p:cNvPr>
          <p:cNvSpPr/>
          <p:nvPr/>
        </p:nvSpPr>
        <p:spPr>
          <a:xfrm>
            <a:off x="1104900" y="8107176"/>
            <a:ext cx="5029200" cy="503424"/>
          </a:xfrm>
          <a:prstGeom prst="roundRect">
            <a:avLst/>
          </a:prstGeom>
          <a:gradFill flip="none" rotWithShape="1">
            <a:gsLst>
              <a:gs pos="0">
                <a:srgbClr val="33CCFF">
                  <a:tint val="66000"/>
                  <a:satMod val="160000"/>
                </a:srgbClr>
              </a:gs>
              <a:gs pos="50000">
                <a:srgbClr val="33CCFF">
                  <a:tint val="44500"/>
                  <a:satMod val="160000"/>
                </a:srgbClr>
              </a:gs>
              <a:gs pos="100000">
                <a:srgbClr val="33CCFF">
                  <a:tint val="23500"/>
                  <a:satMod val="160000"/>
                </a:srgbClr>
              </a:gs>
            </a:gsLst>
            <a:lin ang="10800000" scaled="1"/>
            <a:tileRect/>
          </a:gra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chemeClr val="tx1"/>
                </a:solidFill>
                <a:latin typeface="Times New Roman" panose="02020603050405020304" pitchFamily="18" charset="0"/>
                <a:cs typeface="Times New Roman" panose="02020603050405020304" pitchFamily="18" charset="0"/>
              </a:rPr>
              <a:t>Lasciare l’Edificio garantendo la Vigilanza dell’Ingresso del Plesso onde evitare l’intrusione di </a:t>
            </a:r>
            <a:r>
              <a:rPr lang="it-IT" sz="1400" b="1" dirty="0" err="1">
                <a:solidFill>
                  <a:schemeClr val="tx1"/>
                </a:solidFill>
                <a:latin typeface="Times New Roman" panose="02020603050405020304" pitchFamily="18" charset="0"/>
                <a:cs typeface="Times New Roman" panose="02020603050405020304" pitchFamily="18" charset="0"/>
              </a:rPr>
              <a:t>estarnei</a:t>
            </a:r>
            <a:r>
              <a:rPr lang="it-IT" sz="1400" b="1" dirty="0">
                <a:solidFill>
                  <a:schemeClr val="tx1"/>
                </a:solidFill>
                <a:latin typeface="Times New Roman" panose="02020603050405020304" pitchFamily="18" charset="0"/>
                <a:cs typeface="Times New Roman" panose="02020603050405020304" pitchFamily="18" charset="0"/>
              </a:rPr>
              <a:t>.  </a:t>
            </a:r>
            <a:endParaRPr lang="it-IT" sz="1400" dirty="0">
              <a:solidFill>
                <a:schemeClr val="tx1"/>
              </a:solidFill>
              <a:latin typeface="Times New Roman" panose="02020603050405020304" pitchFamily="18" charset="0"/>
              <a:cs typeface="Times New Roman" panose="02020603050405020304" pitchFamily="18" charset="0"/>
            </a:endParaRPr>
          </a:p>
        </p:txBody>
      </p:sp>
      <p:sp>
        <p:nvSpPr>
          <p:cNvPr id="26" name="Rettangolo arrotondato 25">
            <a:extLst>
              <a:ext uri="{FF2B5EF4-FFF2-40B4-BE49-F238E27FC236}">
                <a16:creationId xmlns:a16="http://schemas.microsoft.com/office/drawing/2014/main" xmlns="" id="{CDADAC12-3797-E720-02E1-B269A955E223}"/>
              </a:ext>
            </a:extLst>
          </p:cNvPr>
          <p:cNvSpPr/>
          <p:nvPr/>
        </p:nvSpPr>
        <p:spPr>
          <a:xfrm>
            <a:off x="1066800" y="4573588"/>
            <a:ext cx="5029200" cy="51117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dirty="0">
                <a:solidFill>
                  <a:schemeClr val="tx1"/>
                </a:solidFill>
                <a:latin typeface="Times New Roman" panose="02020603050405020304" pitchFamily="18" charset="0"/>
                <a:cs typeface="Times New Roman" panose="02020603050405020304" pitchFamily="18" charset="0"/>
              </a:rPr>
              <a:t>Diffondere l’ORDINE di EVACUAZIONE Classe per Classe nel caso di INTERRUZIONE del Servizio di Energia Elettrica</a:t>
            </a:r>
          </a:p>
        </p:txBody>
      </p:sp>
      <p:sp>
        <p:nvSpPr>
          <p:cNvPr id="27" name="Freccia circolare a sinistra 26">
            <a:extLst>
              <a:ext uri="{FF2B5EF4-FFF2-40B4-BE49-F238E27FC236}">
                <a16:creationId xmlns:a16="http://schemas.microsoft.com/office/drawing/2014/main" xmlns="" id="{85BB1ABD-1893-2EC3-AF87-B65F0EBDC602}"/>
              </a:ext>
            </a:extLst>
          </p:cNvPr>
          <p:cNvSpPr/>
          <p:nvPr/>
        </p:nvSpPr>
        <p:spPr>
          <a:xfrm>
            <a:off x="6281738" y="1779588"/>
            <a:ext cx="271462" cy="25638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5" name="Segnaposto data 4">
            <a:extLst>
              <a:ext uri="{FF2B5EF4-FFF2-40B4-BE49-F238E27FC236}">
                <a16:creationId xmlns:a16="http://schemas.microsoft.com/office/drawing/2014/main" xmlns="" id="{94784700-D55C-0729-423F-F8D72598C4D6}"/>
              </a:ext>
            </a:extLst>
          </p:cNvPr>
          <p:cNvSpPr>
            <a:spLocks noGrp="1"/>
          </p:cNvSpPr>
          <p:nvPr>
            <p:ph type="dt" sz="quarter" idx="10"/>
          </p:nvPr>
        </p:nvSpPr>
        <p:spPr/>
        <p:txBody>
          <a:bodyPr/>
          <a:lstStyle/>
          <a:p>
            <a:pPr>
              <a:defRPr/>
            </a:pPr>
            <a:fld id="{C79DCE0F-BE55-4222-B291-9102467A8C3C}" type="datetime1">
              <a:rPr lang="it-IT"/>
              <a:pPr>
                <a:defRPr/>
              </a:pPr>
              <a:t>26/04/2025</a:t>
            </a:fld>
            <a:endParaRPr lang="it-IT"/>
          </a:p>
        </p:txBody>
      </p:sp>
      <p:sp>
        <p:nvSpPr>
          <p:cNvPr id="7" name="Segnaposto piè di pagina 6">
            <a:extLst>
              <a:ext uri="{FF2B5EF4-FFF2-40B4-BE49-F238E27FC236}">
                <a16:creationId xmlns:a16="http://schemas.microsoft.com/office/drawing/2014/main" xmlns="" id="{4890F2B8-54A0-9704-EF68-7A34C66E50DF}"/>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1470" name="Segnaposto numero diapositiva 8">
            <a:extLst>
              <a:ext uri="{FF2B5EF4-FFF2-40B4-BE49-F238E27FC236}">
                <a16:creationId xmlns:a16="http://schemas.microsoft.com/office/drawing/2014/main" xmlns="" id="{44A54CF0-0F4F-6688-CB3B-9E0EF1D9CB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B4AB9E-0E9D-460D-A4AC-FB13A09F3851}" type="slidenum">
              <a:rPr lang="it-IT" altLang="it-IT" sz="600">
                <a:solidFill>
                  <a:srgbClr val="898989"/>
                </a:solidFill>
              </a:rPr>
              <a:pPr/>
              <a:t>48</a:t>
            </a:fld>
            <a:endParaRPr lang="it-IT" altLang="it-IT" sz="600">
              <a:solidFill>
                <a:srgbClr val="898989"/>
              </a:solidFill>
            </a:endParaRPr>
          </a:p>
        </p:txBody>
      </p:sp>
    </p:spTree>
  </p:cSld>
  <p:clrMapOvr>
    <a:masterClrMapping/>
  </p:clrMapOvr>
  <p:transition spd="slow">
    <p:circl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6426C809-FBCB-309D-9FF3-EE81707D56FE}"/>
              </a:ext>
            </a:extLst>
          </p:cNvPr>
          <p:cNvSpPr/>
          <p:nvPr/>
        </p:nvSpPr>
        <p:spPr>
          <a:xfrm>
            <a:off x="685800" y="152400"/>
            <a:ext cx="5486400" cy="1600200"/>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solidFill>
                  <a:schemeClr val="bg1"/>
                </a:solidFill>
                <a:latin typeface="Times New Roman" panose="02020603050405020304" pitchFamily="18" charset="0"/>
                <a:cs typeface="Times New Roman" panose="02020603050405020304" pitchFamily="18" charset="0"/>
              </a:rPr>
              <a:t>Il PERSONALE DOCENTE</a:t>
            </a:r>
          </a:p>
          <a:p>
            <a:pPr algn="ctr">
              <a:defRPr/>
            </a:pPr>
            <a:r>
              <a:rPr lang="it-IT" sz="4000" b="1" u="sng" dirty="0">
                <a:solidFill>
                  <a:schemeClr val="bg1"/>
                </a:solidFill>
                <a:effectLst>
                  <a:outerShdw blurRad="38100" dist="38100" dir="2700000" algn="tl">
                    <a:srgbClr val="000000">
                      <a:alpha val="43137"/>
                    </a:srgbClr>
                  </a:outerShdw>
                </a:effectLst>
                <a:latin typeface="+mj-lt"/>
              </a:rPr>
              <a:t>DEVE</a:t>
            </a:r>
          </a:p>
        </p:txBody>
      </p:sp>
      <p:sp>
        <p:nvSpPr>
          <p:cNvPr id="3" name="Rettangolo arrotondato 2">
            <a:extLst>
              <a:ext uri="{FF2B5EF4-FFF2-40B4-BE49-F238E27FC236}">
                <a16:creationId xmlns:a16="http://schemas.microsoft.com/office/drawing/2014/main" xmlns="" id="{5492C643-BC39-66C7-2A09-488CBA56742D}"/>
              </a:ext>
            </a:extLst>
          </p:cNvPr>
          <p:cNvSpPr/>
          <p:nvPr/>
        </p:nvSpPr>
        <p:spPr>
          <a:xfrm>
            <a:off x="685800" y="1752600"/>
            <a:ext cx="5486400" cy="9144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RESPONSABILIZZARE gli ALUNNI come Parte ATTIVA nel Piano di EVACUAZIONE</a:t>
            </a:r>
          </a:p>
        </p:txBody>
      </p:sp>
      <p:sp>
        <p:nvSpPr>
          <p:cNvPr id="4" name="Rettangolo arrotondato 3">
            <a:extLst>
              <a:ext uri="{FF2B5EF4-FFF2-40B4-BE49-F238E27FC236}">
                <a16:creationId xmlns:a16="http://schemas.microsoft.com/office/drawing/2014/main" xmlns="" id="{A6D292CD-0474-1B58-0EE6-162334D180F8}"/>
              </a:ext>
            </a:extLst>
          </p:cNvPr>
          <p:cNvSpPr/>
          <p:nvPr/>
        </p:nvSpPr>
        <p:spPr>
          <a:xfrm>
            <a:off x="685800" y="3429000"/>
            <a:ext cx="1752600" cy="20574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latin typeface="Times New Roman" panose="02020603050405020304" pitchFamily="18" charset="0"/>
                <a:cs typeface="Times New Roman" panose="02020603050405020304" pitchFamily="18" charset="0"/>
              </a:rPr>
              <a:t>Dare Incarico di GUIDARE la CLASSE.</a:t>
            </a:r>
          </a:p>
          <a:p>
            <a:pPr algn="ctr">
              <a:defRPr/>
            </a:pPr>
            <a:endParaRPr lang="it-IT" sz="1800" dirty="0">
              <a:latin typeface="Times New Roman" panose="02020603050405020304" pitchFamily="18" charset="0"/>
              <a:cs typeface="Times New Roman" panose="02020603050405020304" pitchFamily="18" charset="0"/>
            </a:endParaRPr>
          </a:p>
          <a:p>
            <a:pPr algn="ctr">
              <a:defRPr/>
            </a:pPr>
            <a:r>
              <a:rPr lang="it-IT"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ALUNNI</a:t>
            </a:r>
          </a:p>
          <a:p>
            <a:pPr algn="ctr">
              <a:defRPr/>
            </a:pPr>
            <a:r>
              <a:rPr lang="it-IT"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APRI-FILA</a:t>
            </a:r>
            <a:r>
              <a:rPr lang="it-IT"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5" name="Rettangolo arrotondato 4">
            <a:extLst>
              <a:ext uri="{FF2B5EF4-FFF2-40B4-BE49-F238E27FC236}">
                <a16:creationId xmlns:a16="http://schemas.microsoft.com/office/drawing/2014/main" xmlns="" id="{385BE048-C368-27A3-BF99-868C42FFDB87}"/>
              </a:ext>
            </a:extLst>
          </p:cNvPr>
          <p:cNvSpPr/>
          <p:nvPr/>
        </p:nvSpPr>
        <p:spPr>
          <a:xfrm>
            <a:off x="2552700" y="4652963"/>
            <a:ext cx="2033588" cy="2016125"/>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latin typeface="Times New Roman" panose="02020603050405020304" pitchFamily="18" charset="0"/>
                <a:cs typeface="Times New Roman" panose="02020603050405020304" pitchFamily="18" charset="0"/>
              </a:rPr>
              <a:t>Dare Incarico di CONTROLLO</a:t>
            </a:r>
          </a:p>
          <a:p>
            <a:pPr algn="ctr">
              <a:defRPr/>
            </a:pPr>
            <a:r>
              <a:rPr lang="it-IT" sz="1800" b="1" dirty="0">
                <a:solidFill>
                  <a:srgbClr val="0000FF"/>
                </a:solidFill>
                <a:latin typeface="Times New Roman" panose="02020603050405020304" pitchFamily="18" charset="0"/>
                <a:cs typeface="Times New Roman" panose="02020603050405020304" pitchFamily="18" charset="0"/>
              </a:rPr>
              <a:t>FINALE</a:t>
            </a:r>
          </a:p>
          <a:p>
            <a:pPr algn="ctr">
              <a:defRPr/>
            </a:pPr>
            <a:endParaRPr lang="it-IT" sz="1800" b="1" dirty="0">
              <a:solidFill>
                <a:srgbClr val="0000FF"/>
              </a:solidFill>
              <a:latin typeface="Times New Roman" panose="02020603050405020304" pitchFamily="18" charset="0"/>
              <a:cs typeface="Times New Roman" panose="02020603050405020304" pitchFamily="18" charset="0"/>
            </a:endParaRPr>
          </a:p>
          <a:p>
            <a:pPr algn="ctr">
              <a:defRPr/>
            </a:pPr>
            <a:r>
              <a:rPr lang="it-IT"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ALUNNI CHIUDI-FILA</a:t>
            </a:r>
            <a:endParaRPr lang="it-IT"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ttangolo arrotondato 5">
            <a:extLst>
              <a:ext uri="{FF2B5EF4-FFF2-40B4-BE49-F238E27FC236}">
                <a16:creationId xmlns:a16="http://schemas.microsoft.com/office/drawing/2014/main" xmlns="" id="{D930F6F8-6E05-259C-027F-495C415F4EDD}"/>
              </a:ext>
            </a:extLst>
          </p:cNvPr>
          <p:cNvSpPr/>
          <p:nvPr/>
        </p:nvSpPr>
        <p:spPr>
          <a:xfrm>
            <a:off x="4686300" y="5627688"/>
            <a:ext cx="1790700" cy="26003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latin typeface="Times New Roman" panose="02020603050405020304" pitchFamily="18" charset="0"/>
                <a:cs typeface="Times New Roman" panose="02020603050405020304" pitchFamily="18" charset="0"/>
              </a:rPr>
              <a:t>Dare Incarico di SUPPORTO</a:t>
            </a:r>
          </a:p>
          <a:p>
            <a:pPr algn="ctr">
              <a:defRPr/>
            </a:pPr>
            <a:endParaRPr lang="it-IT" sz="1800" b="1" dirty="0">
              <a:solidFill>
                <a:srgbClr val="0000FF"/>
              </a:solidFill>
              <a:latin typeface="Times New Roman" panose="02020603050405020304" pitchFamily="18" charset="0"/>
              <a:cs typeface="Times New Roman" panose="02020603050405020304" pitchFamily="18" charset="0"/>
            </a:endParaRPr>
          </a:p>
          <a:p>
            <a:pPr algn="ctr">
              <a:defRPr/>
            </a:pPr>
            <a:r>
              <a:rPr lang="it-IT"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Alunni di AIUTO ai diversamente ABILI</a:t>
            </a:r>
          </a:p>
          <a:p>
            <a:pPr algn="ctr">
              <a:defRPr/>
            </a:pPr>
            <a:endParaRPr lang="it-IT" sz="1400" b="1" dirty="0">
              <a:solidFill>
                <a:srgbClr val="0000FF"/>
              </a:solidFill>
              <a:latin typeface="Times New Roman" panose="02020603050405020304" pitchFamily="18" charset="0"/>
              <a:cs typeface="Times New Roman" panose="02020603050405020304" pitchFamily="18" charset="0"/>
            </a:endParaRPr>
          </a:p>
        </p:txBody>
      </p:sp>
      <p:sp>
        <p:nvSpPr>
          <p:cNvPr id="7" name="Freccia in giù 6">
            <a:extLst>
              <a:ext uri="{FF2B5EF4-FFF2-40B4-BE49-F238E27FC236}">
                <a16:creationId xmlns:a16="http://schemas.microsoft.com/office/drawing/2014/main" xmlns="" id="{C640E11D-F1AA-4C42-A36B-9B2067FC9460}"/>
              </a:ext>
            </a:extLst>
          </p:cNvPr>
          <p:cNvSpPr/>
          <p:nvPr/>
        </p:nvSpPr>
        <p:spPr>
          <a:xfrm>
            <a:off x="1447800" y="44196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in giù 7">
            <a:extLst>
              <a:ext uri="{FF2B5EF4-FFF2-40B4-BE49-F238E27FC236}">
                <a16:creationId xmlns:a16="http://schemas.microsoft.com/office/drawing/2014/main" xmlns="" id="{F2459475-5657-84C4-99BD-3FF0FB2B5D3E}"/>
              </a:ext>
            </a:extLst>
          </p:cNvPr>
          <p:cNvSpPr/>
          <p:nvPr/>
        </p:nvSpPr>
        <p:spPr>
          <a:xfrm>
            <a:off x="3424238" y="5661025"/>
            <a:ext cx="152400" cy="22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Freccia in giù 9">
            <a:extLst>
              <a:ext uri="{FF2B5EF4-FFF2-40B4-BE49-F238E27FC236}">
                <a16:creationId xmlns:a16="http://schemas.microsoft.com/office/drawing/2014/main" xmlns="" id="{D64BB2E8-5DDC-83CA-0F5E-0C0F4E969AEF}"/>
              </a:ext>
            </a:extLst>
          </p:cNvPr>
          <p:cNvSpPr/>
          <p:nvPr/>
        </p:nvSpPr>
        <p:spPr>
          <a:xfrm rot="1311395">
            <a:off x="1635125" y="2709863"/>
            <a:ext cx="381000" cy="749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in giù 10">
            <a:extLst>
              <a:ext uri="{FF2B5EF4-FFF2-40B4-BE49-F238E27FC236}">
                <a16:creationId xmlns:a16="http://schemas.microsoft.com/office/drawing/2014/main" xmlns="" id="{CD333978-F4A0-8D9D-CD35-966E868570FB}"/>
              </a:ext>
            </a:extLst>
          </p:cNvPr>
          <p:cNvSpPr/>
          <p:nvPr/>
        </p:nvSpPr>
        <p:spPr>
          <a:xfrm>
            <a:off x="3200400" y="2735263"/>
            <a:ext cx="457200" cy="19129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1">
            <a:extLst>
              <a:ext uri="{FF2B5EF4-FFF2-40B4-BE49-F238E27FC236}">
                <a16:creationId xmlns:a16="http://schemas.microsoft.com/office/drawing/2014/main" xmlns="" id="{C2EBC703-1F12-D28E-9C52-41C9C7F7D23C}"/>
              </a:ext>
            </a:extLst>
          </p:cNvPr>
          <p:cNvSpPr/>
          <p:nvPr/>
        </p:nvSpPr>
        <p:spPr>
          <a:xfrm rot="318236">
            <a:off x="5170488" y="2706688"/>
            <a:ext cx="482600" cy="29289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Segnaposto data 12">
            <a:extLst>
              <a:ext uri="{FF2B5EF4-FFF2-40B4-BE49-F238E27FC236}">
                <a16:creationId xmlns:a16="http://schemas.microsoft.com/office/drawing/2014/main" xmlns="" id="{FE0C5CCC-E9CB-5112-D8CB-A46306C190D8}"/>
              </a:ext>
            </a:extLst>
          </p:cNvPr>
          <p:cNvSpPr>
            <a:spLocks noGrp="1"/>
          </p:cNvSpPr>
          <p:nvPr>
            <p:ph type="dt" sz="quarter" idx="10"/>
          </p:nvPr>
        </p:nvSpPr>
        <p:spPr/>
        <p:txBody>
          <a:bodyPr/>
          <a:lstStyle/>
          <a:p>
            <a:pPr>
              <a:defRPr/>
            </a:pPr>
            <a:fld id="{C1A1CB5A-C967-4C28-B6F7-A78E8BFB3D9E}" type="datetime1">
              <a:rPr lang="it-IT"/>
              <a:pPr>
                <a:defRPr/>
              </a:pPr>
              <a:t>26/04/2025</a:t>
            </a:fld>
            <a:endParaRPr lang="it-IT"/>
          </a:p>
        </p:txBody>
      </p:sp>
      <p:sp>
        <p:nvSpPr>
          <p:cNvPr id="14" name="Segnaposto piè di pagina 13">
            <a:extLst>
              <a:ext uri="{FF2B5EF4-FFF2-40B4-BE49-F238E27FC236}">
                <a16:creationId xmlns:a16="http://schemas.microsoft.com/office/drawing/2014/main" xmlns="" id="{0B2BA1BA-9003-5879-E362-958066B90335}"/>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2480" name="Segnaposto numero diapositiva 14">
            <a:extLst>
              <a:ext uri="{FF2B5EF4-FFF2-40B4-BE49-F238E27FC236}">
                <a16:creationId xmlns:a16="http://schemas.microsoft.com/office/drawing/2014/main" xmlns="" id="{C3C3DD3D-9138-373E-56F1-27EA574599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ABE7A62-BABA-4E5E-B45A-92E64E068014}" type="slidenum">
              <a:rPr lang="it-IT" altLang="it-IT" sz="600">
                <a:solidFill>
                  <a:srgbClr val="898989"/>
                </a:solidFill>
              </a:rPr>
              <a:pPr/>
              <a:t>49</a:t>
            </a:fld>
            <a:endParaRPr lang="it-IT" altLang="it-IT" sz="600">
              <a:solidFill>
                <a:srgbClr val="898989"/>
              </a:solidFill>
            </a:endParaRPr>
          </a:p>
        </p:txBody>
      </p:sp>
    </p:spTree>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1">
            <a:extLst>
              <a:ext uri="{FF2B5EF4-FFF2-40B4-BE49-F238E27FC236}">
                <a16:creationId xmlns:a16="http://schemas.microsoft.com/office/drawing/2014/main" xmlns="" id="{CA3B4C1A-CDCD-56B9-3A14-209F1CE9B314}"/>
              </a:ext>
            </a:extLst>
          </p:cNvPr>
          <p:cNvSpPr>
            <a:spLocks noGrp="1"/>
          </p:cNvSpPr>
          <p:nvPr>
            <p:ph type="title"/>
          </p:nvPr>
        </p:nvSpPr>
        <p:spPr>
          <a:xfrm>
            <a:off x="471488" y="487363"/>
            <a:ext cx="5915025" cy="731837"/>
          </a:xfrm>
          <a:solidFill>
            <a:srgbClr val="FFFF00"/>
          </a:solidFill>
        </p:spPr>
        <p:txBody>
          <a:bodyPr/>
          <a:lstStyle/>
          <a:p>
            <a:pPr algn="ctr"/>
            <a:r>
              <a:rPr lang="it-IT" altLang="it-IT" sz="2800" b="1">
                <a:solidFill>
                  <a:srgbClr val="FF0000"/>
                </a:solidFill>
                <a:latin typeface="Lucida Handwriting" panose="03010101010101010101" pitchFamily="66" charset="0"/>
              </a:rPr>
              <a:t>RIFERIMENTI LEGISLATIVI</a:t>
            </a:r>
            <a:endParaRPr lang="it-IT" altLang="it-IT" sz="2800" b="1">
              <a:solidFill>
                <a:srgbClr val="FF0000"/>
              </a:solidFill>
            </a:endParaRPr>
          </a:p>
        </p:txBody>
      </p:sp>
      <p:sp>
        <p:nvSpPr>
          <p:cNvPr id="9219" name="Segnaposto contenuto 12">
            <a:extLst>
              <a:ext uri="{FF2B5EF4-FFF2-40B4-BE49-F238E27FC236}">
                <a16:creationId xmlns:a16="http://schemas.microsoft.com/office/drawing/2014/main" xmlns="" id="{348F42B4-D70A-6686-1705-A51DE2793141}"/>
              </a:ext>
            </a:extLst>
          </p:cNvPr>
          <p:cNvSpPr>
            <a:spLocks noGrp="1"/>
          </p:cNvSpPr>
          <p:nvPr>
            <p:ph sz="half" idx="1"/>
          </p:nvPr>
        </p:nvSpPr>
        <p:spPr>
          <a:xfrm>
            <a:off x="471488" y="1219200"/>
            <a:ext cx="5319712" cy="5410200"/>
          </a:xfrm>
        </p:spPr>
        <p:txBody>
          <a:bodyPr/>
          <a:lstStyle/>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algn="just" eaLnBrk="1" hangingPunct="1">
              <a:buFont typeface="Wingdings" panose="05000000000000000000" pitchFamily="2" charset="2"/>
              <a:buChar char="v"/>
            </a:pPr>
            <a:r>
              <a:rPr lang="it-IT" altLang="it-IT" sz="1600">
                <a:solidFill>
                  <a:srgbClr val="0000FF"/>
                </a:solidFill>
                <a:latin typeface="Times New Roman" panose="02020603050405020304" pitchFamily="18" charset="0"/>
                <a:cs typeface="Times New Roman" panose="02020603050405020304" pitchFamily="18" charset="0"/>
              </a:rPr>
              <a:t> </a:t>
            </a:r>
            <a:r>
              <a:rPr lang="it-IT" altLang="it-IT" sz="1600" b="1">
                <a:solidFill>
                  <a:srgbClr val="0000FF"/>
                </a:solidFill>
                <a:latin typeface="Times New Roman" panose="02020603050405020304" pitchFamily="18" charset="0"/>
                <a:cs typeface="Times New Roman" panose="02020603050405020304" pitchFamily="18" charset="0"/>
              </a:rPr>
              <a:t>D.M. 26.08.1992</a:t>
            </a:r>
            <a:r>
              <a:rPr lang="it-IT" altLang="it-IT" sz="1600">
                <a:solidFill>
                  <a:srgbClr val="0000FF"/>
                </a:solidFill>
                <a:latin typeface="Times New Roman" panose="02020603050405020304" pitchFamily="18" charset="0"/>
                <a:cs typeface="Times New Roman" panose="02020603050405020304" pitchFamily="18" charset="0"/>
              </a:rPr>
              <a:t>: «Norme di Prevenzione Incendi per l’Edilizia Scolastica».</a:t>
            </a:r>
          </a:p>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algn="just" eaLnBrk="1" hangingPunct="1">
              <a:buFont typeface="Wingdings" panose="05000000000000000000" pitchFamily="2" charset="2"/>
              <a:buChar char="v"/>
            </a:pPr>
            <a:r>
              <a:rPr lang="it-IT" altLang="it-IT" sz="1600">
                <a:solidFill>
                  <a:srgbClr val="0000FF"/>
                </a:solidFill>
                <a:latin typeface="Times New Roman" panose="02020603050405020304" pitchFamily="18" charset="0"/>
                <a:cs typeface="Times New Roman" panose="02020603050405020304" pitchFamily="18" charset="0"/>
              </a:rPr>
              <a:t> </a:t>
            </a:r>
            <a:r>
              <a:rPr lang="it-IT" altLang="it-IT" sz="1600" b="1">
                <a:solidFill>
                  <a:srgbClr val="0000FF"/>
                </a:solidFill>
                <a:latin typeface="Times New Roman" panose="02020603050405020304" pitchFamily="18" charset="0"/>
                <a:cs typeface="Times New Roman" panose="02020603050405020304" pitchFamily="18" charset="0"/>
              </a:rPr>
              <a:t>D.Lgs. 626/94</a:t>
            </a:r>
            <a:r>
              <a:rPr lang="it-IT" altLang="it-IT" sz="1600">
                <a:solidFill>
                  <a:srgbClr val="0000FF"/>
                </a:solidFill>
                <a:latin typeface="Times New Roman" panose="02020603050405020304" pitchFamily="18" charset="0"/>
                <a:cs typeface="Times New Roman" panose="02020603050405020304" pitchFamily="18" charset="0"/>
              </a:rPr>
              <a:t>: «Attuazione delle Direttive CEE riguardante il miglioramento della Sicurezza e della salute dei Lavoratori durante il Lavoro».</a:t>
            </a:r>
          </a:p>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algn="just" eaLnBrk="1" hangingPunct="1">
              <a:buFont typeface="Wingdings" panose="05000000000000000000" pitchFamily="2" charset="2"/>
              <a:buChar char="v"/>
            </a:pPr>
            <a:r>
              <a:rPr lang="it-IT" altLang="it-IT" sz="1600">
                <a:solidFill>
                  <a:srgbClr val="0000FF"/>
                </a:solidFill>
                <a:latin typeface="Times New Roman" panose="02020603050405020304" pitchFamily="18" charset="0"/>
                <a:cs typeface="Times New Roman" panose="02020603050405020304" pitchFamily="18" charset="0"/>
              </a:rPr>
              <a:t> </a:t>
            </a:r>
            <a:r>
              <a:rPr lang="it-IT" altLang="it-IT" sz="1600" b="1">
                <a:solidFill>
                  <a:srgbClr val="0000FF"/>
                </a:solidFill>
                <a:latin typeface="Times New Roman" panose="02020603050405020304" pitchFamily="18" charset="0"/>
                <a:cs typeface="Times New Roman" panose="02020603050405020304" pitchFamily="18" charset="0"/>
              </a:rPr>
              <a:t>D.M. 10,03,1998</a:t>
            </a:r>
            <a:r>
              <a:rPr lang="it-IT" altLang="it-IT" sz="1600">
                <a:solidFill>
                  <a:srgbClr val="0000FF"/>
                </a:solidFill>
                <a:latin typeface="Times New Roman" panose="02020603050405020304" pitchFamily="18" charset="0"/>
                <a:cs typeface="Times New Roman" panose="02020603050405020304" pitchFamily="18" charset="0"/>
              </a:rPr>
              <a:t>: «Criteri generali di Sicurezza Antincendio e per la Gestione dell’Emergenza nei Luoghi di Lavoro»;</a:t>
            </a:r>
          </a:p>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eaLnBrk="1" hangingPunct="1">
              <a:buFont typeface="Wingdings" panose="05000000000000000000" pitchFamily="2" charset="2"/>
              <a:buChar char="v"/>
            </a:pPr>
            <a:r>
              <a:rPr lang="it-IT" altLang="it-IT" sz="1600">
                <a:solidFill>
                  <a:srgbClr val="0000FF"/>
                </a:solidFill>
                <a:latin typeface="Times New Roman" panose="02020603050405020304" pitchFamily="18" charset="0"/>
                <a:cs typeface="Times New Roman" panose="02020603050405020304" pitchFamily="18" charset="0"/>
              </a:rPr>
              <a:t> </a:t>
            </a:r>
            <a:r>
              <a:rPr lang="it-IT" altLang="it-IT" sz="1600" b="1">
                <a:solidFill>
                  <a:srgbClr val="0000FF"/>
                </a:solidFill>
                <a:latin typeface="Times New Roman" panose="02020603050405020304" pitchFamily="18" charset="0"/>
                <a:cs typeface="Times New Roman" panose="02020603050405020304" pitchFamily="18" charset="0"/>
              </a:rPr>
              <a:t>C.M.:</a:t>
            </a:r>
            <a:r>
              <a:rPr lang="it-IT" altLang="it-IT" sz="1600">
                <a:solidFill>
                  <a:srgbClr val="0000FF"/>
                </a:solidFill>
                <a:latin typeface="Times New Roman" panose="02020603050405020304" pitchFamily="18" charset="0"/>
                <a:cs typeface="Times New Roman" panose="02020603050405020304" pitchFamily="18" charset="0"/>
              </a:rPr>
              <a:t> Circolare Ministeriale n.°119: Indicazioni Attuative.</a:t>
            </a:r>
          </a:p>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algn="just" eaLnBrk="1" hangingPunct="1">
              <a:buFont typeface="Wingdings" panose="05000000000000000000" pitchFamily="2" charset="2"/>
              <a:buChar char="v"/>
            </a:pPr>
            <a:r>
              <a:rPr lang="it-IT" altLang="it-IT" sz="1600">
                <a:solidFill>
                  <a:srgbClr val="0000FF"/>
                </a:solidFill>
                <a:latin typeface="Times New Roman" panose="02020603050405020304" pitchFamily="18" charset="0"/>
                <a:cs typeface="Times New Roman" panose="02020603050405020304" pitchFamily="18" charset="0"/>
              </a:rPr>
              <a:t> </a:t>
            </a:r>
            <a:r>
              <a:rPr lang="it-IT" altLang="it-IT" sz="1600" b="1">
                <a:solidFill>
                  <a:srgbClr val="0000FF"/>
                </a:solidFill>
                <a:latin typeface="Times New Roman" panose="02020603050405020304" pitchFamily="18" charset="0"/>
                <a:cs typeface="Times New Roman" panose="02020603050405020304" pitchFamily="18" charset="0"/>
              </a:rPr>
              <a:t>D.Lgs. 195 del 2003</a:t>
            </a:r>
            <a:r>
              <a:rPr lang="it-IT" altLang="it-IT" sz="1600">
                <a:solidFill>
                  <a:srgbClr val="0000FF"/>
                </a:solidFill>
                <a:latin typeface="Times New Roman" panose="02020603050405020304" pitchFamily="18" charset="0"/>
                <a:cs typeface="Times New Roman" panose="02020603050405020304" pitchFamily="18" charset="0"/>
              </a:rPr>
              <a:t>: «Attuazione norme Antincendio nelle Scuole».</a:t>
            </a:r>
          </a:p>
          <a:p>
            <a:pPr marL="171450" indent="-171450" eaLnBrk="1" hangingPunct="1">
              <a:buFont typeface="Wingdings" panose="05000000000000000000" pitchFamily="2" charset="2"/>
              <a:buChar char="v"/>
            </a:pPr>
            <a:endParaRPr lang="it-IT" altLang="it-IT" sz="1600">
              <a:solidFill>
                <a:srgbClr val="0000FF"/>
              </a:solidFill>
              <a:latin typeface="Times New Roman" panose="02020603050405020304" pitchFamily="18" charset="0"/>
              <a:cs typeface="Times New Roman" panose="02020603050405020304" pitchFamily="18" charset="0"/>
            </a:endParaRPr>
          </a:p>
          <a:p>
            <a:pPr marL="171450" indent="-171450" eaLnBrk="1" hangingPunct="1">
              <a:buFont typeface="Wingdings" panose="05000000000000000000" pitchFamily="2" charset="2"/>
              <a:buChar char="v"/>
            </a:pPr>
            <a:r>
              <a:rPr lang="it-IT" altLang="it-IT" sz="1600" b="1">
                <a:solidFill>
                  <a:srgbClr val="0000FF"/>
                </a:solidFill>
                <a:latin typeface="Times New Roman" panose="02020603050405020304" pitchFamily="18" charset="0"/>
                <a:cs typeface="Times New Roman" panose="02020603050405020304" pitchFamily="18" charset="0"/>
              </a:rPr>
              <a:t>D.Lgs. 81/2008</a:t>
            </a:r>
            <a:r>
              <a:rPr lang="it-IT" altLang="it-IT" sz="1600">
                <a:solidFill>
                  <a:srgbClr val="0000FF"/>
                </a:solidFill>
                <a:latin typeface="Times New Roman" panose="02020603050405020304" pitchFamily="18" charset="0"/>
                <a:cs typeface="Times New Roman" panose="02020603050405020304" pitchFamily="18" charset="0"/>
              </a:rPr>
              <a:t>: «Attuazione dell’Articolo 1 della legge 3 Agosto 2007, n.°113 in materia di tutela della Salute e Sicurezza nei Luoghi di Lavoro</a:t>
            </a:r>
            <a:r>
              <a:rPr lang="it-IT" altLang="it-IT" sz="1200">
                <a:solidFill>
                  <a:srgbClr val="0000FF"/>
                </a:solidFill>
                <a:latin typeface="Times New Roman" panose="02020603050405020304" pitchFamily="18" charset="0"/>
                <a:cs typeface="Times New Roman" panose="02020603050405020304" pitchFamily="18" charset="0"/>
              </a:rPr>
              <a:t>&gt;&gt;</a:t>
            </a:r>
            <a:r>
              <a:rPr lang="it-IT" altLang="it-IT" sz="1600">
                <a:solidFill>
                  <a:srgbClr val="0000FF"/>
                </a:solidFill>
                <a:latin typeface="Times New Roman" panose="02020603050405020304" pitchFamily="18" charset="0"/>
                <a:cs typeface="Times New Roman" panose="02020603050405020304" pitchFamily="18" charset="0"/>
              </a:rPr>
              <a:t>.</a:t>
            </a:r>
            <a:endParaRPr lang="it-IT" altLang="it-IT"/>
          </a:p>
        </p:txBody>
      </p:sp>
      <p:sp>
        <p:nvSpPr>
          <p:cNvPr id="2" name="Segnaposto data 1">
            <a:extLst>
              <a:ext uri="{FF2B5EF4-FFF2-40B4-BE49-F238E27FC236}">
                <a16:creationId xmlns:a16="http://schemas.microsoft.com/office/drawing/2014/main" xmlns="" id="{D283CDF8-8E46-4A45-F7F2-7F793CF561AA}"/>
              </a:ext>
            </a:extLst>
          </p:cNvPr>
          <p:cNvSpPr>
            <a:spLocks noGrp="1"/>
          </p:cNvSpPr>
          <p:nvPr>
            <p:ph type="dt" sz="quarter" idx="10"/>
          </p:nvPr>
        </p:nvSpPr>
        <p:spPr/>
        <p:txBody>
          <a:bodyPr/>
          <a:lstStyle/>
          <a:p>
            <a:pPr>
              <a:defRPr/>
            </a:pPr>
            <a:fld id="{30804A2B-B9B1-4C7B-9C7D-1CC76434A881}"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24FB0B38-4E79-9CA0-116F-1DE99F08F5F7}"/>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222" name="Segnaposto numero diapositiva 3">
            <a:extLst>
              <a:ext uri="{FF2B5EF4-FFF2-40B4-BE49-F238E27FC236}">
                <a16:creationId xmlns:a16="http://schemas.microsoft.com/office/drawing/2014/main" xmlns="" id="{574D3B7F-6BCB-5429-D019-E9FCD3AC45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7278D2C-A94E-4E3B-8D90-1071FA133E15}" type="slidenum">
              <a:rPr lang="it-IT" altLang="it-IT" sz="600">
                <a:solidFill>
                  <a:srgbClr val="898989"/>
                </a:solidFill>
              </a:rPr>
              <a:pPr/>
              <a:t>5</a:t>
            </a:fld>
            <a:endParaRPr lang="it-IT" altLang="it-IT" sz="600">
              <a:solidFill>
                <a:srgbClr val="89898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A542C58E-7B0F-39E2-758A-3F3A5C03C23A}"/>
              </a:ext>
            </a:extLst>
          </p:cNvPr>
          <p:cNvSpPr/>
          <p:nvPr/>
        </p:nvSpPr>
        <p:spPr>
          <a:xfrm>
            <a:off x="685800" y="152400"/>
            <a:ext cx="5486400" cy="1600200"/>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solidFill>
                  <a:schemeClr val="bg1"/>
                </a:solidFill>
                <a:latin typeface="Times New Roman" panose="02020603050405020304" pitchFamily="18" charset="0"/>
                <a:cs typeface="Times New Roman" panose="02020603050405020304" pitchFamily="18" charset="0"/>
              </a:rPr>
              <a:t>Il PERSONALE DOCENTE</a:t>
            </a:r>
          </a:p>
          <a:p>
            <a:pPr algn="ctr">
              <a:defRPr/>
            </a:pPr>
            <a:r>
              <a:rPr lang="it-IT" sz="4000" b="1" u="sng" dirty="0">
                <a:solidFill>
                  <a:schemeClr val="bg1"/>
                </a:solidFill>
                <a:effectLst>
                  <a:outerShdw blurRad="38100" dist="38100" dir="2700000" algn="tl">
                    <a:srgbClr val="000000">
                      <a:alpha val="43137"/>
                    </a:srgbClr>
                  </a:outerShdw>
                </a:effectLst>
                <a:latin typeface="+mj-lt"/>
              </a:rPr>
              <a:t>DEVE FARE</a:t>
            </a:r>
          </a:p>
        </p:txBody>
      </p:sp>
      <p:sp>
        <p:nvSpPr>
          <p:cNvPr id="3" name="Rettangolo arrotondato 2">
            <a:extLst>
              <a:ext uri="{FF2B5EF4-FFF2-40B4-BE49-F238E27FC236}">
                <a16:creationId xmlns:a16="http://schemas.microsoft.com/office/drawing/2014/main" xmlns="" id="{26012FE9-2ECF-71DA-B105-0590697C92BB}"/>
              </a:ext>
            </a:extLst>
          </p:cNvPr>
          <p:cNvSpPr/>
          <p:nvPr/>
        </p:nvSpPr>
        <p:spPr>
          <a:xfrm>
            <a:off x="685800" y="1752600"/>
            <a:ext cx="5486400" cy="914400"/>
          </a:xfrm>
          <a:prstGeom prst="roundRect">
            <a:avLst/>
          </a:prstGeom>
          <a:gradFill flip="none" rotWithShape="1">
            <a:gsLst>
              <a:gs pos="0">
                <a:srgbClr val="CCFF99">
                  <a:shade val="30000"/>
                  <a:satMod val="115000"/>
                </a:srgbClr>
              </a:gs>
              <a:gs pos="50000">
                <a:srgbClr val="CCFF99">
                  <a:shade val="67500"/>
                  <a:satMod val="115000"/>
                </a:srgbClr>
              </a:gs>
              <a:gs pos="100000">
                <a:srgbClr val="CCFF99">
                  <a:shade val="100000"/>
                  <a:satMod val="115000"/>
                </a:srgbClr>
              </a:gs>
            </a:gsLst>
            <a:lin ang="18900000" scaled="1"/>
            <a:tileRect/>
          </a:gra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Fare delle LEZIONI sull’ATTUAZIONE del  Piano di EVACUAZIONE </a:t>
            </a:r>
            <a:r>
              <a:rPr lang="it-IT" sz="1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(Progetto 3 S) </a:t>
            </a:r>
          </a:p>
        </p:txBody>
      </p:sp>
      <p:sp>
        <p:nvSpPr>
          <p:cNvPr id="4" name="Rettangolo arrotondato 3">
            <a:extLst>
              <a:ext uri="{FF2B5EF4-FFF2-40B4-BE49-F238E27FC236}">
                <a16:creationId xmlns:a16="http://schemas.microsoft.com/office/drawing/2014/main" xmlns="" id="{8CD8C0C0-B9AA-3C8C-84EF-0C6D7245E84A}"/>
              </a:ext>
            </a:extLst>
          </p:cNvPr>
          <p:cNvSpPr/>
          <p:nvPr/>
        </p:nvSpPr>
        <p:spPr>
          <a:xfrm>
            <a:off x="685800" y="3429000"/>
            <a:ext cx="1752600" cy="20574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 Vedere agli ALUNNI dove si trova il PUNTO di RACCOLTA</a:t>
            </a:r>
          </a:p>
        </p:txBody>
      </p:sp>
      <p:sp>
        <p:nvSpPr>
          <p:cNvPr id="5" name="Rettangolo arrotondato 4">
            <a:extLst>
              <a:ext uri="{FF2B5EF4-FFF2-40B4-BE49-F238E27FC236}">
                <a16:creationId xmlns:a16="http://schemas.microsoft.com/office/drawing/2014/main" xmlns="" id="{DF5B109E-3856-7511-4614-7B1A4F6E6356}"/>
              </a:ext>
            </a:extLst>
          </p:cNvPr>
          <p:cNvSpPr/>
          <p:nvPr/>
        </p:nvSpPr>
        <p:spPr>
          <a:xfrm>
            <a:off x="2547938" y="3657600"/>
            <a:ext cx="2024062" cy="1828800"/>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b="1" dirty="0">
              <a:solidFill>
                <a:srgbClr val="0000FF"/>
              </a:solidFill>
              <a:latin typeface="Times New Roman" panose="02020603050405020304" pitchFamily="18" charset="0"/>
              <a:cs typeface="Times New Roman" panose="02020603050405020304" pitchFamily="18" charset="0"/>
            </a:endParaRPr>
          </a:p>
          <a:p>
            <a:pPr algn="ctr">
              <a:defRPr/>
            </a:pPr>
            <a:r>
              <a:rPr lang="it-IT" sz="1800" b="1" dirty="0">
                <a:solidFill>
                  <a:srgbClr val="0000FF"/>
                </a:solidFill>
                <a:latin typeface="Times New Roman" panose="02020603050405020304" pitchFamily="18" charset="0"/>
                <a:cs typeface="Times New Roman" panose="02020603050405020304" pitchFamily="18" charset="0"/>
              </a:rPr>
              <a:t>Individuare sulla PLANIMETRIA di Evacuazione la propria AULA</a:t>
            </a:r>
          </a:p>
          <a:p>
            <a:pPr algn="ctr">
              <a:defRPr/>
            </a:pPr>
            <a:endParaRPr lang="it-IT" sz="1800" b="1" dirty="0">
              <a:solidFill>
                <a:srgbClr val="0000FF"/>
              </a:solidFill>
              <a:latin typeface="Times New Roman" panose="02020603050405020304" pitchFamily="18" charset="0"/>
              <a:cs typeface="Times New Roman" panose="02020603050405020304" pitchFamily="18" charset="0"/>
            </a:endParaRPr>
          </a:p>
        </p:txBody>
      </p:sp>
      <p:sp>
        <p:nvSpPr>
          <p:cNvPr id="6" name="Rettangolo arrotondato 5">
            <a:extLst>
              <a:ext uri="{FF2B5EF4-FFF2-40B4-BE49-F238E27FC236}">
                <a16:creationId xmlns:a16="http://schemas.microsoft.com/office/drawing/2014/main" xmlns="" id="{42D6B890-042C-38FA-70DC-22CE6E1D7E8A}"/>
              </a:ext>
            </a:extLst>
          </p:cNvPr>
          <p:cNvSpPr/>
          <p:nvPr/>
        </p:nvSpPr>
        <p:spPr>
          <a:xfrm rot="966385">
            <a:off x="4541838" y="3690938"/>
            <a:ext cx="1685925" cy="14430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latin typeface="Times New Roman" panose="02020603050405020304" pitchFamily="18" charset="0"/>
                <a:cs typeface="Times New Roman" panose="02020603050405020304" pitchFamily="18" charset="0"/>
              </a:rPr>
              <a:t>Imparare a Leggere i SEGNALI di SICUREZZA</a:t>
            </a:r>
          </a:p>
        </p:txBody>
      </p:sp>
      <p:sp>
        <p:nvSpPr>
          <p:cNvPr id="10" name="Freccia in giù 9">
            <a:extLst>
              <a:ext uri="{FF2B5EF4-FFF2-40B4-BE49-F238E27FC236}">
                <a16:creationId xmlns:a16="http://schemas.microsoft.com/office/drawing/2014/main" xmlns="" id="{B68DE69F-EB66-0244-6B9D-DFB57A28E8EA}"/>
              </a:ext>
            </a:extLst>
          </p:cNvPr>
          <p:cNvSpPr/>
          <p:nvPr/>
        </p:nvSpPr>
        <p:spPr>
          <a:xfrm rot="1311395">
            <a:off x="1643063" y="2725738"/>
            <a:ext cx="457200" cy="696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in giù 10">
            <a:extLst>
              <a:ext uri="{FF2B5EF4-FFF2-40B4-BE49-F238E27FC236}">
                <a16:creationId xmlns:a16="http://schemas.microsoft.com/office/drawing/2014/main" xmlns="" id="{C543C44E-8584-375E-BA2F-6004BA85ABAD}"/>
              </a:ext>
            </a:extLst>
          </p:cNvPr>
          <p:cNvSpPr/>
          <p:nvPr/>
        </p:nvSpPr>
        <p:spPr>
          <a:xfrm>
            <a:off x="3200400" y="2735263"/>
            <a:ext cx="457200" cy="939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1">
            <a:extLst>
              <a:ext uri="{FF2B5EF4-FFF2-40B4-BE49-F238E27FC236}">
                <a16:creationId xmlns:a16="http://schemas.microsoft.com/office/drawing/2014/main" xmlns="" id="{5B1F7F53-BF25-9117-6289-32E47C47E71B}"/>
              </a:ext>
            </a:extLst>
          </p:cNvPr>
          <p:cNvSpPr/>
          <p:nvPr/>
        </p:nvSpPr>
        <p:spPr>
          <a:xfrm rot="20426869">
            <a:off x="5241925" y="2738438"/>
            <a:ext cx="482600" cy="98901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Rettangolo arrotondato 12">
            <a:extLst>
              <a:ext uri="{FF2B5EF4-FFF2-40B4-BE49-F238E27FC236}">
                <a16:creationId xmlns:a16="http://schemas.microsoft.com/office/drawing/2014/main" xmlns="" id="{2D59857B-DBEA-C064-66CE-52DB79A8AE13}"/>
              </a:ext>
            </a:extLst>
          </p:cNvPr>
          <p:cNvSpPr/>
          <p:nvPr/>
        </p:nvSpPr>
        <p:spPr>
          <a:xfrm rot="21087251">
            <a:off x="766763" y="5554663"/>
            <a:ext cx="1893887" cy="17684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 Vedere agli ALUNNI dove si Trovano le USCITE di EMERGENZA</a:t>
            </a:r>
          </a:p>
        </p:txBody>
      </p:sp>
      <p:sp>
        <p:nvSpPr>
          <p:cNvPr id="14" name="Freccia circolare a destra 13">
            <a:extLst>
              <a:ext uri="{FF2B5EF4-FFF2-40B4-BE49-F238E27FC236}">
                <a16:creationId xmlns:a16="http://schemas.microsoft.com/office/drawing/2014/main" xmlns="" id="{6651E6C3-2C04-260B-34A9-77D1A3C4FB54}"/>
              </a:ext>
            </a:extLst>
          </p:cNvPr>
          <p:cNvSpPr/>
          <p:nvPr/>
        </p:nvSpPr>
        <p:spPr>
          <a:xfrm>
            <a:off x="58738" y="2362200"/>
            <a:ext cx="787400" cy="40370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5" name="Rettangolo arrotondato 14">
            <a:extLst>
              <a:ext uri="{FF2B5EF4-FFF2-40B4-BE49-F238E27FC236}">
                <a16:creationId xmlns:a16="http://schemas.microsoft.com/office/drawing/2014/main" xmlns="" id="{492A0DE3-211E-26B2-ACB6-3E7286AA7FF2}"/>
              </a:ext>
            </a:extLst>
          </p:cNvPr>
          <p:cNvSpPr/>
          <p:nvPr/>
        </p:nvSpPr>
        <p:spPr>
          <a:xfrm rot="20841172">
            <a:off x="2770188" y="5641975"/>
            <a:ext cx="1797050" cy="18510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0000FF"/>
                </a:solidFill>
                <a:latin typeface="Times New Roman" panose="02020603050405020304" pitchFamily="18" charset="0"/>
                <a:cs typeface="Times New Roman" panose="02020603050405020304" pitchFamily="18" charset="0"/>
              </a:rPr>
              <a:t>Far Vedere agli Alunni dove si trovano gli ESTINTORI e a cosa servono</a:t>
            </a:r>
          </a:p>
        </p:txBody>
      </p:sp>
      <p:sp>
        <p:nvSpPr>
          <p:cNvPr id="16" name="Rettangolo arrotondato 15">
            <a:extLst>
              <a:ext uri="{FF2B5EF4-FFF2-40B4-BE49-F238E27FC236}">
                <a16:creationId xmlns:a16="http://schemas.microsoft.com/office/drawing/2014/main" xmlns="" id="{0D2ED069-D269-BB73-8B14-2D8BFA1B257F}"/>
              </a:ext>
            </a:extLst>
          </p:cNvPr>
          <p:cNvSpPr/>
          <p:nvPr/>
        </p:nvSpPr>
        <p:spPr>
          <a:xfrm rot="1451826">
            <a:off x="4757738" y="5184775"/>
            <a:ext cx="1373187" cy="1843088"/>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Creare una mentalità ed un Metodo </a:t>
            </a:r>
          </a:p>
        </p:txBody>
      </p:sp>
      <p:sp>
        <p:nvSpPr>
          <p:cNvPr id="18" name="Rettangolo con angoli ritagliati in diagonale 17">
            <a:extLst>
              <a:ext uri="{FF2B5EF4-FFF2-40B4-BE49-F238E27FC236}">
                <a16:creationId xmlns:a16="http://schemas.microsoft.com/office/drawing/2014/main" xmlns="" id="{8DB8F602-57F1-2B1E-6998-B6144A21ED6C}"/>
              </a:ext>
            </a:extLst>
          </p:cNvPr>
          <p:cNvSpPr/>
          <p:nvPr/>
        </p:nvSpPr>
        <p:spPr>
          <a:xfrm>
            <a:off x="711200" y="7620000"/>
            <a:ext cx="4656138" cy="884238"/>
          </a:xfrm>
          <a:prstGeom prst="snip2Diag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solidFill>
                  <a:schemeClr val="bg1"/>
                </a:solidFill>
                <a:latin typeface="Times New Roman" panose="02020603050405020304" pitchFamily="18" charset="0"/>
                <a:cs typeface="Times New Roman" panose="02020603050405020304" pitchFamily="18" charset="0"/>
              </a:rPr>
              <a:t>Accrescere lo </a:t>
            </a:r>
          </a:p>
          <a:p>
            <a:pPr algn="ctr">
              <a:defRPr/>
            </a:pPr>
            <a:r>
              <a:rPr lang="it-IT" dirty="0">
                <a:solidFill>
                  <a:schemeClr val="bg1"/>
                </a:solidFill>
                <a:latin typeface="Times New Roman" panose="02020603050405020304" pitchFamily="18" charset="0"/>
                <a:cs typeface="Times New Roman" panose="02020603050405020304" pitchFamily="18" charset="0"/>
              </a:rPr>
              <a:t>«SPIRITO di GRUPPO»</a:t>
            </a:r>
          </a:p>
        </p:txBody>
      </p:sp>
      <p:sp>
        <p:nvSpPr>
          <p:cNvPr id="19" name="Freccia circolare a sinistra 18">
            <a:extLst>
              <a:ext uri="{FF2B5EF4-FFF2-40B4-BE49-F238E27FC236}">
                <a16:creationId xmlns:a16="http://schemas.microsoft.com/office/drawing/2014/main" xmlns="" id="{45A7208C-4582-8D30-E18D-B7858F489731}"/>
              </a:ext>
            </a:extLst>
          </p:cNvPr>
          <p:cNvSpPr/>
          <p:nvPr/>
        </p:nvSpPr>
        <p:spPr>
          <a:xfrm>
            <a:off x="5367338" y="2362200"/>
            <a:ext cx="1106487" cy="5943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Segnaposto data 6">
            <a:extLst>
              <a:ext uri="{FF2B5EF4-FFF2-40B4-BE49-F238E27FC236}">
                <a16:creationId xmlns:a16="http://schemas.microsoft.com/office/drawing/2014/main" xmlns="" id="{EAE4DB42-9E6F-9D29-E686-0ADF30036911}"/>
              </a:ext>
            </a:extLst>
          </p:cNvPr>
          <p:cNvSpPr>
            <a:spLocks noGrp="1"/>
          </p:cNvSpPr>
          <p:nvPr>
            <p:ph type="dt" sz="quarter" idx="10"/>
          </p:nvPr>
        </p:nvSpPr>
        <p:spPr/>
        <p:txBody>
          <a:bodyPr/>
          <a:lstStyle/>
          <a:p>
            <a:pPr>
              <a:defRPr/>
            </a:pPr>
            <a:fld id="{8E194A87-8A88-4E47-8DB4-F84B28673A77}" type="datetime1">
              <a:rPr lang="it-IT"/>
              <a:pPr>
                <a:defRPr/>
              </a:pPr>
              <a:t>26/04/2025</a:t>
            </a:fld>
            <a:endParaRPr lang="it-IT"/>
          </a:p>
        </p:txBody>
      </p:sp>
      <p:sp>
        <p:nvSpPr>
          <p:cNvPr id="8" name="Segnaposto piè di pagina 7">
            <a:extLst>
              <a:ext uri="{FF2B5EF4-FFF2-40B4-BE49-F238E27FC236}">
                <a16:creationId xmlns:a16="http://schemas.microsoft.com/office/drawing/2014/main" xmlns="" id="{0A70B97A-666E-94C8-CA51-FF3F4D122B25}"/>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3508" name="Segnaposto numero diapositiva 8">
            <a:extLst>
              <a:ext uri="{FF2B5EF4-FFF2-40B4-BE49-F238E27FC236}">
                <a16:creationId xmlns:a16="http://schemas.microsoft.com/office/drawing/2014/main" xmlns="" id="{D403FA89-EB21-59EB-CDFE-345342CED9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D493E2-A1E4-4586-9CCE-F638F7B35AB1}" type="slidenum">
              <a:rPr lang="it-IT" altLang="it-IT" sz="600">
                <a:solidFill>
                  <a:srgbClr val="898989"/>
                </a:solidFill>
              </a:rPr>
              <a:pPr/>
              <a:t>50</a:t>
            </a:fld>
            <a:endParaRPr lang="it-IT" altLang="it-IT" sz="600">
              <a:solidFill>
                <a:srgbClr val="898989"/>
              </a:solidFill>
            </a:endParaRPr>
          </a:p>
        </p:txBody>
      </p:sp>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50EF5F1C-4332-DDA3-8967-B119B01FC24A}"/>
              </a:ext>
            </a:extLst>
          </p:cNvPr>
          <p:cNvSpPr/>
          <p:nvPr/>
        </p:nvSpPr>
        <p:spPr>
          <a:xfrm>
            <a:off x="990600" y="152400"/>
            <a:ext cx="4800600" cy="1447800"/>
          </a:xfrm>
          <a:prstGeom prst="downArrowCallou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solidFill>
                  <a:schemeClr val="bg1"/>
                </a:solidFill>
                <a:latin typeface="Times New Roman" panose="02020603050405020304" pitchFamily="18" charset="0"/>
                <a:cs typeface="Times New Roman" panose="02020603050405020304" pitchFamily="18" charset="0"/>
              </a:rPr>
              <a:t>La CLASSE  e gli ALUNNI</a:t>
            </a:r>
          </a:p>
          <a:p>
            <a:pPr algn="ctr">
              <a:defRPr/>
            </a:pPr>
            <a:r>
              <a:rPr lang="it-IT" sz="4000" b="1" u="sng" dirty="0">
                <a:solidFill>
                  <a:schemeClr val="bg1"/>
                </a:solidFill>
                <a:effectLst>
                  <a:outerShdw blurRad="38100" dist="38100" dir="2700000" algn="tl">
                    <a:srgbClr val="000000">
                      <a:alpha val="43137"/>
                    </a:srgbClr>
                  </a:outerShdw>
                </a:effectLst>
                <a:latin typeface="+mj-lt"/>
              </a:rPr>
              <a:t>DEVONO SAPERE che</a:t>
            </a:r>
          </a:p>
        </p:txBody>
      </p:sp>
      <p:sp>
        <p:nvSpPr>
          <p:cNvPr id="7" name="Rettangolo arrotondato 6">
            <a:extLst>
              <a:ext uri="{FF2B5EF4-FFF2-40B4-BE49-F238E27FC236}">
                <a16:creationId xmlns:a16="http://schemas.microsoft.com/office/drawing/2014/main" xmlns="" id="{406EBC7C-5034-60B6-894E-9D17C50ABB73}"/>
              </a:ext>
            </a:extLst>
          </p:cNvPr>
          <p:cNvSpPr/>
          <p:nvPr/>
        </p:nvSpPr>
        <p:spPr>
          <a:xfrm>
            <a:off x="762000" y="1600200"/>
            <a:ext cx="5410200" cy="914400"/>
          </a:xfrm>
          <a:prstGeom prst="roundRect">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Prima di Abbandonare l’Aula chiudere le Finestre.</a:t>
            </a:r>
            <a:endParaRPr lang="it-IT" sz="1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400" dirty="0">
                <a:solidFill>
                  <a:schemeClr val="tx1"/>
                </a:solidFill>
                <a:latin typeface="Times New Roman" panose="02020603050405020304" pitchFamily="18" charset="0"/>
                <a:cs typeface="Times New Roman" panose="02020603050405020304" pitchFamily="18" charset="0"/>
              </a:rPr>
              <a:t>Questo solo se l’Azione non comporta perdite di tempo per infissi rotti.</a:t>
            </a:r>
          </a:p>
        </p:txBody>
      </p:sp>
      <p:sp>
        <p:nvSpPr>
          <p:cNvPr id="8" name="Rettangolo arrotondato 7">
            <a:extLst>
              <a:ext uri="{FF2B5EF4-FFF2-40B4-BE49-F238E27FC236}">
                <a16:creationId xmlns:a16="http://schemas.microsoft.com/office/drawing/2014/main" xmlns="" id="{6BF459EA-58B9-1028-1F90-8E9D4E1F39CE}"/>
              </a:ext>
            </a:extLst>
          </p:cNvPr>
          <p:cNvSpPr/>
          <p:nvPr/>
        </p:nvSpPr>
        <p:spPr>
          <a:xfrm>
            <a:off x="762000" y="2620963"/>
            <a:ext cx="5410200" cy="1112837"/>
          </a:xfrm>
          <a:prstGeom prst="roundRect">
            <a:avLst/>
          </a:prstGeom>
          <a:solidFill>
            <a:srgbClr val="CC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Tutti gli ALUNNI escono con Calma e Ordine</a:t>
            </a: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defRPr/>
            </a:pPr>
            <a:r>
              <a:rPr lang="it-IT" sz="1400" dirty="0">
                <a:solidFill>
                  <a:schemeClr val="tx1"/>
                </a:solidFill>
                <a:latin typeface="Times New Roman" panose="02020603050405020304" pitchFamily="18" charset="0"/>
                <a:cs typeface="Times New Roman" panose="02020603050405020304" pitchFamily="18" charset="0"/>
              </a:rPr>
              <a:t>1) Si lascia la Porta APERTA, quella che da sul CORRIDOIO;</a:t>
            </a:r>
          </a:p>
          <a:p>
            <a:pPr>
              <a:defRPr/>
            </a:pPr>
            <a:r>
              <a:rPr lang="it-IT" sz="1400" dirty="0">
                <a:solidFill>
                  <a:schemeClr val="tx1"/>
                </a:solidFill>
                <a:latin typeface="Times New Roman" panose="02020603050405020304" pitchFamily="18" charset="0"/>
                <a:cs typeface="Times New Roman" panose="02020603050405020304" pitchFamily="18" charset="0"/>
              </a:rPr>
              <a:t>2) In FILA INDIANA, con Capifila, si segue il Percorso di Sicurezza;</a:t>
            </a:r>
          </a:p>
          <a:p>
            <a:pPr>
              <a:defRPr/>
            </a:pPr>
            <a:r>
              <a:rPr lang="it-IT" sz="1400" dirty="0">
                <a:solidFill>
                  <a:schemeClr val="tx1"/>
                </a:solidFill>
                <a:latin typeface="Times New Roman" panose="02020603050405020304" pitchFamily="18" charset="0"/>
                <a:cs typeface="Times New Roman" panose="02020603050405020304" pitchFamily="18" charset="0"/>
              </a:rPr>
              <a:t>3) In ORDINE, senza URLARE, si raggiunge il Punto di RACCOLTA</a:t>
            </a:r>
          </a:p>
        </p:txBody>
      </p:sp>
      <p:sp>
        <p:nvSpPr>
          <p:cNvPr id="9" name="Rettangolo arrotondato 8">
            <a:extLst>
              <a:ext uri="{FF2B5EF4-FFF2-40B4-BE49-F238E27FC236}">
                <a16:creationId xmlns:a16="http://schemas.microsoft.com/office/drawing/2014/main" xmlns="" id="{E351C401-88B7-6C75-711E-4EE7BAD97242}"/>
              </a:ext>
            </a:extLst>
          </p:cNvPr>
          <p:cNvSpPr/>
          <p:nvPr/>
        </p:nvSpPr>
        <p:spPr>
          <a:xfrm>
            <a:off x="762000" y="3840163"/>
            <a:ext cx="5410200" cy="1036637"/>
          </a:xfrm>
          <a:prstGeom prst="roundRect">
            <a:avLst/>
          </a:prstGeom>
          <a:solidFill>
            <a:srgbClr val="FFCC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OGNI CLASSE, abbandonata l’Aula, deve:</a:t>
            </a: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Utilizzare le USCITE e le SCALE di EMERGENZA assegnate;</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Attendere che si completi il Passaggio di altre classe in uscita;</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Rispettare sempre le INDICAZIONI del Personale Ausiliario</a:t>
            </a:r>
          </a:p>
        </p:txBody>
      </p:sp>
      <p:sp>
        <p:nvSpPr>
          <p:cNvPr id="17" name="Rettangolo arrotondato 16">
            <a:extLst>
              <a:ext uri="{FF2B5EF4-FFF2-40B4-BE49-F238E27FC236}">
                <a16:creationId xmlns:a16="http://schemas.microsoft.com/office/drawing/2014/main" xmlns="" id="{14305E28-7F21-32A9-731E-3B0CC3488033}"/>
              </a:ext>
            </a:extLst>
          </p:cNvPr>
          <p:cNvSpPr/>
          <p:nvPr/>
        </p:nvSpPr>
        <p:spPr>
          <a:xfrm>
            <a:off x="762000" y="5016500"/>
            <a:ext cx="5410200" cy="1841500"/>
          </a:xfrm>
          <a:prstGeom prst="roundRect">
            <a:avLst/>
          </a:prstGeom>
          <a:solidFill>
            <a:srgbClr val="FFFF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L’INSEGNANTE gestisce la regolarità dell’ESODO</a:t>
            </a:r>
          </a:p>
          <a:p>
            <a:pP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Ritira il REGISTRO di CLASSE;</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Si mette in posizione da poter controllare tutti gli Alunni;</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Da indicazioni sul Percorso di Emergenza loro assegnato;</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Verifica che lo spostamento avvenga in modo compatto ed a Fila Indiana</a:t>
            </a:r>
          </a:p>
          <a:p>
            <a:pPr marL="182563" indent="-182563">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Gestisce eventuali situazioni di Panico degli Alunni.</a:t>
            </a:r>
            <a:endParaRPr lang="it-IT" sz="800" dirty="0">
              <a:solidFill>
                <a:schemeClr val="tx1"/>
              </a:solidFill>
              <a:latin typeface="Times New Roman" panose="02020603050405020304" pitchFamily="18" charset="0"/>
              <a:cs typeface="Times New Roman" panose="02020603050405020304" pitchFamily="18" charset="0"/>
            </a:endParaRPr>
          </a:p>
        </p:txBody>
      </p:sp>
      <p:sp>
        <p:nvSpPr>
          <p:cNvPr id="20" name="Rettangolo arrotondato 19">
            <a:extLst>
              <a:ext uri="{FF2B5EF4-FFF2-40B4-BE49-F238E27FC236}">
                <a16:creationId xmlns:a16="http://schemas.microsoft.com/office/drawing/2014/main" xmlns="" id="{8141A8EE-8336-1E74-D2C1-BC9DD80B7967}"/>
              </a:ext>
            </a:extLst>
          </p:cNvPr>
          <p:cNvSpPr/>
          <p:nvPr/>
        </p:nvSpPr>
        <p:spPr>
          <a:xfrm>
            <a:off x="762000" y="6997700"/>
            <a:ext cx="5410200" cy="1612900"/>
          </a:xfrm>
          <a:prstGeom prst="roundRect">
            <a:avLst/>
          </a:prstGeom>
          <a:solidFill>
            <a:srgbClr val="99FF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 gli </a:t>
            </a: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ALUNNI fuori di Classe (in Bagno o altro)</a:t>
            </a:r>
          </a:p>
          <a:p>
            <a:pP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Gli Alunni che al momento dell’Evacuazione si dovessero trovare fuori dalla loro AULA, devono accodarsi agli Alunni della Classe più Vicina già in movimento;</a:t>
            </a:r>
          </a:p>
          <a:p>
            <a:pPr marL="342900" indent="-342900">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Una volta poi raggiunto il PUNTO di RACCOLTA devono ritornare immediatamente presso la propria Classe per l’Appello.</a:t>
            </a:r>
          </a:p>
        </p:txBody>
      </p:sp>
      <p:sp>
        <p:nvSpPr>
          <p:cNvPr id="3" name="Segnaposto data 2">
            <a:extLst>
              <a:ext uri="{FF2B5EF4-FFF2-40B4-BE49-F238E27FC236}">
                <a16:creationId xmlns:a16="http://schemas.microsoft.com/office/drawing/2014/main" xmlns="" id="{54827980-BF73-DC68-A445-8C33B76DBE09}"/>
              </a:ext>
            </a:extLst>
          </p:cNvPr>
          <p:cNvSpPr>
            <a:spLocks noGrp="1"/>
          </p:cNvSpPr>
          <p:nvPr>
            <p:ph type="dt" sz="quarter" idx="10"/>
          </p:nvPr>
        </p:nvSpPr>
        <p:spPr/>
        <p:txBody>
          <a:bodyPr/>
          <a:lstStyle/>
          <a:p>
            <a:pPr>
              <a:defRPr/>
            </a:pPr>
            <a:fld id="{18F447D7-BA2A-4435-B34E-29923D606470}" type="datetime1">
              <a:rPr lang="it-IT"/>
              <a:pPr>
                <a:defRPr/>
              </a:pPr>
              <a:t>26/04/2025</a:t>
            </a:fld>
            <a:endParaRPr lang="it-IT"/>
          </a:p>
        </p:txBody>
      </p:sp>
      <p:sp>
        <p:nvSpPr>
          <p:cNvPr id="4" name="Segnaposto piè di pagina 3">
            <a:extLst>
              <a:ext uri="{FF2B5EF4-FFF2-40B4-BE49-F238E27FC236}">
                <a16:creationId xmlns:a16="http://schemas.microsoft.com/office/drawing/2014/main" xmlns="" id="{F9B15D3F-DF6F-FA94-1A8E-CF2016CD4CF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4522" name="Segnaposto numero diapositiva 4">
            <a:extLst>
              <a:ext uri="{FF2B5EF4-FFF2-40B4-BE49-F238E27FC236}">
                <a16:creationId xmlns:a16="http://schemas.microsoft.com/office/drawing/2014/main" xmlns="" id="{AB7E8A86-6902-FE7D-613B-AD542D0794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BEB97D8-D384-4240-A31A-7F7685B782A8}" type="slidenum">
              <a:rPr lang="it-IT" altLang="it-IT" sz="600">
                <a:solidFill>
                  <a:srgbClr val="898989"/>
                </a:solidFill>
              </a:rPr>
              <a:pPr/>
              <a:t>51</a:t>
            </a:fld>
            <a:endParaRPr lang="it-IT" altLang="it-IT" sz="600">
              <a:solidFill>
                <a:srgbClr val="898989"/>
              </a:solidFill>
            </a:endParaRPr>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32CDAE24-BB44-2825-C590-834F9B9D7875}"/>
              </a:ext>
            </a:extLst>
          </p:cNvPr>
          <p:cNvSpPr/>
          <p:nvPr/>
        </p:nvSpPr>
        <p:spPr>
          <a:xfrm>
            <a:off x="1066800" y="152400"/>
            <a:ext cx="4724400" cy="1447800"/>
          </a:xfrm>
          <a:prstGeom prst="downArrowCallou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solidFill>
                  <a:schemeClr val="bg1"/>
                </a:solidFill>
                <a:latin typeface="Times New Roman" panose="02020603050405020304" pitchFamily="18" charset="0"/>
                <a:cs typeface="Times New Roman" panose="02020603050405020304" pitchFamily="18" charset="0"/>
              </a:rPr>
              <a:t>La CLASSE  e gli ALUNNI</a:t>
            </a:r>
          </a:p>
          <a:p>
            <a:pPr algn="ctr">
              <a:defRPr/>
            </a:pPr>
            <a:r>
              <a:rPr lang="it-IT" sz="4000" b="1" dirty="0">
                <a:solidFill>
                  <a:schemeClr val="bg1"/>
                </a:solidFill>
                <a:effectLst>
                  <a:outerShdw blurRad="38100" dist="38100" dir="2700000" algn="tl">
                    <a:srgbClr val="000000">
                      <a:alpha val="43137"/>
                    </a:srgbClr>
                  </a:outerShdw>
                </a:effectLst>
                <a:latin typeface="+mj-lt"/>
              </a:rPr>
              <a:t>DEVONO SAPERE</a:t>
            </a:r>
          </a:p>
        </p:txBody>
      </p:sp>
      <p:sp>
        <p:nvSpPr>
          <p:cNvPr id="7" name="Rettangolo arrotondato 6">
            <a:extLst>
              <a:ext uri="{FF2B5EF4-FFF2-40B4-BE49-F238E27FC236}">
                <a16:creationId xmlns:a16="http://schemas.microsoft.com/office/drawing/2014/main" xmlns="" id="{B5065F4E-536B-4B7C-26D1-B477F1C3038D}"/>
              </a:ext>
            </a:extLst>
          </p:cNvPr>
          <p:cNvSpPr/>
          <p:nvPr/>
        </p:nvSpPr>
        <p:spPr>
          <a:xfrm>
            <a:off x="762000" y="1600200"/>
            <a:ext cx="5410200" cy="1600200"/>
          </a:xfrm>
          <a:prstGeom prst="roundRect">
            <a:avLst/>
          </a:prstGeom>
          <a:solidFill>
            <a:srgbClr val="FFFF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ALUNNI nei LABORATORI o nel REFETTORIO</a:t>
            </a:r>
          </a:p>
          <a:p>
            <a:pPr marL="182563" indent="-182563" algn="just">
              <a:defRPr/>
            </a:pPr>
            <a:r>
              <a:rPr lang="it-IT" sz="1400" dirty="0">
                <a:solidFill>
                  <a:schemeClr val="tx1"/>
                </a:solidFill>
                <a:latin typeface="Times New Roman" panose="02020603050405020304" pitchFamily="18" charset="0"/>
                <a:cs typeface="Times New Roman" panose="02020603050405020304" pitchFamily="18" charset="0"/>
              </a:rPr>
              <a:t>1) Gli Alunni che dovessero trovarsi, con l’intera CLASSE, all’interno di un Laboratorio o nella Mensa, devono uscire, da tali luoghi, con la loro Insegnante seguendo i Percorsi di Sicurezza e le Uscite di Emergenza assegnate dalla PLANIMETRIA di EVACUAZIONE</a:t>
            </a:r>
          </a:p>
          <a:p>
            <a:pPr marL="182563" indent="-182563" algn="just">
              <a:defRPr/>
            </a:pPr>
            <a:endParaRPr lang="it-IT" sz="1400" dirty="0">
              <a:solidFill>
                <a:schemeClr val="tx1"/>
              </a:solidFill>
              <a:latin typeface="Times New Roman" panose="02020603050405020304" pitchFamily="18" charset="0"/>
              <a:cs typeface="Times New Roman" panose="02020603050405020304" pitchFamily="18" charset="0"/>
            </a:endParaRPr>
          </a:p>
        </p:txBody>
      </p:sp>
      <p:sp>
        <p:nvSpPr>
          <p:cNvPr id="8" name="Rettangolo arrotondato 7">
            <a:extLst>
              <a:ext uri="{FF2B5EF4-FFF2-40B4-BE49-F238E27FC236}">
                <a16:creationId xmlns:a16="http://schemas.microsoft.com/office/drawing/2014/main" xmlns="" id="{E9A2C2AD-5A72-7E93-547B-94F20494A417}"/>
              </a:ext>
            </a:extLst>
          </p:cNvPr>
          <p:cNvSpPr/>
          <p:nvPr/>
        </p:nvSpPr>
        <p:spPr>
          <a:xfrm>
            <a:off x="762000" y="3352800"/>
            <a:ext cx="5410200" cy="1828800"/>
          </a:xfrm>
          <a:prstGeom prst="roundRect">
            <a:avLst/>
          </a:prstGeom>
          <a:solidFill>
            <a:srgbClr val="CC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COMPILAZIONE DEL RAPPORTO FINALE</a:t>
            </a:r>
          </a:p>
          <a:p>
            <a:pP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buFontTx/>
              <a:buAutoNum type="arabicParenR"/>
              <a:defRPr/>
            </a:pPr>
            <a:r>
              <a:rPr lang="it-IT"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Una volta raggiunta l’AREA di Raccolta (Piazzale davanti il Plesso), l’INSEGNANTE di Classe chiama l’APPELLO dal Registro;</a:t>
            </a:r>
          </a:p>
          <a:p>
            <a:pPr marL="182563" indent="-182563">
              <a:buFontTx/>
              <a:buAutoNum type="arabicParenR"/>
              <a:defRPr/>
            </a:pPr>
            <a:r>
              <a:rPr lang="it-IT"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Dopo aver chiamato l’Appello compilerà il «Rapporto di Evacuazione» da consegnare poi al Referente della Sicurezza o, in sua Assenza, ad uno degli Addetti alla gestione dell’Emergenza.</a:t>
            </a:r>
            <a:endParaRPr lang="it-IT" sz="1400" dirty="0">
              <a:solidFill>
                <a:schemeClr val="tx1"/>
              </a:solidFill>
              <a:latin typeface="Times New Roman" panose="02020603050405020304" pitchFamily="18" charset="0"/>
              <a:cs typeface="Times New Roman" panose="02020603050405020304" pitchFamily="18" charset="0"/>
            </a:endParaRPr>
          </a:p>
        </p:txBody>
      </p:sp>
      <p:sp>
        <p:nvSpPr>
          <p:cNvPr id="17" name="Rettangolo arrotondato 16">
            <a:extLst>
              <a:ext uri="{FF2B5EF4-FFF2-40B4-BE49-F238E27FC236}">
                <a16:creationId xmlns:a16="http://schemas.microsoft.com/office/drawing/2014/main" xmlns="" id="{424DCDCE-EEDE-7CA5-F241-B6B11E36BA22}"/>
              </a:ext>
            </a:extLst>
          </p:cNvPr>
          <p:cNvSpPr/>
          <p:nvPr/>
        </p:nvSpPr>
        <p:spPr>
          <a:xfrm>
            <a:off x="762000" y="5334000"/>
            <a:ext cx="5410200" cy="3048000"/>
          </a:xfrm>
          <a:prstGeom prst="roundRect">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27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DISPOSIZIONI Finali e di Fine EVACUAZIONE</a:t>
            </a:r>
          </a:p>
          <a:p>
            <a:pP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lgn="just">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Tutte le CLASSI ed il PERSONALE, Docente e NON Docente, una volta raggiunto il PUNTO di RACCOLTA rimango in ATTESA di Ulteriori Disposizioni;</a:t>
            </a:r>
          </a:p>
          <a:p>
            <a:pPr marL="182563" indent="-182563" algn="just">
              <a:buFontTx/>
              <a:buAutoNum type="arabicParenR"/>
              <a:defRPr/>
            </a:pPr>
            <a:r>
              <a:rPr lang="it-IT" sz="1400" dirty="0">
                <a:solidFill>
                  <a:schemeClr val="tx1"/>
                </a:solidFill>
                <a:latin typeface="Times New Roman" panose="02020603050405020304" pitchFamily="18" charset="0"/>
                <a:cs typeface="Times New Roman" panose="02020603050405020304" pitchFamily="18" charset="0"/>
              </a:rPr>
              <a:t>Una volta terminata la situazione che ha generato l’EMERGENZA e EVACUAZIONE il Coordinatore della EMERGENZA o, in sua assenza, la Dirigente o un suo collaboratore, sentiti anche gli eventuali Responsabili dei Servizi di Soccorso (Vigili del Fuoco, Protezione Civile, ecc.) decidono se dare l’ORDINE di rientrare nelle Aule o se invece Proibire l’Ingresso al Plesso, quindi aspettare i GENITORI per consegnare loro gli stessi Alunni. </a:t>
            </a:r>
          </a:p>
        </p:txBody>
      </p:sp>
      <p:sp>
        <p:nvSpPr>
          <p:cNvPr id="3" name="Segnaposto data 2">
            <a:extLst>
              <a:ext uri="{FF2B5EF4-FFF2-40B4-BE49-F238E27FC236}">
                <a16:creationId xmlns:a16="http://schemas.microsoft.com/office/drawing/2014/main" xmlns="" id="{7E25AA23-8FA8-6EE0-E2C7-5F20041D9EEA}"/>
              </a:ext>
            </a:extLst>
          </p:cNvPr>
          <p:cNvSpPr>
            <a:spLocks noGrp="1"/>
          </p:cNvSpPr>
          <p:nvPr>
            <p:ph type="dt" sz="quarter" idx="10"/>
          </p:nvPr>
        </p:nvSpPr>
        <p:spPr/>
        <p:txBody>
          <a:bodyPr/>
          <a:lstStyle/>
          <a:p>
            <a:pPr>
              <a:defRPr/>
            </a:pPr>
            <a:fld id="{4BF9136C-FD7C-487C-A12D-C8A9F515CA05}" type="datetime1">
              <a:rPr lang="it-IT"/>
              <a:pPr>
                <a:defRPr/>
              </a:pPr>
              <a:t>26/04/2025</a:t>
            </a:fld>
            <a:endParaRPr lang="it-IT"/>
          </a:p>
        </p:txBody>
      </p:sp>
      <p:sp>
        <p:nvSpPr>
          <p:cNvPr id="4" name="Segnaposto piè di pagina 3">
            <a:extLst>
              <a:ext uri="{FF2B5EF4-FFF2-40B4-BE49-F238E27FC236}">
                <a16:creationId xmlns:a16="http://schemas.microsoft.com/office/drawing/2014/main" xmlns="" id="{EED1F778-A73D-6318-FF4E-862B0A6C236B}"/>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5544" name="Segnaposto numero diapositiva 4">
            <a:extLst>
              <a:ext uri="{FF2B5EF4-FFF2-40B4-BE49-F238E27FC236}">
                <a16:creationId xmlns:a16="http://schemas.microsoft.com/office/drawing/2014/main" xmlns="" id="{E27B174F-B404-2D6C-5E1F-8AA86CFF1A2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F0C212-7011-42BE-A638-E8BB725560C5}" type="slidenum">
              <a:rPr lang="it-IT" altLang="it-IT" sz="800"/>
              <a:pPr/>
              <a:t>52</a:t>
            </a:fld>
            <a:endParaRPr lang="it-IT" altLang="it-IT" sz="800"/>
          </a:p>
        </p:txBody>
      </p:sp>
    </p:spTree>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xmlns="" id="{BD03A7F7-2A52-769C-B4AA-78DCC8B51245}"/>
              </a:ext>
            </a:extLst>
          </p:cNvPr>
          <p:cNvSpPr/>
          <p:nvPr/>
        </p:nvSpPr>
        <p:spPr>
          <a:xfrm>
            <a:off x="381000" y="228600"/>
            <a:ext cx="6096000" cy="1066800"/>
          </a:xfrm>
          <a:prstGeom prst="ellipse">
            <a:avLst/>
          </a:prstGeom>
          <a:solidFill>
            <a:srgbClr val="FFFF00"/>
          </a:solidFill>
          <a:ln>
            <a:solidFill>
              <a:srgbClr val="0000F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 IMPARTISCE l’ORDINE di</a:t>
            </a:r>
            <a:endParaRPr lang="it-IT"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endParaRPr lang="it-IT" sz="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defRPr/>
            </a:pPr>
            <a:r>
              <a:rPr lang="it-IT" sz="2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EVACUAZIONE??????</a:t>
            </a:r>
          </a:p>
        </p:txBody>
      </p:sp>
      <p:sp>
        <p:nvSpPr>
          <p:cNvPr id="3" name="Rettangolo arrotondato 2">
            <a:extLst>
              <a:ext uri="{FF2B5EF4-FFF2-40B4-BE49-F238E27FC236}">
                <a16:creationId xmlns:a16="http://schemas.microsoft.com/office/drawing/2014/main" xmlns="" id="{4A81F348-8D45-E507-5F30-EEAAFAF0D7C9}"/>
              </a:ext>
            </a:extLst>
          </p:cNvPr>
          <p:cNvSpPr/>
          <p:nvPr/>
        </p:nvSpPr>
        <p:spPr>
          <a:xfrm>
            <a:off x="457200" y="1295400"/>
            <a:ext cx="5943600" cy="69342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1400" dirty="0">
                <a:solidFill>
                  <a:srgbClr val="FF0000"/>
                </a:solidFill>
                <a:latin typeface="Times New Roman" panose="02020603050405020304" pitchFamily="18" charset="0"/>
                <a:cs typeface="Times New Roman" panose="02020603050405020304" pitchFamily="18" charset="0"/>
              </a:rPr>
              <a:t>Chiunque si trovasse all’interno dell’Edificio Scolastico, anche un estraneo (genitore, fornitore e/o altri), è dovesse notare una </a:t>
            </a:r>
            <a:r>
              <a:rPr lang="it-IT" sz="1400" b="1" dirty="0">
                <a:solidFill>
                  <a:srgbClr val="0000FF"/>
                </a:solidFill>
                <a:latin typeface="Times New Roman" panose="02020603050405020304" pitchFamily="18" charset="0"/>
                <a:cs typeface="Times New Roman" panose="02020603050405020304" pitchFamily="18" charset="0"/>
              </a:rPr>
              <a:t>CONDIZIONE di PERICOLO </a:t>
            </a:r>
            <a:r>
              <a:rPr lang="it-IT" sz="1400" dirty="0">
                <a:solidFill>
                  <a:srgbClr val="FF0000"/>
                </a:solidFill>
                <a:latin typeface="Times New Roman" panose="02020603050405020304" pitchFamily="18" charset="0"/>
                <a:cs typeface="Times New Roman" panose="02020603050405020304" pitchFamily="18" charset="0"/>
              </a:rPr>
              <a:t>(principio d’INCENDIO, improvvisi cedimenti strutturali, fuga di gas, allagamenti e/o altro),</a:t>
            </a:r>
          </a:p>
          <a:p>
            <a:pPr>
              <a:defRPr/>
            </a:pPr>
            <a:endParaRPr lang="it-IT" sz="1400" dirty="0">
              <a:solidFill>
                <a:srgbClr val="FF0000"/>
              </a:solidFill>
              <a:latin typeface="Times New Roman" panose="02020603050405020304" pitchFamily="18" charset="0"/>
              <a:cs typeface="Times New Roman" panose="02020603050405020304" pitchFamily="18" charset="0"/>
            </a:endParaRPr>
          </a:p>
          <a:p>
            <a:pPr algn="ctr">
              <a:defRPr/>
            </a:pPr>
            <a:r>
              <a:rPr lang="it-IT" sz="1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TENUTO</a:t>
            </a:r>
          </a:p>
          <a:p>
            <a:pPr algn="ctr">
              <a:defRPr/>
            </a:pPr>
            <a:endPar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400" dirty="0">
                <a:solidFill>
                  <a:srgbClr val="FF0000"/>
                </a:solidFill>
                <a:latin typeface="Times New Roman" panose="02020603050405020304" pitchFamily="18" charset="0"/>
                <a:cs typeface="Times New Roman" panose="02020603050405020304" pitchFamily="18" charset="0"/>
              </a:rPr>
              <a:t>a  </a:t>
            </a:r>
            <a:r>
              <a:rPr lang="it-IT" sz="14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SEGNALARE</a:t>
            </a:r>
            <a:r>
              <a:rPr lang="it-IT" sz="1400" dirty="0">
                <a:solidFill>
                  <a:srgbClr val="FF0000"/>
                </a:solidFill>
                <a:latin typeface="Times New Roman" panose="02020603050405020304" pitchFamily="18" charset="0"/>
                <a:cs typeface="Times New Roman" panose="02020603050405020304" pitchFamily="18" charset="0"/>
              </a:rPr>
              <a:t>, al RESPONSABILE della Sicurezza o alla DIRIGENTE o ad uno/a suo collaboratore/collaboratrice o ad uno degli Addetti alle Squadre di Emergenza, la SITUAZIONE di PERICOLO di cui a CONOSCENZA!!!</a:t>
            </a:r>
          </a:p>
          <a:p>
            <a:pPr algn="ctr">
              <a:defRPr/>
            </a:pPr>
            <a:r>
              <a:rPr lang="it-IT" sz="1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SUCCESSIVAMENTE</a:t>
            </a:r>
          </a:p>
          <a:p>
            <a:pPr algn="ctr">
              <a:defRPr/>
            </a:pPr>
            <a:endPar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400" dirty="0">
                <a:solidFill>
                  <a:srgbClr val="FF0000"/>
                </a:solidFill>
                <a:latin typeface="Times New Roman" panose="02020603050405020304" pitchFamily="18" charset="0"/>
                <a:cs typeface="Times New Roman" panose="02020603050405020304" pitchFamily="18" charset="0"/>
              </a:rPr>
              <a:t>il RESPONSABILE della SICUREZZA o la DIRIGENTE o un/a suo collaboratore/collaboratrice o un Addetto alla Squadra di Emergenza,</a:t>
            </a:r>
          </a:p>
          <a:p>
            <a:pPr>
              <a:defRPr/>
            </a:pPr>
            <a:endParaRPr lang="it-IT" sz="1400" dirty="0">
              <a:solidFill>
                <a:srgbClr val="FF0000"/>
              </a:solidFill>
              <a:latin typeface="Times New Roman" panose="02020603050405020304" pitchFamily="18" charset="0"/>
              <a:cs typeface="Times New Roman" panose="02020603050405020304" pitchFamily="18" charset="0"/>
            </a:endParaRPr>
          </a:p>
          <a:p>
            <a:pPr algn="ctr">
              <a:defRPr/>
            </a:pPr>
            <a:r>
              <a:rPr lang="it-IT" sz="1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VALUTATA</a:t>
            </a:r>
          </a:p>
          <a:p>
            <a:pPr algn="ctr">
              <a:defRPr/>
            </a:pPr>
            <a:endPar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r>
              <a:rPr lang="it-IT" sz="1400" dirty="0">
                <a:solidFill>
                  <a:srgbClr val="FF0000"/>
                </a:solidFill>
                <a:latin typeface="Times New Roman" panose="02020603050405020304" pitchFamily="18" charset="0"/>
                <a:cs typeface="Times New Roman" panose="02020603050405020304" pitchFamily="18" charset="0"/>
              </a:rPr>
              <a:t>la Causa e la Gravità del PERICOLO </a:t>
            </a:r>
          </a:p>
          <a:p>
            <a:pPr>
              <a:defRPr/>
            </a:pPr>
            <a:endParaRPr lang="it-IT" sz="1400" dirty="0">
              <a:solidFill>
                <a:srgbClr val="FF0000"/>
              </a:solidFill>
              <a:latin typeface="Times New Roman" panose="02020603050405020304" pitchFamily="18" charset="0"/>
              <a:cs typeface="Times New Roman" panose="02020603050405020304" pitchFamily="18" charset="0"/>
            </a:endParaRPr>
          </a:p>
          <a:p>
            <a:pPr algn="ctr">
              <a:defRPr/>
            </a:pPr>
            <a:r>
              <a:rPr lang="it-IT" sz="1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IMPARTISCE l’ORDINE di EVACUAZIONE</a:t>
            </a:r>
          </a:p>
          <a:p>
            <a:pPr algn="ctr">
              <a:defRPr/>
            </a:pPr>
            <a:endPar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defRPr/>
            </a:pPr>
            <a:r>
              <a:rPr lang="it-IT" sz="1400" b="1" dirty="0">
                <a:solidFill>
                  <a:schemeClr val="tx1"/>
                </a:solidFill>
                <a:latin typeface="Times New Roman" panose="02020603050405020304" pitchFamily="18" charset="0"/>
                <a:cs typeface="Times New Roman" panose="02020603050405020304" pitchFamily="18" charset="0"/>
              </a:rPr>
              <a:t>Solo in caso di situazioni di gravissimo pericolo, che richiede quindi l’abbandono IMMEDIATO dei locali. L’ORDINE di EVACUAZIONE potrà essere DIRAMATO dal Personale che per primo viene a conoscenza dell’EVENTO.</a:t>
            </a:r>
          </a:p>
          <a:p>
            <a:pPr algn="just">
              <a:defRPr/>
            </a:pPr>
            <a:r>
              <a:rPr lang="it-IT" sz="1400" b="1" dirty="0">
                <a:solidFill>
                  <a:schemeClr val="tx1"/>
                </a:solidFill>
                <a:latin typeface="Times New Roman" panose="02020603050405020304" pitchFamily="18" charset="0"/>
                <a:cs typeface="Times New Roman" panose="02020603050405020304" pitchFamily="18" charset="0"/>
              </a:rPr>
              <a:t>Un esempio di situazioni di GRAVE PERICOLO potrebbe essere un Incendio che potrebbe espandersi all’intero Plesso.</a:t>
            </a:r>
            <a:endParaRPr lang="it-IT" sz="1400" b="1" dirty="0">
              <a:solidFill>
                <a:srgbClr val="FF0000"/>
              </a:solidFill>
              <a:latin typeface="Times New Roman" panose="02020603050405020304" pitchFamily="18" charset="0"/>
              <a:cs typeface="Times New Roman" panose="02020603050405020304" pitchFamily="18" charset="0"/>
            </a:endParaRPr>
          </a:p>
          <a:p>
            <a:pPr>
              <a:defRPr/>
            </a:pPr>
            <a:endParaRPr lang="it-IT" sz="1400" b="1" dirty="0">
              <a:solidFill>
                <a:srgbClr val="FF0000"/>
              </a:solidFill>
              <a:latin typeface="Times New Roman" panose="02020603050405020304" pitchFamily="18" charset="0"/>
              <a:cs typeface="Times New Roman" panose="02020603050405020304" pitchFamily="18" charset="0"/>
            </a:endParaRPr>
          </a:p>
        </p:txBody>
      </p:sp>
      <p:sp>
        <p:nvSpPr>
          <p:cNvPr id="4" name="Segnaposto data 3">
            <a:extLst>
              <a:ext uri="{FF2B5EF4-FFF2-40B4-BE49-F238E27FC236}">
                <a16:creationId xmlns:a16="http://schemas.microsoft.com/office/drawing/2014/main" xmlns="" id="{3D0C4634-2415-390F-70FB-34F24B7AB399}"/>
              </a:ext>
            </a:extLst>
          </p:cNvPr>
          <p:cNvSpPr>
            <a:spLocks noGrp="1"/>
          </p:cNvSpPr>
          <p:nvPr>
            <p:ph type="dt" sz="quarter" idx="10"/>
          </p:nvPr>
        </p:nvSpPr>
        <p:spPr/>
        <p:txBody>
          <a:bodyPr/>
          <a:lstStyle/>
          <a:p>
            <a:pPr>
              <a:defRPr/>
            </a:pPr>
            <a:fld id="{5AC6D8B2-5581-4951-B458-F3A7AABA614F}" type="datetime1">
              <a:rPr lang="it-IT"/>
              <a:pPr>
                <a:defRPr/>
              </a:pPr>
              <a:t>26/04/2025</a:t>
            </a:fld>
            <a:endParaRPr lang="it-IT"/>
          </a:p>
        </p:txBody>
      </p:sp>
      <p:sp>
        <p:nvSpPr>
          <p:cNvPr id="5" name="Segnaposto piè di pagina 4">
            <a:extLst>
              <a:ext uri="{FF2B5EF4-FFF2-40B4-BE49-F238E27FC236}">
                <a16:creationId xmlns:a16="http://schemas.microsoft.com/office/drawing/2014/main" xmlns="" id="{F7F8E6E8-3E0D-10D3-6937-FED8EA385896}"/>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7592" name="Segnaposto numero diapositiva 5">
            <a:extLst>
              <a:ext uri="{FF2B5EF4-FFF2-40B4-BE49-F238E27FC236}">
                <a16:creationId xmlns:a16="http://schemas.microsoft.com/office/drawing/2014/main" xmlns="" id="{4688233D-FF2D-9A70-5297-8AB843E027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49766D-FD11-4B6A-A39A-81BBAEFFBB6B}" type="slidenum">
              <a:rPr lang="it-IT" altLang="it-IT" sz="600">
                <a:solidFill>
                  <a:srgbClr val="898989"/>
                </a:solidFill>
              </a:rPr>
              <a:pPr/>
              <a:t>53</a:t>
            </a:fld>
            <a:endParaRPr lang="it-IT" altLang="it-IT" sz="600">
              <a:solidFill>
                <a:srgbClr val="898989"/>
              </a:solidFill>
            </a:endParaRP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5ED11737-E04E-29B5-0D28-4889AEFD5CB3}"/>
              </a:ext>
            </a:extLst>
          </p:cNvPr>
          <p:cNvSpPr/>
          <p:nvPr/>
        </p:nvSpPr>
        <p:spPr>
          <a:xfrm>
            <a:off x="533400" y="304800"/>
            <a:ext cx="5791200" cy="1981200"/>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effectLst>
                  <a:outerShdw blurRad="38100" dist="38100" dir="2700000" algn="tl">
                    <a:srgbClr val="000000">
                      <a:alpha val="43137"/>
                    </a:srgbClr>
                  </a:outerShdw>
                </a:effectLst>
              </a:rPr>
              <a:t>PROCEDURE di BASE </a:t>
            </a:r>
          </a:p>
          <a:p>
            <a:pPr algn="ctr">
              <a:defRPr/>
            </a:pPr>
            <a:r>
              <a:rPr lang="it-IT" sz="2800" b="1" dirty="0">
                <a:effectLst>
                  <a:outerShdw blurRad="38100" dist="38100" dir="2700000" algn="tl">
                    <a:srgbClr val="000000">
                      <a:alpha val="43137"/>
                    </a:srgbClr>
                  </a:outerShdw>
                </a:effectLst>
              </a:rPr>
              <a:t>Allarme o situazione d’Emergenza</a:t>
            </a:r>
          </a:p>
        </p:txBody>
      </p:sp>
      <p:sp>
        <p:nvSpPr>
          <p:cNvPr id="4" name="Rettangolo arrotondato 3">
            <a:extLst>
              <a:ext uri="{FF2B5EF4-FFF2-40B4-BE49-F238E27FC236}">
                <a16:creationId xmlns:a16="http://schemas.microsoft.com/office/drawing/2014/main" xmlns="" id="{7533CA07-77D2-04C2-62A9-F7B18DD1F0A0}"/>
              </a:ext>
            </a:extLst>
          </p:cNvPr>
          <p:cNvSpPr/>
          <p:nvPr/>
        </p:nvSpPr>
        <p:spPr>
          <a:xfrm>
            <a:off x="533400" y="2286000"/>
            <a:ext cx="5791200" cy="8382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u="sng" dirty="0">
                <a:solidFill>
                  <a:srgbClr val="0000FF"/>
                </a:solidFill>
                <a:effectLst>
                  <a:outerShdw blurRad="38100" dist="38100" dir="2700000" algn="tl">
                    <a:srgbClr val="000000">
                      <a:alpha val="43137"/>
                    </a:srgbClr>
                  </a:outerShdw>
                </a:effectLst>
              </a:rPr>
              <a:t>L’ORDINE di EVACUZIONE viene Diffuso</a:t>
            </a:r>
          </a:p>
        </p:txBody>
      </p:sp>
      <p:sp>
        <p:nvSpPr>
          <p:cNvPr id="5" name="Pentagono 4">
            <a:extLst>
              <a:ext uri="{FF2B5EF4-FFF2-40B4-BE49-F238E27FC236}">
                <a16:creationId xmlns:a16="http://schemas.microsoft.com/office/drawing/2014/main" xmlns="" id="{CF292001-3F74-920B-6F15-8614C34F1E1C}"/>
              </a:ext>
            </a:extLst>
          </p:cNvPr>
          <p:cNvSpPr/>
          <p:nvPr/>
        </p:nvSpPr>
        <p:spPr>
          <a:xfrm>
            <a:off x="762000" y="3429000"/>
            <a:ext cx="2514600" cy="990600"/>
          </a:xfrm>
          <a:prstGeom prst="homePlat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Tramite SEGNALE ACUSTICO</a:t>
            </a:r>
          </a:p>
        </p:txBody>
      </p:sp>
      <p:sp>
        <p:nvSpPr>
          <p:cNvPr id="6" name="Rettangolo arrotondato 5">
            <a:extLst>
              <a:ext uri="{FF2B5EF4-FFF2-40B4-BE49-F238E27FC236}">
                <a16:creationId xmlns:a16="http://schemas.microsoft.com/office/drawing/2014/main" xmlns="" id="{673E532F-EEFC-E454-E5BA-5E66513BF3C0}"/>
              </a:ext>
            </a:extLst>
          </p:cNvPr>
          <p:cNvSpPr/>
          <p:nvPr/>
        </p:nvSpPr>
        <p:spPr>
          <a:xfrm>
            <a:off x="3276600" y="3429000"/>
            <a:ext cx="2895600" cy="990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Times New Roman" panose="02020603050405020304" pitchFamily="18" charset="0"/>
                <a:cs typeface="Times New Roman" panose="02020603050405020304" pitchFamily="18" charset="0"/>
              </a:rPr>
              <a:t>SERIE ININTERROTTA di</a:t>
            </a:r>
          </a:p>
          <a:p>
            <a:pPr algn="ctr">
              <a:defRPr/>
            </a:pPr>
            <a:r>
              <a:rPr lang="it-IT" sz="1600" dirty="0">
                <a:solidFill>
                  <a:srgbClr val="0000FF"/>
                </a:solidFill>
                <a:latin typeface="Times New Roman" panose="02020603050405020304" pitchFamily="18" charset="0"/>
                <a:cs typeface="Times New Roman" panose="02020603050405020304" pitchFamily="18" charset="0"/>
              </a:rPr>
              <a:t>5 BREVI squilli di Campanella</a:t>
            </a:r>
          </a:p>
          <a:p>
            <a:pPr algn="ctr">
              <a:defRPr/>
            </a:pPr>
            <a:r>
              <a:rPr lang="it-IT" sz="1600" dirty="0">
                <a:solidFill>
                  <a:srgbClr val="0000FF"/>
                </a:solidFill>
                <a:latin typeface="Times New Roman" panose="02020603050405020304" pitchFamily="18" charset="0"/>
                <a:cs typeface="Times New Roman" panose="02020603050405020304" pitchFamily="18" charset="0"/>
              </a:rPr>
              <a:t>Intermittenti e di durata 2/3 secondi </a:t>
            </a:r>
          </a:p>
        </p:txBody>
      </p:sp>
      <p:sp>
        <p:nvSpPr>
          <p:cNvPr id="8" name="Rettangolo con angoli ritagliati in diagonale 7">
            <a:extLst>
              <a:ext uri="{FF2B5EF4-FFF2-40B4-BE49-F238E27FC236}">
                <a16:creationId xmlns:a16="http://schemas.microsoft.com/office/drawing/2014/main" xmlns="" id="{06975602-4BBE-147A-702D-289127975FAA}"/>
              </a:ext>
            </a:extLst>
          </p:cNvPr>
          <p:cNvSpPr/>
          <p:nvPr/>
        </p:nvSpPr>
        <p:spPr>
          <a:xfrm>
            <a:off x="1143000" y="4572000"/>
            <a:ext cx="4648200" cy="1295400"/>
          </a:xfrm>
          <a:prstGeom prst="snip2Diag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latin typeface="Times New Roman" panose="02020603050405020304" pitchFamily="18" charset="0"/>
                <a:cs typeface="Times New Roman" panose="02020603050405020304" pitchFamily="18" charset="0"/>
              </a:rPr>
              <a:t>In Caso di Mancanza di Energia Elettrica </a:t>
            </a:r>
          </a:p>
          <a:p>
            <a:pPr algn="ctr">
              <a:defRPr/>
            </a:pPr>
            <a:r>
              <a:rPr lang="it-IT" sz="1800" b="1" dirty="0">
                <a:solidFill>
                  <a:srgbClr val="FF0000"/>
                </a:solidFill>
                <a:latin typeface="Times New Roman" panose="02020603050405020304" pitchFamily="18" charset="0"/>
                <a:cs typeface="Times New Roman" panose="02020603050405020304" pitchFamily="18" charset="0"/>
              </a:rPr>
              <a:t>l’ORDINE di EVACUAZIONE</a:t>
            </a:r>
          </a:p>
          <a:p>
            <a:pPr algn="ctr">
              <a:defRPr/>
            </a:pPr>
            <a:r>
              <a:rPr lang="it-IT" sz="1800" b="1" dirty="0">
                <a:solidFill>
                  <a:srgbClr val="FF0000"/>
                </a:solidFill>
                <a:latin typeface="Times New Roman" panose="02020603050405020304" pitchFamily="18" charset="0"/>
                <a:cs typeface="Times New Roman" panose="02020603050405020304" pitchFamily="18" charset="0"/>
              </a:rPr>
              <a:t>Verrà dato con MESSAGGIO VOCALE o con MEGANONO o a VOCE</a:t>
            </a:r>
          </a:p>
        </p:txBody>
      </p:sp>
      <p:sp>
        <p:nvSpPr>
          <p:cNvPr id="9" name="Freccia circolare a destra 8">
            <a:extLst>
              <a:ext uri="{FF2B5EF4-FFF2-40B4-BE49-F238E27FC236}">
                <a16:creationId xmlns:a16="http://schemas.microsoft.com/office/drawing/2014/main" xmlns="" id="{F1A89098-C8C8-BCDD-C6AA-6B1B6526E9B0}"/>
              </a:ext>
            </a:extLst>
          </p:cNvPr>
          <p:cNvSpPr/>
          <p:nvPr/>
        </p:nvSpPr>
        <p:spPr>
          <a:xfrm>
            <a:off x="304800" y="2895600"/>
            <a:ext cx="838200" cy="12192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0" name="Freccia circolare a sinistra 9">
            <a:extLst>
              <a:ext uri="{FF2B5EF4-FFF2-40B4-BE49-F238E27FC236}">
                <a16:creationId xmlns:a16="http://schemas.microsoft.com/office/drawing/2014/main" xmlns="" id="{B10D5899-8DC0-A00B-F6AA-1E351CE27E72}"/>
              </a:ext>
            </a:extLst>
          </p:cNvPr>
          <p:cNvSpPr/>
          <p:nvPr/>
        </p:nvSpPr>
        <p:spPr>
          <a:xfrm>
            <a:off x="5715000" y="2890838"/>
            <a:ext cx="838200" cy="244316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1" name="Rettangolo arrotondato 10">
            <a:extLst>
              <a:ext uri="{FF2B5EF4-FFF2-40B4-BE49-F238E27FC236}">
                <a16:creationId xmlns:a16="http://schemas.microsoft.com/office/drawing/2014/main" xmlns="" id="{C3020813-75C3-402B-EDAA-A61AAED06B6B}"/>
              </a:ext>
            </a:extLst>
          </p:cNvPr>
          <p:cNvSpPr/>
          <p:nvPr/>
        </p:nvSpPr>
        <p:spPr>
          <a:xfrm>
            <a:off x="533400" y="6019800"/>
            <a:ext cx="5791200" cy="2667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solidFill>
                  <a:srgbClr val="0000FF"/>
                </a:solidFill>
                <a:latin typeface="Times New Roman" panose="02020603050405020304" pitchFamily="18" charset="0"/>
                <a:cs typeface="Times New Roman" panose="02020603050405020304" pitchFamily="18" charset="0"/>
              </a:rPr>
              <a:t>L’ORDINE di EVACUAZIONE comporta la sua IMMEDIATA ESECUZIONE</a:t>
            </a:r>
          </a:p>
          <a:p>
            <a:pPr>
              <a:defRPr/>
            </a:pPr>
            <a:r>
              <a:rPr lang="it-IT" sz="1400" dirty="0">
                <a:solidFill>
                  <a:srgbClr val="FF0000"/>
                </a:solidFill>
                <a:latin typeface="Times New Roman" panose="02020603050405020304" pitchFamily="18" charset="0"/>
                <a:cs typeface="Times New Roman" panose="02020603050405020304" pitchFamily="18" charset="0"/>
              </a:rPr>
              <a:t>1) Non si devono avere INDUGI nell’eseguire l’Ordine di Evacuazione;</a:t>
            </a:r>
          </a:p>
          <a:p>
            <a:pPr>
              <a:defRPr/>
            </a:pPr>
            <a:r>
              <a:rPr lang="it-IT" sz="1400" dirty="0">
                <a:solidFill>
                  <a:srgbClr val="FF0000"/>
                </a:solidFill>
                <a:latin typeface="Times New Roman" panose="02020603050405020304" pitchFamily="18" charset="0"/>
                <a:cs typeface="Times New Roman" panose="02020603050405020304" pitchFamily="18" charset="0"/>
              </a:rPr>
              <a:t>2) L’Ordine deve essere eseguito con CALMA e senza PANICO;</a:t>
            </a:r>
          </a:p>
          <a:p>
            <a:pPr algn="ctr">
              <a:defRPr/>
            </a:pPr>
            <a:r>
              <a:rPr lang="it-IT" sz="2000" b="1" dirty="0">
                <a:solidFill>
                  <a:srgbClr val="0000FF"/>
                </a:solidFill>
                <a:latin typeface="Times New Roman" panose="02020603050405020304" pitchFamily="18" charset="0"/>
                <a:cs typeface="Times New Roman" panose="02020603050405020304" pitchFamily="18" charset="0"/>
              </a:rPr>
              <a:t>In CASO di EMERGENZA E’ VIETATO</a:t>
            </a:r>
          </a:p>
          <a:p>
            <a:pPr>
              <a:defRPr/>
            </a:pPr>
            <a:r>
              <a:rPr lang="it-IT" sz="1400" dirty="0">
                <a:solidFill>
                  <a:srgbClr val="FF0000"/>
                </a:solidFill>
                <a:latin typeface="Times New Roman" panose="02020603050405020304" pitchFamily="18" charset="0"/>
                <a:cs typeface="Times New Roman" panose="02020603050405020304" pitchFamily="18" charset="0"/>
              </a:rPr>
              <a:t>1) PERDERE TEMPO nel Raccogliere effetti personali;</a:t>
            </a:r>
          </a:p>
          <a:p>
            <a:pPr>
              <a:defRPr/>
            </a:pPr>
            <a:r>
              <a:rPr lang="it-IT" sz="1400" dirty="0">
                <a:solidFill>
                  <a:srgbClr val="FF0000"/>
                </a:solidFill>
                <a:latin typeface="Times New Roman" panose="02020603050405020304" pitchFamily="18" charset="0"/>
                <a:cs typeface="Times New Roman" panose="02020603050405020304" pitchFamily="18" charset="0"/>
              </a:rPr>
              <a:t>2) Rientrare nell’Aula o nell’Edificio perché ci si è dimenticati qualcosa;</a:t>
            </a:r>
          </a:p>
          <a:p>
            <a:pPr>
              <a:defRPr/>
            </a:pPr>
            <a:r>
              <a:rPr lang="it-IT" sz="1400" dirty="0">
                <a:solidFill>
                  <a:srgbClr val="FF0000"/>
                </a:solidFill>
                <a:latin typeface="Times New Roman" panose="02020603050405020304" pitchFamily="18" charset="0"/>
                <a:cs typeface="Times New Roman" panose="02020603050405020304" pitchFamily="18" charset="0"/>
              </a:rPr>
              <a:t>3) Fermarsi a Parlare lungo le Vie di Sicurezza o sulle Uscite di Sicurezza;</a:t>
            </a:r>
          </a:p>
          <a:p>
            <a:pPr>
              <a:defRPr/>
            </a:pPr>
            <a:r>
              <a:rPr lang="it-IT" sz="1400" dirty="0">
                <a:solidFill>
                  <a:srgbClr val="FF0000"/>
                </a:solidFill>
                <a:latin typeface="Times New Roman" panose="02020603050405020304" pitchFamily="18" charset="0"/>
                <a:cs typeface="Times New Roman" panose="02020603050405020304" pitchFamily="18" charset="0"/>
              </a:rPr>
              <a:t>4) Utilizzare gli Ascensori;</a:t>
            </a:r>
          </a:p>
          <a:p>
            <a:pPr>
              <a:defRPr/>
            </a:pPr>
            <a:r>
              <a:rPr lang="it-IT" sz="1400" dirty="0">
                <a:solidFill>
                  <a:srgbClr val="FF0000"/>
                </a:solidFill>
                <a:latin typeface="Times New Roman" panose="02020603050405020304" pitchFamily="18" charset="0"/>
                <a:cs typeface="Times New Roman" panose="02020603050405020304" pitchFamily="18" charset="0"/>
              </a:rPr>
              <a:t>5) Urlare diffondendo ulteriore Panico agli Alunni. </a:t>
            </a:r>
          </a:p>
        </p:txBody>
      </p:sp>
      <p:sp>
        <p:nvSpPr>
          <p:cNvPr id="3" name="Segnaposto data 2">
            <a:extLst>
              <a:ext uri="{FF2B5EF4-FFF2-40B4-BE49-F238E27FC236}">
                <a16:creationId xmlns:a16="http://schemas.microsoft.com/office/drawing/2014/main" xmlns="" id="{F5B4456B-CECC-EF88-B179-74FFBB8A6C2A}"/>
              </a:ext>
            </a:extLst>
          </p:cNvPr>
          <p:cNvSpPr>
            <a:spLocks noGrp="1"/>
          </p:cNvSpPr>
          <p:nvPr>
            <p:ph type="dt" sz="quarter" idx="10"/>
          </p:nvPr>
        </p:nvSpPr>
        <p:spPr/>
        <p:txBody>
          <a:bodyPr/>
          <a:lstStyle/>
          <a:p>
            <a:pPr>
              <a:defRPr/>
            </a:pPr>
            <a:fld id="{82A41BB0-99EC-4A64-B5B6-4AF24EB68EE5}" type="datetime1">
              <a:rPr lang="it-IT"/>
              <a:pPr>
                <a:defRPr/>
              </a:pPr>
              <a:t>26/04/2025</a:t>
            </a:fld>
            <a:endParaRPr lang="it-IT"/>
          </a:p>
        </p:txBody>
      </p:sp>
      <p:sp>
        <p:nvSpPr>
          <p:cNvPr id="7" name="Segnaposto piè di pagina 6">
            <a:extLst>
              <a:ext uri="{FF2B5EF4-FFF2-40B4-BE49-F238E27FC236}">
                <a16:creationId xmlns:a16="http://schemas.microsoft.com/office/drawing/2014/main" xmlns="" id="{327F238E-3DE6-B7BB-B35C-2E6EC2B33393}"/>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68620" name="Segnaposto numero diapositiva 11">
            <a:extLst>
              <a:ext uri="{FF2B5EF4-FFF2-40B4-BE49-F238E27FC236}">
                <a16:creationId xmlns:a16="http://schemas.microsoft.com/office/drawing/2014/main" xmlns="" id="{7BEBF631-CD14-6B54-FD20-AD2C4D8211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D270F33-9799-4683-A888-2F8B9359707E}" type="slidenum">
              <a:rPr lang="it-IT" altLang="it-IT" sz="600">
                <a:solidFill>
                  <a:srgbClr val="898989"/>
                </a:solidFill>
              </a:rPr>
              <a:pPr/>
              <a:t>54</a:t>
            </a:fld>
            <a:endParaRPr lang="it-IT" altLang="it-IT" sz="600">
              <a:solidFill>
                <a:srgbClr val="898989"/>
              </a:solidFill>
            </a:endParaRPr>
          </a:p>
        </p:txBody>
      </p:sp>
    </p:spTree>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a:extLst>
              <a:ext uri="{FF2B5EF4-FFF2-40B4-BE49-F238E27FC236}">
                <a16:creationId xmlns:a16="http://schemas.microsoft.com/office/drawing/2014/main" xmlns="" id="{E8925CBB-BCFB-B2CC-8BD2-951E62F53198}"/>
              </a:ext>
            </a:extLst>
          </p:cNvPr>
          <p:cNvSpPr/>
          <p:nvPr/>
        </p:nvSpPr>
        <p:spPr>
          <a:xfrm>
            <a:off x="533400" y="152400"/>
            <a:ext cx="5791200" cy="6096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NORME DI COMPORTAMENTO IN CASO DI</a:t>
            </a:r>
          </a:p>
        </p:txBody>
      </p:sp>
      <p:sp>
        <p:nvSpPr>
          <p:cNvPr id="3" name="Esplosione 1 2">
            <a:extLst>
              <a:ext uri="{FF2B5EF4-FFF2-40B4-BE49-F238E27FC236}">
                <a16:creationId xmlns:a16="http://schemas.microsoft.com/office/drawing/2014/main" xmlns="" id="{7CC780FF-A710-28C1-C575-B7B229E12402}"/>
              </a:ext>
            </a:extLst>
          </p:cNvPr>
          <p:cNvSpPr/>
          <p:nvPr/>
        </p:nvSpPr>
        <p:spPr>
          <a:xfrm rot="20866758">
            <a:off x="830263" y="590550"/>
            <a:ext cx="3589337" cy="186372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INCENDIO</a:t>
            </a:r>
          </a:p>
        </p:txBody>
      </p:sp>
      <p:sp>
        <p:nvSpPr>
          <p:cNvPr id="4" name="Rettangolo arrotondato 3">
            <a:extLst>
              <a:ext uri="{FF2B5EF4-FFF2-40B4-BE49-F238E27FC236}">
                <a16:creationId xmlns:a16="http://schemas.microsoft.com/office/drawing/2014/main" xmlns="" id="{140580A6-8374-3786-6A91-014354CD7811}"/>
              </a:ext>
            </a:extLst>
          </p:cNvPr>
          <p:cNvSpPr/>
          <p:nvPr/>
        </p:nvSpPr>
        <p:spPr>
          <a:xfrm>
            <a:off x="673100" y="2133600"/>
            <a:ext cx="5575300" cy="914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solidFill>
                  <a:srgbClr val="0000FF"/>
                </a:solidFill>
                <a:latin typeface="Times New Roman" panose="02020603050405020304" pitchFamily="18" charset="0"/>
                <a:cs typeface="Times New Roman" panose="02020603050405020304" pitchFamily="18" charset="0"/>
              </a:rPr>
              <a:t>La più efficacia misura di PREVENZIONE da ogni INCENDIO è la CONTINUA Attenzione e Vigilanza</a:t>
            </a:r>
          </a:p>
        </p:txBody>
      </p:sp>
      <p:sp>
        <p:nvSpPr>
          <p:cNvPr id="5" name="Rettangolo arrotondato 4">
            <a:extLst>
              <a:ext uri="{FF2B5EF4-FFF2-40B4-BE49-F238E27FC236}">
                <a16:creationId xmlns:a16="http://schemas.microsoft.com/office/drawing/2014/main" xmlns="" id="{E9D64975-F835-F8CB-B849-26C3CC012777}"/>
              </a:ext>
            </a:extLst>
          </p:cNvPr>
          <p:cNvSpPr/>
          <p:nvPr/>
        </p:nvSpPr>
        <p:spPr>
          <a:xfrm>
            <a:off x="673100" y="3124200"/>
            <a:ext cx="5575300" cy="9906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rgbClr val="FF0000"/>
                </a:solidFill>
                <a:latin typeface="Times New Roman" panose="02020603050405020304" pitchFamily="18" charset="0"/>
                <a:cs typeface="Times New Roman" panose="02020603050405020304" pitchFamily="18" charset="0"/>
              </a:rPr>
              <a:t>Se l’INCENDIO NON è di origine CHIMICA ed è</a:t>
            </a:r>
          </a:p>
          <a:p>
            <a:pPr algn="ctr">
              <a:defRPr/>
            </a:pPr>
            <a:r>
              <a:rPr lang="it-IT" sz="1800" b="1" dirty="0">
                <a:solidFill>
                  <a:srgbClr val="FF0000"/>
                </a:solidFill>
                <a:latin typeface="Times New Roman" panose="02020603050405020304" pitchFamily="18" charset="0"/>
                <a:cs typeface="Times New Roman" panose="02020603050405020304" pitchFamily="18" charset="0"/>
              </a:rPr>
              <a:t>di PICCOLE Dimensioni, chiunque lo veda</a:t>
            </a:r>
          </a:p>
          <a:p>
            <a:pPr algn="ctr">
              <a:defRPr/>
            </a:pPr>
            <a:r>
              <a:rPr lang="it-IT" sz="1800" b="1" dirty="0">
                <a:solidFill>
                  <a:srgbClr val="FF0000"/>
                </a:solidFill>
                <a:latin typeface="Times New Roman" panose="02020603050405020304" pitchFamily="18" charset="0"/>
                <a:cs typeface="Times New Roman" panose="02020603050405020304" pitchFamily="18" charset="0"/>
              </a:rPr>
              <a:t>DEVE</a:t>
            </a:r>
          </a:p>
        </p:txBody>
      </p:sp>
      <p:sp>
        <p:nvSpPr>
          <p:cNvPr id="6" name="Rettangolo arrotondato 5">
            <a:extLst>
              <a:ext uri="{FF2B5EF4-FFF2-40B4-BE49-F238E27FC236}">
                <a16:creationId xmlns:a16="http://schemas.microsoft.com/office/drawing/2014/main" xmlns="" id="{8B7776F2-BC1F-2D49-0B76-7DDA0CBB5F7A}"/>
              </a:ext>
            </a:extLst>
          </p:cNvPr>
          <p:cNvSpPr/>
          <p:nvPr/>
        </p:nvSpPr>
        <p:spPr>
          <a:xfrm>
            <a:off x="673100" y="4267200"/>
            <a:ext cx="1612900" cy="5334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Mantenere la Calma</a:t>
            </a:r>
          </a:p>
        </p:txBody>
      </p:sp>
      <p:sp>
        <p:nvSpPr>
          <p:cNvPr id="7" name="Rettangolo arrotondato 6">
            <a:extLst>
              <a:ext uri="{FF2B5EF4-FFF2-40B4-BE49-F238E27FC236}">
                <a16:creationId xmlns:a16="http://schemas.microsoft.com/office/drawing/2014/main" xmlns="" id="{C15D3082-F914-8E82-122C-5D52C98E3A09}"/>
              </a:ext>
            </a:extLst>
          </p:cNvPr>
          <p:cNvSpPr/>
          <p:nvPr/>
        </p:nvSpPr>
        <p:spPr>
          <a:xfrm>
            <a:off x="673100" y="4876800"/>
            <a:ext cx="1612900" cy="6096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Informare subito il Coordinatore</a:t>
            </a:r>
          </a:p>
        </p:txBody>
      </p:sp>
      <p:sp>
        <p:nvSpPr>
          <p:cNvPr id="8" name="Rettangolo arrotondato 7">
            <a:extLst>
              <a:ext uri="{FF2B5EF4-FFF2-40B4-BE49-F238E27FC236}">
                <a16:creationId xmlns:a16="http://schemas.microsoft.com/office/drawing/2014/main" xmlns="" id="{163A5804-0E6C-024D-FA8D-FC106848044D}"/>
              </a:ext>
            </a:extLst>
          </p:cNvPr>
          <p:cNvSpPr/>
          <p:nvPr/>
        </p:nvSpPr>
        <p:spPr>
          <a:xfrm>
            <a:off x="673100" y="5562600"/>
            <a:ext cx="1612900" cy="9144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Non Chiamare subito i </a:t>
            </a:r>
          </a:p>
          <a:p>
            <a:pPr algn="ctr">
              <a:defRPr/>
            </a:pPr>
            <a:r>
              <a:rPr lang="it-IT" sz="1400" b="1" dirty="0">
                <a:solidFill>
                  <a:srgbClr val="0000FF"/>
                </a:solidFill>
                <a:latin typeface="Times New Roman" panose="02020603050405020304" pitchFamily="18" charset="0"/>
                <a:cs typeface="Times New Roman" panose="02020603050405020304" pitchFamily="18" charset="0"/>
              </a:rPr>
              <a:t>Vigili del Fuoco</a:t>
            </a:r>
          </a:p>
        </p:txBody>
      </p:sp>
      <p:sp>
        <p:nvSpPr>
          <p:cNvPr id="9" name="Rettangolo arrotondato 8">
            <a:extLst>
              <a:ext uri="{FF2B5EF4-FFF2-40B4-BE49-F238E27FC236}">
                <a16:creationId xmlns:a16="http://schemas.microsoft.com/office/drawing/2014/main" xmlns="" id="{4FD7EB39-9C8D-281C-243E-CE13388AC6B1}"/>
              </a:ext>
            </a:extLst>
          </p:cNvPr>
          <p:cNvSpPr/>
          <p:nvPr/>
        </p:nvSpPr>
        <p:spPr>
          <a:xfrm>
            <a:off x="673100" y="6553200"/>
            <a:ext cx="1612900" cy="9144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Allontanare eventuali oggetti combustibili</a:t>
            </a:r>
          </a:p>
        </p:txBody>
      </p:sp>
      <p:sp>
        <p:nvSpPr>
          <p:cNvPr id="10" name="Rettangolo arrotondato 9">
            <a:extLst>
              <a:ext uri="{FF2B5EF4-FFF2-40B4-BE49-F238E27FC236}">
                <a16:creationId xmlns:a16="http://schemas.microsoft.com/office/drawing/2014/main" xmlns="" id="{13F02F3B-BFFE-0EF4-81EC-E28A7E66B9F6}"/>
              </a:ext>
            </a:extLst>
          </p:cNvPr>
          <p:cNvSpPr/>
          <p:nvPr/>
        </p:nvSpPr>
        <p:spPr>
          <a:xfrm>
            <a:off x="673100" y="7543800"/>
            <a:ext cx="1612900" cy="10668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b="1" dirty="0">
                <a:solidFill>
                  <a:srgbClr val="0000FF"/>
                </a:solidFill>
                <a:latin typeface="Times New Roman" panose="02020603050405020304" pitchFamily="18" charset="0"/>
                <a:cs typeface="Times New Roman" panose="02020603050405020304" pitchFamily="18" charset="0"/>
              </a:rPr>
              <a:t>Richiedere l’azione  della Squadra Antincendio del Plesso, per soffocare l’incendio</a:t>
            </a:r>
          </a:p>
        </p:txBody>
      </p:sp>
      <p:sp>
        <p:nvSpPr>
          <p:cNvPr id="12" name="Rettangolo arrotondato 11">
            <a:extLst>
              <a:ext uri="{FF2B5EF4-FFF2-40B4-BE49-F238E27FC236}">
                <a16:creationId xmlns:a16="http://schemas.microsoft.com/office/drawing/2014/main" xmlns="" id="{C40F9F37-82DD-018A-29C2-9DD8418CF572}"/>
              </a:ext>
            </a:extLst>
          </p:cNvPr>
          <p:cNvSpPr/>
          <p:nvPr/>
        </p:nvSpPr>
        <p:spPr>
          <a:xfrm>
            <a:off x="2422525" y="4773613"/>
            <a:ext cx="2138363" cy="2895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 NON è Possibile controllare spegnere l’INCENDIO</a:t>
            </a:r>
          </a:p>
        </p:txBody>
      </p:sp>
      <p:sp>
        <p:nvSpPr>
          <p:cNvPr id="13" name="Rettangolo arrotondato 12">
            <a:extLst>
              <a:ext uri="{FF2B5EF4-FFF2-40B4-BE49-F238E27FC236}">
                <a16:creationId xmlns:a16="http://schemas.microsoft.com/office/drawing/2014/main" xmlns="" id="{EACBA143-ACF3-F94F-F095-0BC919B029E6}"/>
              </a:ext>
            </a:extLst>
          </p:cNvPr>
          <p:cNvSpPr/>
          <p:nvPr/>
        </p:nvSpPr>
        <p:spPr>
          <a:xfrm>
            <a:off x="4648200" y="4265613"/>
            <a:ext cx="1524000" cy="14493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bg1"/>
                </a:solidFill>
                <a:latin typeface="Times New Roman" panose="02020603050405020304" pitchFamily="18" charset="0"/>
                <a:cs typeface="Times New Roman" panose="02020603050405020304" pitchFamily="18" charset="0"/>
              </a:rPr>
              <a:t>Diffondere il SEGNALE di Allarme ed Evacuare l’Area</a:t>
            </a:r>
          </a:p>
        </p:txBody>
      </p:sp>
      <p:sp>
        <p:nvSpPr>
          <p:cNvPr id="14" name="Rettangolo arrotondato 13">
            <a:extLst>
              <a:ext uri="{FF2B5EF4-FFF2-40B4-BE49-F238E27FC236}">
                <a16:creationId xmlns:a16="http://schemas.microsoft.com/office/drawing/2014/main" xmlns="" id="{0EEC5D97-2E2B-E706-BD63-AF2608C34283}"/>
              </a:ext>
            </a:extLst>
          </p:cNvPr>
          <p:cNvSpPr/>
          <p:nvPr/>
        </p:nvSpPr>
        <p:spPr>
          <a:xfrm>
            <a:off x="4724400" y="5789613"/>
            <a:ext cx="1524000" cy="14493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bg1"/>
                </a:solidFill>
                <a:latin typeface="Times New Roman" panose="02020603050405020304" pitchFamily="18" charset="0"/>
                <a:cs typeface="Times New Roman" panose="02020603050405020304" pitchFamily="18" charset="0"/>
              </a:rPr>
              <a:t>Seguire il Percorso di Sicurezza segnato sulla Planimetria</a:t>
            </a:r>
          </a:p>
        </p:txBody>
      </p:sp>
      <p:sp>
        <p:nvSpPr>
          <p:cNvPr id="15" name="Rettangolo arrotondato 14">
            <a:extLst>
              <a:ext uri="{FF2B5EF4-FFF2-40B4-BE49-F238E27FC236}">
                <a16:creationId xmlns:a16="http://schemas.microsoft.com/office/drawing/2014/main" xmlns="" id="{A088F260-B91F-4E6C-9E57-D446CE181B87}"/>
              </a:ext>
            </a:extLst>
          </p:cNvPr>
          <p:cNvSpPr/>
          <p:nvPr/>
        </p:nvSpPr>
        <p:spPr>
          <a:xfrm>
            <a:off x="4800600" y="7313613"/>
            <a:ext cx="1447800" cy="144938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bg1"/>
                </a:solidFill>
                <a:latin typeface="Times New Roman" panose="02020603050405020304" pitchFamily="18" charset="0"/>
                <a:cs typeface="Times New Roman" panose="02020603050405020304" pitchFamily="18" charset="0"/>
              </a:rPr>
              <a:t>Non rientrare nel Plesso sino a termine Emergenza</a:t>
            </a:r>
          </a:p>
        </p:txBody>
      </p:sp>
      <p:sp>
        <p:nvSpPr>
          <p:cNvPr id="16" name="Freccia in giù 15">
            <a:extLst>
              <a:ext uri="{FF2B5EF4-FFF2-40B4-BE49-F238E27FC236}">
                <a16:creationId xmlns:a16="http://schemas.microsoft.com/office/drawing/2014/main" xmlns="" id="{88A5BC99-B350-0204-9A95-B9B8621A600B}"/>
              </a:ext>
            </a:extLst>
          </p:cNvPr>
          <p:cNvSpPr/>
          <p:nvPr/>
        </p:nvSpPr>
        <p:spPr>
          <a:xfrm>
            <a:off x="1219200" y="3962400"/>
            <a:ext cx="381000" cy="381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Freccia circolare in su 16">
            <a:extLst>
              <a:ext uri="{FF2B5EF4-FFF2-40B4-BE49-F238E27FC236}">
                <a16:creationId xmlns:a16="http://schemas.microsoft.com/office/drawing/2014/main" xmlns="" id="{1260ECBC-8988-D217-553B-0E0BCD4E6F09}"/>
              </a:ext>
            </a:extLst>
          </p:cNvPr>
          <p:cNvSpPr/>
          <p:nvPr/>
        </p:nvSpPr>
        <p:spPr>
          <a:xfrm rot="19533642">
            <a:off x="2181225" y="7559675"/>
            <a:ext cx="1624013" cy="668338"/>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9" name="Freccia ad arco 18">
            <a:extLst>
              <a:ext uri="{FF2B5EF4-FFF2-40B4-BE49-F238E27FC236}">
                <a16:creationId xmlns:a16="http://schemas.microsoft.com/office/drawing/2014/main" xmlns="" id="{3150D352-A1DD-BF5A-70B7-AF9B2EE6FDDE}"/>
              </a:ext>
            </a:extLst>
          </p:cNvPr>
          <p:cNvSpPr/>
          <p:nvPr/>
        </p:nvSpPr>
        <p:spPr>
          <a:xfrm rot="20407114">
            <a:off x="4124325" y="4311650"/>
            <a:ext cx="806450" cy="1147763"/>
          </a:xfrm>
          <a:prstGeom prst="circular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20" name="Freccia a destra 19">
            <a:extLst>
              <a:ext uri="{FF2B5EF4-FFF2-40B4-BE49-F238E27FC236}">
                <a16:creationId xmlns:a16="http://schemas.microsoft.com/office/drawing/2014/main" xmlns="" id="{95BABD04-AC46-D33C-B8D2-BDB073FD2A25}"/>
              </a:ext>
            </a:extLst>
          </p:cNvPr>
          <p:cNvSpPr/>
          <p:nvPr/>
        </p:nvSpPr>
        <p:spPr>
          <a:xfrm>
            <a:off x="4381500" y="6307138"/>
            <a:ext cx="533400" cy="30956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circolare in su 20">
            <a:extLst>
              <a:ext uri="{FF2B5EF4-FFF2-40B4-BE49-F238E27FC236}">
                <a16:creationId xmlns:a16="http://schemas.microsoft.com/office/drawing/2014/main" xmlns="" id="{204ABCB7-11E2-3D0D-6C7A-272F40C9AF99}"/>
              </a:ext>
            </a:extLst>
          </p:cNvPr>
          <p:cNvSpPr/>
          <p:nvPr/>
        </p:nvSpPr>
        <p:spPr>
          <a:xfrm rot="2731622">
            <a:off x="3904457" y="7781131"/>
            <a:ext cx="1143000" cy="633413"/>
          </a:xfrm>
          <a:prstGeom prst="curvedUp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1" name="Segnaposto data 10">
            <a:extLst>
              <a:ext uri="{FF2B5EF4-FFF2-40B4-BE49-F238E27FC236}">
                <a16:creationId xmlns:a16="http://schemas.microsoft.com/office/drawing/2014/main" xmlns="" id="{70D500DA-756E-DC58-62A5-FCC611019577}"/>
              </a:ext>
            </a:extLst>
          </p:cNvPr>
          <p:cNvSpPr>
            <a:spLocks noGrp="1"/>
          </p:cNvSpPr>
          <p:nvPr>
            <p:ph type="dt" sz="quarter" idx="10"/>
          </p:nvPr>
        </p:nvSpPr>
        <p:spPr/>
        <p:txBody>
          <a:bodyPr/>
          <a:lstStyle/>
          <a:p>
            <a:pPr>
              <a:defRPr/>
            </a:pPr>
            <a:fld id="{0EC2125C-9540-41FD-9E54-D6D964A977EF}" type="datetime1">
              <a:rPr lang="it-IT"/>
              <a:pPr>
                <a:defRPr/>
              </a:pPr>
              <a:t>26/04/2025</a:t>
            </a:fld>
            <a:endParaRPr lang="it-IT"/>
          </a:p>
        </p:txBody>
      </p:sp>
      <p:sp>
        <p:nvSpPr>
          <p:cNvPr id="18" name="Segnaposto piè di pagina 17">
            <a:extLst>
              <a:ext uri="{FF2B5EF4-FFF2-40B4-BE49-F238E27FC236}">
                <a16:creationId xmlns:a16="http://schemas.microsoft.com/office/drawing/2014/main" xmlns="" id="{E5A680FB-EA7C-1445-54E6-9C9601D6DB1F}"/>
              </a:ext>
            </a:extLst>
          </p:cNvPr>
          <p:cNvSpPr>
            <a:spLocks noGrp="1"/>
          </p:cNvSpPr>
          <p:nvPr>
            <p:ph type="ftr" sz="quarter" idx="11"/>
          </p:nvPr>
        </p:nvSpPr>
        <p:spPr/>
        <p:txBody>
          <a:bodyPr/>
          <a:lstStyle/>
          <a:p>
            <a:pPr>
              <a:defRPr/>
            </a:pPr>
            <a:r>
              <a:rPr lang="it-IT" dirty="0"/>
              <a:t>Istituto Comprensivo Statale. CROSIA - MIRTO.             Piano di EVACUAZIONE.                                                      RSPP Ing. Giuseppe SCORZAFAVE</a:t>
            </a:r>
          </a:p>
        </p:txBody>
      </p:sp>
      <p:sp>
        <p:nvSpPr>
          <p:cNvPr id="69654" name="Segnaposto numero diapositiva 21">
            <a:extLst>
              <a:ext uri="{FF2B5EF4-FFF2-40B4-BE49-F238E27FC236}">
                <a16:creationId xmlns:a16="http://schemas.microsoft.com/office/drawing/2014/main" xmlns="" id="{C8612BE3-4B5E-DA23-25A9-57E89A7D86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E8716A-ECB7-4A2C-A63B-B2C556E2A1F0}" type="slidenum">
              <a:rPr lang="it-IT" altLang="it-IT" sz="600">
                <a:solidFill>
                  <a:srgbClr val="898989"/>
                </a:solidFill>
              </a:rPr>
              <a:pPr/>
              <a:t>55</a:t>
            </a:fld>
            <a:endParaRPr lang="it-IT" altLang="it-IT" sz="600">
              <a:solidFill>
                <a:srgbClr val="898989"/>
              </a:solidFill>
            </a:endParaRPr>
          </a:p>
        </p:txBody>
      </p:sp>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a:extLst>
              <a:ext uri="{FF2B5EF4-FFF2-40B4-BE49-F238E27FC236}">
                <a16:creationId xmlns:a16="http://schemas.microsoft.com/office/drawing/2014/main" xmlns="" id="{BD70CAE2-6ADE-EA55-1850-C5F93EDE47E0}"/>
              </a:ext>
            </a:extLst>
          </p:cNvPr>
          <p:cNvSpPr/>
          <p:nvPr/>
        </p:nvSpPr>
        <p:spPr>
          <a:xfrm>
            <a:off x="533400" y="152400"/>
            <a:ext cx="5791200" cy="60960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NORME DI COMPORTAMENTO IN CASO DI</a:t>
            </a:r>
          </a:p>
        </p:txBody>
      </p:sp>
      <p:sp>
        <p:nvSpPr>
          <p:cNvPr id="3" name="Esplosione 1 2">
            <a:extLst>
              <a:ext uri="{FF2B5EF4-FFF2-40B4-BE49-F238E27FC236}">
                <a16:creationId xmlns:a16="http://schemas.microsoft.com/office/drawing/2014/main" xmlns="" id="{0DA8DE71-F8C2-C7C1-7A3F-C5D576DFBF49}"/>
              </a:ext>
            </a:extLst>
          </p:cNvPr>
          <p:cNvSpPr/>
          <p:nvPr/>
        </p:nvSpPr>
        <p:spPr>
          <a:xfrm rot="20866758">
            <a:off x="828675" y="573088"/>
            <a:ext cx="3749675" cy="186372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INCENDIO</a:t>
            </a:r>
          </a:p>
          <a:p>
            <a:pPr algn="ctr">
              <a:defRPr/>
            </a:pPr>
            <a:r>
              <a:rPr lang="it-IT"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Grosse Dimensioni</a:t>
            </a:r>
          </a:p>
        </p:txBody>
      </p:sp>
      <p:sp>
        <p:nvSpPr>
          <p:cNvPr id="4" name="Rettangolo arrotondato 3">
            <a:extLst>
              <a:ext uri="{FF2B5EF4-FFF2-40B4-BE49-F238E27FC236}">
                <a16:creationId xmlns:a16="http://schemas.microsoft.com/office/drawing/2014/main" xmlns="" id="{DAB5F4CF-6A38-4D57-6077-C999F529D600}"/>
              </a:ext>
            </a:extLst>
          </p:cNvPr>
          <p:cNvSpPr/>
          <p:nvPr/>
        </p:nvSpPr>
        <p:spPr>
          <a:xfrm>
            <a:off x="673100" y="2133600"/>
            <a:ext cx="5575300" cy="142398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rgbClr val="0000FF"/>
                </a:solidFill>
                <a:latin typeface="Times New Roman" panose="02020603050405020304" pitchFamily="18" charset="0"/>
                <a:cs typeface="Times New Roman" panose="02020603050405020304" pitchFamily="18" charset="0"/>
              </a:rPr>
              <a:t>Il SUONO dell’ALLARME segnala una Situazione di Pericolo e la necessità di Evacuare il PLESSO SCOLASTICO.</a:t>
            </a:r>
          </a:p>
          <a:p>
            <a:pPr algn="ctr">
              <a:defRPr/>
            </a:pPr>
            <a:r>
              <a:rPr lang="it-IT" sz="1600" dirty="0">
                <a:solidFill>
                  <a:srgbClr val="0000FF"/>
                </a:solidFill>
                <a:latin typeface="Times New Roman" panose="02020603050405020304" pitchFamily="18" charset="0"/>
                <a:cs typeface="Times New Roman" panose="02020603050405020304" pitchFamily="18" charset="0"/>
              </a:rPr>
              <a:t>Il Personale incaricato, dopo aver azionato l’Allarme ed aver spalancato le porte ed i Cancelli, Informerà Telefonicamente il 118, la Polizia Locale e i Vigili del Fuoco 117</a:t>
            </a:r>
          </a:p>
        </p:txBody>
      </p:sp>
      <p:sp>
        <p:nvSpPr>
          <p:cNvPr id="6" name="Rettangolo arrotondato 5">
            <a:extLst>
              <a:ext uri="{FF2B5EF4-FFF2-40B4-BE49-F238E27FC236}">
                <a16:creationId xmlns:a16="http://schemas.microsoft.com/office/drawing/2014/main" xmlns="" id="{32842C0B-03A4-9661-4AA2-45F51DD5337D}"/>
              </a:ext>
            </a:extLst>
          </p:cNvPr>
          <p:cNvSpPr/>
          <p:nvPr/>
        </p:nvSpPr>
        <p:spPr>
          <a:xfrm>
            <a:off x="673100" y="4267200"/>
            <a:ext cx="1612900" cy="66198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Chiudere, se possibile, le Finestre</a:t>
            </a:r>
          </a:p>
        </p:txBody>
      </p:sp>
      <p:sp>
        <p:nvSpPr>
          <p:cNvPr id="7" name="Rettangolo arrotondato 6">
            <a:extLst>
              <a:ext uri="{FF2B5EF4-FFF2-40B4-BE49-F238E27FC236}">
                <a16:creationId xmlns:a16="http://schemas.microsoft.com/office/drawing/2014/main" xmlns="" id="{B95A2188-B6FF-DFFB-3A2A-45D578D72869}"/>
              </a:ext>
            </a:extLst>
          </p:cNvPr>
          <p:cNvSpPr/>
          <p:nvPr/>
        </p:nvSpPr>
        <p:spPr>
          <a:xfrm>
            <a:off x="673100" y="4970463"/>
            <a:ext cx="1612900" cy="515937"/>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Abbandonare il proprio POSTO</a:t>
            </a:r>
          </a:p>
        </p:txBody>
      </p:sp>
      <p:sp>
        <p:nvSpPr>
          <p:cNvPr id="8" name="Rettangolo arrotondato 7">
            <a:extLst>
              <a:ext uri="{FF2B5EF4-FFF2-40B4-BE49-F238E27FC236}">
                <a16:creationId xmlns:a16="http://schemas.microsoft.com/office/drawing/2014/main" xmlns="" id="{5FD3990D-C79C-5BD0-9B02-20059568CAC3}"/>
              </a:ext>
            </a:extLst>
          </p:cNvPr>
          <p:cNvSpPr/>
          <p:nvPr/>
        </p:nvSpPr>
        <p:spPr>
          <a:xfrm>
            <a:off x="673100" y="5562600"/>
            <a:ext cx="1612900" cy="74453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Disporsi in Fila Indiana con i Compagni</a:t>
            </a:r>
          </a:p>
        </p:txBody>
      </p:sp>
      <p:sp>
        <p:nvSpPr>
          <p:cNvPr id="9" name="Rettangolo arrotondato 8">
            <a:extLst>
              <a:ext uri="{FF2B5EF4-FFF2-40B4-BE49-F238E27FC236}">
                <a16:creationId xmlns:a16="http://schemas.microsoft.com/office/drawing/2014/main" xmlns="" id="{76EEF52B-542D-D5FB-146A-5816952F324D}"/>
              </a:ext>
            </a:extLst>
          </p:cNvPr>
          <p:cNvSpPr/>
          <p:nvPr/>
        </p:nvSpPr>
        <p:spPr>
          <a:xfrm>
            <a:off x="676275" y="6392863"/>
            <a:ext cx="1612900" cy="627062"/>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Chiudersi la Porta alle Spalle</a:t>
            </a:r>
          </a:p>
        </p:txBody>
      </p:sp>
      <p:sp>
        <p:nvSpPr>
          <p:cNvPr id="10" name="Rettangolo arrotondato 9">
            <a:extLst>
              <a:ext uri="{FF2B5EF4-FFF2-40B4-BE49-F238E27FC236}">
                <a16:creationId xmlns:a16="http://schemas.microsoft.com/office/drawing/2014/main" xmlns="" id="{5BAE5705-6AFF-C2E6-D281-4EEFFE4EAAF1}"/>
              </a:ext>
            </a:extLst>
          </p:cNvPr>
          <p:cNvSpPr/>
          <p:nvPr/>
        </p:nvSpPr>
        <p:spPr>
          <a:xfrm>
            <a:off x="665163" y="7086600"/>
            <a:ext cx="1612900" cy="63023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b="1" dirty="0">
                <a:solidFill>
                  <a:srgbClr val="0000FF"/>
                </a:solidFill>
                <a:latin typeface="Times New Roman" panose="02020603050405020304" pitchFamily="18" charset="0"/>
                <a:cs typeface="Times New Roman" panose="02020603050405020304" pitchFamily="18" charset="0"/>
              </a:rPr>
              <a:t>Seguire le vie di Fuga </a:t>
            </a:r>
          </a:p>
        </p:txBody>
      </p:sp>
      <p:sp>
        <p:nvSpPr>
          <p:cNvPr id="12" name="Rettangolo arrotondato 11">
            <a:extLst>
              <a:ext uri="{FF2B5EF4-FFF2-40B4-BE49-F238E27FC236}">
                <a16:creationId xmlns:a16="http://schemas.microsoft.com/office/drawing/2014/main" xmlns="" id="{034D5681-DDF4-33BF-0664-A01D077FEC84}"/>
              </a:ext>
            </a:extLst>
          </p:cNvPr>
          <p:cNvSpPr/>
          <p:nvPr/>
        </p:nvSpPr>
        <p:spPr>
          <a:xfrm>
            <a:off x="2444750" y="4175125"/>
            <a:ext cx="2124075" cy="3128963"/>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Controllare e Segnalare</a:t>
            </a:r>
          </a:p>
          <a:p>
            <a:pPr>
              <a:defRPr/>
            </a:pPr>
            <a:endParaRPr lang="it-IT"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82563" indent="-182563">
              <a:buFont typeface="+mj-lt"/>
              <a:buAutoNum type="arabicPeriod"/>
              <a:defRPr/>
            </a:pPr>
            <a:r>
              <a:rPr lang="it-IT"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Alunni Presenti</a:t>
            </a:r>
          </a:p>
          <a:p>
            <a:pPr marL="182563" indent="-182563">
              <a:buFont typeface="+mj-lt"/>
              <a:buAutoNum type="arabicPeriod"/>
              <a:defRPr/>
            </a:pPr>
            <a:r>
              <a:rPr lang="it-IT"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Alunni Feriti</a:t>
            </a:r>
          </a:p>
          <a:p>
            <a:pPr marL="182563" indent="-182563">
              <a:buFont typeface="+mj-lt"/>
              <a:buAutoNum type="arabicPeriod"/>
              <a:defRPr/>
            </a:pPr>
            <a:r>
              <a:rPr lang="it-IT"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Alunni Dispersi</a:t>
            </a:r>
            <a:endParaRPr lang="it-IT" sz="1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ttangolo arrotondato 12">
            <a:extLst>
              <a:ext uri="{FF2B5EF4-FFF2-40B4-BE49-F238E27FC236}">
                <a16:creationId xmlns:a16="http://schemas.microsoft.com/office/drawing/2014/main" xmlns="" id="{B49DEB15-2543-987D-04DE-20D2E739E17D}"/>
              </a:ext>
            </a:extLst>
          </p:cNvPr>
          <p:cNvSpPr/>
          <p:nvPr/>
        </p:nvSpPr>
        <p:spPr>
          <a:xfrm>
            <a:off x="4648200" y="3711575"/>
            <a:ext cx="1524000" cy="30702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Se l’Incendio si sviluppa Fuori dalla PORTA, impedendo così di Uscire dall’Aula:</a:t>
            </a:r>
          </a:p>
          <a:p>
            <a:pPr algn="ctr">
              <a:defRPr/>
            </a:pPr>
            <a:r>
              <a:rPr lang="it-IT" sz="1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ENTRARE in CLASSE</a:t>
            </a:r>
            <a:r>
              <a:rPr lang="it-IT" sz="1400" b="1" dirty="0">
                <a:solidFill>
                  <a:srgbClr val="FF0000"/>
                </a:solidFill>
                <a:latin typeface="Times New Roman" panose="02020603050405020304" pitchFamily="18" charset="0"/>
                <a:cs typeface="Times New Roman" panose="02020603050405020304" pitchFamily="18" charset="0"/>
              </a:rPr>
              <a:t> e chiudere bene la porta mettendo degli indumenti sotto per evitare che entri fumo</a:t>
            </a:r>
          </a:p>
        </p:txBody>
      </p:sp>
      <p:sp>
        <p:nvSpPr>
          <p:cNvPr id="15" name="Rettangolo arrotondato 14">
            <a:extLst>
              <a:ext uri="{FF2B5EF4-FFF2-40B4-BE49-F238E27FC236}">
                <a16:creationId xmlns:a16="http://schemas.microsoft.com/office/drawing/2014/main" xmlns="" id="{AF9E7358-5C80-CBAF-31BA-3132A71B3081}"/>
              </a:ext>
            </a:extLst>
          </p:cNvPr>
          <p:cNvSpPr/>
          <p:nvPr/>
        </p:nvSpPr>
        <p:spPr>
          <a:xfrm rot="21175992">
            <a:off x="3559175" y="7089775"/>
            <a:ext cx="2514600" cy="13049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bg1"/>
                </a:solidFill>
                <a:latin typeface="Times New Roman" panose="02020603050405020304" pitchFamily="18" charset="0"/>
                <a:cs typeface="Times New Roman" panose="02020603050405020304" pitchFamily="18" charset="0"/>
              </a:rPr>
              <a:t>Se il FUMO NON fa respirare, mettersi un fazzoletto, possibilmente bagnato, sul naso e sdraiarsi per terra.</a:t>
            </a:r>
          </a:p>
        </p:txBody>
      </p:sp>
      <p:sp>
        <p:nvSpPr>
          <p:cNvPr id="18" name="Rettangolo arrotondato 17">
            <a:extLst>
              <a:ext uri="{FF2B5EF4-FFF2-40B4-BE49-F238E27FC236}">
                <a16:creationId xmlns:a16="http://schemas.microsoft.com/office/drawing/2014/main" xmlns="" id="{E3EDB26D-8496-2F4A-A5AD-664F3DC17A49}"/>
              </a:ext>
            </a:extLst>
          </p:cNvPr>
          <p:cNvSpPr/>
          <p:nvPr/>
        </p:nvSpPr>
        <p:spPr>
          <a:xfrm>
            <a:off x="673100" y="3633788"/>
            <a:ext cx="1749425" cy="5572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dirty="0">
                <a:solidFill>
                  <a:schemeClr val="bg1"/>
                </a:solidFill>
                <a:latin typeface="Times New Roman" panose="02020603050405020304" pitchFamily="18" charset="0"/>
                <a:cs typeface="Times New Roman" panose="02020603050405020304" pitchFamily="18" charset="0"/>
              </a:rPr>
              <a:t>INCENDIO in CLASSE</a:t>
            </a:r>
          </a:p>
        </p:txBody>
      </p:sp>
      <p:sp>
        <p:nvSpPr>
          <p:cNvPr id="22" name="Rettangolo arrotondato 21">
            <a:extLst>
              <a:ext uri="{FF2B5EF4-FFF2-40B4-BE49-F238E27FC236}">
                <a16:creationId xmlns:a16="http://schemas.microsoft.com/office/drawing/2014/main" xmlns="" id="{8AA0F1B1-37A0-F8F6-BF73-6E09D0E422A4}"/>
              </a:ext>
            </a:extLst>
          </p:cNvPr>
          <p:cNvSpPr/>
          <p:nvPr/>
        </p:nvSpPr>
        <p:spPr>
          <a:xfrm>
            <a:off x="665163" y="7799388"/>
            <a:ext cx="1620837" cy="658812"/>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0000FF"/>
                </a:solidFill>
                <a:latin typeface="Times New Roman" panose="02020603050405020304" pitchFamily="18" charset="0"/>
                <a:cs typeface="Times New Roman" panose="02020603050405020304" pitchFamily="18" charset="0"/>
              </a:rPr>
              <a:t>Portarsi fuori al Luogo di raccolta</a:t>
            </a:r>
          </a:p>
        </p:txBody>
      </p:sp>
      <p:sp>
        <p:nvSpPr>
          <p:cNvPr id="23" name="Freccia in giù 22">
            <a:extLst>
              <a:ext uri="{FF2B5EF4-FFF2-40B4-BE49-F238E27FC236}">
                <a16:creationId xmlns:a16="http://schemas.microsoft.com/office/drawing/2014/main" xmlns="" id="{6551BE9A-AE0E-DE34-53D6-3749EA9C2E3B}"/>
              </a:ext>
            </a:extLst>
          </p:cNvPr>
          <p:cNvSpPr/>
          <p:nvPr/>
        </p:nvSpPr>
        <p:spPr>
          <a:xfrm>
            <a:off x="1447800" y="4114800"/>
            <a:ext cx="152400" cy="2286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Freccia circolare in su 23">
            <a:extLst>
              <a:ext uri="{FF2B5EF4-FFF2-40B4-BE49-F238E27FC236}">
                <a16:creationId xmlns:a16="http://schemas.microsoft.com/office/drawing/2014/main" xmlns="" id="{6A7B4EDD-0828-C2AE-94B1-C898C1D7496E}"/>
              </a:ext>
            </a:extLst>
          </p:cNvPr>
          <p:cNvSpPr/>
          <p:nvPr/>
        </p:nvSpPr>
        <p:spPr>
          <a:xfrm rot="19021633">
            <a:off x="2201863" y="7521575"/>
            <a:ext cx="1309687" cy="457200"/>
          </a:xfrm>
          <a:prstGeom prst="curvedUpArrow">
            <a:avLst>
              <a:gd name="adj1" fmla="val 25000"/>
              <a:gd name="adj2" fmla="val 65074"/>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25" name="Freccia in giù 24">
            <a:extLst>
              <a:ext uri="{FF2B5EF4-FFF2-40B4-BE49-F238E27FC236}">
                <a16:creationId xmlns:a16="http://schemas.microsoft.com/office/drawing/2014/main" xmlns="" id="{2EDE450D-33E8-20F6-6CFA-8677A2F7DA52}"/>
              </a:ext>
            </a:extLst>
          </p:cNvPr>
          <p:cNvSpPr/>
          <p:nvPr/>
        </p:nvSpPr>
        <p:spPr>
          <a:xfrm>
            <a:off x="5257800" y="6781800"/>
            <a:ext cx="381000" cy="304800"/>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6" name="Freccia circolare in su 25">
            <a:extLst>
              <a:ext uri="{FF2B5EF4-FFF2-40B4-BE49-F238E27FC236}">
                <a16:creationId xmlns:a16="http://schemas.microsoft.com/office/drawing/2014/main" xmlns="" id="{8E89E32C-B9E3-6F96-CDA6-A5A1303D020C}"/>
              </a:ext>
            </a:extLst>
          </p:cNvPr>
          <p:cNvSpPr/>
          <p:nvPr/>
        </p:nvSpPr>
        <p:spPr>
          <a:xfrm rot="8418651" flipH="1">
            <a:off x="3116263" y="7104063"/>
            <a:ext cx="1063625" cy="508000"/>
          </a:xfrm>
          <a:prstGeom prst="curvedUpArrow">
            <a:avLst>
              <a:gd name="adj1" fmla="val 45614"/>
              <a:gd name="adj2" fmla="val 5634"/>
              <a:gd name="adj3" fmla="val 8679"/>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5" name="Segnaposto data 4">
            <a:extLst>
              <a:ext uri="{FF2B5EF4-FFF2-40B4-BE49-F238E27FC236}">
                <a16:creationId xmlns:a16="http://schemas.microsoft.com/office/drawing/2014/main" xmlns="" id="{CDB61361-037C-4788-E76C-E39E1155E4B5}"/>
              </a:ext>
            </a:extLst>
          </p:cNvPr>
          <p:cNvSpPr>
            <a:spLocks noGrp="1"/>
          </p:cNvSpPr>
          <p:nvPr>
            <p:ph type="dt" sz="quarter" idx="10"/>
          </p:nvPr>
        </p:nvSpPr>
        <p:spPr/>
        <p:txBody>
          <a:bodyPr/>
          <a:lstStyle/>
          <a:p>
            <a:pPr>
              <a:defRPr/>
            </a:pPr>
            <a:fld id="{099E7C9F-9303-4DE8-ACD6-41A684C201EE}" type="datetime1">
              <a:rPr lang="it-IT"/>
              <a:pPr>
                <a:defRPr/>
              </a:pPr>
              <a:t>26/04/2025</a:t>
            </a:fld>
            <a:endParaRPr lang="it-IT"/>
          </a:p>
        </p:txBody>
      </p:sp>
      <p:sp>
        <p:nvSpPr>
          <p:cNvPr id="11" name="Segnaposto piè di pagina 10">
            <a:extLst>
              <a:ext uri="{FF2B5EF4-FFF2-40B4-BE49-F238E27FC236}">
                <a16:creationId xmlns:a16="http://schemas.microsoft.com/office/drawing/2014/main" xmlns="" id="{C8BDD28C-A3E4-E467-F344-0F088587D54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0677" name="Segnaposto numero diapositiva 13">
            <a:extLst>
              <a:ext uri="{FF2B5EF4-FFF2-40B4-BE49-F238E27FC236}">
                <a16:creationId xmlns:a16="http://schemas.microsoft.com/office/drawing/2014/main" xmlns="" id="{4A276E04-1FFA-7D2E-9379-674E27ABA15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6A987B-1FAB-4BA7-88A9-AC00F065A256}" type="slidenum">
              <a:rPr lang="it-IT" altLang="it-IT" sz="600">
                <a:solidFill>
                  <a:srgbClr val="898989"/>
                </a:solidFill>
              </a:rPr>
              <a:pPr/>
              <a:t>56</a:t>
            </a:fld>
            <a:endParaRPr lang="it-IT" altLang="it-IT" sz="600">
              <a:solidFill>
                <a:srgbClr val="898989"/>
              </a:solidFill>
            </a:endParaRPr>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con freccia in giù 1">
            <a:extLst>
              <a:ext uri="{FF2B5EF4-FFF2-40B4-BE49-F238E27FC236}">
                <a16:creationId xmlns:a16="http://schemas.microsoft.com/office/drawing/2014/main" xmlns="" id="{65578DB4-1F4E-36EA-A7C3-87ED244E3ABB}"/>
              </a:ext>
            </a:extLst>
          </p:cNvPr>
          <p:cNvSpPr/>
          <p:nvPr/>
        </p:nvSpPr>
        <p:spPr>
          <a:xfrm>
            <a:off x="838200" y="685800"/>
            <a:ext cx="5181600" cy="12192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latin typeface="Times New Roman" panose="02020603050405020304" pitchFamily="18" charset="0"/>
                <a:cs typeface="Times New Roman" panose="02020603050405020304" pitchFamily="18" charset="0"/>
              </a:rPr>
              <a:t>Norme di comportamento in caso di</a:t>
            </a:r>
          </a:p>
        </p:txBody>
      </p:sp>
      <p:sp>
        <p:nvSpPr>
          <p:cNvPr id="3" name="Fumetto 4 2">
            <a:extLst>
              <a:ext uri="{FF2B5EF4-FFF2-40B4-BE49-F238E27FC236}">
                <a16:creationId xmlns:a16="http://schemas.microsoft.com/office/drawing/2014/main" xmlns="" id="{B1268A07-70F0-392B-37BA-C4848A4A811D}"/>
              </a:ext>
            </a:extLst>
          </p:cNvPr>
          <p:cNvSpPr/>
          <p:nvPr/>
        </p:nvSpPr>
        <p:spPr>
          <a:xfrm>
            <a:off x="1714500" y="1828800"/>
            <a:ext cx="3619500" cy="1905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latin typeface="Times New Roman" panose="02020603050405020304" pitchFamily="18" charset="0"/>
                <a:cs typeface="Times New Roman" panose="02020603050405020304" pitchFamily="18" charset="0"/>
              </a:rPr>
              <a:t>SOSTANZE PERICOLOSE</a:t>
            </a:r>
          </a:p>
          <a:p>
            <a:pPr algn="ctr">
              <a:defRPr/>
            </a:pPr>
            <a:r>
              <a:rPr lang="it-IT" sz="2000" b="1" dirty="0">
                <a:latin typeface="Times New Roman" panose="02020603050405020304" pitchFamily="18" charset="0"/>
                <a:cs typeface="Times New Roman" panose="02020603050405020304" pitchFamily="18" charset="0"/>
              </a:rPr>
              <a:t>dall’ESTERNO dell’EDIFICIO</a:t>
            </a:r>
          </a:p>
        </p:txBody>
      </p:sp>
      <p:sp>
        <p:nvSpPr>
          <p:cNvPr id="4" name="Ovale 3">
            <a:extLst>
              <a:ext uri="{FF2B5EF4-FFF2-40B4-BE49-F238E27FC236}">
                <a16:creationId xmlns:a16="http://schemas.microsoft.com/office/drawing/2014/main" xmlns="" id="{3D612644-312B-5DFF-51EF-7502EB66EEBF}"/>
              </a:ext>
            </a:extLst>
          </p:cNvPr>
          <p:cNvSpPr/>
          <p:nvPr/>
        </p:nvSpPr>
        <p:spPr>
          <a:xfrm rot="663136">
            <a:off x="1362075" y="4113213"/>
            <a:ext cx="4114800" cy="14779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Attenersi alle INDICAZIONI comunicate dal DIRIGENTE SCOLASTICO o dal Personale Preposto</a:t>
            </a:r>
          </a:p>
        </p:txBody>
      </p:sp>
      <p:sp>
        <p:nvSpPr>
          <p:cNvPr id="5" name="Rettangolo arrotondato 4">
            <a:extLst>
              <a:ext uri="{FF2B5EF4-FFF2-40B4-BE49-F238E27FC236}">
                <a16:creationId xmlns:a16="http://schemas.microsoft.com/office/drawing/2014/main" xmlns="" id="{4AE7CCCE-BA42-7A05-DFE8-C8C0FA581C2D}"/>
              </a:ext>
            </a:extLst>
          </p:cNvPr>
          <p:cNvSpPr/>
          <p:nvPr/>
        </p:nvSpPr>
        <p:spPr>
          <a:xfrm>
            <a:off x="1066800" y="5867400"/>
            <a:ext cx="4876800" cy="2667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NON USCIRE </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Sigillare con nastro adesivo Porte e Finestre;</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Portarsi nei Locali Interni del PLESSO;</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Non andare MAI nei Sotterranei, </a:t>
            </a:r>
            <a:r>
              <a:rPr lang="it-IT" sz="1200" dirty="0">
                <a:solidFill>
                  <a:srgbClr val="0000FF"/>
                </a:solidFill>
                <a:latin typeface="Times New Roman" panose="02020603050405020304" pitchFamily="18" charset="0"/>
                <a:cs typeface="Times New Roman" panose="02020603050405020304" pitchFamily="18" charset="0"/>
              </a:rPr>
              <a:t>se presenti</a:t>
            </a:r>
            <a:r>
              <a:rPr lang="it-IT" sz="1800" dirty="0">
                <a:solidFill>
                  <a:srgbClr val="0000FF"/>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Avvertire la Polizia Locale </a:t>
            </a:r>
            <a:r>
              <a:rPr lang="it-IT" sz="1200" dirty="0">
                <a:solidFill>
                  <a:srgbClr val="0000FF"/>
                </a:solidFill>
                <a:latin typeface="Times New Roman" panose="02020603050405020304" pitchFamily="18" charset="0"/>
                <a:cs typeface="Times New Roman" panose="02020603050405020304" pitchFamily="18" charset="0"/>
              </a:rPr>
              <a:t>e/o</a:t>
            </a:r>
            <a:r>
              <a:rPr lang="it-IT" sz="1800" dirty="0">
                <a:solidFill>
                  <a:srgbClr val="0000FF"/>
                </a:solidFill>
                <a:latin typeface="Times New Roman" panose="02020603050405020304" pitchFamily="18" charset="0"/>
                <a:cs typeface="Times New Roman" panose="02020603050405020304" pitchFamily="18" charset="0"/>
              </a:rPr>
              <a:t> </a:t>
            </a:r>
            <a:r>
              <a:rPr lang="it-IT" sz="1400" dirty="0">
                <a:solidFill>
                  <a:srgbClr val="0000FF"/>
                </a:solidFill>
                <a:latin typeface="Times New Roman" panose="02020603050405020304" pitchFamily="18" charset="0"/>
                <a:cs typeface="Times New Roman" panose="02020603050405020304" pitchFamily="18" charset="0"/>
              </a:rPr>
              <a:t>Autorità</a:t>
            </a:r>
            <a:r>
              <a:rPr lang="it-IT" sz="1800" dirty="0">
                <a:solidFill>
                  <a:srgbClr val="0000FF"/>
                </a:solidFill>
                <a:latin typeface="Times New Roman" panose="02020603050405020304" pitchFamily="18" charset="0"/>
                <a:cs typeface="Times New Roman" panose="02020603050405020304" pitchFamily="18" charset="0"/>
              </a:rPr>
              <a:t> </a:t>
            </a:r>
            <a:r>
              <a:rPr lang="it-IT" sz="1400" dirty="0">
                <a:solidFill>
                  <a:srgbClr val="0000FF"/>
                </a:solidFill>
                <a:latin typeface="Times New Roman" panose="02020603050405020304" pitchFamily="18" charset="0"/>
                <a:cs typeface="Times New Roman" panose="02020603050405020304" pitchFamily="18" charset="0"/>
              </a:rPr>
              <a:t>preposte</a:t>
            </a:r>
            <a:r>
              <a:rPr lang="it-IT" sz="1800" dirty="0">
                <a:solidFill>
                  <a:srgbClr val="0000FF"/>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Interrompere l’Erogazione di Energia Elettrica dal Quadro Elettrico;</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Interrompere l’Erogazione di Gas;</a:t>
            </a:r>
          </a:p>
          <a:p>
            <a:pPr marL="285750" indent="-285750">
              <a:buFont typeface="Wingdings" panose="05000000000000000000" pitchFamily="2" charset="2"/>
              <a:buChar char="v"/>
              <a:defRPr/>
            </a:pPr>
            <a:r>
              <a:rPr lang="it-IT" sz="1800" dirty="0">
                <a:solidFill>
                  <a:srgbClr val="0000FF"/>
                </a:solidFill>
                <a:latin typeface="Times New Roman" panose="02020603050405020304" pitchFamily="18" charset="0"/>
                <a:cs typeface="Times New Roman" panose="02020603050405020304" pitchFamily="18" charset="0"/>
              </a:rPr>
              <a:t>Attendere in classe altre Istruzioni.</a:t>
            </a:r>
          </a:p>
        </p:txBody>
      </p:sp>
      <p:sp>
        <p:nvSpPr>
          <p:cNvPr id="6" name="Freccia in giù 5">
            <a:extLst>
              <a:ext uri="{FF2B5EF4-FFF2-40B4-BE49-F238E27FC236}">
                <a16:creationId xmlns:a16="http://schemas.microsoft.com/office/drawing/2014/main" xmlns="" id="{07C22E4A-612E-DF19-C858-2D2F3BE054A1}"/>
              </a:ext>
            </a:extLst>
          </p:cNvPr>
          <p:cNvSpPr/>
          <p:nvPr/>
        </p:nvSpPr>
        <p:spPr>
          <a:xfrm>
            <a:off x="3200400" y="5600700"/>
            <a:ext cx="457200" cy="2667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Segnaposto data 6">
            <a:extLst>
              <a:ext uri="{FF2B5EF4-FFF2-40B4-BE49-F238E27FC236}">
                <a16:creationId xmlns:a16="http://schemas.microsoft.com/office/drawing/2014/main" xmlns="" id="{B9782191-D759-91D6-2AC5-6DA4138734A1}"/>
              </a:ext>
            </a:extLst>
          </p:cNvPr>
          <p:cNvSpPr>
            <a:spLocks noGrp="1"/>
          </p:cNvSpPr>
          <p:nvPr>
            <p:ph type="dt" sz="quarter" idx="10"/>
          </p:nvPr>
        </p:nvSpPr>
        <p:spPr/>
        <p:txBody>
          <a:bodyPr/>
          <a:lstStyle/>
          <a:p>
            <a:pPr>
              <a:defRPr/>
            </a:pPr>
            <a:fld id="{3B6F2B78-1537-4109-9339-706CB3A6CBA0}" type="datetime1">
              <a:rPr lang="it-IT"/>
              <a:pPr>
                <a:defRPr/>
              </a:pPr>
              <a:t>26/04/2025</a:t>
            </a:fld>
            <a:endParaRPr lang="it-IT"/>
          </a:p>
        </p:txBody>
      </p:sp>
      <p:sp>
        <p:nvSpPr>
          <p:cNvPr id="8" name="Segnaposto piè di pagina 7">
            <a:extLst>
              <a:ext uri="{FF2B5EF4-FFF2-40B4-BE49-F238E27FC236}">
                <a16:creationId xmlns:a16="http://schemas.microsoft.com/office/drawing/2014/main" xmlns="" id="{66378B89-F76F-052F-D0AD-DF1D8CBFAE97}"/>
              </a:ext>
            </a:extLst>
          </p:cNvPr>
          <p:cNvSpPr>
            <a:spLocks noGrp="1"/>
          </p:cNvSpPr>
          <p:nvPr>
            <p:ph type="ftr" sz="quarter" idx="11"/>
          </p:nvPr>
        </p:nvSpPr>
        <p:spPr>
          <a:xfrm>
            <a:off x="2286000" y="8534400"/>
            <a:ext cx="2314575" cy="485775"/>
          </a:xfrm>
        </p:spPr>
        <p:txBody>
          <a:bodyPr/>
          <a:lstStyle/>
          <a:p>
            <a:pPr>
              <a:defRPr/>
            </a:pPr>
            <a:r>
              <a:rPr lang="it-IT" dirty="0"/>
              <a:t>Istituto Comprensivo Statale. CROSIA - MIRTO.             Piano di EVACUAZIONE.                                                      RSPP Ing. Giuseppe SCORZAFAVE</a:t>
            </a:r>
          </a:p>
        </p:txBody>
      </p:sp>
      <p:sp>
        <p:nvSpPr>
          <p:cNvPr id="71691" name="Segnaposto numero diapositiva 8">
            <a:extLst>
              <a:ext uri="{FF2B5EF4-FFF2-40B4-BE49-F238E27FC236}">
                <a16:creationId xmlns:a16="http://schemas.microsoft.com/office/drawing/2014/main" xmlns="" id="{CDEB4B04-83D0-8E18-2397-B5928B8382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0C4D4BC-BB4D-4195-AD14-FFE6D20A1C2C}" type="slidenum">
              <a:rPr lang="it-IT" altLang="it-IT" sz="600">
                <a:solidFill>
                  <a:srgbClr val="898989"/>
                </a:solidFill>
              </a:rPr>
              <a:pPr/>
              <a:t>57</a:t>
            </a:fld>
            <a:endParaRPr lang="it-IT" altLang="it-IT" sz="600">
              <a:solidFill>
                <a:srgbClr val="898989"/>
              </a:solidFill>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llout con freccia in giù 2">
            <a:extLst>
              <a:ext uri="{FF2B5EF4-FFF2-40B4-BE49-F238E27FC236}">
                <a16:creationId xmlns:a16="http://schemas.microsoft.com/office/drawing/2014/main" xmlns="" id="{662A8C69-CA5E-3269-B450-3DC38409C4A7}"/>
              </a:ext>
            </a:extLst>
          </p:cNvPr>
          <p:cNvSpPr/>
          <p:nvPr/>
        </p:nvSpPr>
        <p:spPr>
          <a:xfrm>
            <a:off x="533400" y="381000"/>
            <a:ext cx="5429250" cy="7620000"/>
          </a:xfrm>
          <a:prstGeom prst="down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Norme di Comportamento in Caso di TERREMOTO</a:t>
            </a:r>
          </a:p>
          <a:p>
            <a:pPr algn="ctr">
              <a:defRPr/>
            </a:pPr>
            <a:r>
              <a:rPr lang="it-IT" sz="4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CIVILINO</a:t>
            </a:r>
          </a:p>
        </p:txBody>
      </p:sp>
    </p:spTree>
  </p:cSld>
  <p:clrMapOvr>
    <a:masterClrMapping/>
  </p:clrMapOvr>
  <p:transition spd="slow">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asellaDiTesto 2">
            <a:extLst>
              <a:ext uri="{FF2B5EF4-FFF2-40B4-BE49-F238E27FC236}">
                <a16:creationId xmlns:a16="http://schemas.microsoft.com/office/drawing/2014/main" xmlns="" id="{5B85A5CF-0326-CA55-7E1D-0F72769914F4}"/>
              </a:ext>
            </a:extLst>
          </p:cNvPr>
          <p:cNvSpPr txBox="1">
            <a:spLocks noChangeArrowheads="1"/>
          </p:cNvSpPr>
          <p:nvPr/>
        </p:nvSpPr>
        <p:spPr bwMode="auto">
          <a:xfrm>
            <a:off x="685800" y="4191000"/>
            <a:ext cx="5486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it-IT" altLang="it-IT" sz="3200" b="1">
                <a:solidFill>
                  <a:srgbClr val="0000FF"/>
                </a:solidFill>
                <a:latin typeface="Lucida Handwriting" panose="03010101010101010101" pitchFamily="66" charset="0"/>
              </a:rPr>
              <a:t>C</a:t>
            </a:r>
            <a:r>
              <a:rPr lang="it-IT" altLang="it-IT" sz="3200" b="1">
                <a:solidFill>
                  <a:srgbClr val="FF0000"/>
                </a:solidFill>
                <a:latin typeface="Lucida Handwriting" panose="03010101010101010101" pitchFamily="66" charset="0"/>
              </a:rPr>
              <a:t>I</a:t>
            </a:r>
            <a:r>
              <a:rPr lang="it-IT" altLang="it-IT" sz="3200" b="1">
                <a:solidFill>
                  <a:srgbClr val="FFC000"/>
                </a:solidFill>
                <a:latin typeface="Lucida Handwriting" panose="03010101010101010101" pitchFamily="66" charset="0"/>
              </a:rPr>
              <a:t>V</a:t>
            </a:r>
            <a:r>
              <a:rPr lang="it-IT" altLang="it-IT" sz="3200" b="1">
                <a:solidFill>
                  <a:srgbClr val="C00000"/>
                </a:solidFill>
                <a:latin typeface="Lucida Handwriting" panose="03010101010101010101" pitchFamily="66" charset="0"/>
              </a:rPr>
              <a:t>I</a:t>
            </a:r>
            <a:r>
              <a:rPr lang="it-IT" altLang="it-IT" sz="3200" b="1">
                <a:solidFill>
                  <a:srgbClr val="00B050"/>
                </a:solidFill>
                <a:latin typeface="Lucida Handwriting" panose="03010101010101010101" pitchFamily="66" charset="0"/>
              </a:rPr>
              <a:t>L</a:t>
            </a:r>
            <a:r>
              <a:rPr lang="it-IT" altLang="it-IT" sz="3200" b="1">
                <a:solidFill>
                  <a:srgbClr val="FF0066"/>
                </a:solidFill>
                <a:latin typeface="Lucida Handwriting" panose="03010101010101010101" pitchFamily="66" charset="0"/>
              </a:rPr>
              <a:t>I</a:t>
            </a:r>
            <a:r>
              <a:rPr lang="it-IT" altLang="it-IT" sz="3200" b="1">
                <a:solidFill>
                  <a:srgbClr val="0000FF"/>
                </a:solidFill>
                <a:latin typeface="Lucida Handwriting" panose="03010101010101010101" pitchFamily="66" charset="0"/>
              </a:rPr>
              <a:t>N</a:t>
            </a:r>
            <a:r>
              <a:rPr lang="it-IT" altLang="it-IT" sz="3200" b="1">
                <a:solidFill>
                  <a:srgbClr val="FF0000"/>
                </a:solidFill>
                <a:latin typeface="Lucida Handwriting" panose="03010101010101010101" pitchFamily="66" charset="0"/>
              </a:rPr>
              <a:t>O</a:t>
            </a:r>
            <a:r>
              <a:rPr lang="it-IT" altLang="it-IT">
                <a:latin typeface="Lucida Handwriting" panose="03010101010101010101" pitchFamily="66" charset="0"/>
              </a:rPr>
              <a:t> </a:t>
            </a:r>
            <a:r>
              <a:rPr lang="it-IT" altLang="it-IT" sz="1800">
                <a:latin typeface="Lucida Handwriting" panose="03010101010101010101" pitchFamily="66" charset="0"/>
              </a:rPr>
              <a:t>E IL </a:t>
            </a:r>
            <a:r>
              <a:rPr lang="it-IT" altLang="it-IT" sz="2800">
                <a:latin typeface="Lucida Handwriting" panose="03010101010101010101" pitchFamily="66" charset="0"/>
              </a:rPr>
              <a:t>TERREMOTO</a:t>
            </a:r>
          </a:p>
          <a:p>
            <a:endParaRPr lang="it-IT" altLang="it-IT" sz="1600">
              <a:latin typeface="Lucida Handwriting" panose="03010101010101010101" pitchFamily="66" charset="0"/>
            </a:endParaRPr>
          </a:p>
          <a:p>
            <a:r>
              <a:rPr lang="it-IT" altLang="it-IT" sz="1600">
                <a:latin typeface="Lucida Handwriting" panose="03010101010101010101" pitchFamily="66" charset="0"/>
              </a:rPr>
              <a:t>A SCUOLA è Importante seguire alcune regole</a:t>
            </a:r>
          </a:p>
        </p:txBody>
      </p:sp>
      <p:pic>
        <p:nvPicPr>
          <p:cNvPr id="73731" name="Immagine 4">
            <a:extLst>
              <a:ext uri="{FF2B5EF4-FFF2-40B4-BE49-F238E27FC236}">
                <a16:creationId xmlns:a16="http://schemas.microsoft.com/office/drawing/2014/main" xmlns="" id="{6EA0AE2C-AA8F-B20C-B50B-C28E136A41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3D7E0938-DBD0-950F-73ED-7CD3CF76861D}"/>
              </a:ext>
            </a:extLst>
          </p:cNvPr>
          <p:cNvSpPr>
            <a:spLocks noGrp="1"/>
          </p:cNvSpPr>
          <p:nvPr>
            <p:ph type="dt" sz="quarter" idx="10"/>
          </p:nvPr>
        </p:nvSpPr>
        <p:spPr/>
        <p:txBody>
          <a:bodyPr/>
          <a:lstStyle/>
          <a:p>
            <a:pPr>
              <a:defRPr/>
            </a:pPr>
            <a:fld id="{F3B6CFD1-4445-43EC-BE51-DBDF19D4E1B8}"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9136CB16-4B93-D9F8-6363-2B2FF567F8E5}"/>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3734" name="Segnaposto numero diapositiva 3">
            <a:extLst>
              <a:ext uri="{FF2B5EF4-FFF2-40B4-BE49-F238E27FC236}">
                <a16:creationId xmlns:a16="http://schemas.microsoft.com/office/drawing/2014/main" xmlns="" id="{DCA410E7-76EA-8F77-7343-5CD59B11EC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7162DA1-FEC2-4BFD-9B52-E8C835782106}" type="slidenum">
              <a:rPr lang="it-IT" altLang="it-IT" sz="600">
                <a:solidFill>
                  <a:srgbClr val="898989"/>
                </a:solidFill>
              </a:rPr>
              <a:pPr/>
              <a:t>59</a:t>
            </a:fld>
            <a:endParaRPr lang="it-IT" altLang="it-IT" sz="600">
              <a:solidFill>
                <a:srgbClr val="898989"/>
              </a:solidFill>
            </a:endParaRPr>
          </a:p>
        </p:txBody>
      </p:sp>
      <p:sp>
        <p:nvSpPr>
          <p:cNvPr id="4" name="Rettangolo 3">
            <a:extLst>
              <a:ext uri="{FF2B5EF4-FFF2-40B4-BE49-F238E27FC236}">
                <a16:creationId xmlns:a16="http://schemas.microsoft.com/office/drawing/2014/main" xmlns="" id="{361D1DBC-6183-ECFD-A511-CB3F336F6B96}"/>
              </a:ext>
            </a:extLst>
          </p:cNvPr>
          <p:cNvSpPr/>
          <p:nvPr/>
        </p:nvSpPr>
        <p:spPr>
          <a:xfrm>
            <a:off x="3336925" y="4341813"/>
            <a:ext cx="184150" cy="460375"/>
          </a:xfrm>
          <a:prstGeom prst="rect">
            <a:avLst/>
          </a:prstGeom>
        </p:spPr>
        <p:txBody>
          <a:bodyPr wrap="none">
            <a:spAutoFit/>
          </a:bodyPr>
          <a:lstStyle/>
          <a:p>
            <a:pPr algn="ctr">
              <a:defRPr/>
            </a:pPr>
            <a:endParaRPr lang="it-IT"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ttangolo 4">
            <a:extLst>
              <a:ext uri="{FF2B5EF4-FFF2-40B4-BE49-F238E27FC236}">
                <a16:creationId xmlns:a16="http://schemas.microsoft.com/office/drawing/2014/main" xmlns="" id="{97FEDF78-1CA1-A9BC-61D6-C638B2446642}"/>
              </a:ext>
            </a:extLst>
          </p:cNvPr>
          <p:cNvSpPr/>
          <p:nvPr/>
        </p:nvSpPr>
        <p:spPr>
          <a:xfrm>
            <a:off x="3336925" y="4341813"/>
            <a:ext cx="184150" cy="460375"/>
          </a:xfrm>
          <a:prstGeom prst="rect">
            <a:avLst/>
          </a:prstGeom>
        </p:spPr>
        <p:txBody>
          <a:bodyPr wrap="none">
            <a:spAutoFit/>
          </a:bodyPr>
          <a:lstStyle/>
          <a:p>
            <a:pPr algn="ctr">
              <a:defRPr/>
            </a:pPr>
            <a:endParaRPr lang="it-IT"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Callout con freccia in giù 8">
            <a:extLst>
              <a:ext uri="{FF2B5EF4-FFF2-40B4-BE49-F238E27FC236}">
                <a16:creationId xmlns:a16="http://schemas.microsoft.com/office/drawing/2014/main" xmlns="" id="{EB2BFD8C-C98B-00BF-6031-4D6D2050EB37}"/>
              </a:ext>
            </a:extLst>
          </p:cNvPr>
          <p:cNvSpPr/>
          <p:nvPr/>
        </p:nvSpPr>
        <p:spPr>
          <a:xfrm>
            <a:off x="0" y="685800"/>
            <a:ext cx="6858000" cy="12954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a:extLst>
              <a:ext uri="{FF2B5EF4-FFF2-40B4-BE49-F238E27FC236}">
                <a16:creationId xmlns:a16="http://schemas.microsoft.com/office/drawing/2014/main" xmlns="" id="{4C4ABC20-DE0F-337A-9E80-7FE9F651DA3E}"/>
              </a:ext>
            </a:extLst>
          </p:cNvPr>
          <p:cNvSpPr/>
          <p:nvPr/>
        </p:nvSpPr>
        <p:spPr>
          <a:xfrm rot="21251266">
            <a:off x="2055813" y="1749425"/>
            <a:ext cx="2306637" cy="665163"/>
          </a:xfrm>
          <a:prstGeom prst="roundRect">
            <a:avLst/>
          </a:prstGeom>
          <a:solidFill>
            <a:srgbClr val="FFFF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b="1" dirty="0">
                <a:solidFill>
                  <a:srgbClr val="0000FF"/>
                </a:solidFill>
                <a:latin typeface="Lucida Handwriting" panose="03010101010101010101" pitchFamily="66" charset="0"/>
              </a:rPr>
              <a:t>In Quale Contesto</a:t>
            </a:r>
          </a:p>
        </p:txBody>
      </p:sp>
      <p:graphicFrame>
        <p:nvGraphicFramePr>
          <p:cNvPr id="5" name="Diagramma 4">
            <a:extLst>
              <a:ext uri="{FF2B5EF4-FFF2-40B4-BE49-F238E27FC236}">
                <a16:creationId xmlns:a16="http://schemas.microsoft.com/office/drawing/2014/main" xmlns="" id="{201AD731-46AD-FA42-459D-AEBFF7A1BB49}"/>
              </a:ext>
            </a:extLst>
          </p:cNvPr>
          <p:cNvGraphicFramePr/>
          <p:nvPr>
            <p:extLst>
              <p:ext uri="{D42A27DB-BD31-4B8C-83A1-F6EECF244321}">
                <p14:modId xmlns:p14="http://schemas.microsoft.com/office/powerpoint/2010/main" val="507509186"/>
              </p:ext>
            </p:extLst>
          </p:nvPr>
        </p:nvGraphicFramePr>
        <p:xfrm>
          <a:off x="685800" y="2438400"/>
          <a:ext cx="5562600" cy="603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egnaposto data 1">
            <a:extLst>
              <a:ext uri="{FF2B5EF4-FFF2-40B4-BE49-F238E27FC236}">
                <a16:creationId xmlns:a16="http://schemas.microsoft.com/office/drawing/2014/main" xmlns="" id="{D85934A7-A8CA-3856-21C5-9E6917B74F7C}"/>
              </a:ext>
            </a:extLst>
          </p:cNvPr>
          <p:cNvSpPr>
            <a:spLocks noGrp="1"/>
          </p:cNvSpPr>
          <p:nvPr>
            <p:ph type="dt" sz="quarter" idx="10"/>
          </p:nvPr>
        </p:nvSpPr>
        <p:spPr/>
        <p:txBody>
          <a:bodyPr/>
          <a:lstStyle/>
          <a:p>
            <a:pPr>
              <a:defRPr/>
            </a:pPr>
            <a:fld id="{3FEE488D-C2D5-4A92-BD90-EAE832E37BB3}"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4D2E4079-CFD0-B04B-7455-ED6E5CC66B3B}"/>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0246" name="Segnaposto numero diapositiva 5">
            <a:extLst>
              <a:ext uri="{FF2B5EF4-FFF2-40B4-BE49-F238E27FC236}">
                <a16:creationId xmlns:a16="http://schemas.microsoft.com/office/drawing/2014/main" xmlns="" id="{6BF30B70-8485-C151-D56A-404EBCCC6B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8F39584-E35E-42EE-B067-C0606E7E17A8}" type="slidenum">
              <a:rPr lang="it-IT" altLang="it-IT" sz="600">
                <a:solidFill>
                  <a:srgbClr val="898989"/>
                </a:solidFill>
              </a:rPr>
              <a:pPr/>
              <a:t>6</a:t>
            </a:fld>
            <a:endParaRPr lang="it-IT" altLang="it-IT" sz="600">
              <a:solidFill>
                <a:srgbClr val="898989"/>
              </a:solidFill>
            </a:endParaRPr>
          </a:p>
        </p:txBody>
      </p:sp>
      <p:sp>
        <p:nvSpPr>
          <p:cNvPr id="10247" name="Titolo 8">
            <a:extLst>
              <a:ext uri="{FF2B5EF4-FFF2-40B4-BE49-F238E27FC236}">
                <a16:creationId xmlns:a16="http://schemas.microsoft.com/office/drawing/2014/main" xmlns="" id="{A92DF791-916F-947B-0454-D94F5AC3AC15}"/>
              </a:ext>
            </a:extLst>
          </p:cNvPr>
          <p:cNvSpPr>
            <a:spLocks noGrp="1"/>
          </p:cNvSpPr>
          <p:nvPr>
            <p:ph type="title"/>
          </p:nvPr>
        </p:nvSpPr>
        <p:spPr>
          <a:xfrm>
            <a:off x="473075" y="487363"/>
            <a:ext cx="5915025" cy="884237"/>
          </a:xfrm>
          <a:solidFill>
            <a:srgbClr val="CCFFCC"/>
          </a:solidFill>
        </p:spPr>
        <p:txBody>
          <a:bodyPr/>
          <a:lstStyle/>
          <a:p>
            <a:pPr algn="ctr"/>
            <a:r>
              <a:rPr lang="it-IT" altLang="it-IT" sz="4000" b="1">
                <a:solidFill>
                  <a:srgbClr val="FF0000"/>
                </a:solidFill>
              </a:rPr>
              <a:t>PIANO DI EVACUAZIONE</a:t>
            </a:r>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Immagine 1">
            <a:extLst>
              <a:ext uri="{FF2B5EF4-FFF2-40B4-BE49-F238E27FC236}">
                <a16:creationId xmlns:a16="http://schemas.microsoft.com/office/drawing/2014/main" xmlns="" id="{952D0F34-5209-DC92-0BDD-EE3E1B86D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85C1BBAE-DE98-4128-02A4-074E431F5FEA}"/>
              </a:ext>
            </a:extLst>
          </p:cNvPr>
          <p:cNvSpPr>
            <a:spLocks noGrp="1"/>
          </p:cNvSpPr>
          <p:nvPr>
            <p:ph type="dt" sz="quarter" idx="10"/>
          </p:nvPr>
        </p:nvSpPr>
        <p:spPr/>
        <p:txBody>
          <a:bodyPr/>
          <a:lstStyle/>
          <a:p>
            <a:pPr>
              <a:defRPr/>
            </a:pPr>
            <a:fld id="{19AE2BEF-7D76-4AD3-9C46-CDB46A5AE181}"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C089C1D3-601D-F0CD-2EDC-7197F2788582}"/>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4757" name="Segnaposto numero diapositiva 3">
            <a:extLst>
              <a:ext uri="{FF2B5EF4-FFF2-40B4-BE49-F238E27FC236}">
                <a16:creationId xmlns:a16="http://schemas.microsoft.com/office/drawing/2014/main" xmlns="" id="{1C0E1BAE-FC7E-D639-C2D9-6C4D34012E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2448A2-1790-4D49-8504-B383E046EAE2}" type="slidenum">
              <a:rPr lang="it-IT" altLang="it-IT" sz="600">
                <a:solidFill>
                  <a:srgbClr val="898989"/>
                </a:solidFill>
              </a:rPr>
              <a:pPr/>
              <a:t>60</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7623713D-EA16-ABEE-FE90-9D80F9DA7B65}"/>
              </a:ext>
            </a:extLst>
          </p:cNvPr>
          <p:cNvSpPr/>
          <p:nvPr/>
        </p:nvSpPr>
        <p:spPr>
          <a:xfrm>
            <a:off x="152400" y="152400"/>
            <a:ext cx="6248400" cy="12192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magine 1">
            <a:extLst>
              <a:ext uri="{FF2B5EF4-FFF2-40B4-BE49-F238E27FC236}">
                <a16:creationId xmlns:a16="http://schemas.microsoft.com/office/drawing/2014/main" xmlns="" id="{95035F0F-F291-A915-8929-2ADBFA932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EB1640D9-321D-9D71-F58C-6FB9E6524254}"/>
              </a:ext>
            </a:extLst>
          </p:cNvPr>
          <p:cNvSpPr>
            <a:spLocks noGrp="1"/>
          </p:cNvSpPr>
          <p:nvPr>
            <p:ph type="dt" sz="quarter" idx="10"/>
          </p:nvPr>
        </p:nvSpPr>
        <p:spPr/>
        <p:txBody>
          <a:bodyPr/>
          <a:lstStyle/>
          <a:p>
            <a:pPr>
              <a:defRPr/>
            </a:pPr>
            <a:fld id="{416C5D5F-B6F6-411C-B42D-357F94481468}"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E9CA0ABC-4F9D-8ED5-DE3F-A4DBD75FB6FA}"/>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5781" name="Segnaposto numero diapositiva 3">
            <a:extLst>
              <a:ext uri="{FF2B5EF4-FFF2-40B4-BE49-F238E27FC236}">
                <a16:creationId xmlns:a16="http://schemas.microsoft.com/office/drawing/2014/main" xmlns="" id="{DD49D324-6C24-1D50-8B95-63E4623F12F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74308BF-CD2E-45EB-B387-6F29A727AD6C}" type="slidenum">
              <a:rPr lang="it-IT" altLang="it-IT" sz="600">
                <a:solidFill>
                  <a:srgbClr val="898989"/>
                </a:solidFill>
              </a:rPr>
              <a:pPr/>
              <a:t>61</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74C01FB5-1105-B08B-AD91-E470A409E237}"/>
              </a:ext>
            </a:extLst>
          </p:cNvPr>
          <p:cNvSpPr/>
          <p:nvPr/>
        </p:nvSpPr>
        <p:spPr>
          <a:xfrm>
            <a:off x="152400" y="152400"/>
            <a:ext cx="6248400" cy="12192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magine 1">
            <a:extLst>
              <a:ext uri="{FF2B5EF4-FFF2-40B4-BE49-F238E27FC236}">
                <a16:creationId xmlns:a16="http://schemas.microsoft.com/office/drawing/2014/main" xmlns="" id="{DD30C630-49CE-2F97-BEA0-BDD0AEF37E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3D2F6668-03AF-4331-B896-75B204843400}"/>
              </a:ext>
            </a:extLst>
          </p:cNvPr>
          <p:cNvSpPr>
            <a:spLocks noGrp="1"/>
          </p:cNvSpPr>
          <p:nvPr>
            <p:ph type="dt" sz="quarter" idx="10"/>
          </p:nvPr>
        </p:nvSpPr>
        <p:spPr/>
        <p:txBody>
          <a:bodyPr/>
          <a:lstStyle/>
          <a:p>
            <a:pPr>
              <a:defRPr/>
            </a:pPr>
            <a:fld id="{A97C3DF2-38A4-4712-95CB-3E2937130696}"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32688FD6-85BA-13EA-1841-B2D9C4EBF95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6805" name="Segnaposto numero diapositiva 3">
            <a:extLst>
              <a:ext uri="{FF2B5EF4-FFF2-40B4-BE49-F238E27FC236}">
                <a16:creationId xmlns:a16="http://schemas.microsoft.com/office/drawing/2014/main" xmlns="" id="{8A2854E0-C140-7969-9789-0ED37D1279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4D237DF-39F6-4431-8630-8B9A7E09669E}" type="slidenum">
              <a:rPr lang="it-IT" altLang="it-IT" sz="600">
                <a:solidFill>
                  <a:srgbClr val="898989"/>
                </a:solidFill>
              </a:rPr>
              <a:pPr/>
              <a:t>62</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5C1021B4-E41D-6E8A-0532-CC9BFE6949C5}"/>
              </a:ext>
            </a:extLst>
          </p:cNvPr>
          <p:cNvSpPr/>
          <p:nvPr/>
        </p:nvSpPr>
        <p:spPr>
          <a:xfrm>
            <a:off x="152400" y="152400"/>
            <a:ext cx="6400800" cy="15240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magine 1">
            <a:extLst>
              <a:ext uri="{FF2B5EF4-FFF2-40B4-BE49-F238E27FC236}">
                <a16:creationId xmlns:a16="http://schemas.microsoft.com/office/drawing/2014/main" xmlns="" id="{90283E8A-ADEC-C1FC-4221-2FCBAC6AA0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5FE9CAF1-318C-A799-82C2-1F57698963B0}"/>
              </a:ext>
            </a:extLst>
          </p:cNvPr>
          <p:cNvSpPr>
            <a:spLocks noGrp="1"/>
          </p:cNvSpPr>
          <p:nvPr>
            <p:ph type="dt" sz="quarter" idx="10"/>
          </p:nvPr>
        </p:nvSpPr>
        <p:spPr/>
        <p:txBody>
          <a:bodyPr/>
          <a:lstStyle/>
          <a:p>
            <a:pPr>
              <a:defRPr/>
            </a:pPr>
            <a:fld id="{7C82232C-E427-406D-8BA1-EC59BF88CA44}"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A091EF02-E6C5-45F5-12CD-8DD9A6409838}"/>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7829" name="Segnaposto numero diapositiva 3">
            <a:extLst>
              <a:ext uri="{FF2B5EF4-FFF2-40B4-BE49-F238E27FC236}">
                <a16:creationId xmlns:a16="http://schemas.microsoft.com/office/drawing/2014/main" xmlns="" id="{4818281A-6531-8C31-49F2-07733E4924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00F45E-7481-45E1-9C56-7AB2DBE301C3}" type="slidenum">
              <a:rPr lang="it-IT" altLang="it-IT" sz="600">
                <a:solidFill>
                  <a:srgbClr val="898989"/>
                </a:solidFill>
              </a:rPr>
              <a:pPr/>
              <a:t>63</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D4CD4D62-F51B-4D3B-57B0-9C9C731EC34D}"/>
              </a:ext>
            </a:extLst>
          </p:cNvPr>
          <p:cNvSpPr/>
          <p:nvPr/>
        </p:nvSpPr>
        <p:spPr>
          <a:xfrm>
            <a:off x="152400" y="152400"/>
            <a:ext cx="6248400" cy="18288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magine 1">
            <a:extLst>
              <a:ext uri="{FF2B5EF4-FFF2-40B4-BE49-F238E27FC236}">
                <a16:creationId xmlns:a16="http://schemas.microsoft.com/office/drawing/2014/main" xmlns="" id="{FFFA2711-CCDC-D51A-FB17-79A1816716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4DB01176-8B35-BEFE-3A90-78A01BED6050}"/>
              </a:ext>
            </a:extLst>
          </p:cNvPr>
          <p:cNvSpPr>
            <a:spLocks noGrp="1"/>
          </p:cNvSpPr>
          <p:nvPr>
            <p:ph type="dt" sz="quarter" idx="10"/>
          </p:nvPr>
        </p:nvSpPr>
        <p:spPr/>
        <p:txBody>
          <a:bodyPr/>
          <a:lstStyle/>
          <a:p>
            <a:pPr>
              <a:defRPr/>
            </a:pPr>
            <a:fld id="{8986413B-4135-474B-8CD6-52F077525BD6}"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2BCF02CA-51A8-25BE-5E59-DE05DDAF5D06}"/>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8853" name="Segnaposto numero diapositiva 3">
            <a:extLst>
              <a:ext uri="{FF2B5EF4-FFF2-40B4-BE49-F238E27FC236}">
                <a16:creationId xmlns:a16="http://schemas.microsoft.com/office/drawing/2014/main" xmlns="" id="{52B891F6-333D-D292-D5D9-E5717ABC13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62ACB4-0440-4BA9-BEA2-518BF3322D4B}" type="slidenum">
              <a:rPr lang="it-IT" altLang="it-IT" sz="600">
                <a:solidFill>
                  <a:srgbClr val="898989"/>
                </a:solidFill>
              </a:rPr>
              <a:pPr/>
              <a:t>64</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92DF2EE0-A122-E6FF-3C45-95F7C07DEC0C}"/>
              </a:ext>
            </a:extLst>
          </p:cNvPr>
          <p:cNvSpPr/>
          <p:nvPr/>
        </p:nvSpPr>
        <p:spPr>
          <a:xfrm>
            <a:off x="152400" y="152400"/>
            <a:ext cx="6248400" cy="1752600"/>
          </a:xfrm>
          <a:prstGeom prst="downArrowCallout">
            <a:avLst/>
          </a:prstGeom>
          <a:solidFill>
            <a:schemeClr val="bg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magine 1">
            <a:extLst>
              <a:ext uri="{FF2B5EF4-FFF2-40B4-BE49-F238E27FC236}">
                <a16:creationId xmlns:a16="http://schemas.microsoft.com/office/drawing/2014/main" xmlns="" id="{88B72AFC-08DF-3756-DBFF-99BA7B27A4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6A6E5E11-5A5C-86C3-703F-99E6123148CB}"/>
              </a:ext>
            </a:extLst>
          </p:cNvPr>
          <p:cNvSpPr>
            <a:spLocks noGrp="1"/>
          </p:cNvSpPr>
          <p:nvPr>
            <p:ph type="dt" sz="quarter" idx="10"/>
          </p:nvPr>
        </p:nvSpPr>
        <p:spPr/>
        <p:txBody>
          <a:bodyPr/>
          <a:lstStyle/>
          <a:p>
            <a:pPr>
              <a:defRPr/>
            </a:pPr>
            <a:fld id="{233533C6-5B7D-4432-B931-B149175C7AFD}"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D7D2221C-18C4-8BE7-5700-C9D6470A9A5F}"/>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79877" name="Segnaposto numero diapositiva 3">
            <a:extLst>
              <a:ext uri="{FF2B5EF4-FFF2-40B4-BE49-F238E27FC236}">
                <a16:creationId xmlns:a16="http://schemas.microsoft.com/office/drawing/2014/main" xmlns="" id="{806184A6-09D5-ECAD-1158-59183485D7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0A89E7-FB50-4885-9472-CE75AB270FD0}" type="slidenum">
              <a:rPr lang="it-IT" altLang="it-IT" sz="600">
                <a:solidFill>
                  <a:srgbClr val="898989"/>
                </a:solidFill>
              </a:rPr>
              <a:pPr/>
              <a:t>65</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4A737AB5-5203-CBF4-A94E-429E3CB0A0BB}"/>
              </a:ext>
            </a:extLst>
          </p:cNvPr>
          <p:cNvSpPr/>
          <p:nvPr/>
        </p:nvSpPr>
        <p:spPr>
          <a:xfrm>
            <a:off x="0" y="0"/>
            <a:ext cx="6858000" cy="1371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magine 1">
            <a:extLst>
              <a:ext uri="{FF2B5EF4-FFF2-40B4-BE49-F238E27FC236}">
                <a16:creationId xmlns:a16="http://schemas.microsoft.com/office/drawing/2014/main" xmlns="" id="{B2EAC78A-1D9B-4496-78D6-C12BAD66F0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B0CD791A-1416-9F34-A18B-F7150795744D}"/>
              </a:ext>
            </a:extLst>
          </p:cNvPr>
          <p:cNvSpPr>
            <a:spLocks noGrp="1"/>
          </p:cNvSpPr>
          <p:nvPr>
            <p:ph type="dt" sz="quarter" idx="10"/>
          </p:nvPr>
        </p:nvSpPr>
        <p:spPr/>
        <p:txBody>
          <a:bodyPr/>
          <a:lstStyle/>
          <a:p>
            <a:pPr>
              <a:defRPr/>
            </a:pPr>
            <a:fld id="{AE1DE309-3EBC-492F-A6C2-560C0EDD32A8}"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B1095AE-07DD-5C34-D047-725716F01A8F}"/>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0901" name="Segnaposto numero diapositiva 3">
            <a:extLst>
              <a:ext uri="{FF2B5EF4-FFF2-40B4-BE49-F238E27FC236}">
                <a16:creationId xmlns:a16="http://schemas.microsoft.com/office/drawing/2014/main" xmlns="" id="{48493FC4-B5B7-5CEF-B79C-15E0FD0ACF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FDCA57-F30D-4B88-9901-2112C2828216}" type="slidenum">
              <a:rPr lang="it-IT" altLang="it-IT" sz="600">
                <a:solidFill>
                  <a:srgbClr val="898989"/>
                </a:solidFill>
              </a:rPr>
              <a:pPr/>
              <a:t>66</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C2533ADD-4B35-DF88-7522-35DB2F87F3E3}"/>
              </a:ext>
            </a:extLst>
          </p:cNvPr>
          <p:cNvSpPr/>
          <p:nvPr/>
        </p:nvSpPr>
        <p:spPr>
          <a:xfrm>
            <a:off x="0" y="-76200"/>
            <a:ext cx="6781800" cy="2133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1">
            <a:extLst>
              <a:ext uri="{FF2B5EF4-FFF2-40B4-BE49-F238E27FC236}">
                <a16:creationId xmlns:a16="http://schemas.microsoft.com/office/drawing/2014/main" xmlns="" id="{65AED7D7-C09F-0910-1234-5CD1ACFE3E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52C8BA5C-4D98-820C-B708-992F03A823F1}"/>
              </a:ext>
            </a:extLst>
          </p:cNvPr>
          <p:cNvSpPr>
            <a:spLocks noGrp="1"/>
          </p:cNvSpPr>
          <p:nvPr>
            <p:ph type="dt" sz="quarter" idx="10"/>
          </p:nvPr>
        </p:nvSpPr>
        <p:spPr/>
        <p:txBody>
          <a:bodyPr/>
          <a:lstStyle/>
          <a:p>
            <a:pPr>
              <a:defRPr/>
            </a:pPr>
            <a:fld id="{B849FFCB-7692-42D8-9176-2AAD32875786}"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37BAB42-9463-BA7D-E946-1E1CF6062918}"/>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1925" name="Segnaposto numero diapositiva 3">
            <a:extLst>
              <a:ext uri="{FF2B5EF4-FFF2-40B4-BE49-F238E27FC236}">
                <a16:creationId xmlns:a16="http://schemas.microsoft.com/office/drawing/2014/main" xmlns="" id="{277462B3-5B5E-A63F-1459-4A6E1EBC2B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6CD5097-A7E1-42CB-9A2A-B14795B6B0EB}" type="slidenum">
              <a:rPr lang="it-IT" altLang="it-IT" sz="600">
                <a:solidFill>
                  <a:srgbClr val="898989"/>
                </a:solidFill>
              </a:rPr>
              <a:pPr/>
              <a:t>67</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7AC10EFB-763C-FD72-BA68-D5ED6881B196}"/>
              </a:ext>
            </a:extLst>
          </p:cNvPr>
          <p:cNvSpPr/>
          <p:nvPr/>
        </p:nvSpPr>
        <p:spPr>
          <a:xfrm>
            <a:off x="0" y="0"/>
            <a:ext cx="6858000" cy="1752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1">
            <a:extLst>
              <a:ext uri="{FF2B5EF4-FFF2-40B4-BE49-F238E27FC236}">
                <a16:creationId xmlns:a16="http://schemas.microsoft.com/office/drawing/2014/main" xmlns="" id="{9FC79FC8-FD56-0678-DD1F-DB68E5F3EE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B061A500-EE09-51C3-20D9-C48C8C1CA2F8}"/>
              </a:ext>
            </a:extLst>
          </p:cNvPr>
          <p:cNvSpPr>
            <a:spLocks noGrp="1"/>
          </p:cNvSpPr>
          <p:nvPr>
            <p:ph type="dt" sz="quarter" idx="10"/>
          </p:nvPr>
        </p:nvSpPr>
        <p:spPr/>
        <p:txBody>
          <a:bodyPr/>
          <a:lstStyle/>
          <a:p>
            <a:pPr>
              <a:defRPr/>
            </a:pPr>
            <a:fld id="{E1816696-6649-4B30-9A09-90322633B1EA}"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688BFC40-8891-4BB0-A347-498AA95D2418}"/>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2949" name="Segnaposto numero diapositiva 3">
            <a:extLst>
              <a:ext uri="{FF2B5EF4-FFF2-40B4-BE49-F238E27FC236}">
                <a16:creationId xmlns:a16="http://schemas.microsoft.com/office/drawing/2014/main" xmlns="" id="{929C0A8B-591B-53C6-301A-602C7AFF6B0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8D940A-1B3D-4A1B-8CF7-A59B8910FB90}" type="slidenum">
              <a:rPr lang="it-IT" altLang="it-IT" sz="600">
                <a:solidFill>
                  <a:srgbClr val="898989"/>
                </a:solidFill>
              </a:rPr>
              <a:pPr/>
              <a:t>68</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E021FBA1-5843-3D68-BD7B-6D8A69CBE180}"/>
              </a:ext>
            </a:extLst>
          </p:cNvPr>
          <p:cNvSpPr/>
          <p:nvPr/>
        </p:nvSpPr>
        <p:spPr>
          <a:xfrm>
            <a:off x="0" y="0"/>
            <a:ext cx="6858000" cy="1371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magine 1">
            <a:extLst>
              <a:ext uri="{FF2B5EF4-FFF2-40B4-BE49-F238E27FC236}">
                <a16:creationId xmlns:a16="http://schemas.microsoft.com/office/drawing/2014/main" xmlns="" id="{526AF044-F241-1D75-6AB1-32CCCCE1C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DCB40855-48EB-DA49-8F10-A397330C9FDD}"/>
              </a:ext>
            </a:extLst>
          </p:cNvPr>
          <p:cNvSpPr>
            <a:spLocks noGrp="1"/>
          </p:cNvSpPr>
          <p:nvPr>
            <p:ph type="dt" sz="quarter" idx="10"/>
          </p:nvPr>
        </p:nvSpPr>
        <p:spPr/>
        <p:txBody>
          <a:bodyPr/>
          <a:lstStyle/>
          <a:p>
            <a:pPr>
              <a:defRPr/>
            </a:pPr>
            <a:fld id="{CA42F4B8-7760-4286-A98C-0697B991AFEE}"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11FE793-F19E-7702-3F39-2400FE87AC12}"/>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3973" name="Segnaposto numero diapositiva 3">
            <a:extLst>
              <a:ext uri="{FF2B5EF4-FFF2-40B4-BE49-F238E27FC236}">
                <a16:creationId xmlns:a16="http://schemas.microsoft.com/office/drawing/2014/main" xmlns="" id="{1E0E3D4E-B3D7-8BBB-98CB-FFB5EA4299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5748F8-3FA6-4A59-80FD-8B11C49D7CD9}" type="slidenum">
              <a:rPr lang="it-IT" altLang="it-IT" sz="600">
                <a:solidFill>
                  <a:srgbClr val="898989"/>
                </a:solidFill>
              </a:rPr>
              <a:pPr/>
              <a:t>69</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0C94BE6D-4181-0813-9098-0A899317BD78}"/>
              </a:ext>
            </a:extLst>
          </p:cNvPr>
          <p:cNvSpPr/>
          <p:nvPr/>
        </p:nvSpPr>
        <p:spPr>
          <a:xfrm>
            <a:off x="0" y="0"/>
            <a:ext cx="6858000" cy="2514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644CAC8B-D15E-A931-A6D3-9A40F3F23DAD}"/>
              </a:ext>
            </a:extLst>
          </p:cNvPr>
          <p:cNvSpPr>
            <a:spLocks noGrp="1"/>
          </p:cNvSpPr>
          <p:nvPr>
            <p:ph type="dt" sz="quarter" idx="10"/>
          </p:nvPr>
        </p:nvSpPr>
        <p:spPr/>
        <p:txBody>
          <a:bodyPr/>
          <a:lstStyle/>
          <a:p>
            <a:pPr>
              <a:defRPr/>
            </a:pPr>
            <a:fld id="{5AD632A3-E3CB-4155-B6D5-1C91608D3B55}"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959B2E51-B2D9-52B7-7541-056229E980D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1268" name="Segnaposto numero diapositiva 3">
            <a:extLst>
              <a:ext uri="{FF2B5EF4-FFF2-40B4-BE49-F238E27FC236}">
                <a16:creationId xmlns:a16="http://schemas.microsoft.com/office/drawing/2014/main" xmlns="" id="{69CEFE73-A0B1-6C0E-2650-BEEA2AABA5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27CCFC-2F80-47F5-AA80-6DFA444AAD7C}" type="slidenum">
              <a:rPr lang="it-IT" altLang="it-IT" sz="600">
                <a:solidFill>
                  <a:srgbClr val="898989"/>
                </a:solidFill>
              </a:rPr>
              <a:pPr/>
              <a:t>7</a:t>
            </a:fld>
            <a:endParaRPr lang="it-IT" altLang="it-IT" sz="600">
              <a:solidFill>
                <a:srgbClr val="898989"/>
              </a:solidFill>
            </a:endParaRPr>
          </a:p>
        </p:txBody>
      </p:sp>
      <p:grpSp>
        <p:nvGrpSpPr>
          <p:cNvPr id="11269" name="Gruppo 5">
            <a:extLst>
              <a:ext uri="{FF2B5EF4-FFF2-40B4-BE49-F238E27FC236}">
                <a16:creationId xmlns:a16="http://schemas.microsoft.com/office/drawing/2014/main" xmlns="" id="{CEEF97A0-7B1D-F465-D17C-8818404973B8}"/>
              </a:ext>
            </a:extLst>
          </p:cNvPr>
          <p:cNvGrpSpPr>
            <a:grpSpLocks/>
          </p:cNvGrpSpPr>
          <p:nvPr/>
        </p:nvGrpSpPr>
        <p:grpSpPr bwMode="auto">
          <a:xfrm rot="820718">
            <a:off x="3038475" y="1458913"/>
            <a:ext cx="3089275" cy="592137"/>
            <a:chOff x="1439089" y="2228972"/>
            <a:chExt cx="3270057" cy="1135060"/>
          </a:xfrm>
        </p:grpSpPr>
        <p:sp>
          <p:nvSpPr>
            <p:cNvPr id="7" name="Pentagono 6">
              <a:extLst>
                <a:ext uri="{FF2B5EF4-FFF2-40B4-BE49-F238E27FC236}">
                  <a16:creationId xmlns:a16="http://schemas.microsoft.com/office/drawing/2014/main" xmlns="" id="{C6488785-6928-7955-FC99-288CA7626A2E}"/>
                </a:ext>
              </a:extLst>
            </p:cNvPr>
            <p:cNvSpPr/>
            <p:nvPr/>
          </p:nvSpPr>
          <p:spPr>
            <a:xfrm rot="10800000">
              <a:off x="1437968" y="2227263"/>
              <a:ext cx="3223006" cy="113201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entagono 4">
              <a:extLst>
                <a:ext uri="{FF2B5EF4-FFF2-40B4-BE49-F238E27FC236}">
                  <a16:creationId xmlns:a16="http://schemas.microsoft.com/office/drawing/2014/main" xmlns="" id="{D148157B-3997-DC7F-520A-D89076FB61DE}"/>
                </a:ext>
              </a:extLst>
            </p:cNvPr>
            <p:cNvSpPr txBox="1"/>
            <p:nvPr/>
          </p:nvSpPr>
          <p:spPr>
            <a:xfrm>
              <a:off x="1767820" y="2228656"/>
              <a:ext cx="2940699" cy="1132018"/>
            </a:xfrm>
            <a:prstGeom prst="rect">
              <a:avLst/>
            </a:prstGeom>
          </p:spPr>
          <p:style>
            <a:lnRef idx="0">
              <a:scrgbClr r="0" g="0" b="0"/>
            </a:lnRef>
            <a:fillRef idx="0">
              <a:scrgbClr r="0" g="0" b="0"/>
            </a:fillRef>
            <a:effectRef idx="0">
              <a:scrgbClr r="0" g="0" b="0"/>
            </a:effectRef>
            <a:fontRef idx="minor">
              <a:schemeClr val="lt1"/>
            </a:fontRef>
          </p:style>
          <p:txBody>
            <a:bodyPr lIns="370102" tIns="60960" rIns="113792" bIns="60960" spcCol="1270" anchor="ctr"/>
            <a:lstStyle/>
            <a:p>
              <a:pPr algn="ctr" defTabSz="711200">
                <a:lnSpc>
                  <a:spcPct val="90000"/>
                </a:lnSpc>
                <a:spcAft>
                  <a:spcPct val="35000"/>
                </a:spcAft>
                <a:defRPr/>
              </a:pPr>
              <a:r>
                <a:rPr lang="it-IT" sz="1600"/>
                <a:t>Plesso Chiocciola</a:t>
              </a:r>
              <a:endParaRPr lang="it-IT" dirty="0"/>
            </a:p>
          </p:txBody>
        </p:sp>
      </p:grpSp>
      <p:pic>
        <p:nvPicPr>
          <p:cNvPr id="11270" name="Immagine 10">
            <a:extLst>
              <a:ext uri="{FF2B5EF4-FFF2-40B4-BE49-F238E27FC236}">
                <a16:creationId xmlns:a16="http://schemas.microsoft.com/office/drawing/2014/main" xmlns="" id="{F5211C45-CEE8-9FD2-139D-D3970CB0F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11758">
            <a:off x="576263" y="733425"/>
            <a:ext cx="24415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uppo 13">
            <a:extLst>
              <a:ext uri="{FF2B5EF4-FFF2-40B4-BE49-F238E27FC236}">
                <a16:creationId xmlns:a16="http://schemas.microsoft.com/office/drawing/2014/main" xmlns="" id="{290687E6-C78C-335D-0AEF-109862A9E2F5}"/>
              </a:ext>
            </a:extLst>
          </p:cNvPr>
          <p:cNvGrpSpPr>
            <a:grpSpLocks/>
          </p:cNvGrpSpPr>
          <p:nvPr/>
        </p:nvGrpSpPr>
        <p:grpSpPr bwMode="auto">
          <a:xfrm rot="-873461">
            <a:off x="3252446" y="2988055"/>
            <a:ext cx="2600949" cy="667146"/>
            <a:chOff x="1439089" y="2232992"/>
            <a:chExt cx="3223265" cy="1131040"/>
          </a:xfrm>
        </p:grpSpPr>
        <p:sp>
          <p:nvSpPr>
            <p:cNvPr id="15" name="Pentagono 14">
              <a:extLst>
                <a:ext uri="{FF2B5EF4-FFF2-40B4-BE49-F238E27FC236}">
                  <a16:creationId xmlns:a16="http://schemas.microsoft.com/office/drawing/2014/main" xmlns="" id="{27D1FDB5-A453-B6F3-8068-1B236F3BC727}"/>
                </a:ext>
              </a:extLst>
            </p:cNvPr>
            <p:cNvSpPr/>
            <p:nvPr/>
          </p:nvSpPr>
          <p:spPr>
            <a:xfrm rot="10800000">
              <a:off x="1439089" y="2232992"/>
              <a:ext cx="3223265" cy="1131040"/>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Pentagono 4">
              <a:extLst>
                <a:ext uri="{FF2B5EF4-FFF2-40B4-BE49-F238E27FC236}">
                  <a16:creationId xmlns:a16="http://schemas.microsoft.com/office/drawing/2014/main" xmlns="" id="{AC2EAB6E-6FD3-64A5-376D-77255146A522}"/>
                </a:ext>
              </a:extLst>
            </p:cNvPr>
            <p:cNvSpPr txBox="1"/>
            <p:nvPr/>
          </p:nvSpPr>
          <p:spPr>
            <a:xfrm rot="21600000">
              <a:off x="1716744" y="2223527"/>
              <a:ext cx="2940555" cy="1131040"/>
            </a:xfrm>
            <a:prstGeom prst="rect">
              <a:avLst/>
            </a:prstGeom>
          </p:spPr>
          <p:style>
            <a:lnRef idx="0">
              <a:scrgbClr r="0" g="0" b="0"/>
            </a:lnRef>
            <a:fillRef idx="0">
              <a:scrgbClr r="0" g="0" b="0"/>
            </a:fillRef>
            <a:effectRef idx="0">
              <a:scrgbClr r="0" g="0" b="0"/>
            </a:effectRef>
            <a:fontRef idx="minor">
              <a:schemeClr val="lt1"/>
            </a:fontRef>
          </p:style>
          <p:txBody>
            <a:bodyPr lIns="370102" tIns="60960" rIns="113792" bIns="60960" spcCol="1270" anchor="ctr"/>
            <a:lstStyle/>
            <a:p>
              <a:pPr algn="ctr" defTabSz="711200">
                <a:lnSpc>
                  <a:spcPct val="90000"/>
                </a:lnSpc>
                <a:spcAft>
                  <a:spcPct val="35000"/>
                </a:spcAft>
                <a:defRPr/>
              </a:pPr>
              <a:r>
                <a:rPr lang="it-IT" sz="1600" dirty="0"/>
                <a:t>Plesso Via del Sole sede ITE</a:t>
              </a:r>
              <a:endParaRPr lang="it-IT" dirty="0"/>
            </a:p>
          </p:txBody>
        </p:sp>
      </p:grpSp>
      <p:grpSp>
        <p:nvGrpSpPr>
          <p:cNvPr id="11274" name="Gruppo 20">
            <a:extLst>
              <a:ext uri="{FF2B5EF4-FFF2-40B4-BE49-F238E27FC236}">
                <a16:creationId xmlns:a16="http://schemas.microsoft.com/office/drawing/2014/main" xmlns="" id="{7C44A9CA-9852-9227-D4B0-E4869E65BA25}"/>
              </a:ext>
            </a:extLst>
          </p:cNvPr>
          <p:cNvGrpSpPr>
            <a:grpSpLocks/>
          </p:cNvGrpSpPr>
          <p:nvPr/>
        </p:nvGrpSpPr>
        <p:grpSpPr bwMode="auto">
          <a:xfrm rot="291820">
            <a:off x="3271838" y="6629400"/>
            <a:ext cx="3038475" cy="690563"/>
            <a:chOff x="1439089" y="2232991"/>
            <a:chExt cx="3223265" cy="1131041"/>
          </a:xfrm>
        </p:grpSpPr>
        <p:sp>
          <p:nvSpPr>
            <p:cNvPr id="22" name="Pentagono 21">
              <a:extLst>
                <a:ext uri="{FF2B5EF4-FFF2-40B4-BE49-F238E27FC236}">
                  <a16:creationId xmlns:a16="http://schemas.microsoft.com/office/drawing/2014/main" xmlns="" id="{C2D8AA5B-90CA-AE5C-E79A-CF262398FED0}"/>
                </a:ext>
              </a:extLst>
            </p:cNvPr>
            <p:cNvSpPr/>
            <p:nvPr/>
          </p:nvSpPr>
          <p:spPr>
            <a:xfrm rot="10800000">
              <a:off x="1439089" y="2232991"/>
              <a:ext cx="3223265" cy="113104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Pentagono 4">
              <a:extLst>
                <a:ext uri="{FF2B5EF4-FFF2-40B4-BE49-F238E27FC236}">
                  <a16:creationId xmlns:a16="http://schemas.microsoft.com/office/drawing/2014/main" xmlns="" id="{2004A8D0-09DD-9CD8-DEBA-5E7DB6393369}"/>
                </a:ext>
              </a:extLst>
            </p:cNvPr>
            <p:cNvSpPr txBox="1"/>
            <p:nvPr/>
          </p:nvSpPr>
          <p:spPr>
            <a:xfrm>
              <a:off x="1719143" y="2233050"/>
              <a:ext cx="2940345" cy="1131039"/>
            </a:xfrm>
            <a:prstGeom prst="rect">
              <a:avLst/>
            </a:prstGeom>
          </p:spPr>
          <p:style>
            <a:lnRef idx="0">
              <a:scrgbClr r="0" g="0" b="0"/>
            </a:lnRef>
            <a:fillRef idx="0">
              <a:scrgbClr r="0" g="0" b="0"/>
            </a:fillRef>
            <a:effectRef idx="0">
              <a:scrgbClr r="0" g="0" b="0"/>
            </a:effectRef>
            <a:fontRef idx="minor">
              <a:schemeClr val="lt1"/>
            </a:fontRef>
          </p:style>
          <p:txBody>
            <a:bodyPr lIns="370102" tIns="60960" rIns="113792" bIns="60960" spcCol="1270" anchor="ctr"/>
            <a:lstStyle/>
            <a:p>
              <a:pPr algn="ctr" defTabSz="711200">
                <a:lnSpc>
                  <a:spcPct val="90000"/>
                </a:lnSpc>
                <a:spcAft>
                  <a:spcPct val="35000"/>
                </a:spcAft>
                <a:defRPr/>
              </a:pPr>
              <a:r>
                <a:rPr lang="it-IT" sz="1600"/>
                <a:t>Plesso Sorrenti</a:t>
              </a:r>
              <a:endParaRPr lang="it-IT" dirty="0"/>
            </a:p>
          </p:txBody>
        </p:sp>
      </p:grpSp>
      <p:pic>
        <p:nvPicPr>
          <p:cNvPr id="5" name="Immagine 4">
            <a:extLst>
              <a:ext uri="{FF2B5EF4-FFF2-40B4-BE49-F238E27FC236}">
                <a16:creationId xmlns:a16="http://schemas.microsoft.com/office/drawing/2014/main" xmlns="" id="{38C39102-0A4D-5C8E-8D87-C265B0455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318" y="5917262"/>
            <a:ext cx="2763034" cy="1519262"/>
          </a:xfrm>
          <a:prstGeom prst="rect">
            <a:avLst/>
          </a:prstGeom>
        </p:spPr>
      </p:pic>
      <p:pic>
        <p:nvPicPr>
          <p:cNvPr id="6" name="Immagine 5">
            <a:extLst>
              <a:ext uri="{FF2B5EF4-FFF2-40B4-BE49-F238E27FC236}">
                <a16:creationId xmlns:a16="http://schemas.microsoft.com/office/drawing/2014/main" xmlns="" id="{2910531A-F147-26E6-FE56-4DCBBB5E3932}"/>
              </a:ext>
            </a:extLst>
          </p:cNvPr>
          <p:cNvPicPr>
            <a:picLocks noChangeAspect="1"/>
          </p:cNvPicPr>
          <p:nvPr/>
        </p:nvPicPr>
        <p:blipFill>
          <a:blip r:embed="rId4" cstate="print">
            <a:extLst>
              <a:ext uri="{28A0092B-C50C-407E-A947-70E740481C1C}">
                <a14:useLocalDpi xmlns:a14="http://schemas.microsoft.com/office/drawing/2010/main" val="0"/>
              </a:ext>
            </a:extLst>
          </a:blip>
          <a:srcRect l="1261" t="2093" r="-1261" b="40919"/>
          <a:stretch/>
        </p:blipFill>
        <p:spPr>
          <a:xfrm>
            <a:off x="315320" y="3254212"/>
            <a:ext cx="2839184" cy="17749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magine 1">
            <a:extLst>
              <a:ext uri="{FF2B5EF4-FFF2-40B4-BE49-F238E27FC236}">
                <a16:creationId xmlns:a16="http://schemas.microsoft.com/office/drawing/2014/main" xmlns="" id="{AC3D6F43-6E85-1B83-5216-DC918EEA6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4DA3A088-363F-D5D0-2CFC-78EFB885FDFD}"/>
              </a:ext>
            </a:extLst>
          </p:cNvPr>
          <p:cNvSpPr>
            <a:spLocks noGrp="1"/>
          </p:cNvSpPr>
          <p:nvPr>
            <p:ph type="dt" sz="quarter" idx="10"/>
          </p:nvPr>
        </p:nvSpPr>
        <p:spPr/>
        <p:txBody>
          <a:bodyPr/>
          <a:lstStyle/>
          <a:p>
            <a:pPr>
              <a:defRPr/>
            </a:pPr>
            <a:fld id="{7D826E67-4635-4421-8BD8-AB32E9715DDE}"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F0167ACA-3728-6927-857D-4B3994B38FE7}"/>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4997" name="Segnaposto numero diapositiva 3">
            <a:extLst>
              <a:ext uri="{FF2B5EF4-FFF2-40B4-BE49-F238E27FC236}">
                <a16:creationId xmlns:a16="http://schemas.microsoft.com/office/drawing/2014/main" xmlns="" id="{AB8E7C7B-2C4D-7B3B-0115-4D4B0AF470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3BDCF49-FC6B-4662-9559-48F10F74C6F8}" type="slidenum">
              <a:rPr lang="it-IT" altLang="it-IT" sz="600">
                <a:solidFill>
                  <a:srgbClr val="898989"/>
                </a:solidFill>
              </a:rPr>
              <a:pPr/>
              <a:t>70</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850510AD-1F7C-9B1B-9632-D0AAB485C43A}"/>
              </a:ext>
            </a:extLst>
          </p:cNvPr>
          <p:cNvSpPr/>
          <p:nvPr/>
        </p:nvSpPr>
        <p:spPr>
          <a:xfrm>
            <a:off x="0" y="0"/>
            <a:ext cx="6858000" cy="20574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magine 1">
            <a:extLst>
              <a:ext uri="{FF2B5EF4-FFF2-40B4-BE49-F238E27FC236}">
                <a16:creationId xmlns:a16="http://schemas.microsoft.com/office/drawing/2014/main" xmlns="" id="{35BB1C67-78CB-5058-C374-09133F6248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BCCBFE8F-EB73-30F8-6E84-72017C0C0902}"/>
              </a:ext>
            </a:extLst>
          </p:cNvPr>
          <p:cNvSpPr>
            <a:spLocks noGrp="1"/>
          </p:cNvSpPr>
          <p:nvPr>
            <p:ph type="dt" sz="quarter" idx="10"/>
          </p:nvPr>
        </p:nvSpPr>
        <p:spPr/>
        <p:txBody>
          <a:bodyPr/>
          <a:lstStyle/>
          <a:p>
            <a:pPr>
              <a:defRPr/>
            </a:pPr>
            <a:fld id="{ABE378B9-B52E-4744-A35F-B56E3A41F83D}"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8593C86B-E2A8-166C-646B-5272321170E1}"/>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6021" name="Segnaposto numero diapositiva 3">
            <a:extLst>
              <a:ext uri="{FF2B5EF4-FFF2-40B4-BE49-F238E27FC236}">
                <a16:creationId xmlns:a16="http://schemas.microsoft.com/office/drawing/2014/main" xmlns="" id="{B5570510-AF34-BF3A-1D7B-FCB88D7EC2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2C93776-F7F2-4B41-BCFF-D49F5B495616}" type="slidenum">
              <a:rPr lang="it-IT" altLang="it-IT" sz="600">
                <a:solidFill>
                  <a:srgbClr val="898989"/>
                </a:solidFill>
              </a:rPr>
              <a:pPr/>
              <a:t>71</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449D9EAB-A7C7-E7EB-5E88-695F15914313}"/>
              </a:ext>
            </a:extLst>
          </p:cNvPr>
          <p:cNvSpPr/>
          <p:nvPr/>
        </p:nvSpPr>
        <p:spPr>
          <a:xfrm>
            <a:off x="0" y="0"/>
            <a:ext cx="6858000" cy="18288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magine 1">
            <a:extLst>
              <a:ext uri="{FF2B5EF4-FFF2-40B4-BE49-F238E27FC236}">
                <a16:creationId xmlns:a16="http://schemas.microsoft.com/office/drawing/2014/main" xmlns="" id="{A3F44D5F-478B-2AE3-AD1C-7D44703362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03EAD178-BEAB-56EA-3E41-2417ECC8D75C}"/>
              </a:ext>
            </a:extLst>
          </p:cNvPr>
          <p:cNvSpPr>
            <a:spLocks noGrp="1"/>
          </p:cNvSpPr>
          <p:nvPr>
            <p:ph type="dt" sz="quarter" idx="10"/>
          </p:nvPr>
        </p:nvSpPr>
        <p:spPr/>
        <p:txBody>
          <a:bodyPr/>
          <a:lstStyle/>
          <a:p>
            <a:pPr>
              <a:defRPr/>
            </a:pPr>
            <a:fld id="{7A2E39DC-2064-499B-8542-E6E56CBBD52E}"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08493092-5E14-22BD-08E7-8B95DA6E31A3}"/>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7045" name="Segnaposto numero diapositiva 3">
            <a:extLst>
              <a:ext uri="{FF2B5EF4-FFF2-40B4-BE49-F238E27FC236}">
                <a16:creationId xmlns:a16="http://schemas.microsoft.com/office/drawing/2014/main" xmlns="" id="{4C4E186C-8C86-6056-1DE7-D848647999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B3DFCC-0C1E-4779-917F-9ED218E811AD}" type="slidenum">
              <a:rPr lang="it-IT" altLang="it-IT" sz="600">
                <a:solidFill>
                  <a:srgbClr val="898989"/>
                </a:solidFill>
              </a:rPr>
              <a:pPr/>
              <a:t>72</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64D95050-6D07-5691-B079-04DD8EC5F711}"/>
              </a:ext>
            </a:extLst>
          </p:cNvPr>
          <p:cNvSpPr/>
          <p:nvPr/>
        </p:nvSpPr>
        <p:spPr>
          <a:xfrm>
            <a:off x="0" y="0"/>
            <a:ext cx="6858000" cy="2133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1">
            <a:extLst>
              <a:ext uri="{FF2B5EF4-FFF2-40B4-BE49-F238E27FC236}">
                <a16:creationId xmlns:a16="http://schemas.microsoft.com/office/drawing/2014/main" xmlns="" id="{31C08061-A0F8-9A21-97DA-231D75E35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57E926F2-2838-42C3-E51C-3E660EDC741C}"/>
              </a:ext>
            </a:extLst>
          </p:cNvPr>
          <p:cNvSpPr>
            <a:spLocks noGrp="1"/>
          </p:cNvSpPr>
          <p:nvPr>
            <p:ph type="dt" sz="quarter" idx="10"/>
          </p:nvPr>
        </p:nvSpPr>
        <p:spPr/>
        <p:txBody>
          <a:bodyPr/>
          <a:lstStyle/>
          <a:p>
            <a:pPr>
              <a:defRPr/>
            </a:pPr>
            <a:fld id="{3F4585BB-A017-44C7-BFB9-C5971546E88F}"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B9F0E8E6-6952-C970-BDC6-FB8C363E33EB}"/>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8069" name="Segnaposto numero diapositiva 3">
            <a:extLst>
              <a:ext uri="{FF2B5EF4-FFF2-40B4-BE49-F238E27FC236}">
                <a16:creationId xmlns:a16="http://schemas.microsoft.com/office/drawing/2014/main" xmlns="" id="{1061A16A-165A-D809-193F-E48823227B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1AE023C-0056-429A-81E4-075BE5B8E629}" type="slidenum">
              <a:rPr lang="it-IT" altLang="it-IT" sz="600">
                <a:solidFill>
                  <a:srgbClr val="898989"/>
                </a:solidFill>
              </a:rPr>
              <a:pPr/>
              <a:t>73</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C382360D-BA64-652D-2A75-7503CE0EA7BD}"/>
              </a:ext>
            </a:extLst>
          </p:cNvPr>
          <p:cNvSpPr/>
          <p:nvPr/>
        </p:nvSpPr>
        <p:spPr>
          <a:xfrm>
            <a:off x="0" y="0"/>
            <a:ext cx="6858000" cy="15240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1">
            <a:extLst>
              <a:ext uri="{FF2B5EF4-FFF2-40B4-BE49-F238E27FC236}">
                <a16:creationId xmlns:a16="http://schemas.microsoft.com/office/drawing/2014/main" xmlns="" id="{A14D5EBA-A1FE-8E3F-7691-8E3476F710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F90504AF-B422-2B87-6DEE-CF5D3B3F7944}"/>
              </a:ext>
            </a:extLst>
          </p:cNvPr>
          <p:cNvSpPr>
            <a:spLocks noGrp="1"/>
          </p:cNvSpPr>
          <p:nvPr>
            <p:ph type="dt" sz="quarter" idx="10"/>
          </p:nvPr>
        </p:nvSpPr>
        <p:spPr/>
        <p:txBody>
          <a:bodyPr/>
          <a:lstStyle/>
          <a:p>
            <a:pPr>
              <a:defRPr/>
            </a:pPr>
            <a:fld id="{C0591B31-E41B-41DD-821D-203F7A269EE0}"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63E78D18-0BA0-506C-AF26-8E2D507CCDF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89093" name="Segnaposto numero diapositiva 3">
            <a:extLst>
              <a:ext uri="{FF2B5EF4-FFF2-40B4-BE49-F238E27FC236}">
                <a16:creationId xmlns:a16="http://schemas.microsoft.com/office/drawing/2014/main" xmlns="" id="{702BDE3F-0658-A745-1B9C-3519DD3A35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A5C2ED-E5AC-4DBA-9F26-D424542EF658}" type="slidenum">
              <a:rPr lang="it-IT" altLang="it-IT" sz="600">
                <a:solidFill>
                  <a:srgbClr val="898989"/>
                </a:solidFill>
              </a:rPr>
              <a:pPr/>
              <a:t>74</a:t>
            </a:fld>
            <a:endParaRPr lang="it-IT" altLang="it-IT" sz="600">
              <a:solidFill>
                <a:srgbClr val="898989"/>
              </a:solidFill>
            </a:endParaRPr>
          </a:p>
        </p:txBody>
      </p:sp>
      <p:sp>
        <p:nvSpPr>
          <p:cNvPr id="6" name="Callout con freccia in giù 5">
            <a:extLst>
              <a:ext uri="{FF2B5EF4-FFF2-40B4-BE49-F238E27FC236}">
                <a16:creationId xmlns:a16="http://schemas.microsoft.com/office/drawing/2014/main" xmlns="" id="{ED55D4E4-0BBF-A9CD-2180-8D87FDC9BCA7}"/>
              </a:ext>
            </a:extLst>
          </p:cNvPr>
          <p:cNvSpPr/>
          <p:nvPr/>
        </p:nvSpPr>
        <p:spPr>
          <a:xfrm>
            <a:off x="0" y="609600"/>
            <a:ext cx="6858000" cy="19050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magine 1">
            <a:extLst>
              <a:ext uri="{FF2B5EF4-FFF2-40B4-BE49-F238E27FC236}">
                <a16:creationId xmlns:a16="http://schemas.microsoft.com/office/drawing/2014/main" xmlns="" id="{0899F03B-55F0-ECEA-EC26-F0AF8FBC1C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Immagine 2">
            <a:extLst>
              <a:ext uri="{FF2B5EF4-FFF2-40B4-BE49-F238E27FC236}">
                <a16:creationId xmlns:a16="http://schemas.microsoft.com/office/drawing/2014/main" xmlns="" id="{B60ABF6D-96A3-3949-9B0D-B431222C1B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xmlns="" id="{45A88996-8715-5C7A-E5EA-03ABDCB711CE}"/>
              </a:ext>
            </a:extLst>
          </p:cNvPr>
          <p:cNvSpPr>
            <a:spLocks noGrp="1"/>
          </p:cNvSpPr>
          <p:nvPr>
            <p:ph type="dt" sz="quarter" idx="10"/>
          </p:nvPr>
        </p:nvSpPr>
        <p:spPr/>
        <p:txBody>
          <a:bodyPr/>
          <a:lstStyle/>
          <a:p>
            <a:pPr>
              <a:defRPr/>
            </a:pPr>
            <a:fld id="{88947566-DAF2-46B2-9BD7-6A1A6DA4202B}"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DEA5E063-C64D-105E-3D92-1D4E719A8F66}"/>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0118" name="Segnaposto numero diapositiva 3">
            <a:extLst>
              <a:ext uri="{FF2B5EF4-FFF2-40B4-BE49-F238E27FC236}">
                <a16:creationId xmlns:a16="http://schemas.microsoft.com/office/drawing/2014/main" xmlns="" id="{6F913F88-3D55-6BF5-B7D7-BD375A51E4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AC51E-159E-40D6-99AB-354216F7A83F}" type="slidenum">
              <a:rPr lang="it-IT" altLang="it-IT" sz="600">
                <a:solidFill>
                  <a:srgbClr val="898989"/>
                </a:solidFill>
              </a:rPr>
              <a:pPr/>
              <a:t>75</a:t>
            </a:fld>
            <a:endParaRPr lang="it-IT" altLang="it-IT" sz="600">
              <a:solidFill>
                <a:srgbClr val="898989"/>
              </a:solidFill>
            </a:endParaRPr>
          </a:p>
        </p:txBody>
      </p:sp>
      <p:sp>
        <p:nvSpPr>
          <p:cNvPr id="7" name="Callout con freccia in giù 6">
            <a:extLst>
              <a:ext uri="{FF2B5EF4-FFF2-40B4-BE49-F238E27FC236}">
                <a16:creationId xmlns:a16="http://schemas.microsoft.com/office/drawing/2014/main" xmlns="" id="{431EC245-396F-3C01-4427-9C4CF102DAAF}"/>
              </a:ext>
            </a:extLst>
          </p:cNvPr>
          <p:cNvSpPr/>
          <p:nvPr/>
        </p:nvSpPr>
        <p:spPr>
          <a:xfrm>
            <a:off x="0" y="0"/>
            <a:ext cx="6858000" cy="1371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spd="slow">
    <p:circl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FE5206C6-9638-2EC8-1628-F3B024D2E86C}"/>
              </a:ext>
            </a:extLst>
          </p:cNvPr>
          <p:cNvSpPr>
            <a:spLocks noGrp="1"/>
          </p:cNvSpPr>
          <p:nvPr>
            <p:ph type="dt" sz="quarter" idx="10"/>
          </p:nvPr>
        </p:nvSpPr>
        <p:spPr/>
        <p:txBody>
          <a:bodyPr/>
          <a:lstStyle/>
          <a:p>
            <a:pPr>
              <a:defRPr/>
            </a:pPr>
            <a:fld id="{AC97704C-8BF4-4407-B2FF-31141A9DF855}"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E924FF11-52F3-89C2-A479-44555D47D91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1140" name="Segnaposto numero diapositiva 3">
            <a:extLst>
              <a:ext uri="{FF2B5EF4-FFF2-40B4-BE49-F238E27FC236}">
                <a16:creationId xmlns:a16="http://schemas.microsoft.com/office/drawing/2014/main" xmlns="" id="{F4BAA969-4E91-481B-6C3F-20FDA30BA8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87ECB21-7596-41FF-BF1E-8740B9E8F47F}" type="slidenum">
              <a:rPr lang="it-IT" altLang="it-IT" sz="600">
                <a:solidFill>
                  <a:srgbClr val="898989"/>
                </a:solidFill>
              </a:rPr>
              <a:pPr/>
              <a:t>76</a:t>
            </a:fld>
            <a:endParaRPr lang="it-IT" altLang="it-IT" sz="600">
              <a:solidFill>
                <a:srgbClr val="898989"/>
              </a:solidFill>
            </a:endParaRPr>
          </a:p>
        </p:txBody>
      </p:sp>
      <p:graphicFrame>
        <p:nvGraphicFramePr>
          <p:cNvPr id="91141" name="Oggetto 4">
            <a:extLst>
              <a:ext uri="{FF2B5EF4-FFF2-40B4-BE49-F238E27FC236}">
                <a16:creationId xmlns:a16="http://schemas.microsoft.com/office/drawing/2014/main" xmlns="" id="{8E1EA653-60CD-739D-E9A8-4992EA1C7803}"/>
              </a:ext>
            </a:extLst>
          </p:cNvPr>
          <p:cNvGraphicFramePr>
            <a:graphicFrameLocks noChangeAspect="1"/>
          </p:cNvGraphicFramePr>
          <p:nvPr/>
        </p:nvGraphicFramePr>
        <p:xfrm>
          <a:off x="304800" y="304800"/>
          <a:ext cx="5943600" cy="8170863"/>
        </p:xfrm>
        <a:graphic>
          <a:graphicData uri="http://schemas.openxmlformats.org/presentationml/2006/ole">
            <mc:AlternateContent xmlns:mc="http://schemas.openxmlformats.org/markup-compatibility/2006">
              <mc:Choice xmlns:v="urn:schemas-microsoft-com:vml" Requires="v">
                <p:oleObj spid="_x0000_s3075" name="Document" r:id="rId3" imgW="6303610" imgH="9105579" progId="Word.Document.12">
                  <p:embed/>
                </p:oleObj>
              </mc:Choice>
              <mc:Fallback>
                <p:oleObj name="Document" r:id="rId3" imgW="6303610" imgH="9105579"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5943600" cy="817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llout con freccia in giù 5">
            <a:extLst>
              <a:ext uri="{FF2B5EF4-FFF2-40B4-BE49-F238E27FC236}">
                <a16:creationId xmlns:a16="http://schemas.microsoft.com/office/drawing/2014/main" xmlns="" id="{F28A372E-AC82-1FE9-0FA1-118B1E5D72F8}"/>
              </a:ext>
            </a:extLst>
          </p:cNvPr>
          <p:cNvSpPr/>
          <p:nvPr/>
        </p:nvSpPr>
        <p:spPr>
          <a:xfrm>
            <a:off x="0" y="76200"/>
            <a:ext cx="6858000" cy="15240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spd="slow">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53D9E80-97EA-01A7-E14E-1D42A413B61D}"/>
              </a:ext>
            </a:extLst>
          </p:cNvPr>
          <p:cNvSpPr>
            <a:spLocks noGrp="1"/>
          </p:cNvSpPr>
          <p:nvPr>
            <p:ph type="dt" sz="quarter" idx="10"/>
          </p:nvPr>
        </p:nvSpPr>
        <p:spPr/>
        <p:txBody>
          <a:bodyPr/>
          <a:lstStyle/>
          <a:p>
            <a:pPr>
              <a:defRPr/>
            </a:pPr>
            <a:fld id="{54FC41C5-D45C-4FF4-A028-0BBF4C34D6DD}"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1F59632E-C5AC-FC31-7CD3-043AE5C15E49}"/>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2164" name="Segnaposto numero diapositiva 3">
            <a:extLst>
              <a:ext uri="{FF2B5EF4-FFF2-40B4-BE49-F238E27FC236}">
                <a16:creationId xmlns:a16="http://schemas.microsoft.com/office/drawing/2014/main" xmlns="" id="{2EBF1632-B98C-439C-0A8B-46B03B53DA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E719015-54DF-4037-A15C-95146500E435}" type="slidenum">
              <a:rPr lang="it-IT" altLang="it-IT" sz="600">
                <a:solidFill>
                  <a:srgbClr val="898989"/>
                </a:solidFill>
              </a:rPr>
              <a:pPr/>
              <a:t>77</a:t>
            </a:fld>
            <a:endParaRPr lang="it-IT" altLang="it-IT" sz="600">
              <a:solidFill>
                <a:srgbClr val="898989"/>
              </a:solidFill>
            </a:endParaRPr>
          </a:p>
        </p:txBody>
      </p:sp>
      <p:graphicFrame>
        <p:nvGraphicFramePr>
          <p:cNvPr id="92165" name="Oggetto 5">
            <a:extLst>
              <a:ext uri="{FF2B5EF4-FFF2-40B4-BE49-F238E27FC236}">
                <a16:creationId xmlns:a16="http://schemas.microsoft.com/office/drawing/2014/main" xmlns="" id="{2D1954D8-18AC-E65C-1608-199CE1C7A7BA}"/>
              </a:ext>
            </a:extLst>
          </p:cNvPr>
          <p:cNvGraphicFramePr>
            <a:graphicFrameLocks noChangeAspect="1"/>
          </p:cNvGraphicFramePr>
          <p:nvPr/>
        </p:nvGraphicFramePr>
        <p:xfrm>
          <a:off x="381000" y="152400"/>
          <a:ext cx="6172200" cy="8323263"/>
        </p:xfrm>
        <a:graphic>
          <a:graphicData uri="http://schemas.openxmlformats.org/presentationml/2006/ole">
            <mc:AlternateContent xmlns:mc="http://schemas.openxmlformats.org/markup-compatibility/2006">
              <mc:Choice xmlns:v="urn:schemas-microsoft-com:vml" Requires="v">
                <p:oleObj spid="_x0000_s4099" name="Document" r:id="rId3" imgW="6303610" imgH="9295241" progId="Word.Document.12">
                  <p:embed/>
                </p:oleObj>
              </mc:Choice>
              <mc:Fallback>
                <p:oleObj name="Document" r:id="rId3" imgW="6303610" imgH="9295241" progId="Word.Document.12">
                  <p:embed/>
                  <p:pic>
                    <p:nvPicPr>
                      <p:cNvPr id="0" name="Ogget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172200" cy="832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llout con freccia in giù 5">
            <a:extLst>
              <a:ext uri="{FF2B5EF4-FFF2-40B4-BE49-F238E27FC236}">
                <a16:creationId xmlns:a16="http://schemas.microsoft.com/office/drawing/2014/main" xmlns="" id="{738B0601-962C-435F-DF11-5776D20E71EF}"/>
              </a:ext>
            </a:extLst>
          </p:cNvPr>
          <p:cNvSpPr/>
          <p:nvPr/>
        </p:nvSpPr>
        <p:spPr>
          <a:xfrm>
            <a:off x="0" y="0"/>
            <a:ext cx="6858000" cy="14478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spd="slow">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03EF541-041F-FB92-08A3-5F0D77CB20D6}"/>
              </a:ext>
            </a:extLst>
          </p:cNvPr>
          <p:cNvSpPr>
            <a:spLocks noGrp="1"/>
          </p:cNvSpPr>
          <p:nvPr>
            <p:ph type="dt" sz="quarter" idx="10"/>
          </p:nvPr>
        </p:nvSpPr>
        <p:spPr/>
        <p:txBody>
          <a:bodyPr/>
          <a:lstStyle/>
          <a:p>
            <a:pPr>
              <a:defRPr/>
            </a:pPr>
            <a:fld id="{468CC2A8-0398-4984-8423-8C16F1501286}"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CB41E815-9448-ADB0-6836-559BD5CDE2D4}"/>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3188" name="Segnaposto numero diapositiva 3">
            <a:extLst>
              <a:ext uri="{FF2B5EF4-FFF2-40B4-BE49-F238E27FC236}">
                <a16:creationId xmlns:a16="http://schemas.microsoft.com/office/drawing/2014/main" xmlns="" id="{E3328EFE-9450-0CC8-B9E2-B951B13B08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37F995-0655-441E-B253-4E5B93589F03}" type="slidenum">
              <a:rPr lang="it-IT" altLang="it-IT" sz="600">
                <a:solidFill>
                  <a:srgbClr val="898989"/>
                </a:solidFill>
              </a:rPr>
              <a:pPr/>
              <a:t>78</a:t>
            </a:fld>
            <a:endParaRPr lang="it-IT" altLang="it-IT" sz="600">
              <a:solidFill>
                <a:srgbClr val="898989"/>
              </a:solidFill>
            </a:endParaRPr>
          </a:p>
        </p:txBody>
      </p:sp>
      <p:graphicFrame>
        <p:nvGraphicFramePr>
          <p:cNvPr id="93189" name="Oggetto 4">
            <a:extLst>
              <a:ext uri="{FF2B5EF4-FFF2-40B4-BE49-F238E27FC236}">
                <a16:creationId xmlns:a16="http://schemas.microsoft.com/office/drawing/2014/main" xmlns="" id="{00D6F7D3-9AB0-65FB-0D89-803A2517462B}"/>
              </a:ext>
            </a:extLst>
          </p:cNvPr>
          <p:cNvGraphicFramePr>
            <a:graphicFrameLocks noChangeAspect="1"/>
          </p:cNvGraphicFramePr>
          <p:nvPr/>
        </p:nvGraphicFramePr>
        <p:xfrm>
          <a:off x="609600" y="304800"/>
          <a:ext cx="5776913" cy="8077200"/>
        </p:xfrm>
        <a:graphic>
          <a:graphicData uri="http://schemas.openxmlformats.org/presentationml/2006/ole">
            <mc:AlternateContent xmlns:mc="http://schemas.openxmlformats.org/markup-compatibility/2006">
              <mc:Choice xmlns:v="urn:schemas-microsoft-com:vml" Requires="v">
                <p:oleObj spid="_x0000_s5123" name="Document" r:id="rId3" imgW="6303610" imgH="9343919" progId="Word.Document.12">
                  <p:embed/>
                </p:oleObj>
              </mc:Choice>
              <mc:Fallback>
                <p:oleObj name="Document" r:id="rId3" imgW="6303610" imgH="9343919"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4800"/>
                        <a:ext cx="5776913"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llout con freccia in giù 5">
            <a:extLst>
              <a:ext uri="{FF2B5EF4-FFF2-40B4-BE49-F238E27FC236}">
                <a16:creationId xmlns:a16="http://schemas.microsoft.com/office/drawing/2014/main" xmlns="" id="{574C4753-EB81-EF48-7C28-3D559E15C66B}"/>
              </a:ext>
            </a:extLst>
          </p:cNvPr>
          <p:cNvSpPr/>
          <p:nvPr/>
        </p:nvSpPr>
        <p:spPr>
          <a:xfrm>
            <a:off x="0" y="0"/>
            <a:ext cx="6858000" cy="16002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400" b="1" dirty="0">
                <a:solidFill>
                  <a:srgbClr val="FF0000"/>
                </a:solidFill>
                <a:latin typeface="Times New Roman" panose="02020603050405020304" pitchFamily="18" charset="0"/>
                <a:cs typeface="Times New Roman" panose="02020603050405020304" pitchFamily="18" charset="0"/>
              </a:rPr>
              <a:t>Istituto Comprensivo Statale CROSIA - MIRTO</a:t>
            </a:r>
          </a:p>
        </p:txBody>
      </p:sp>
    </p:spTree>
  </p:cSld>
  <p:clrMapOvr>
    <a:masterClrMapping/>
  </p:clrMapOvr>
  <p:transition spd="slow">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olo 8">
            <a:extLst>
              <a:ext uri="{FF2B5EF4-FFF2-40B4-BE49-F238E27FC236}">
                <a16:creationId xmlns:a16="http://schemas.microsoft.com/office/drawing/2014/main" xmlns="" id="{AC4EE466-A8A7-6CB6-5E2C-124540A9921F}"/>
              </a:ext>
            </a:extLst>
          </p:cNvPr>
          <p:cNvSpPr>
            <a:spLocks noGrp="1"/>
          </p:cNvSpPr>
          <p:nvPr>
            <p:ph type="title"/>
          </p:nvPr>
        </p:nvSpPr>
        <p:spPr>
          <a:xfrm>
            <a:off x="471488" y="487363"/>
            <a:ext cx="5915025" cy="1874837"/>
          </a:xfrm>
        </p:spPr>
        <p:txBody>
          <a:bodyPr/>
          <a:lstStyle/>
          <a:p>
            <a:pPr algn="ctr"/>
            <a:r>
              <a:rPr lang="it-IT" altLang="it-IT"/>
              <a:t/>
            </a:r>
            <a:br>
              <a:rPr lang="it-IT" altLang="it-IT"/>
            </a:br>
            <a:r>
              <a:rPr lang="it-IT" altLang="it-IT"/>
              <a:t/>
            </a:r>
            <a:br>
              <a:rPr lang="it-IT" altLang="it-IT"/>
            </a:br>
            <a:r>
              <a:rPr lang="it-IT" altLang="it-IT"/>
              <a:t>Opuscolo Informativo per il </a:t>
            </a:r>
            <a:br>
              <a:rPr lang="it-IT" altLang="it-IT"/>
            </a:br>
            <a:r>
              <a:rPr lang="it-IT" altLang="it-IT" sz="4000" b="1">
                <a:solidFill>
                  <a:srgbClr val="0000FF"/>
                </a:solidFill>
              </a:rPr>
              <a:t>PIANO di EMERGENZA</a:t>
            </a:r>
            <a:br>
              <a:rPr lang="it-IT" altLang="it-IT" sz="4000" b="1">
                <a:solidFill>
                  <a:srgbClr val="0000FF"/>
                </a:solidFill>
              </a:rPr>
            </a:br>
            <a:endParaRPr lang="it-IT" altLang="it-IT" sz="4000" b="1">
              <a:solidFill>
                <a:srgbClr val="0000FF"/>
              </a:solidFill>
            </a:endParaRPr>
          </a:p>
        </p:txBody>
      </p:sp>
      <p:sp>
        <p:nvSpPr>
          <p:cNvPr id="2" name="Segnaposto data 1">
            <a:extLst>
              <a:ext uri="{FF2B5EF4-FFF2-40B4-BE49-F238E27FC236}">
                <a16:creationId xmlns:a16="http://schemas.microsoft.com/office/drawing/2014/main" xmlns="" id="{3A67DC9D-0138-C89B-01CD-E807D6A3FCEE}"/>
              </a:ext>
            </a:extLst>
          </p:cNvPr>
          <p:cNvSpPr>
            <a:spLocks noGrp="1"/>
          </p:cNvSpPr>
          <p:nvPr>
            <p:ph type="dt" sz="quarter" idx="10"/>
          </p:nvPr>
        </p:nvSpPr>
        <p:spPr/>
        <p:txBody>
          <a:bodyPr/>
          <a:lstStyle/>
          <a:p>
            <a:pPr>
              <a:defRPr/>
            </a:pPr>
            <a:fld id="{49FDDF88-3AFF-43FE-BDF8-18B31CB4F729}"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53710D2D-FF27-FD95-46CE-B824ADD4987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4213" name="Segnaposto numero diapositiva 3">
            <a:extLst>
              <a:ext uri="{FF2B5EF4-FFF2-40B4-BE49-F238E27FC236}">
                <a16:creationId xmlns:a16="http://schemas.microsoft.com/office/drawing/2014/main" xmlns="" id="{60355D32-7FAC-3FAC-1D13-F596F1F3BC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38D3F97-C697-4A56-BF6C-DC4B97F5775C}" type="slidenum">
              <a:rPr lang="it-IT" altLang="it-IT" sz="600">
                <a:solidFill>
                  <a:srgbClr val="898989"/>
                </a:solidFill>
              </a:rPr>
              <a:pPr/>
              <a:t>79</a:t>
            </a:fld>
            <a:endParaRPr lang="it-IT" altLang="it-IT" sz="600">
              <a:solidFill>
                <a:srgbClr val="898989"/>
              </a:solidFill>
            </a:endParaRPr>
          </a:p>
        </p:txBody>
      </p:sp>
      <p:sp>
        <p:nvSpPr>
          <p:cNvPr id="5" name="Callout con freccia in giù 4">
            <a:extLst>
              <a:ext uri="{FF2B5EF4-FFF2-40B4-BE49-F238E27FC236}">
                <a16:creationId xmlns:a16="http://schemas.microsoft.com/office/drawing/2014/main" xmlns="" id="{2F75A752-D9B2-C6C2-A9BF-1B9A9CC8C12D}"/>
              </a:ext>
            </a:extLst>
          </p:cNvPr>
          <p:cNvSpPr/>
          <p:nvPr/>
        </p:nvSpPr>
        <p:spPr>
          <a:xfrm>
            <a:off x="0" y="0"/>
            <a:ext cx="6858000" cy="1371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latin typeface="Tempus Sans ITC" panose="04020404030D07020202" pitchFamily="82" charset="0"/>
                <a:cs typeface="Times New Roman" panose="02020603050405020304" pitchFamily="18" charset="0"/>
              </a:rPr>
              <a:t>Istituto Comprensivo Statale CROSIA - MIRTO</a:t>
            </a:r>
          </a:p>
        </p:txBody>
      </p:sp>
      <p:pic>
        <p:nvPicPr>
          <p:cNvPr id="94217" name="Immagine 9">
            <a:extLst>
              <a:ext uri="{FF2B5EF4-FFF2-40B4-BE49-F238E27FC236}">
                <a16:creationId xmlns:a16="http://schemas.microsoft.com/office/drawing/2014/main" xmlns="" id="{763C0E78-F8DC-FE67-9AB6-BB19F49321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36651">
            <a:off x="361777" y="2163919"/>
            <a:ext cx="192195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Immagine 10">
            <a:extLst>
              <a:ext uri="{FF2B5EF4-FFF2-40B4-BE49-F238E27FC236}">
                <a16:creationId xmlns:a16="http://schemas.microsoft.com/office/drawing/2014/main" xmlns="" id="{AC87185B-120D-6C23-93D3-91D656C6E1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40717">
            <a:off x="2361990" y="2683046"/>
            <a:ext cx="1744662" cy="171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Immagine 12">
            <a:extLst>
              <a:ext uri="{FF2B5EF4-FFF2-40B4-BE49-F238E27FC236}">
                <a16:creationId xmlns:a16="http://schemas.microsoft.com/office/drawing/2014/main" xmlns="" id="{EFA7BC5E-A002-28C7-011C-3D92BB9C2F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95377">
            <a:off x="406489" y="3720808"/>
            <a:ext cx="2854437" cy="199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xmlns="" id="{211EF875-B4EC-BEFC-78DE-F4C48D17F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22252">
            <a:off x="4131127" y="1858963"/>
            <a:ext cx="2491130" cy="1621257"/>
          </a:xfrm>
          <a:prstGeom prst="rect">
            <a:avLst/>
          </a:prstGeom>
        </p:spPr>
      </p:pic>
      <p:pic>
        <p:nvPicPr>
          <p:cNvPr id="6" name="Immagine 5">
            <a:extLst>
              <a:ext uri="{FF2B5EF4-FFF2-40B4-BE49-F238E27FC236}">
                <a16:creationId xmlns:a16="http://schemas.microsoft.com/office/drawing/2014/main" xmlns="" id="{EB3C62F8-5EE3-2B08-00E7-1130D60C6D7E}"/>
              </a:ext>
            </a:extLst>
          </p:cNvPr>
          <p:cNvPicPr>
            <a:picLocks noChangeAspect="1"/>
          </p:cNvPicPr>
          <p:nvPr/>
        </p:nvPicPr>
        <p:blipFill>
          <a:blip r:embed="rId6" cstate="print">
            <a:extLst>
              <a:ext uri="{28A0092B-C50C-407E-A947-70E740481C1C}">
                <a14:useLocalDpi xmlns:a14="http://schemas.microsoft.com/office/drawing/2010/main" val="0"/>
              </a:ext>
            </a:extLst>
          </a:blip>
          <a:srcRect t="-1" r="18422" b="52908"/>
          <a:stretch/>
        </p:blipFill>
        <p:spPr>
          <a:xfrm rot="20610116">
            <a:off x="3521736" y="4227443"/>
            <a:ext cx="3103429" cy="21136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F20BFD7-A80F-D847-0ABF-ECB8222345AA}"/>
              </a:ext>
            </a:extLst>
          </p:cNvPr>
          <p:cNvSpPr>
            <a:spLocks noGrp="1"/>
          </p:cNvSpPr>
          <p:nvPr>
            <p:ph type="ctrTitle"/>
          </p:nvPr>
        </p:nvSpPr>
        <p:spPr>
          <a:xfrm>
            <a:off x="857250" y="1497013"/>
            <a:ext cx="5143500" cy="3182937"/>
          </a:xfrm>
        </p:spPr>
        <p:txBody>
          <a:bodyPr/>
          <a:lstStyle/>
          <a:p>
            <a:pPr>
              <a:defRPr/>
            </a:pPr>
            <a:r>
              <a:rPr lang="it-IT"/>
              <a:t>L’AMBIENTE SCOLASTCIO</a:t>
            </a:r>
            <a:endParaRPr lang="it-IT" dirty="0"/>
          </a:p>
        </p:txBody>
      </p:sp>
      <p:sp>
        <p:nvSpPr>
          <p:cNvPr id="12" name="Sottotitolo 11">
            <a:extLst>
              <a:ext uri="{FF2B5EF4-FFF2-40B4-BE49-F238E27FC236}">
                <a16:creationId xmlns:a16="http://schemas.microsoft.com/office/drawing/2014/main" xmlns="" id="{E8A41B2C-1ACC-8FE8-CD3A-5871EA800F04}"/>
              </a:ext>
            </a:extLst>
          </p:cNvPr>
          <p:cNvSpPr>
            <a:spLocks noGrp="1"/>
          </p:cNvSpPr>
          <p:nvPr>
            <p:ph type="subTitle" idx="1"/>
          </p:nvPr>
        </p:nvSpPr>
        <p:spPr>
          <a:xfrm>
            <a:off x="857250" y="4802188"/>
            <a:ext cx="5143500" cy="2208212"/>
          </a:xfrm>
        </p:spPr>
        <p:txBody>
          <a:bodyPr/>
          <a:lstStyle/>
          <a:p>
            <a:pPr>
              <a:defRPr/>
            </a:pPr>
            <a:endParaRPr lang="it-IT"/>
          </a:p>
        </p:txBody>
      </p:sp>
      <p:sp>
        <p:nvSpPr>
          <p:cNvPr id="6" name="Ovale 5">
            <a:extLst>
              <a:ext uri="{FF2B5EF4-FFF2-40B4-BE49-F238E27FC236}">
                <a16:creationId xmlns:a16="http://schemas.microsoft.com/office/drawing/2014/main" xmlns="" id="{B7604900-102F-1967-28C7-97C91DC165BC}"/>
              </a:ext>
            </a:extLst>
          </p:cNvPr>
          <p:cNvSpPr/>
          <p:nvPr/>
        </p:nvSpPr>
        <p:spPr>
          <a:xfrm>
            <a:off x="609600" y="457200"/>
            <a:ext cx="5519738" cy="1524000"/>
          </a:xfrm>
          <a:prstGeom prst="ellipse">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rgbClr val="0000FF"/>
                </a:solidFill>
                <a:latin typeface="Lucida Handwriting" panose="03010101010101010101" pitchFamily="66" charset="0"/>
              </a:rPr>
              <a:t>Istituto Comprensivo Statale </a:t>
            </a:r>
          </a:p>
          <a:p>
            <a:pPr algn="ctr">
              <a:defRPr/>
            </a:pPr>
            <a:r>
              <a:rPr lang="it-IT" sz="2000" b="1" dirty="0">
                <a:solidFill>
                  <a:srgbClr val="0000FF"/>
                </a:solidFill>
                <a:latin typeface="Lucida Handwriting" panose="03010101010101010101" pitchFamily="66" charset="0"/>
              </a:rPr>
              <a:t>CROSIA-MIRTO</a:t>
            </a:r>
            <a:endParaRPr lang="it-IT" sz="2800" b="1" dirty="0">
              <a:solidFill>
                <a:srgbClr val="FF0000"/>
              </a:solidFill>
              <a:latin typeface="Lucida Handwriting" panose="03010101010101010101" pitchFamily="66" charset="0"/>
            </a:endParaRPr>
          </a:p>
        </p:txBody>
      </p:sp>
      <p:sp>
        <p:nvSpPr>
          <p:cNvPr id="7" name="Rettangolo con angoli ritagliati in diagonale 6">
            <a:extLst>
              <a:ext uri="{FF2B5EF4-FFF2-40B4-BE49-F238E27FC236}">
                <a16:creationId xmlns:a16="http://schemas.microsoft.com/office/drawing/2014/main" xmlns="" id="{63893AB0-E101-2ACE-B21D-9004AF7EE9BE}"/>
              </a:ext>
            </a:extLst>
          </p:cNvPr>
          <p:cNvSpPr/>
          <p:nvPr/>
        </p:nvSpPr>
        <p:spPr>
          <a:xfrm>
            <a:off x="609600" y="2209800"/>
            <a:ext cx="5519738" cy="6324600"/>
          </a:xfrm>
          <a:prstGeom prst="snip2DiagRect">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it-IT" sz="1400" dirty="0">
              <a:solidFill>
                <a:srgbClr val="0000FF"/>
              </a:solidFill>
              <a:latin typeface="Times New Roman" panose="02020603050405020304" pitchFamily="18" charset="0"/>
              <a:cs typeface="Times New Roman" panose="02020603050405020304" pitchFamily="18" charset="0"/>
            </a:endParaRPr>
          </a:p>
          <a:p>
            <a:pPr algn="ctr">
              <a:lnSpc>
                <a:spcPct val="150000"/>
              </a:lnSpc>
              <a:defRPr/>
            </a:pPr>
            <a:r>
              <a:rPr lang="it-IT" sz="1400" dirty="0">
                <a:solidFill>
                  <a:srgbClr val="0000FF"/>
                </a:solidFill>
                <a:latin typeface="Times New Roman" panose="02020603050405020304" pitchFamily="18" charset="0"/>
                <a:cs typeface="Times New Roman" panose="02020603050405020304" pitchFamily="18" charset="0"/>
              </a:rPr>
              <a:t>La </a:t>
            </a:r>
            <a:r>
              <a:rPr lang="it-IT" sz="1400" i="1" u="sng" dirty="0">
                <a:solidFill>
                  <a:srgbClr val="0000FF"/>
                </a:solidFill>
                <a:latin typeface="Times New Roman" panose="02020603050405020304" pitchFamily="18" charset="0"/>
                <a:cs typeface="Times New Roman" panose="02020603050405020304" pitchFamily="18" charset="0"/>
              </a:rPr>
              <a:t>base</a:t>
            </a:r>
            <a:r>
              <a:rPr lang="it-IT" sz="1400" dirty="0">
                <a:solidFill>
                  <a:srgbClr val="0000FF"/>
                </a:solidFill>
                <a:latin typeface="Times New Roman" panose="02020603050405020304" pitchFamily="18" charset="0"/>
                <a:cs typeface="Times New Roman" panose="02020603050405020304" pitchFamily="18" charset="0"/>
              </a:rPr>
              <a:t> di ogni </a:t>
            </a:r>
            <a:r>
              <a:rPr lang="it-IT" sz="1400" b="1" u="sng" dirty="0">
                <a:solidFill>
                  <a:srgbClr val="0000FF"/>
                </a:solidFill>
                <a:latin typeface="Times New Roman" panose="02020603050405020304" pitchFamily="18" charset="0"/>
                <a:cs typeface="Times New Roman" panose="02020603050405020304" pitchFamily="18" charset="0"/>
              </a:rPr>
              <a:t>PIANO di EVACUAZIONE</a:t>
            </a:r>
            <a:r>
              <a:rPr lang="it-IT" sz="1400" b="1" dirty="0">
                <a:solidFill>
                  <a:srgbClr val="0000FF"/>
                </a:solidFill>
                <a:latin typeface="Times New Roman" panose="02020603050405020304" pitchFamily="18" charset="0"/>
                <a:cs typeface="Times New Roman" panose="02020603050405020304" pitchFamily="18" charset="0"/>
              </a:rPr>
              <a:t> </a:t>
            </a:r>
            <a:r>
              <a:rPr lang="it-IT" sz="1400" dirty="0">
                <a:solidFill>
                  <a:srgbClr val="0000FF"/>
                </a:solidFill>
                <a:latin typeface="Times New Roman" panose="02020603050405020304" pitchFamily="18" charset="0"/>
                <a:cs typeface="Times New Roman" panose="02020603050405020304" pitchFamily="18" charset="0"/>
              </a:rPr>
              <a:t>è la definizione stessa dell’Ambiente «</a:t>
            </a:r>
            <a:r>
              <a:rPr lang="it-IT" sz="1400" b="1" u="sng" dirty="0">
                <a:solidFill>
                  <a:srgbClr val="0000FF"/>
                </a:solidFill>
                <a:latin typeface="Times New Roman" panose="02020603050405020304" pitchFamily="18" charset="0"/>
                <a:cs typeface="Times New Roman" panose="02020603050405020304" pitchFamily="18" charset="0"/>
              </a:rPr>
              <a:t>FISICO</a:t>
            </a:r>
            <a:r>
              <a:rPr lang="it-IT" sz="1400" dirty="0">
                <a:solidFill>
                  <a:srgbClr val="0000FF"/>
                </a:solidFill>
                <a:latin typeface="Times New Roman" panose="02020603050405020304" pitchFamily="18" charset="0"/>
                <a:cs typeface="Times New Roman" panose="02020603050405020304" pitchFamily="18" charset="0"/>
              </a:rPr>
              <a:t>» che definisce, nei suoi </a:t>
            </a:r>
            <a:r>
              <a:rPr lang="it-IT" sz="1400" i="1" u="sng" dirty="0">
                <a:solidFill>
                  <a:srgbClr val="0000FF"/>
                </a:solidFill>
                <a:latin typeface="Times New Roman" panose="02020603050405020304" pitchFamily="18" charset="0"/>
                <a:cs typeface="Times New Roman" panose="02020603050405020304" pitchFamily="18" charset="0"/>
              </a:rPr>
              <a:t>CONTORNI</a:t>
            </a:r>
            <a:r>
              <a:rPr lang="it-IT" sz="1400" dirty="0">
                <a:solidFill>
                  <a:srgbClr val="0000FF"/>
                </a:solidFill>
                <a:latin typeface="Times New Roman" panose="02020603050405020304" pitchFamily="18" charset="0"/>
                <a:cs typeface="Times New Roman" panose="02020603050405020304" pitchFamily="18" charset="0"/>
              </a:rPr>
              <a:t>, ogni Edificio Scolastico.</a:t>
            </a:r>
          </a:p>
          <a:p>
            <a:pPr algn="ctr">
              <a:lnSpc>
                <a:spcPct val="150000"/>
              </a:lnSpc>
              <a:defRPr/>
            </a:pPr>
            <a:r>
              <a:rPr lang="it-IT" sz="1400" dirty="0">
                <a:solidFill>
                  <a:srgbClr val="0000FF"/>
                </a:solidFill>
                <a:latin typeface="Times New Roman" panose="02020603050405020304" pitchFamily="18" charset="0"/>
                <a:cs typeface="Times New Roman" panose="02020603050405020304" pitchFamily="18" charset="0"/>
              </a:rPr>
              <a:t>Ogni Edificio Scolastico, del nostro Istituto Comprensivo, ha un suo PIANO di EVACUAZIONE personalizzato.</a:t>
            </a:r>
          </a:p>
          <a:p>
            <a:pPr algn="ctr">
              <a:lnSpc>
                <a:spcPct val="150000"/>
              </a:lnSpc>
              <a:defRPr/>
            </a:pPr>
            <a:r>
              <a:rPr lang="it-IT" sz="1400" dirty="0">
                <a:solidFill>
                  <a:srgbClr val="0000FF"/>
                </a:solidFill>
                <a:latin typeface="Times New Roman" panose="02020603050405020304" pitchFamily="18" charset="0"/>
                <a:cs typeface="Times New Roman" panose="02020603050405020304" pitchFamily="18" charset="0"/>
              </a:rPr>
              <a:t> Ogni Piano, di ogni Edificio Scolastico, dispone di una o più USCITE di EMERGENZA, raggiungibili secondo un predeterminato PERCORSO indicato dalla SEGNALETICA di SICUREZZA conforme alla Normativa vigente e riportata nella PLANIMETRIA di Piano esposta nei Locali, nei Corridoi e nell’ATRIO dello stesso Plesso Scolastico.</a:t>
            </a:r>
          </a:p>
          <a:p>
            <a:pPr algn="ctr">
              <a:lnSpc>
                <a:spcPct val="150000"/>
              </a:lnSpc>
              <a:defRPr/>
            </a:pPr>
            <a:r>
              <a:rPr lang="it-IT" sz="1400" dirty="0">
                <a:solidFill>
                  <a:srgbClr val="0000FF"/>
                </a:solidFill>
                <a:latin typeface="Times New Roman" panose="02020603050405020304" pitchFamily="18" charset="0"/>
                <a:cs typeface="Times New Roman" panose="02020603050405020304" pitchFamily="18" charset="0"/>
              </a:rPr>
              <a:t>Nella Planimetria, oltre che la destinazione d’uso dei singoli locali è anche riportata la posizione:</a:t>
            </a:r>
          </a:p>
          <a:p>
            <a:pPr marL="228600" indent="-228600">
              <a:lnSpc>
                <a:spcPct val="150000"/>
              </a:lnSpc>
              <a:buFontTx/>
              <a:buAutoNum type="arabicParenR"/>
              <a:defRPr/>
            </a:pPr>
            <a:r>
              <a:rPr lang="it-IT" sz="1400" dirty="0">
                <a:solidFill>
                  <a:srgbClr val="0000FF"/>
                </a:solidFill>
                <a:latin typeface="Times New Roman" panose="02020603050405020304" pitchFamily="18" charset="0"/>
                <a:cs typeface="Times New Roman" panose="02020603050405020304" pitchFamily="18" charset="0"/>
              </a:rPr>
              <a:t>Dei mezzi e degli Impianti di Estinzione;</a:t>
            </a:r>
          </a:p>
          <a:p>
            <a:pPr marL="228600" indent="-228600">
              <a:lnSpc>
                <a:spcPct val="150000"/>
              </a:lnSpc>
              <a:buFontTx/>
              <a:buAutoNum type="arabicParenR"/>
              <a:defRPr/>
            </a:pPr>
            <a:r>
              <a:rPr lang="it-IT" sz="1400" dirty="0">
                <a:solidFill>
                  <a:srgbClr val="0000FF"/>
                </a:solidFill>
                <a:latin typeface="Times New Roman" panose="02020603050405020304" pitchFamily="18" charset="0"/>
                <a:cs typeface="Times New Roman" panose="02020603050405020304" pitchFamily="18" charset="0"/>
              </a:rPr>
              <a:t>Dei dispositivi di arresto degli Impianti Elettrici e del Gas;</a:t>
            </a:r>
          </a:p>
          <a:p>
            <a:pPr marL="228600" indent="-228600">
              <a:lnSpc>
                <a:spcPct val="150000"/>
              </a:lnSpc>
              <a:buFontTx/>
              <a:buAutoNum type="arabicParenR"/>
              <a:defRPr/>
            </a:pPr>
            <a:r>
              <a:rPr lang="it-IT" sz="1400" dirty="0">
                <a:solidFill>
                  <a:srgbClr val="0000FF"/>
                </a:solidFill>
                <a:latin typeface="Times New Roman" panose="02020603050405020304" pitchFamily="18" charset="0"/>
                <a:cs typeface="Times New Roman" panose="02020603050405020304" pitchFamily="18" charset="0"/>
              </a:rPr>
              <a:t>Dell’Area di Raduno in caso di Evacuazione dell’Edificio, detta «Punto di Raccolta».</a:t>
            </a:r>
          </a:p>
          <a:p>
            <a:pPr algn="ctr">
              <a:defRPr/>
            </a:pPr>
            <a:endParaRPr lang="it-IT" sz="14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B438FD2-33B5-5F2A-EAAD-CABDEDF86CAA}"/>
              </a:ext>
            </a:extLst>
          </p:cNvPr>
          <p:cNvSpPr>
            <a:spLocks noGrp="1"/>
          </p:cNvSpPr>
          <p:nvPr>
            <p:ph type="dt" sz="quarter" idx="10"/>
          </p:nvPr>
        </p:nvSpPr>
        <p:spPr/>
        <p:txBody>
          <a:bodyPr/>
          <a:lstStyle/>
          <a:p>
            <a:pPr>
              <a:defRPr/>
            </a:pPr>
            <a:fld id="{CF736BE8-3FFC-45A6-B5DB-319EF19D0F8D}"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EF5EEA60-4B88-E8ED-680C-0A0E9AEFEBD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5236" name="Segnaposto numero diapositiva 3">
            <a:extLst>
              <a:ext uri="{FF2B5EF4-FFF2-40B4-BE49-F238E27FC236}">
                <a16:creationId xmlns:a16="http://schemas.microsoft.com/office/drawing/2014/main" xmlns="" id="{8D1CF42B-2358-2035-50E5-6A5BA4C10A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845CADC-4FC6-4273-BC55-66A10CA530B0}" type="slidenum">
              <a:rPr lang="it-IT" altLang="it-IT" sz="600">
                <a:solidFill>
                  <a:srgbClr val="898989"/>
                </a:solidFill>
              </a:rPr>
              <a:pPr/>
              <a:t>80</a:t>
            </a:fld>
            <a:endParaRPr lang="it-IT" altLang="it-IT" sz="600">
              <a:solidFill>
                <a:srgbClr val="898989"/>
              </a:solidFill>
            </a:endParaRPr>
          </a:p>
        </p:txBody>
      </p:sp>
      <p:graphicFrame>
        <p:nvGraphicFramePr>
          <p:cNvPr id="95237" name="Oggetto 4">
            <a:extLst>
              <a:ext uri="{FF2B5EF4-FFF2-40B4-BE49-F238E27FC236}">
                <a16:creationId xmlns:a16="http://schemas.microsoft.com/office/drawing/2014/main" xmlns="" id="{EFD94035-FEC8-35D1-CB70-27DBA32E9A9E}"/>
              </a:ext>
            </a:extLst>
          </p:cNvPr>
          <p:cNvGraphicFramePr>
            <a:graphicFrameLocks noChangeAspect="1"/>
          </p:cNvGraphicFramePr>
          <p:nvPr/>
        </p:nvGraphicFramePr>
        <p:xfrm>
          <a:off x="619125" y="304800"/>
          <a:ext cx="5767388" cy="7905750"/>
        </p:xfrm>
        <a:graphic>
          <a:graphicData uri="http://schemas.openxmlformats.org/presentationml/2006/ole">
            <mc:AlternateContent xmlns:mc="http://schemas.openxmlformats.org/markup-compatibility/2006">
              <mc:Choice xmlns:v="urn:schemas-microsoft-com:vml" Requires="v">
                <p:oleObj spid="_x0000_s6147" name="Document" r:id="rId3" imgW="6303610" imgH="9211228" progId="Word.Document.12">
                  <p:embed/>
                </p:oleObj>
              </mc:Choice>
              <mc:Fallback>
                <p:oleObj name="Document" r:id="rId3" imgW="6303610" imgH="9211228"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304800"/>
                        <a:ext cx="5767388" cy="790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llout con freccia in giù 5">
            <a:extLst>
              <a:ext uri="{FF2B5EF4-FFF2-40B4-BE49-F238E27FC236}">
                <a16:creationId xmlns:a16="http://schemas.microsoft.com/office/drawing/2014/main" xmlns="" id="{50FE0626-B266-0ACE-EEF4-57FFC512182D}"/>
              </a:ext>
            </a:extLst>
          </p:cNvPr>
          <p:cNvSpPr/>
          <p:nvPr/>
        </p:nvSpPr>
        <p:spPr>
          <a:xfrm>
            <a:off x="26581" y="76200"/>
            <a:ext cx="6858000" cy="22098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latin typeface="Tempus Sans ITC" panose="04020404030D07020202" pitchFamily="82" charset="0"/>
                <a:cs typeface="Times New Roman" panose="02020603050405020304" pitchFamily="18" charset="0"/>
              </a:rPr>
              <a:t>Istituto Comprensivo Statale CROSIA - MIRTO</a:t>
            </a:r>
          </a:p>
        </p:txBody>
      </p:sp>
    </p:spTree>
  </p:cSld>
  <p:clrMapOvr>
    <a:masterClrMapping/>
  </p:clrMapOvr>
  <p:transition spd="slow">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325E4B4-F802-CE9F-E59F-9DE821F979AD}"/>
              </a:ext>
            </a:extLst>
          </p:cNvPr>
          <p:cNvSpPr>
            <a:spLocks noGrp="1"/>
          </p:cNvSpPr>
          <p:nvPr>
            <p:ph type="dt" sz="quarter" idx="10"/>
          </p:nvPr>
        </p:nvSpPr>
        <p:spPr/>
        <p:txBody>
          <a:bodyPr/>
          <a:lstStyle/>
          <a:p>
            <a:pPr>
              <a:defRPr/>
            </a:pPr>
            <a:fld id="{F5908BCC-D8C5-4F32-AEB6-F63832B5DF1C}"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3822DE00-A563-5F47-37B9-42A019F0F0FC}"/>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6260" name="Segnaposto numero diapositiva 3">
            <a:extLst>
              <a:ext uri="{FF2B5EF4-FFF2-40B4-BE49-F238E27FC236}">
                <a16:creationId xmlns:a16="http://schemas.microsoft.com/office/drawing/2014/main" xmlns="" id="{F1FB72A7-D3FF-3EAF-765E-CDF39C93EB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FE7DDB-A4AB-40D3-876D-3CD34E05E606}" type="slidenum">
              <a:rPr lang="it-IT" altLang="it-IT" sz="600">
                <a:solidFill>
                  <a:srgbClr val="898989"/>
                </a:solidFill>
              </a:rPr>
              <a:pPr/>
              <a:t>81</a:t>
            </a:fld>
            <a:endParaRPr lang="it-IT" altLang="it-IT" sz="600">
              <a:solidFill>
                <a:srgbClr val="898989"/>
              </a:solidFill>
            </a:endParaRPr>
          </a:p>
        </p:txBody>
      </p:sp>
      <p:graphicFrame>
        <p:nvGraphicFramePr>
          <p:cNvPr id="96261" name="Oggetto 4">
            <a:extLst>
              <a:ext uri="{FF2B5EF4-FFF2-40B4-BE49-F238E27FC236}">
                <a16:creationId xmlns:a16="http://schemas.microsoft.com/office/drawing/2014/main" xmlns="" id="{7100B897-9078-C9E9-FB53-7301FCAF1B76}"/>
              </a:ext>
            </a:extLst>
          </p:cNvPr>
          <p:cNvGraphicFramePr>
            <a:graphicFrameLocks noChangeAspect="1"/>
          </p:cNvGraphicFramePr>
          <p:nvPr/>
        </p:nvGraphicFramePr>
        <p:xfrm>
          <a:off x="762000" y="1285875"/>
          <a:ext cx="5629275" cy="7315200"/>
        </p:xfrm>
        <a:graphic>
          <a:graphicData uri="http://schemas.openxmlformats.org/presentationml/2006/ole">
            <mc:AlternateContent xmlns:mc="http://schemas.openxmlformats.org/markup-compatibility/2006">
              <mc:Choice xmlns:v="urn:schemas-microsoft-com:vml" Requires="v">
                <p:oleObj spid="_x0000_s7171" name="Document" r:id="rId3" imgW="6443345" imgH="8991277" progId="Word.Document.12">
                  <p:embed/>
                </p:oleObj>
              </mc:Choice>
              <mc:Fallback>
                <p:oleObj name="Document" r:id="rId3" imgW="6443345" imgH="8991277"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85875"/>
                        <a:ext cx="562927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allout con freccia in giù 5">
            <a:extLst>
              <a:ext uri="{FF2B5EF4-FFF2-40B4-BE49-F238E27FC236}">
                <a16:creationId xmlns:a16="http://schemas.microsoft.com/office/drawing/2014/main" xmlns="" id="{4E6C223C-ED4C-708E-1854-63FF4906CBED}"/>
              </a:ext>
            </a:extLst>
          </p:cNvPr>
          <p:cNvSpPr/>
          <p:nvPr/>
        </p:nvSpPr>
        <p:spPr>
          <a:xfrm>
            <a:off x="0" y="0"/>
            <a:ext cx="6858000" cy="1371600"/>
          </a:xfrm>
          <a:prstGeom prst="downArrowCallout">
            <a:avLst/>
          </a:prstGeom>
          <a:solidFill>
            <a:srgbClr val="CCFFCC"/>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latin typeface="Tempus Sans ITC" panose="04020404030D07020202" pitchFamily="82" charset="0"/>
                <a:cs typeface="Times New Roman" panose="02020603050405020304" pitchFamily="18" charset="0"/>
              </a:rPr>
              <a:t>Istituto Comprensivo Statale CROSIA - MIRTO</a:t>
            </a:r>
          </a:p>
        </p:txBody>
      </p:sp>
    </p:spTree>
  </p:cSld>
  <p:clrMapOvr>
    <a:masterClrMapping/>
  </p:clrMapOvr>
  <p:transition spd="slow">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08884C4-5398-4616-F969-CBB1BC43FFF5}"/>
              </a:ext>
            </a:extLst>
          </p:cNvPr>
          <p:cNvSpPr>
            <a:spLocks noGrp="1"/>
          </p:cNvSpPr>
          <p:nvPr>
            <p:ph type="dt" sz="quarter" idx="10"/>
          </p:nvPr>
        </p:nvSpPr>
        <p:spPr/>
        <p:txBody>
          <a:bodyPr/>
          <a:lstStyle/>
          <a:p>
            <a:pPr>
              <a:defRPr/>
            </a:pPr>
            <a:fld id="{B2E3B35C-BDEE-41A9-A72C-267B9E69DA10}"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3C960403-C36C-1450-5A8C-2A1C9D55EDD4}"/>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7284" name="Segnaposto numero diapositiva 3">
            <a:extLst>
              <a:ext uri="{FF2B5EF4-FFF2-40B4-BE49-F238E27FC236}">
                <a16:creationId xmlns:a16="http://schemas.microsoft.com/office/drawing/2014/main" xmlns="" id="{A386ED48-4271-29D4-2C9B-AAF7F22AFB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FE85F6-6A27-4914-823C-95428EE9A992}" type="slidenum">
              <a:rPr lang="it-IT" altLang="it-IT" sz="600">
                <a:solidFill>
                  <a:srgbClr val="898989"/>
                </a:solidFill>
              </a:rPr>
              <a:pPr/>
              <a:t>82</a:t>
            </a:fld>
            <a:endParaRPr lang="it-IT" altLang="it-IT" sz="600">
              <a:solidFill>
                <a:srgbClr val="898989"/>
              </a:solidFill>
            </a:endParaRPr>
          </a:p>
        </p:txBody>
      </p:sp>
      <p:graphicFrame>
        <p:nvGraphicFramePr>
          <p:cNvPr id="97285" name="Oggetto 4">
            <a:extLst>
              <a:ext uri="{FF2B5EF4-FFF2-40B4-BE49-F238E27FC236}">
                <a16:creationId xmlns:a16="http://schemas.microsoft.com/office/drawing/2014/main" xmlns="" id="{EB498C8B-F143-3E68-6857-BC75A1155F3A}"/>
              </a:ext>
            </a:extLst>
          </p:cNvPr>
          <p:cNvGraphicFramePr>
            <a:graphicFrameLocks noChangeAspect="1"/>
          </p:cNvGraphicFramePr>
          <p:nvPr/>
        </p:nvGraphicFramePr>
        <p:xfrm>
          <a:off x="609600" y="533400"/>
          <a:ext cx="5776913" cy="7696200"/>
        </p:xfrm>
        <a:graphic>
          <a:graphicData uri="http://schemas.openxmlformats.org/presentationml/2006/ole">
            <mc:AlternateContent xmlns:mc="http://schemas.openxmlformats.org/markup-compatibility/2006">
              <mc:Choice xmlns:v="urn:schemas-microsoft-com:vml" Requires="v">
                <p:oleObj spid="_x0000_s8195" name="Document" r:id="rId3" imgW="6288452" imgH="8876975" progId="Word.Document.12">
                  <p:embed/>
                </p:oleObj>
              </mc:Choice>
              <mc:Fallback>
                <p:oleObj name="Document" r:id="rId3" imgW="6288452" imgH="8876975"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5776913"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6BA2D8F6-93BF-99BA-D827-374E7E266A50}"/>
              </a:ext>
            </a:extLst>
          </p:cNvPr>
          <p:cNvSpPr>
            <a:spLocks noGrp="1"/>
          </p:cNvSpPr>
          <p:nvPr>
            <p:ph type="dt" sz="quarter" idx="10"/>
          </p:nvPr>
        </p:nvSpPr>
        <p:spPr/>
        <p:txBody>
          <a:bodyPr/>
          <a:lstStyle/>
          <a:p>
            <a:pPr>
              <a:defRPr/>
            </a:pPr>
            <a:fld id="{374DE7AB-4B8B-4F8E-8F6F-40D33ED5B17E}"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548C177-CAEA-0FC8-3A75-361EEC00C20E}"/>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8308" name="Segnaposto numero diapositiva 3">
            <a:extLst>
              <a:ext uri="{FF2B5EF4-FFF2-40B4-BE49-F238E27FC236}">
                <a16:creationId xmlns:a16="http://schemas.microsoft.com/office/drawing/2014/main" xmlns="" id="{F6B8655A-DFDD-E142-3329-87F6B3E32B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1D0FD93-3458-4769-9283-8232E1A47884}" type="slidenum">
              <a:rPr lang="it-IT" altLang="it-IT" sz="600">
                <a:solidFill>
                  <a:srgbClr val="898989"/>
                </a:solidFill>
              </a:rPr>
              <a:pPr/>
              <a:t>83</a:t>
            </a:fld>
            <a:endParaRPr lang="it-IT" altLang="it-IT" sz="600">
              <a:solidFill>
                <a:srgbClr val="898989"/>
              </a:solidFill>
            </a:endParaRPr>
          </a:p>
        </p:txBody>
      </p:sp>
      <p:graphicFrame>
        <p:nvGraphicFramePr>
          <p:cNvPr id="98309" name="Oggetto 4">
            <a:extLst>
              <a:ext uri="{FF2B5EF4-FFF2-40B4-BE49-F238E27FC236}">
                <a16:creationId xmlns:a16="http://schemas.microsoft.com/office/drawing/2014/main" xmlns="" id="{4964B8A8-90EF-556F-87B5-64AB51736636}"/>
              </a:ext>
            </a:extLst>
          </p:cNvPr>
          <p:cNvGraphicFramePr>
            <a:graphicFrameLocks noChangeAspect="1"/>
          </p:cNvGraphicFramePr>
          <p:nvPr/>
        </p:nvGraphicFramePr>
        <p:xfrm>
          <a:off x="471488" y="685800"/>
          <a:ext cx="5700712" cy="6781800"/>
        </p:xfrm>
        <a:graphic>
          <a:graphicData uri="http://schemas.openxmlformats.org/presentationml/2006/ole">
            <mc:AlternateContent xmlns:mc="http://schemas.openxmlformats.org/markup-compatibility/2006">
              <mc:Choice xmlns:v="urn:schemas-microsoft-com:vml" Requires="v">
                <p:oleObj spid="_x0000_s9219" name="Document" r:id="rId3" imgW="6135427" imgH="8905821" progId="Word.Document.12">
                  <p:embed/>
                </p:oleObj>
              </mc:Choice>
              <mc:Fallback>
                <p:oleObj name="Document" r:id="rId3" imgW="6135427" imgH="8905821"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685800"/>
                        <a:ext cx="570071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9FB0EA0-46A9-D946-5CA1-61DF919571F5}"/>
              </a:ext>
            </a:extLst>
          </p:cNvPr>
          <p:cNvSpPr>
            <a:spLocks noGrp="1"/>
          </p:cNvSpPr>
          <p:nvPr>
            <p:ph type="dt" sz="quarter" idx="10"/>
          </p:nvPr>
        </p:nvSpPr>
        <p:spPr/>
        <p:txBody>
          <a:bodyPr/>
          <a:lstStyle/>
          <a:p>
            <a:pPr>
              <a:defRPr/>
            </a:pPr>
            <a:fld id="{5D67ADE4-F4A1-4B0F-8770-F7DE0684BA23}"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903F8B63-E973-E85E-882D-6E9B7E0D31FA}"/>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99332" name="Segnaposto numero diapositiva 3">
            <a:extLst>
              <a:ext uri="{FF2B5EF4-FFF2-40B4-BE49-F238E27FC236}">
                <a16:creationId xmlns:a16="http://schemas.microsoft.com/office/drawing/2014/main" xmlns="" id="{B9AF8BC2-C838-A289-8F0D-9528E8720C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38386C4-AA1A-495B-BDB4-3ABCFE55E6D7}" type="slidenum">
              <a:rPr lang="it-IT" altLang="it-IT" sz="600">
                <a:solidFill>
                  <a:srgbClr val="898989"/>
                </a:solidFill>
              </a:rPr>
              <a:pPr/>
              <a:t>84</a:t>
            </a:fld>
            <a:endParaRPr lang="it-IT" altLang="it-IT" sz="600">
              <a:solidFill>
                <a:srgbClr val="898989"/>
              </a:solidFill>
            </a:endParaRPr>
          </a:p>
        </p:txBody>
      </p:sp>
      <p:graphicFrame>
        <p:nvGraphicFramePr>
          <p:cNvPr id="99333" name="Oggetto 4">
            <a:extLst>
              <a:ext uri="{FF2B5EF4-FFF2-40B4-BE49-F238E27FC236}">
                <a16:creationId xmlns:a16="http://schemas.microsoft.com/office/drawing/2014/main" xmlns="" id="{5A1C7BEA-99E3-F798-03C8-C43FD0D6E55B}"/>
              </a:ext>
            </a:extLst>
          </p:cNvPr>
          <p:cNvGraphicFramePr>
            <a:graphicFrameLocks noChangeAspect="1"/>
          </p:cNvGraphicFramePr>
          <p:nvPr/>
        </p:nvGraphicFramePr>
        <p:xfrm>
          <a:off x="471488" y="457200"/>
          <a:ext cx="5548312" cy="7848600"/>
        </p:xfrm>
        <a:graphic>
          <a:graphicData uri="http://schemas.openxmlformats.org/presentationml/2006/ole">
            <mc:AlternateContent xmlns:mc="http://schemas.openxmlformats.org/markup-compatibility/2006">
              <mc:Choice xmlns:v="urn:schemas-microsoft-com:vml" Requires="v">
                <p:oleObj spid="_x0000_s10243" name="Document" r:id="rId3" imgW="6211939" imgH="9079258" progId="Word.Document.12">
                  <p:embed/>
                </p:oleObj>
              </mc:Choice>
              <mc:Fallback>
                <p:oleObj name="Document" r:id="rId3" imgW="6211939" imgH="9079258"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457200"/>
                        <a:ext cx="5548312"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681B69E2-2762-9C59-FCD3-03059DAFF309}"/>
              </a:ext>
            </a:extLst>
          </p:cNvPr>
          <p:cNvSpPr>
            <a:spLocks noGrp="1"/>
          </p:cNvSpPr>
          <p:nvPr>
            <p:ph type="dt" sz="quarter" idx="10"/>
          </p:nvPr>
        </p:nvSpPr>
        <p:spPr/>
        <p:txBody>
          <a:bodyPr/>
          <a:lstStyle/>
          <a:p>
            <a:pPr>
              <a:defRPr/>
            </a:pPr>
            <a:fld id="{1FB26099-18C0-4DC5-BEBB-44A281B44BC6}"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4DFFC842-D957-55FD-73DB-16237930AF3A}"/>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00356" name="Segnaposto numero diapositiva 3">
            <a:extLst>
              <a:ext uri="{FF2B5EF4-FFF2-40B4-BE49-F238E27FC236}">
                <a16:creationId xmlns:a16="http://schemas.microsoft.com/office/drawing/2014/main" xmlns="" id="{2B7E02E7-FDA9-B83C-864B-8E1290154F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7E2FE3-9D00-403C-AA2E-7D70B17EE504}" type="slidenum">
              <a:rPr lang="it-IT" altLang="it-IT" sz="600">
                <a:solidFill>
                  <a:srgbClr val="898989"/>
                </a:solidFill>
              </a:rPr>
              <a:pPr/>
              <a:t>85</a:t>
            </a:fld>
            <a:endParaRPr lang="it-IT" altLang="it-IT" sz="600">
              <a:solidFill>
                <a:srgbClr val="898989"/>
              </a:solidFill>
            </a:endParaRPr>
          </a:p>
        </p:txBody>
      </p:sp>
      <p:graphicFrame>
        <p:nvGraphicFramePr>
          <p:cNvPr id="100357" name="Oggetto 4">
            <a:extLst>
              <a:ext uri="{FF2B5EF4-FFF2-40B4-BE49-F238E27FC236}">
                <a16:creationId xmlns:a16="http://schemas.microsoft.com/office/drawing/2014/main" xmlns="" id="{1DE910F1-E87A-60F0-23C0-72EB4595665F}"/>
              </a:ext>
            </a:extLst>
          </p:cNvPr>
          <p:cNvGraphicFramePr>
            <a:graphicFrameLocks noChangeAspect="1"/>
          </p:cNvGraphicFramePr>
          <p:nvPr/>
        </p:nvGraphicFramePr>
        <p:xfrm>
          <a:off x="609600" y="609600"/>
          <a:ext cx="5486400" cy="7315200"/>
        </p:xfrm>
        <a:graphic>
          <a:graphicData uri="http://schemas.openxmlformats.org/presentationml/2006/ole">
            <mc:AlternateContent xmlns:mc="http://schemas.openxmlformats.org/markup-compatibility/2006">
              <mc:Choice xmlns:v="urn:schemas-microsoft-com:vml" Requires="v">
                <p:oleObj spid="_x0000_s11267" name="Document" r:id="rId3" imgW="6135427" imgH="8965677" progId="Word.Document.12">
                  <p:embed/>
                </p:oleObj>
              </mc:Choice>
              <mc:Fallback>
                <p:oleObj name="Document" r:id="rId3" imgW="6135427" imgH="8965677"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09600"/>
                        <a:ext cx="5486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F7B3F20C-C762-3636-B883-FB6591204DD5}"/>
              </a:ext>
            </a:extLst>
          </p:cNvPr>
          <p:cNvSpPr>
            <a:spLocks noGrp="1"/>
          </p:cNvSpPr>
          <p:nvPr>
            <p:ph type="dt" sz="quarter" idx="10"/>
          </p:nvPr>
        </p:nvSpPr>
        <p:spPr/>
        <p:txBody>
          <a:bodyPr/>
          <a:lstStyle/>
          <a:p>
            <a:pPr>
              <a:defRPr/>
            </a:pPr>
            <a:fld id="{7A4073AF-C20E-4D21-886F-6C97C60D9DDB}"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E70F9A30-9FED-8AEC-5377-B3D42A1540EB}"/>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01380" name="Segnaposto numero diapositiva 3">
            <a:extLst>
              <a:ext uri="{FF2B5EF4-FFF2-40B4-BE49-F238E27FC236}">
                <a16:creationId xmlns:a16="http://schemas.microsoft.com/office/drawing/2014/main" xmlns="" id="{BE198232-0506-FA68-5BB9-5931EEEB26B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646E22E-F153-4C20-860B-13C207B6FC7C}" type="slidenum">
              <a:rPr lang="it-IT" altLang="it-IT" sz="600">
                <a:solidFill>
                  <a:srgbClr val="898989"/>
                </a:solidFill>
              </a:rPr>
              <a:pPr/>
              <a:t>86</a:t>
            </a:fld>
            <a:endParaRPr lang="it-IT" altLang="it-IT" sz="600">
              <a:solidFill>
                <a:srgbClr val="898989"/>
              </a:solidFill>
            </a:endParaRPr>
          </a:p>
        </p:txBody>
      </p:sp>
      <p:graphicFrame>
        <p:nvGraphicFramePr>
          <p:cNvPr id="101381" name="Oggetto 4">
            <a:extLst>
              <a:ext uri="{FF2B5EF4-FFF2-40B4-BE49-F238E27FC236}">
                <a16:creationId xmlns:a16="http://schemas.microsoft.com/office/drawing/2014/main" xmlns="" id="{33C3F9F1-833E-D1E8-3CC2-000AF7660797}"/>
              </a:ext>
            </a:extLst>
          </p:cNvPr>
          <p:cNvGraphicFramePr>
            <a:graphicFrameLocks noChangeAspect="1"/>
          </p:cNvGraphicFramePr>
          <p:nvPr/>
        </p:nvGraphicFramePr>
        <p:xfrm>
          <a:off x="381000" y="457200"/>
          <a:ext cx="5562600" cy="7696200"/>
        </p:xfrm>
        <a:graphic>
          <a:graphicData uri="http://schemas.openxmlformats.org/presentationml/2006/ole">
            <mc:AlternateContent xmlns:mc="http://schemas.openxmlformats.org/markup-compatibility/2006">
              <mc:Choice xmlns:v="urn:schemas-microsoft-com:vml" Requires="v">
                <p:oleObj spid="_x0000_s12291" name="Document" r:id="rId3" imgW="6211939" imgH="8807024" progId="Word.Document.12">
                  <p:embed/>
                </p:oleObj>
              </mc:Choice>
              <mc:Fallback>
                <p:oleObj name="Document" r:id="rId3" imgW="6211939" imgH="8807024"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5626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BC6A9921-0E91-2A26-C5AA-48063D3659B1}"/>
              </a:ext>
            </a:extLst>
          </p:cNvPr>
          <p:cNvSpPr>
            <a:spLocks noGrp="1"/>
          </p:cNvSpPr>
          <p:nvPr>
            <p:ph type="dt" sz="quarter" idx="10"/>
          </p:nvPr>
        </p:nvSpPr>
        <p:spPr/>
        <p:txBody>
          <a:bodyPr/>
          <a:lstStyle/>
          <a:p>
            <a:pPr>
              <a:defRPr/>
            </a:pPr>
            <a:fld id="{F2E046B9-E281-4221-9E2A-72017F1BE6E0}"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750F6411-8C8D-2C05-2423-AC9D2EEEE1C7}"/>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02404" name="Segnaposto numero diapositiva 3">
            <a:extLst>
              <a:ext uri="{FF2B5EF4-FFF2-40B4-BE49-F238E27FC236}">
                <a16:creationId xmlns:a16="http://schemas.microsoft.com/office/drawing/2014/main" xmlns="" id="{5F16FD9E-6F7D-4A98-5A61-C0A605CEC9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C0AFBAB-C0D8-46A2-937B-E688E3ED0819}" type="slidenum">
              <a:rPr lang="it-IT" altLang="it-IT" sz="600">
                <a:solidFill>
                  <a:srgbClr val="898989"/>
                </a:solidFill>
              </a:rPr>
              <a:pPr/>
              <a:t>87</a:t>
            </a:fld>
            <a:endParaRPr lang="it-IT" altLang="it-IT" sz="600">
              <a:solidFill>
                <a:srgbClr val="898989"/>
              </a:solidFill>
            </a:endParaRPr>
          </a:p>
        </p:txBody>
      </p:sp>
      <p:graphicFrame>
        <p:nvGraphicFramePr>
          <p:cNvPr id="102405" name="Oggetto 4">
            <a:extLst>
              <a:ext uri="{FF2B5EF4-FFF2-40B4-BE49-F238E27FC236}">
                <a16:creationId xmlns:a16="http://schemas.microsoft.com/office/drawing/2014/main" xmlns="" id="{0AD78E2B-8E69-7C2A-65DB-2A0249B5FA43}"/>
              </a:ext>
            </a:extLst>
          </p:cNvPr>
          <p:cNvGraphicFramePr>
            <a:graphicFrameLocks noChangeAspect="1"/>
          </p:cNvGraphicFramePr>
          <p:nvPr/>
        </p:nvGraphicFramePr>
        <p:xfrm>
          <a:off x="609600" y="304800"/>
          <a:ext cx="5410200" cy="8170863"/>
        </p:xfrm>
        <a:graphic>
          <a:graphicData uri="http://schemas.openxmlformats.org/presentationml/2006/ole">
            <mc:AlternateContent xmlns:mc="http://schemas.openxmlformats.org/markup-compatibility/2006">
              <mc:Choice xmlns:v="urn:schemas-microsoft-com:vml" Requires="v">
                <p:oleObj spid="_x0000_s13315" name="Document" r:id="rId3" imgW="6211939" imgH="8847769" progId="Word.Document.12">
                  <p:embed/>
                </p:oleObj>
              </mc:Choice>
              <mc:Fallback>
                <p:oleObj name="Document" r:id="rId3" imgW="6211939" imgH="8847769"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04800"/>
                        <a:ext cx="5410200" cy="817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DBA0AEF8-3BEE-855E-5A62-83B7FDD30A43}"/>
              </a:ext>
            </a:extLst>
          </p:cNvPr>
          <p:cNvSpPr>
            <a:spLocks noGrp="1"/>
          </p:cNvSpPr>
          <p:nvPr>
            <p:ph type="dt" sz="quarter" idx="10"/>
          </p:nvPr>
        </p:nvSpPr>
        <p:spPr/>
        <p:txBody>
          <a:bodyPr/>
          <a:lstStyle/>
          <a:p>
            <a:pPr>
              <a:defRPr/>
            </a:pPr>
            <a:fld id="{99E52505-472E-486C-BD7B-32E003417CEE}"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5EC43BF1-7962-14AF-5447-7E42F95A9234}"/>
              </a:ext>
            </a:extLst>
          </p:cNvPr>
          <p:cNvSpPr>
            <a:spLocks noGrp="1"/>
          </p:cNvSpPr>
          <p:nvPr>
            <p:ph type="ftr" sz="quarter" idx="11"/>
          </p:nvPr>
        </p:nvSpPr>
        <p:spPr/>
        <p:txBody>
          <a:bodyPr/>
          <a:lstStyle/>
          <a:p>
            <a:pPr>
              <a:defRPr/>
            </a:pPr>
            <a:r>
              <a:rPr lang="it-IT"/>
              <a:t>Istituto Comprensivo Statale. CROSIA - MIRTO.             Piano di EVACUAZIONE.                                                      RSPP Ing. Giuseppe SCORZAFAVE</a:t>
            </a:r>
          </a:p>
        </p:txBody>
      </p:sp>
      <p:sp>
        <p:nvSpPr>
          <p:cNvPr id="103428" name="Segnaposto numero diapositiva 3">
            <a:extLst>
              <a:ext uri="{FF2B5EF4-FFF2-40B4-BE49-F238E27FC236}">
                <a16:creationId xmlns:a16="http://schemas.microsoft.com/office/drawing/2014/main" xmlns="" id="{AFC7954D-C287-A7D6-FE12-6D6BE78A15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3D2E719-73D2-4283-BED8-B9EAE61D658E}" type="slidenum">
              <a:rPr lang="it-IT" altLang="it-IT" sz="600">
                <a:solidFill>
                  <a:srgbClr val="898989"/>
                </a:solidFill>
              </a:rPr>
              <a:pPr/>
              <a:t>88</a:t>
            </a:fld>
            <a:endParaRPr lang="it-IT" altLang="it-IT" sz="600">
              <a:solidFill>
                <a:srgbClr val="898989"/>
              </a:solidFill>
            </a:endParaRPr>
          </a:p>
        </p:txBody>
      </p:sp>
      <p:graphicFrame>
        <p:nvGraphicFramePr>
          <p:cNvPr id="103429" name="Oggetto 4">
            <a:extLst>
              <a:ext uri="{FF2B5EF4-FFF2-40B4-BE49-F238E27FC236}">
                <a16:creationId xmlns:a16="http://schemas.microsoft.com/office/drawing/2014/main" xmlns="" id="{2374981D-C3B0-CF01-4F6B-CBE593B9251D}"/>
              </a:ext>
            </a:extLst>
          </p:cNvPr>
          <p:cNvGraphicFramePr>
            <a:graphicFrameLocks noChangeAspect="1"/>
          </p:cNvGraphicFramePr>
          <p:nvPr/>
        </p:nvGraphicFramePr>
        <p:xfrm>
          <a:off x="471488" y="304800"/>
          <a:ext cx="5548312" cy="8170863"/>
        </p:xfrm>
        <a:graphic>
          <a:graphicData uri="http://schemas.openxmlformats.org/presentationml/2006/ole">
            <mc:AlternateContent xmlns:mc="http://schemas.openxmlformats.org/markup-compatibility/2006">
              <mc:Choice xmlns:v="urn:schemas-microsoft-com:vml" Requires="v">
                <p:oleObj spid="_x0000_s14339" name="Document" r:id="rId3" imgW="6211939" imgH="8926735" progId="Word.Document.12">
                  <p:embed/>
                </p:oleObj>
              </mc:Choice>
              <mc:Fallback>
                <p:oleObj name="Document" r:id="rId3" imgW="6211939" imgH="8926735" progId="Word.Document.12">
                  <p:embed/>
                  <p:pic>
                    <p:nvPicPr>
                      <p:cNvPr id="0"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304800"/>
                        <a:ext cx="5548312" cy="817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1">
            <a:extLst>
              <a:ext uri="{FF2B5EF4-FFF2-40B4-BE49-F238E27FC236}">
                <a16:creationId xmlns:a16="http://schemas.microsoft.com/office/drawing/2014/main" xmlns="" id="{6C900D84-4E72-6F84-8A77-F5E0912FB144}"/>
              </a:ext>
            </a:extLst>
          </p:cNvPr>
          <p:cNvSpPr txBox="1">
            <a:spLocks noChangeArrowheads="1"/>
          </p:cNvSpPr>
          <p:nvPr/>
        </p:nvSpPr>
        <p:spPr bwMode="auto">
          <a:xfrm>
            <a:off x="381000" y="457200"/>
            <a:ext cx="5715000" cy="338138"/>
          </a:xfrm>
          <a:prstGeom prst="rect">
            <a:avLst/>
          </a:prstGeom>
          <a:solidFill>
            <a:srgbClr val="FFFF66"/>
          </a:solidFill>
          <a:ln w="9525">
            <a:solidFill>
              <a:srgbClr val="FF0066"/>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it-IT" altLang="it-IT" sz="1400" b="1">
                <a:solidFill>
                  <a:srgbClr val="0000FF"/>
                </a:solidFill>
                <a:latin typeface="Lucida Handwriting" panose="03010101010101010101" pitchFamily="66" charset="0"/>
              </a:rPr>
              <a:t>Scuola Secondaria di I°grado: </a:t>
            </a:r>
            <a:r>
              <a:rPr lang="it-IT" altLang="it-IT" sz="1600" b="1">
                <a:solidFill>
                  <a:srgbClr val="FF0000"/>
                </a:solidFill>
                <a:latin typeface="Lucida Handwriting" panose="03010101010101010101" pitchFamily="66" charset="0"/>
              </a:rPr>
              <a:t>Via della Scienza</a:t>
            </a:r>
            <a:endParaRPr lang="it-IT" altLang="it-IT" sz="1600">
              <a:latin typeface="Aharoni" panose="02010803020104030203" pitchFamily="2" charset="-79"/>
              <a:cs typeface="Aharoni" panose="02010803020104030203" pitchFamily="2" charset="-79"/>
            </a:endParaRPr>
          </a:p>
        </p:txBody>
      </p:sp>
      <p:sp>
        <p:nvSpPr>
          <p:cNvPr id="4" name="Ovale 3">
            <a:extLst>
              <a:ext uri="{FF2B5EF4-FFF2-40B4-BE49-F238E27FC236}">
                <a16:creationId xmlns:a16="http://schemas.microsoft.com/office/drawing/2014/main" xmlns="" id="{C326E3B7-4804-6ABC-184B-B31D54E51508}"/>
              </a:ext>
            </a:extLst>
          </p:cNvPr>
          <p:cNvSpPr/>
          <p:nvPr/>
        </p:nvSpPr>
        <p:spPr>
          <a:xfrm rot="20845726">
            <a:off x="508000" y="931863"/>
            <a:ext cx="3257550" cy="151765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solidFill>
                  <a:srgbClr val="0000FF"/>
                </a:solidFill>
                <a:effectLst>
                  <a:outerShdw blurRad="38100" dist="38100" dir="2700000" algn="tl">
                    <a:srgbClr val="000000">
                      <a:alpha val="43137"/>
                    </a:srgbClr>
                  </a:outerShdw>
                </a:effectLst>
              </a:rPr>
              <a:t>AMBIENTE</a:t>
            </a:r>
          </a:p>
          <a:p>
            <a:pPr algn="ctr">
              <a:defRPr/>
            </a:pPr>
            <a:r>
              <a:rPr lang="it-IT" sz="1200" b="1" dirty="0">
                <a:solidFill>
                  <a:srgbClr val="FF0000"/>
                </a:solidFill>
              </a:rPr>
              <a:t>In senso Stretto</a:t>
            </a:r>
          </a:p>
          <a:p>
            <a:pPr algn="ctr">
              <a:defRPr/>
            </a:pPr>
            <a:r>
              <a:rPr lang="it-IT" sz="1200" b="1" dirty="0">
                <a:solidFill>
                  <a:srgbClr val="0000FF"/>
                </a:solidFill>
              </a:rPr>
              <a:t>Edificio inteso come </a:t>
            </a:r>
          </a:p>
          <a:p>
            <a:pPr algn="ctr">
              <a:defRPr/>
            </a:pPr>
            <a:r>
              <a:rPr lang="it-IT" sz="1200" b="1" dirty="0">
                <a:solidFill>
                  <a:srgbClr val="FF0000"/>
                </a:solidFill>
              </a:rPr>
              <a:t>SPAZIO FISICO</a:t>
            </a:r>
          </a:p>
          <a:p>
            <a:pPr algn="ctr">
              <a:defRPr/>
            </a:pPr>
            <a:r>
              <a:rPr lang="it-IT" sz="1200" b="1" dirty="0">
                <a:solidFill>
                  <a:srgbClr val="0000FF"/>
                </a:solidFill>
              </a:rPr>
              <a:t>e </a:t>
            </a:r>
          </a:p>
          <a:p>
            <a:pPr algn="ctr">
              <a:defRPr/>
            </a:pPr>
            <a:r>
              <a:rPr lang="it-IT" sz="1200" b="1" dirty="0">
                <a:solidFill>
                  <a:srgbClr val="FF0000"/>
                </a:solidFill>
              </a:rPr>
              <a:t>POPOLAZIONE SCOLASTCA</a:t>
            </a:r>
          </a:p>
        </p:txBody>
      </p:sp>
      <p:sp>
        <p:nvSpPr>
          <p:cNvPr id="8" name="Rettangolo 7">
            <a:extLst>
              <a:ext uri="{FF2B5EF4-FFF2-40B4-BE49-F238E27FC236}">
                <a16:creationId xmlns:a16="http://schemas.microsoft.com/office/drawing/2014/main" xmlns="" id="{578FFD4A-9172-0848-D27E-EB498922C007}"/>
              </a:ext>
            </a:extLst>
          </p:cNvPr>
          <p:cNvSpPr/>
          <p:nvPr/>
        </p:nvSpPr>
        <p:spPr>
          <a:xfrm>
            <a:off x="381000" y="2590801"/>
            <a:ext cx="5715000" cy="609599"/>
          </a:xfrm>
          <a:prstGeom prst="rect">
            <a:avLst/>
          </a:prstGeom>
          <a:solidFill>
            <a:srgbClr val="FFFF99"/>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1600" b="1" u="sng" dirty="0">
                <a:effectLst>
                  <a:outerShdw blurRad="38100" dist="38100" dir="2700000" algn="tl">
                    <a:srgbClr val="000000">
                      <a:alpha val="43137"/>
                    </a:srgbClr>
                  </a:outerShdw>
                </a:effectLst>
                <a:latin typeface="+mj-lt"/>
                <a:cs typeface="Times New Roman" panose="02020603050405020304" pitchFamily="18" charset="0"/>
              </a:rPr>
              <a:t>DISLOCAZIONE PLANIMETRICA</a:t>
            </a:r>
          </a:p>
          <a:p>
            <a:pPr algn="ctr">
              <a:defRPr/>
            </a:pPr>
            <a:r>
              <a:rPr lang="it-IT" sz="1600" b="1" dirty="0">
                <a:solidFill>
                  <a:srgbClr val="0000FF"/>
                </a:solidFill>
                <a:latin typeface="+mj-lt"/>
                <a:cs typeface="Times New Roman" panose="02020603050405020304" pitchFamily="18" charset="0"/>
              </a:rPr>
              <a:t>Edificio posto su due Livelli: Piano Terra e Piano Primo</a:t>
            </a:r>
          </a:p>
        </p:txBody>
      </p:sp>
      <p:sp>
        <p:nvSpPr>
          <p:cNvPr id="9" name="Rettangolo arrotondato 8">
            <a:extLst>
              <a:ext uri="{FF2B5EF4-FFF2-40B4-BE49-F238E27FC236}">
                <a16:creationId xmlns:a16="http://schemas.microsoft.com/office/drawing/2014/main" xmlns="" id="{4F4CE3B8-BEE5-24F5-9DD0-46201AFBC25F}"/>
              </a:ext>
            </a:extLst>
          </p:cNvPr>
          <p:cNvSpPr/>
          <p:nvPr/>
        </p:nvSpPr>
        <p:spPr>
          <a:xfrm>
            <a:off x="381000" y="3276602"/>
            <a:ext cx="5715000" cy="914400"/>
          </a:xfrm>
          <a:prstGeom prst="roundRect">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path path="circle">
              <a:fillToRect l="100000" b="100000"/>
            </a:path>
            <a:tileRect t="-100000" r="-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DISLOCAZIONE degli SPAZI</a:t>
            </a:r>
          </a:p>
          <a:p>
            <a:pPr>
              <a:defRPr/>
            </a:pPr>
            <a:r>
              <a:rPr lang="it-IT" sz="1600" b="1" u="sng" dirty="0">
                <a:solidFill>
                  <a:srgbClr val="FF0000"/>
                </a:solidFill>
                <a:effectLst>
                  <a:outerShdw blurRad="38100" dist="38100" dir="2700000" algn="tl">
                    <a:srgbClr val="000000">
                      <a:alpha val="43137"/>
                    </a:srgbClr>
                  </a:outerShdw>
                </a:effectLst>
                <a:latin typeface="+mj-lt"/>
              </a:rPr>
              <a:t>PIANO TERRA </a:t>
            </a:r>
            <a:r>
              <a:rPr lang="it-IT" sz="1600" b="1" dirty="0">
                <a:solidFill>
                  <a:schemeClr val="tx1"/>
                </a:solidFill>
                <a:latin typeface="+mj-lt"/>
              </a:rPr>
              <a:t>: </a:t>
            </a:r>
            <a:r>
              <a:rPr lang="it-IT" sz="1400" b="1" dirty="0">
                <a:solidFill>
                  <a:schemeClr val="tx1"/>
                </a:solidFill>
                <a:latin typeface="+mj-lt"/>
              </a:rPr>
              <a:t>n.°7 AULE; Laboratori; Servizi</a:t>
            </a:r>
          </a:p>
          <a:p>
            <a:pPr>
              <a:defRPr/>
            </a:pPr>
            <a:r>
              <a:rPr lang="it-IT" sz="1600" b="1" u="sng" dirty="0">
                <a:solidFill>
                  <a:srgbClr val="FF0000"/>
                </a:solidFill>
                <a:effectLst>
                  <a:outerShdw blurRad="38100" dist="38100" dir="2700000" algn="tl">
                    <a:srgbClr val="000000">
                      <a:alpha val="43137"/>
                    </a:srgbClr>
                  </a:outerShdw>
                </a:effectLst>
                <a:latin typeface="+mj-lt"/>
              </a:rPr>
              <a:t>Piano PRIMO </a:t>
            </a:r>
            <a:r>
              <a:rPr lang="it-IT" sz="1600" b="1" dirty="0">
                <a:solidFill>
                  <a:schemeClr val="tx1"/>
                </a:solidFill>
                <a:latin typeface="+mj-lt"/>
              </a:rPr>
              <a:t>: </a:t>
            </a:r>
            <a:r>
              <a:rPr lang="it-IT" sz="1400" b="1" dirty="0">
                <a:solidFill>
                  <a:schemeClr val="tx1"/>
                </a:solidFill>
                <a:latin typeface="+mj-lt"/>
              </a:rPr>
              <a:t>n.°8 AULE; Direzione; Uffici di Segreteria e Servizi.</a:t>
            </a:r>
            <a:endParaRPr lang="it-IT" sz="1600" b="1" u="sng" dirty="0">
              <a:solidFill>
                <a:schemeClr val="tx1"/>
              </a:solidFill>
              <a:effectLst>
                <a:outerShdw blurRad="38100" dist="38100" dir="2700000" algn="tl">
                  <a:srgbClr val="000000">
                    <a:alpha val="43137"/>
                  </a:srgbClr>
                </a:outerShdw>
              </a:effectLst>
              <a:latin typeface="+mj-lt"/>
            </a:endParaRPr>
          </a:p>
        </p:txBody>
      </p:sp>
      <p:sp>
        <p:nvSpPr>
          <p:cNvPr id="10" name="Rettangolo con angoli ritagliati in diagonale 9">
            <a:extLst>
              <a:ext uri="{FF2B5EF4-FFF2-40B4-BE49-F238E27FC236}">
                <a16:creationId xmlns:a16="http://schemas.microsoft.com/office/drawing/2014/main" xmlns="" id="{1E93FF20-401C-F1EE-6C27-B8376FA50C9D}"/>
              </a:ext>
            </a:extLst>
          </p:cNvPr>
          <p:cNvSpPr/>
          <p:nvPr/>
        </p:nvSpPr>
        <p:spPr>
          <a:xfrm>
            <a:off x="355980" y="4267204"/>
            <a:ext cx="5714999" cy="972831"/>
          </a:xfrm>
          <a:prstGeom prst="snip2Diag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path path="circle">
              <a:fillToRect l="100000" t="100000"/>
            </a:path>
            <a:tileRect r="-100000" b="-100000"/>
          </a:gradFill>
          <a:ln>
            <a:solidFill>
              <a:srgbClr val="C0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SCALE di Accesso e di Servizio</a:t>
            </a:r>
          </a:p>
          <a:p>
            <a:pPr>
              <a:defRPr/>
            </a:pPr>
            <a:r>
              <a:rPr lang="it-IT" sz="1600" b="1" u="sng" dirty="0">
                <a:solidFill>
                  <a:srgbClr val="FF0000"/>
                </a:solidFill>
                <a:effectLst>
                  <a:outerShdw blurRad="38100" dist="38100" dir="2700000" algn="tl">
                    <a:srgbClr val="000000">
                      <a:alpha val="43137"/>
                    </a:srgbClr>
                  </a:outerShdw>
                </a:effectLst>
                <a:latin typeface="+mj-lt"/>
              </a:rPr>
              <a:t>Scala INTERNA </a:t>
            </a:r>
            <a:r>
              <a:rPr lang="it-IT" sz="1600" b="1" dirty="0">
                <a:solidFill>
                  <a:srgbClr val="FF0000"/>
                </a:solidFill>
                <a:effectLst>
                  <a:outerShdw blurRad="38100" dist="38100" dir="2700000" algn="tl">
                    <a:srgbClr val="000000">
                      <a:alpha val="43137"/>
                    </a:srgbClr>
                  </a:outerShdw>
                </a:effectLst>
                <a:latin typeface="+mj-lt"/>
              </a:rPr>
              <a:t>: </a:t>
            </a:r>
            <a:r>
              <a:rPr lang="it-IT" sz="1400" b="1" dirty="0">
                <a:solidFill>
                  <a:srgbClr val="FF0000"/>
                </a:solidFill>
                <a:latin typeface="+mj-lt"/>
              </a:rPr>
              <a:t>Scala che collega il Piano Terra al Primo Piano;</a:t>
            </a:r>
          </a:p>
          <a:p>
            <a:pPr>
              <a:defRPr/>
            </a:pPr>
            <a:r>
              <a:rPr lang="it-IT" sz="1600" b="1" u="sng" dirty="0">
                <a:solidFill>
                  <a:srgbClr val="FF0000"/>
                </a:solidFill>
                <a:effectLst>
                  <a:outerShdw blurRad="38100" dist="38100" dir="2700000" algn="tl">
                    <a:srgbClr val="000000">
                      <a:alpha val="43137"/>
                    </a:srgbClr>
                  </a:outerShdw>
                </a:effectLst>
                <a:latin typeface="+mj-lt"/>
              </a:rPr>
              <a:t>Scala ESTERNA </a:t>
            </a:r>
            <a:r>
              <a:rPr lang="it-IT" sz="1600" b="1" dirty="0">
                <a:solidFill>
                  <a:srgbClr val="FF0000"/>
                </a:solidFill>
                <a:latin typeface="+mj-lt"/>
              </a:rPr>
              <a:t>: </a:t>
            </a:r>
            <a:r>
              <a:rPr lang="it-IT" sz="1400" b="1" dirty="0">
                <a:solidFill>
                  <a:srgbClr val="FF0000"/>
                </a:solidFill>
                <a:latin typeface="+mj-lt"/>
              </a:rPr>
              <a:t>Scala che dal Primo Piano porta nel Cortile </a:t>
            </a:r>
            <a:r>
              <a:rPr lang="it-IT" sz="1100" b="1" dirty="0">
                <a:solidFill>
                  <a:srgbClr val="FF0000"/>
                </a:solidFill>
                <a:latin typeface="+mj-lt"/>
              </a:rPr>
              <a:t>(Scala Emergenza)</a:t>
            </a:r>
            <a:endParaRPr lang="it-IT" sz="1100" b="1" u="sng" dirty="0">
              <a:solidFill>
                <a:srgbClr val="FF0000"/>
              </a:solidFill>
              <a:effectLst>
                <a:outerShdw blurRad="38100" dist="38100" dir="2700000" algn="tl">
                  <a:srgbClr val="000000">
                    <a:alpha val="43137"/>
                  </a:srgbClr>
                </a:outerShdw>
              </a:effectLst>
              <a:latin typeface="+mj-lt"/>
            </a:endParaRPr>
          </a:p>
          <a:p>
            <a:pPr algn="ctr">
              <a:defRPr/>
            </a:pPr>
            <a:endParaRPr lang="it-IT" sz="1600" dirty="0">
              <a:latin typeface="+mj-lt"/>
            </a:endParaRPr>
          </a:p>
        </p:txBody>
      </p:sp>
      <p:sp>
        <p:nvSpPr>
          <p:cNvPr id="12" name="Rettangolo arrotondato 11">
            <a:extLst>
              <a:ext uri="{FF2B5EF4-FFF2-40B4-BE49-F238E27FC236}">
                <a16:creationId xmlns:a16="http://schemas.microsoft.com/office/drawing/2014/main" xmlns="" id="{5EA22D16-0864-0B7F-699A-8138CEE35482}"/>
              </a:ext>
            </a:extLst>
          </p:cNvPr>
          <p:cNvSpPr/>
          <p:nvPr/>
        </p:nvSpPr>
        <p:spPr>
          <a:xfrm>
            <a:off x="355979" y="5257806"/>
            <a:ext cx="5715000" cy="228599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a:solidFill>
              <a:srgbClr val="99FF99"/>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USCITE di EMERGENZA e Vie di Fuga</a:t>
            </a:r>
          </a:p>
          <a:p>
            <a:pPr>
              <a:defRPr/>
            </a:pPr>
            <a:r>
              <a:rPr lang="it-IT" sz="1600" b="1" u="sng" dirty="0">
                <a:solidFill>
                  <a:srgbClr val="0000FF"/>
                </a:solidFill>
                <a:effectLst>
                  <a:outerShdw blurRad="38100" dist="38100" dir="2700000" algn="tl">
                    <a:srgbClr val="000000">
                      <a:alpha val="43137"/>
                    </a:srgbClr>
                  </a:outerShdw>
                </a:effectLst>
                <a:latin typeface="+mj-lt"/>
              </a:rPr>
              <a:t>Piano TERRA</a:t>
            </a:r>
            <a:r>
              <a:rPr lang="it-IT" sz="1600" b="1" dirty="0">
                <a:solidFill>
                  <a:srgbClr val="0000FF"/>
                </a:solidFill>
                <a:latin typeface="+mj-lt"/>
              </a:rPr>
              <a:t>: </a:t>
            </a:r>
            <a:r>
              <a:rPr lang="it-IT" sz="1400" b="1" dirty="0">
                <a:solidFill>
                  <a:srgbClr val="0000FF"/>
                </a:solidFill>
                <a:latin typeface="+mj-lt"/>
              </a:rPr>
              <a:t>Vi sono n.°5 USCITE di SICUREZZA con i relativi percorsi!</a:t>
            </a:r>
          </a:p>
          <a:p>
            <a:pPr>
              <a:defRPr/>
            </a:pPr>
            <a:r>
              <a:rPr lang="it-IT" sz="1400" b="1" dirty="0">
                <a:solidFill>
                  <a:srgbClr val="0000FF"/>
                </a:solidFill>
                <a:latin typeface="+mj-lt"/>
              </a:rPr>
              <a:t>                            Le USCITE di Emergenza sono dotati di maniglione </a:t>
            </a:r>
            <a:r>
              <a:rPr lang="it-IT" sz="1200" b="1" dirty="0">
                <a:solidFill>
                  <a:srgbClr val="0000FF"/>
                </a:solidFill>
                <a:latin typeface="+mj-lt"/>
              </a:rPr>
              <a:t>antipanico</a:t>
            </a:r>
            <a:r>
              <a:rPr lang="it-IT" sz="1400" b="1" dirty="0">
                <a:solidFill>
                  <a:srgbClr val="0000FF"/>
                </a:solidFill>
                <a:latin typeface="+mj-lt"/>
              </a:rPr>
              <a:t> </a:t>
            </a:r>
            <a:endParaRPr lang="it-IT" sz="1200" b="1" dirty="0">
              <a:solidFill>
                <a:srgbClr val="0000FF"/>
              </a:solidFill>
              <a:latin typeface="+mj-lt"/>
            </a:endParaRPr>
          </a:p>
          <a:p>
            <a:pPr>
              <a:defRPr/>
            </a:pPr>
            <a:r>
              <a:rPr lang="it-IT" sz="1400" b="1" dirty="0">
                <a:solidFill>
                  <a:srgbClr val="0000FF"/>
                </a:solidFill>
                <a:latin typeface="+mj-lt"/>
              </a:rPr>
              <a:t>                            con apertura nel senso dell’esodo!</a:t>
            </a:r>
          </a:p>
          <a:p>
            <a:pPr>
              <a:defRPr/>
            </a:pPr>
            <a:r>
              <a:rPr lang="it-IT" sz="1600" b="1" u="sng" dirty="0">
                <a:solidFill>
                  <a:srgbClr val="0000FF"/>
                </a:solidFill>
                <a:effectLst>
                  <a:outerShdw blurRad="38100" dist="38100" dir="2700000" algn="tl">
                    <a:srgbClr val="000000">
                      <a:alpha val="43137"/>
                    </a:srgbClr>
                  </a:outerShdw>
                </a:effectLst>
                <a:latin typeface="+mj-lt"/>
              </a:rPr>
              <a:t>Piano PRIMO</a:t>
            </a:r>
            <a:r>
              <a:rPr lang="it-IT" sz="1600" b="1" dirty="0">
                <a:solidFill>
                  <a:srgbClr val="0000FF"/>
                </a:solidFill>
                <a:latin typeface="+mj-lt"/>
              </a:rPr>
              <a:t>:</a:t>
            </a:r>
            <a:r>
              <a:rPr lang="it-IT" sz="1400" b="1" dirty="0">
                <a:solidFill>
                  <a:srgbClr val="0000FF"/>
                </a:solidFill>
                <a:latin typeface="+mj-lt"/>
              </a:rPr>
              <a:t> Vi sono n.°2 USCITE di SICUREZZA con i relativi percorsi!</a:t>
            </a:r>
          </a:p>
          <a:p>
            <a:pPr>
              <a:defRPr/>
            </a:pPr>
            <a:r>
              <a:rPr lang="it-IT" sz="1400" b="1" dirty="0">
                <a:solidFill>
                  <a:srgbClr val="0000FF"/>
                </a:solidFill>
                <a:latin typeface="+mj-lt"/>
              </a:rPr>
              <a:t>                             Un percorso di Emergenza utilizza la Scala Interna che  </a:t>
            </a:r>
          </a:p>
          <a:p>
            <a:pPr>
              <a:defRPr/>
            </a:pPr>
            <a:r>
              <a:rPr lang="it-IT" sz="1400" b="1" dirty="0">
                <a:solidFill>
                  <a:srgbClr val="0000FF"/>
                </a:solidFill>
                <a:latin typeface="+mj-lt"/>
              </a:rPr>
              <a:t>                             porta al Piano Terra e da qui verso il Cortile esterno.</a:t>
            </a:r>
          </a:p>
          <a:p>
            <a:pPr>
              <a:defRPr/>
            </a:pPr>
            <a:r>
              <a:rPr lang="it-IT" sz="1400" b="1" dirty="0">
                <a:solidFill>
                  <a:srgbClr val="0000FF"/>
                </a:solidFill>
                <a:latin typeface="+mj-lt"/>
              </a:rPr>
              <a:t>                             Un secondo percorso si sviluppa all’interno dello stesso  </a:t>
            </a:r>
          </a:p>
          <a:p>
            <a:pPr>
              <a:defRPr/>
            </a:pPr>
            <a:r>
              <a:rPr lang="it-IT" sz="1400" b="1" dirty="0">
                <a:solidFill>
                  <a:srgbClr val="0000FF"/>
                </a:solidFill>
                <a:latin typeface="+mj-lt"/>
              </a:rPr>
              <a:t>                             piano ed utilizzando la Scala Esterna si raggiunge il Cortile.</a:t>
            </a:r>
          </a:p>
          <a:p>
            <a:pPr>
              <a:defRPr/>
            </a:pPr>
            <a:r>
              <a:rPr lang="it-IT" sz="1600" b="1" dirty="0">
                <a:solidFill>
                  <a:srgbClr val="0000FF"/>
                </a:solidFill>
                <a:latin typeface="+mj-lt"/>
              </a:rPr>
              <a:t>                          </a:t>
            </a:r>
          </a:p>
        </p:txBody>
      </p:sp>
      <p:sp>
        <p:nvSpPr>
          <p:cNvPr id="13" name="Ovale 12">
            <a:extLst>
              <a:ext uri="{FF2B5EF4-FFF2-40B4-BE49-F238E27FC236}">
                <a16:creationId xmlns:a16="http://schemas.microsoft.com/office/drawing/2014/main" xmlns="" id="{12D745CB-C43D-E901-DCF2-E3C6C95709D0}"/>
              </a:ext>
            </a:extLst>
          </p:cNvPr>
          <p:cNvSpPr/>
          <p:nvPr/>
        </p:nvSpPr>
        <p:spPr>
          <a:xfrm rot="21413383">
            <a:off x="1520876" y="7376367"/>
            <a:ext cx="3676706" cy="1161717"/>
          </a:xfrm>
          <a:prstGeom prst="ellipse">
            <a:avLst/>
          </a:prstGeom>
          <a:gradFill flip="none" rotWithShape="1">
            <a:gsLst>
              <a:gs pos="0">
                <a:srgbClr val="66FFCC">
                  <a:shade val="30000"/>
                  <a:satMod val="115000"/>
                </a:srgbClr>
              </a:gs>
              <a:gs pos="50000">
                <a:srgbClr val="66FFCC">
                  <a:shade val="67500"/>
                  <a:satMod val="115000"/>
                </a:srgbClr>
              </a:gs>
              <a:gs pos="100000">
                <a:srgbClr val="66FFCC">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b="1" u="sng" dirty="0">
                <a:solidFill>
                  <a:schemeClr val="tx1"/>
                </a:solidFill>
                <a:effectLst>
                  <a:outerShdw blurRad="38100" dist="38100" dir="2700000" algn="tl">
                    <a:srgbClr val="000000">
                      <a:alpha val="43137"/>
                    </a:srgbClr>
                  </a:outerShdw>
                </a:effectLst>
                <a:latin typeface="+mj-lt"/>
              </a:rPr>
              <a:t>POPOLAZIONE SCOLASTICA</a:t>
            </a:r>
          </a:p>
          <a:p>
            <a:pPr algn="ctr">
              <a:defRPr/>
            </a:pPr>
            <a:r>
              <a:rPr lang="it-IT" sz="1400" b="1" dirty="0">
                <a:solidFill>
                  <a:srgbClr val="FF0000"/>
                </a:solidFill>
                <a:latin typeface="+mj-lt"/>
              </a:rPr>
              <a:t>Alunni, personale docente e non docente, ausiliari e occasionali</a:t>
            </a:r>
          </a:p>
          <a:p>
            <a:pPr algn="ctr">
              <a:defRPr/>
            </a:pPr>
            <a:r>
              <a:rPr lang="it-IT" sz="1400" b="1" dirty="0">
                <a:solidFill>
                  <a:srgbClr val="FF0000"/>
                </a:solidFill>
                <a:latin typeface="+mj-lt"/>
              </a:rPr>
              <a:t>Circa 400 unità</a:t>
            </a:r>
            <a:endParaRPr lang="it-IT" sz="800" b="1" u="sng" dirty="0">
              <a:effectLst>
                <a:outerShdw blurRad="38100" dist="38100" dir="2700000" algn="tl">
                  <a:srgbClr val="000000">
                    <a:alpha val="43137"/>
                  </a:srgbClr>
                </a:outerShdw>
              </a:effectLst>
              <a:latin typeface="+mj-lt"/>
            </a:endParaRPr>
          </a:p>
        </p:txBody>
      </p:sp>
      <p:sp>
        <p:nvSpPr>
          <p:cNvPr id="2" name="Segnaposto data 1">
            <a:extLst>
              <a:ext uri="{FF2B5EF4-FFF2-40B4-BE49-F238E27FC236}">
                <a16:creationId xmlns:a16="http://schemas.microsoft.com/office/drawing/2014/main" xmlns="" id="{7ABDE58F-2D1D-0670-A210-F628DEE9F1DD}"/>
              </a:ext>
            </a:extLst>
          </p:cNvPr>
          <p:cNvSpPr>
            <a:spLocks noGrp="1"/>
          </p:cNvSpPr>
          <p:nvPr>
            <p:ph type="dt" sz="quarter" idx="10"/>
          </p:nvPr>
        </p:nvSpPr>
        <p:spPr/>
        <p:txBody>
          <a:bodyPr/>
          <a:lstStyle/>
          <a:p>
            <a:pPr>
              <a:defRPr/>
            </a:pPr>
            <a:fld id="{C27FBBB1-3A96-45A6-B49B-C0E136664251}" type="datetime1">
              <a:rPr lang="it-IT"/>
              <a:pPr>
                <a:defRPr/>
              </a:pPr>
              <a:t>26/04/2025</a:t>
            </a:fld>
            <a:endParaRPr lang="it-IT"/>
          </a:p>
        </p:txBody>
      </p:sp>
      <p:sp>
        <p:nvSpPr>
          <p:cNvPr id="3" name="Segnaposto piè di pagina 2">
            <a:extLst>
              <a:ext uri="{FF2B5EF4-FFF2-40B4-BE49-F238E27FC236}">
                <a16:creationId xmlns:a16="http://schemas.microsoft.com/office/drawing/2014/main" xmlns="" id="{0D8D032E-2497-7883-15CA-DC02B4721433}"/>
              </a:ext>
            </a:extLst>
          </p:cNvPr>
          <p:cNvSpPr>
            <a:spLocks noGrp="1"/>
          </p:cNvSpPr>
          <p:nvPr>
            <p:ph type="ftr" sz="quarter" idx="11"/>
          </p:nvPr>
        </p:nvSpPr>
        <p:spPr/>
        <p:txBody>
          <a:bodyPr/>
          <a:lstStyle/>
          <a:p>
            <a:pPr>
              <a:defRPr/>
            </a:pPr>
            <a:r>
              <a:rPr lang="it-IT"/>
              <a:t>Istituto Comprensivo Statale. CROSIA - MIRTO.             Piano di EVACUAZIONE.                                                      RSPP Ing. Giuseppe SCORZAFAVE</a:t>
            </a:r>
            <a:endParaRPr lang="it-IT" dirty="0"/>
          </a:p>
        </p:txBody>
      </p:sp>
      <p:sp>
        <p:nvSpPr>
          <p:cNvPr id="13333" name="Segnaposto numero diapositiva 4">
            <a:extLst>
              <a:ext uri="{FF2B5EF4-FFF2-40B4-BE49-F238E27FC236}">
                <a16:creationId xmlns:a16="http://schemas.microsoft.com/office/drawing/2014/main" xmlns="" id="{1BB94B44-9A5F-611D-FD3C-16B639BD94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B2B825-4664-4C45-A750-CB24FAC8D9D7}" type="slidenum">
              <a:rPr lang="it-IT" altLang="it-IT" sz="600">
                <a:solidFill>
                  <a:srgbClr val="898989"/>
                </a:solidFill>
              </a:rPr>
              <a:pPr/>
              <a:t>9</a:t>
            </a:fld>
            <a:endParaRPr lang="it-IT" altLang="it-IT" sz="600">
              <a:solidFill>
                <a:srgbClr val="898989"/>
              </a:solidFill>
            </a:endParaRPr>
          </a:p>
        </p:txBody>
      </p:sp>
      <p:sp>
        <p:nvSpPr>
          <p:cNvPr id="14" name="Ovale 13">
            <a:extLst>
              <a:ext uri="{FF2B5EF4-FFF2-40B4-BE49-F238E27FC236}">
                <a16:creationId xmlns:a16="http://schemas.microsoft.com/office/drawing/2014/main" xmlns="" id="{45D3C4E8-5E5D-4838-EA34-1926F5023521}"/>
              </a:ext>
            </a:extLst>
          </p:cNvPr>
          <p:cNvSpPr/>
          <p:nvPr/>
        </p:nvSpPr>
        <p:spPr>
          <a:xfrm rot="659691">
            <a:off x="3186113" y="635000"/>
            <a:ext cx="2970212" cy="2062163"/>
          </a:xfrm>
          <a:prstGeom prst="ellipse">
            <a:avLst/>
          </a:prstGeom>
          <a:blipFill rotWithShape="1">
            <a:blip r:embed="rId2">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cove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3827</TotalTime>
  <Words>8253</Words>
  <Application>Microsoft Office PowerPoint</Application>
  <PresentationFormat>Presentazione su schermo (4:3)</PresentationFormat>
  <Paragraphs>1204</Paragraphs>
  <Slides>88</Slides>
  <Notes>5</Notes>
  <HiddenSlides>0</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88</vt:i4>
      </vt:variant>
    </vt:vector>
  </HeadingPairs>
  <TitlesOfParts>
    <vt:vector size="92" baseType="lpstr">
      <vt:lpstr>Tema di Office</vt:lpstr>
      <vt:lpstr>Immagine bitmap</vt:lpstr>
      <vt:lpstr>PBrush</vt:lpstr>
      <vt:lpstr>Document</vt:lpstr>
      <vt:lpstr>Presentazione standard di PowerPoint</vt:lpstr>
      <vt:lpstr>Presentazione standard di PowerPoint</vt:lpstr>
      <vt:lpstr>Presentazione standard di PowerPoint</vt:lpstr>
      <vt:lpstr>Presentazione standard di PowerPoint</vt:lpstr>
      <vt:lpstr>RIFERIMENTI LEGISLATIVI</vt:lpstr>
      <vt:lpstr>PIANO DI EVACUAZIONE</vt:lpstr>
      <vt:lpstr>Presentazione standard di PowerPoint</vt:lpstr>
      <vt:lpstr>L’AMBIENTE SCOLASTCIO</vt:lpstr>
      <vt:lpstr>Presentazione standard di PowerPoint</vt:lpstr>
      <vt:lpstr>Presentazione standard di PowerPoint</vt:lpstr>
      <vt:lpstr>Presentazione standard di PowerPoint</vt:lpstr>
      <vt:lpstr>Presentazione standard di PowerPoint</vt:lpstr>
      <vt:lpstr>Presentazione standard di PowerPoint</vt:lpstr>
      <vt:lpstr>Scuola Secondaria di I grado: Via della Scienza </vt:lpstr>
      <vt:lpstr>Presentazione standard di PowerPoint</vt:lpstr>
      <vt:lpstr>Presentazione standard di PowerPoint</vt:lpstr>
      <vt:lpstr>Presentazione standard di PowerPoint</vt:lpstr>
      <vt:lpstr>Presentazione standard di PowerPoint</vt:lpstr>
      <vt:lpstr>Presentazione standard di PowerPoint</vt:lpstr>
      <vt:lpstr>Scuola Primaria-Infanzia  Via dell’Arte </vt:lpstr>
      <vt:lpstr>Presentazione standard di PowerPoint</vt:lpstr>
      <vt:lpstr>Presentazione standard di PowerPoint</vt:lpstr>
      <vt:lpstr>Presentazione standard di PowerPoint</vt:lpstr>
      <vt:lpstr>Presentazione standard di PowerPoint</vt:lpstr>
      <vt:lpstr>Presentazione standard di PowerPoint</vt:lpstr>
      <vt:lpstr>Scuola  Infanzia Chiocciola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Risorse per Pianificare le attività di  PREVENZIONE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Opuscolo Informativo per il  PIANO di EMERGENZA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Danyjob</dc:creator>
  <cp:lastModifiedBy>Marino</cp:lastModifiedBy>
  <cp:revision>426</cp:revision>
  <cp:lastPrinted>2018-03-21T10:18:29Z</cp:lastPrinted>
  <dcterms:created xsi:type="dcterms:W3CDTF">1601-01-01T00:00:00Z</dcterms:created>
  <dcterms:modified xsi:type="dcterms:W3CDTF">2025-04-26T11:51:21Z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