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9" r:id="rId1"/>
  </p:sldMasterIdLst>
  <p:sldIdLst>
    <p:sldId id="256" r:id="rId2"/>
    <p:sldId id="257" r:id="rId3"/>
    <p:sldId id="258" r:id="rId4"/>
    <p:sldId id="259" r:id="rId5"/>
    <p:sldId id="260" r:id="rId6"/>
    <p:sldId id="261" r:id="rId7"/>
    <p:sldId id="262" r:id="rId8"/>
    <p:sldId id="263" r:id="rId9"/>
    <p:sldId id="264" r:id="rId10"/>
    <p:sldId id="267" r:id="rId11"/>
    <p:sldId id="268" r:id="rId12"/>
    <p:sldId id="265" r:id="rId13"/>
    <p:sldId id="266" r:id="rId14"/>
    <p:sldId id="270" r:id="rId15"/>
    <p:sldId id="269" r:id="rId16"/>
    <p:sldId id="271"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it-IT" smtClean="0"/>
              <a:t>Fare clic per modificare lo stile del titolo</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EADEE23C-3ABD-490F-A1DC-92CC1A3708E1}" type="datetimeFigureOut">
              <a:rPr lang="it-IT" smtClean="0"/>
              <a:t>31/03/2025</a:t>
            </a:fld>
            <a:endParaRPr lang="it-IT"/>
          </a:p>
        </p:txBody>
      </p:sp>
      <p:sp>
        <p:nvSpPr>
          <p:cNvPr id="5" name="Footer Placeholder 4"/>
          <p:cNvSpPr>
            <a:spLocks noGrp="1"/>
          </p:cNvSpPr>
          <p:nvPr>
            <p:ph type="ftr" sz="quarter" idx="11"/>
          </p:nvPr>
        </p:nvSpPr>
        <p:spPr/>
        <p:txBody>
          <a:bodyPr/>
          <a:lstStyle/>
          <a:p>
            <a:endParaRPr lang="it-IT"/>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EDBDC95A-C81F-4454-82FE-792C183E6C3C}" type="slidenum">
              <a:rPr lang="it-IT" smtClean="0"/>
              <a:t>‹N›</a:t>
            </a:fld>
            <a:endParaRPr lang="it-IT"/>
          </a:p>
        </p:txBody>
      </p:sp>
    </p:spTree>
    <p:extLst>
      <p:ext uri="{BB962C8B-B14F-4D97-AF65-F5344CB8AC3E}">
        <p14:creationId xmlns:p14="http://schemas.microsoft.com/office/powerpoint/2010/main" val="2110064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Modifica gli stili del testo dello schema</a:t>
            </a:r>
          </a:p>
        </p:txBody>
      </p:sp>
      <p:sp>
        <p:nvSpPr>
          <p:cNvPr id="4" name="Date Placeholder 3"/>
          <p:cNvSpPr>
            <a:spLocks noGrp="1"/>
          </p:cNvSpPr>
          <p:nvPr>
            <p:ph type="dt" sz="half" idx="10"/>
          </p:nvPr>
        </p:nvSpPr>
        <p:spPr/>
        <p:txBody>
          <a:bodyPr/>
          <a:lstStyle/>
          <a:p>
            <a:fld id="{EADEE23C-3ABD-490F-A1DC-92CC1A3708E1}" type="datetimeFigureOut">
              <a:rPr lang="it-IT" smtClean="0"/>
              <a:t>31/03/2025</a:t>
            </a:fld>
            <a:endParaRPr lang="it-IT"/>
          </a:p>
        </p:txBody>
      </p:sp>
      <p:sp>
        <p:nvSpPr>
          <p:cNvPr id="5" name="Footer Placeholder 4"/>
          <p:cNvSpPr>
            <a:spLocks noGrp="1"/>
          </p:cNvSpPr>
          <p:nvPr>
            <p:ph type="ftr" sz="quarter" idx="11"/>
          </p:nvPr>
        </p:nvSpPr>
        <p:spPr/>
        <p:txBody>
          <a:bodyPr/>
          <a:lstStyle/>
          <a:p>
            <a:endParaRPr lang="it-IT"/>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DBDC95A-C81F-4454-82FE-792C183E6C3C}" type="slidenum">
              <a:rPr lang="it-IT" smtClean="0"/>
              <a:t>‹N›</a:t>
            </a:fld>
            <a:endParaRPr lang="it-IT"/>
          </a:p>
        </p:txBody>
      </p:sp>
    </p:spTree>
    <p:extLst>
      <p:ext uri="{BB962C8B-B14F-4D97-AF65-F5344CB8AC3E}">
        <p14:creationId xmlns:p14="http://schemas.microsoft.com/office/powerpoint/2010/main" val="30717914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smtClean="0"/>
              <a:t>Fare clic per modificare lo stile del titolo</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Modifica gli stili del testo dello schema</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Modifica gli stili del testo dello schema</a:t>
            </a:r>
          </a:p>
        </p:txBody>
      </p:sp>
      <p:sp>
        <p:nvSpPr>
          <p:cNvPr id="4" name="Date Placeholder 3"/>
          <p:cNvSpPr>
            <a:spLocks noGrp="1"/>
          </p:cNvSpPr>
          <p:nvPr>
            <p:ph type="dt" sz="half" idx="10"/>
          </p:nvPr>
        </p:nvSpPr>
        <p:spPr/>
        <p:txBody>
          <a:bodyPr/>
          <a:lstStyle/>
          <a:p>
            <a:fld id="{EADEE23C-3ABD-490F-A1DC-92CC1A3708E1}" type="datetimeFigureOut">
              <a:rPr lang="it-IT" smtClean="0"/>
              <a:t>31/03/2025</a:t>
            </a:fld>
            <a:endParaRPr lang="it-IT"/>
          </a:p>
        </p:txBody>
      </p:sp>
      <p:sp>
        <p:nvSpPr>
          <p:cNvPr id="5" name="Footer Placeholder 4"/>
          <p:cNvSpPr>
            <a:spLocks noGrp="1"/>
          </p:cNvSpPr>
          <p:nvPr>
            <p:ph type="ftr" sz="quarter" idx="11"/>
          </p:nvPr>
        </p:nvSpPr>
        <p:spPr/>
        <p:txBody>
          <a:bodyPr/>
          <a:lstStyle/>
          <a:p>
            <a:endParaRPr lang="it-IT"/>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DBDC95A-C81F-4454-82FE-792C183E6C3C}" type="slidenum">
              <a:rPr lang="it-IT" smtClean="0"/>
              <a:t>‹N›</a:t>
            </a:fld>
            <a:endParaRPr lang="it-IT"/>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2510601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it-IT" smtClean="0"/>
              <a:t>Fare clic per modificare lo stile del titolo</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smtClean="0"/>
              <a:t>Modifica gli stili del testo dello schema</a:t>
            </a:r>
          </a:p>
        </p:txBody>
      </p:sp>
      <p:sp>
        <p:nvSpPr>
          <p:cNvPr id="5" name="Date Placeholder 4"/>
          <p:cNvSpPr>
            <a:spLocks noGrp="1"/>
          </p:cNvSpPr>
          <p:nvPr>
            <p:ph type="dt" sz="half" idx="10"/>
          </p:nvPr>
        </p:nvSpPr>
        <p:spPr/>
        <p:txBody>
          <a:bodyPr/>
          <a:lstStyle/>
          <a:p>
            <a:fld id="{EADEE23C-3ABD-490F-A1DC-92CC1A3708E1}" type="datetimeFigureOut">
              <a:rPr lang="it-IT" smtClean="0"/>
              <a:t>31/03/2025</a:t>
            </a:fld>
            <a:endParaRPr lang="it-IT"/>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DBDC95A-C81F-4454-82FE-792C183E6C3C}" type="slidenum">
              <a:rPr lang="it-IT" smtClean="0"/>
              <a:t>‹N›</a:t>
            </a:fld>
            <a:endParaRPr lang="it-IT"/>
          </a:p>
        </p:txBody>
      </p:sp>
    </p:spTree>
    <p:extLst>
      <p:ext uri="{BB962C8B-B14F-4D97-AF65-F5344CB8AC3E}">
        <p14:creationId xmlns:p14="http://schemas.microsoft.com/office/powerpoint/2010/main" val="5230359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smtClean="0"/>
              <a:t>Fare clic per modificare lo stile del titolo</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Modifica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smtClean="0"/>
              <a:t>Modifica gli stili del testo dello schema</a:t>
            </a:r>
          </a:p>
        </p:txBody>
      </p:sp>
      <p:sp>
        <p:nvSpPr>
          <p:cNvPr id="5" name="Date Placeholder 4"/>
          <p:cNvSpPr>
            <a:spLocks noGrp="1"/>
          </p:cNvSpPr>
          <p:nvPr>
            <p:ph type="dt" sz="half" idx="10"/>
          </p:nvPr>
        </p:nvSpPr>
        <p:spPr/>
        <p:txBody>
          <a:bodyPr/>
          <a:lstStyle/>
          <a:p>
            <a:fld id="{EADEE23C-3ABD-490F-A1DC-92CC1A3708E1}" type="datetimeFigureOut">
              <a:rPr lang="it-IT" smtClean="0"/>
              <a:t>31/03/2025</a:t>
            </a:fld>
            <a:endParaRPr lang="it-IT"/>
          </a:p>
        </p:txBody>
      </p:sp>
      <p:sp>
        <p:nvSpPr>
          <p:cNvPr id="6" name="Footer Placeholder 5"/>
          <p:cNvSpPr>
            <a:spLocks noGrp="1"/>
          </p:cNvSpPr>
          <p:nvPr>
            <p:ph type="ftr" sz="quarter" idx="11"/>
          </p:nvPr>
        </p:nvSpPr>
        <p:spPr/>
        <p:txBody>
          <a:bodyPr/>
          <a:lstStyle/>
          <a:p>
            <a:endParaRPr lang="it-IT"/>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DBDC95A-C81F-4454-82FE-792C183E6C3C}" type="slidenum">
              <a:rPr lang="it-IT" smtClean="0"/>
              <a:t>‹N›</a:t>
            </a:fld>
            <a:endParaRPr lang="it-IT"/>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4890544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it-IT" smtClean="0"/>
              <a:t>Fare clic per modificare lo stile del titolo</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Modifica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smtClean="0"/>
              <a:t>Modifica gli stili del testo dello schema</a:t>
            </a:r>
          </a:p>
        </p:txBody>
      </p:sp>
      <p:sp>
        <p:nvSpPr>
          <p:cNvPr id="5" name="Date Placeholder 4"/>
          <p:cNvSpPr>
            <a:spLocks noGrp="1"/>
          </p:cNvSpPr>
          <p:nvPr>
            <p:ph type="dt" sz="half" idx="10"/>
          </p:nvPr>
        </p:nvSpPr>
        <p:spPr/>
        <p:txBody>
          <a:bodyPr/>
          <a:lstStyle/>
          <a:p>
            <a:fld id="{EADEE23C-3ABD-490F-A1DC-92CC1A3708E1}" type="datetimeFigureOut">
              <a:rPr lang="it-IT" smtClean="0"/>
              <a:t>31/03/2025</a:t>
            </a:fld>
            <a:endParaRPr lang="it-IT"/>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DBDC95A-C81F-4454-82FE-792C183E6C3C}" type="slidenum">
              <a:rPr lang="it-IT" smtClean="0"/>
              <a:t>‹N›</a:t>
            </a:fld>
            <a:endParaRPr lang="it-IT"/>
          </a:p>
        </p:txBody>
      </p:sp>
    </p:spTree>
    <p:extLst>
      <p:ext uri="{BB962C8B-B14F-4D97-AF65-F5344CB8AC3E}">
        <p14:creationId xmlns:p14="http://schemas.microsoft.com/office/powerpoint/2010/main" val="30676834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p:txBody>
          <a:bodyPr vert="eaVert" ancho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EADEE23C-3ABD-490F-A1DC-92CC1A3708E1}" type="datetimeFigureOut">
              <a:rPr lang="it-IT" smtClean="0"/>
              <a:t>31/03/2025</a:t>
            </a:fld>
            <a:endParaRPr lang="it-IT"/>
          </a:p>
        </p:txBody>
      </p:sp>
      <p:sp>
        <p:nvSpPr>
          <p:cNvPr id="5" name="Footer Placeholder 4"/>
          <p:cNvSpPr>
            <a:spLocks noGrp="1"/>
          </p:cNvSpPr>
          <p:nvPr>
            <p:ph type="ftr" sz="quarter" idx="11"/>
          </p:nvPr>
        </p:nvSpPr>
        <p:spPr/>
        <p:txBody>
          <a:bodyPr/>
          <a:lstStyle/>
          <a:p>
            <a:endParaRPr lang="it-IT"/>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DBDC95A-C81F-4454-82FE-792C183E6C3C}" type="slidenum">
              <a:rPr lang="it-IT" smtClean="0"/>
              <a:t>‹N›</a:t>
            </a:fld>
            <a:endParaRPr lang="it-IT"/>
          </a:p>
        </p:txBody>
      </p:sp>
    </p:spTree>
    <p:extLst>
      <p:ext uri="{BB962C8B-B14F-4D97-AF65-F5344CB8AC3E}">
        <p14:creationId xmlns:p14="http://schemas.microsoft.com/office/powerpoint/2010/main" val="28631807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EADEE23C-3ABD-490F-A1DC-92CC1A3708E1}" type="datetimeFigureOut">
              <a:rPr lang="it-IT" smtClean="0"/>
              <a:t>31/03/2025</a:t>
            </a:fld>
            <a:endParaRPr lang="it-IT"/>
          </a:p>
        </p:txBody>
      </p:sp>
      <p:sp>
        <p:nvSpPr>
          <p:cNvPr id="5" name="Footer Placeholder 4"/>
          <p:cNvSpPr>
            <a:spLocks noGrp="1"/>
          </p:cNvSpPr>
          <p:nvPr>
            <p:ph type="ftr" sz="quarter" idx="11"/>
          </p:nvPr>
        </p:nvSpPr>
        <p:spPr/>
        <p:txBody>
          <a:bodyPr/>
          <a:lstStyle/>
          <a:p>
            <a:endParaRPr lang="it-IT"/>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DBDC95A-C81F-4454-82FE-792C183E6C3C}" type="slidenum">
              <a:rPr lang="it-IT" smtClean="0"/>
              <a:t>‹N›</a:t>
            </a:fld>
            <a:endParaRPr lang="it-IT"/>
          </a:p>
        </p:txBody>
      </p:sp>
    </p:spTree>
    <p:extLst>
      <p:ext uri="{BB962C8B-B14F-4D97-AF65-F5344CB8AC3E}">
        <p14:creationId xmlns:p14="http://schemas.microsoft.com/office/powerpoint/2010/main" val="19948761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it-IT" smtClean="0"/>
              <a:t>Fare clic per modificare lo stile del titolo</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EADEE23C-3ABD-490F-A1DC-92CC1A3708E1}" type="datetimeFigureOut">
              <a:rPr lang="it-IT" smtClean="0"/>
              <a:t>31/03/2025</a:t>
            </a:fld>
            <a:endParaRPr lang="it-IT"/>
          </a:p>
        </p:txBody>
      </p:sp>
      <p:sp>
        <p:nvSpPr>
          <p:cNvPr id="5" name="Footer Placeholder 4"/>
          <p:cNvSpPr>
            <a:spLocks noGrp="1"/>
          </p:cNvSpPr>
          <p:nvPr>
            <p:ph type="ftr" sz="quarter" idx="11"/>
          </p:nvPr>
        </p:nvSpPr>
        <p:spPr/>
        <p:txBody>
          <a:bodyPr/>
          <a:lstStyle/>
          <a:p>
            <a:endParaRPr lang="it-IT"/>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DBDC95A-C81F-4454-82FE-792C183E6C3C}" type="slidenum">
              <a:rPr lang="it-IT" smtClean="0"/>
              <a:t>‹N›</a:t>
            </a:fld>
            <a:endParaRPr lang="it-IT"/>
          </a:p>
        </p:txBody>
      </p:sp>
    </p:spTree>
    <p:extLst>
      <p:ext uri="{BB962C8B-B14F-4D97-AF65-F5344CB8AC3E}">
        <p14:creationId xmlns:p14="http://schemas.microsoft.com/office/powerpoint/2010/main" val="35665815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Modifica gli stili del testo dello schema</a:t>
            </a:r>
          </a:p>
        </p:txBody>
      </p:sp>
      <p:sp>
        <p:nvSpPr>
          <p:cNvPr id="4" name="Date Placeholder 3"/>
          <p:cNvSpPr>
            <a:spLocks noGrp="1"/>
          </p:cNvSpPr>
          <p:nvPr>
            <p:ph type="dt" sz="half" idx="10"/>
          </p:nvPr>
        </p:nvSpPr>
        <p:spPr/>
        <p:txBody>
          <a:bodyPr/>
          <a:lstStyle/>
          <a:p>
            <a:fld id="{EADEE23C-3ABD-490F-A1DC-92CC1A3708E1}" type="datetimeFigureOut">
              <a:rPr lang="it-IT" smtClean="0"/>
              <a:t>31/03/2025</a:t>
            </a:fld>
            <a:endParaRPr lang="it-IT"/>
          </a:p>
        </p:txBody>
      </p:sp>
      <p:sp>
        <p:nvSpPr>
          <p:cNvPr id="5" name="Footer Placeholder 4"/>
          <p:cNvSpPr>
            <a:spLocks noGrp="1"/>
          </p:cNvSpPr>
          <p:nvPr>
            <p:ph type="ftr" sz="quarter" idx="11"/>
          </p:nvPr>
        </p:nvSpPr>
        <p:spPr/>
        <p:txBody>
          <a:bodyPr/>
          <a:lstStyle/>
          <a:p>
            <a:endParaRPr lang="it-IT"/>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DBDC95A-C81F-4454-82FE-792C183E6C3C}" type="slidenum">
              <a:rPr lang="it-IT" smtClean="0"/>
              <a:t>‹N›</a:t>
            </a:fld>
            <a:endParaRPr lang="it-IT"/>
          </a:p>
        </p:txBody>
      </p:sp>
    </p:spTree>
    <p:extLst>
      <p:ext uri="{BB962C8B-B14F-4D97-AF65-F5344CB8AC3E}">
        <p14:creationId xmlns:p14="http://schemas.microsoft.com/office/powerpoint/2010/main" val="1200772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EADEE23C-3ABD-490F-A1DC-92CC1A3708E1}" type="datetimeFigureOut">
              <a:rPr lang="it-IT" smtClean="0"/>
              <a:t>31/03/2025</a:t>
            </a:fld>
            <a:endParaRPr lang="it-IT"/>
          </a:p>
        </p:txBody>
      </p:sp>
      <p:sp>
        <p:nvSpPr>
          <p:cNvPr id="6" name="Footer Placeholder 5"/>
          <p:cNvSpPr>
            <a:spLocks noGrp="1"/>
          </p:cNvSpPr>
          <p:nvPr>
            <p:ph type="ftr" sz="quarter" idx="11"/>
          </p:nvPr>
        </p:nvSpPr>
        <p:spPr/>
        <p:txBody>
          <a:bodyPr/>
          <a:lstStyle/>
          <a:p>
            <a:endParaRPr lang="it-IT"/>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EDBDC95A-C81F-4454-82FE-792C183E6C3C}" type="slidenum">
              <a:rPr lang="it-IT" smtClean="0"/>
              <a:t>‹N›</a:t>
            </a:fld>
            <a:endParaRPr lang="it-IT"/>
          </a:p>
        </p:txBody>
      </p:sp>
    </p:spTree>
    <p:extLst>
      <p:ext uri="{BB962C8B-B14F-4D97-AF65-F5344CB8AC3E}">
        <p14:creationId xmlns:p14="http://schemas.microsoft.com/office/powerpoint/2010/main" val="2275602852"/>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EADEE23C-3ABD-490F-A1DC-92CC1A3708E1}" type="datetimeFigureOut">
              <a:rPr lang="it-IT" smtClean="0"/>
              <a:t>31/03/2025</a:t>
            </a:fld>
            <a:endParaRPr lang="it-IT"/>
          </a:p>
        </p:txBody>
      </p:sp>
      <p:sp>
        <p:nvSpPr>
          <p:cNvPr id="8" name="Footer Placeholder 7"/>
          <p:cNvSpPr>
            <a:spLocks noGrp="1"/>
          </p:cNvSpPr>
          <p:nvPr>
            <p:ph type="ftr" sz="quarter" idx="11"/>
          </p:nvPr>
        </p:nvSpPr>
        <p:spPr/>
        <p:txBody>
          <a:bodyPr/>
          <a:lstStyle/>
          <a:p>
            <a:endParaRPr lang="it-IT"/>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EDBDC95A-C81F-4454-82FE-792C183E6C3C}" type="slidenum">
              <a:rPr lang="it-IT" smtClean="0"/>
              <a:t>‹N›</a:t>
            </a:fld>
            <a:endParaRPr lang="it-IT"/>
          </a:p>
        </p:txBody>
      </p:sp>
    </p:spTree>
    <p:extLst>
      <p:ext uri="{BB962C8B-B14F-4D97-AF65-F5344CB8AC3E}">
        <p14:creationId xmlns:p14="http://schemas.microsoft.com/office/powerpoint/2010/main" val="2446868200"/>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Date Placeholder 2"/>
          <p:cNvSpPr>
            <a:spLocks noGrp="1"/>
          </p:cNvSpPr>
          <p:nvPr>
            <p:ph type="dt" sz="half" idx="10"/>
          </p:nvPr>
        </p:nvSpPr>
        <p:spPr/>
        <p:txBody>
          <a:bodyPr/>
          <a:lstStyle/>
          <a:p>
            <a:fld id="{EADEE23C-3ABD-490F-A1DC-92CC1A3708E1}" type="datetimeFigureOut">
              <a:rPr lang="it-IT" smtClean="0"/>
              <a:t>31/03/2025</a:t>
            </a:fld>
            <a:endParaRPr lang="it-IT"/>
          </a:p>
        </p:txBody>
      </p:sp>
      <p:sp>
        <p:nvSpPr>
          <p:cNvPr id="4" name="Footer Placeholder 3"/>
          <p:cNvSpPr>
            <a:spLocks noGrp="1"/>
          </p:cNvSpPr>
          <p:nvPr>
            <p:ph type="ftr" sz="quarter" idx="11"/>
          </p:nvPr>
        </p:nvSpPr>
        <p:spPr/>
        <p:txBody>
          <a:bodyPr/>
          <a:lstStyle/>
          <a:p>
            <a:endParaRPr lang="it-IT"/>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EDBDC95A-C81F-4454-82FE-792C183E6C3C}" type="slidenum">
              <a:rPr lang="it-IT" smtClean="0"/>
              <a:t>‹N›</a:t>
            </a:fld>
            <a:endParaRPr lang="it-IT"/>
          </a:p>
        </p:txBody>
      </p:sp>
    </p:spTree>
    <p:extLst>
      <p:ext uri="{BB962C8B-B14F-4D97-AF65-F5344CB8AC3E}">
        <p14:creationId xmlns:p14="http://schemas.microsoft.com/office/powerpoint/2010/main" val="15159140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DEE23C-3ABD-490F-A1DC-92CC1A3708E1}" type="datetimeFigureOut">
              <a:rPr lang="it-IT" smtClean="0"/>
              <a:t>31/03/2025</a:t>
            </a:fld>
            <a:endParaRPr lang="it-IT"/>
          </a:p>
        </p:txBody>
      </p:sp>
      <p:sp>
        <p:nvSpPr>
          <p:cNvPr id="3" name="Footer Placeholder 2"/>
          <p:cNvSpPr>
            <a:spLocks noGrp="1"/>
          </p:cNvSpPr>
          <p:nvPr>
            <p:ph type="ftr" sz="quarter" idx="11"/>
          </p:nvPr>
        </p:nvSpPr>
        <p:spPr/>
        <p:txBody>
          <a:bodyPr/>
          <a:lstStyle/>
          <a:p>
            <a:endParaRPr lang="it-IT"/>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EDBDC95A-C81F-4454-82FE-792C183E6C3C}" type="slidenum">
              <a:rPr lang="it-IT" smtClean="0"/>
              <a:t>‹N›</a:t>
            </a:fld>
            <a:endParaRPr lang="it-IT"/>
          </a:p>
        </p:txBody>
      </p:sp>
    </p:spTree>
    <p:extLst>
      <p:ext uri="{BB962C8B-B14F-4D97-AF65-F5344CB8AC3E}">
        <p14:creationId xmlns:p14="http://schemas.microsoft.com/office/powerpoint/2010/main" val="42084283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it-IT" smtClean="0"/>
              <a:t>Fare clic per modificare lo stile del titolo</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Modifica gli stili del testo dello schema</a:t>
            </a:r>
          </a:p>
        </p:txBody>
      </p:sp>
      <p:sp>
        <p:nvSpPr>
          <p:cNvPr id="5" name="Date Placeholder 4"/>
          <p:cNvSpPr>
            <a:spLocks noGrp="1"/>
          </p:cNvSpPr>
          <p:nvPr>
            <p:ph type="dt" sz="half" idx="10"/>
          </p:nvPr>
        </p:nvSpPr>
        <p:spPr/>
        <p:txBody>
          <a:bodyPr/>
          <a:lstStyle/>
          <a:p>
            <a:fld id="{EADEE23C-3ABD-490F-A1DC-92CC1A3708E1}" type="datetimeFigureOut">
              <a:rPr lang="it-IT" smtClean="0"/>
              <a:t>31/03/2025</a:t>
            </a:fld>
            <a:endParaRPr lang="it-IT"/>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EDBDC95A-C81F-4454-82FE-792C183E6C3C}" type="slidenum">
              <a:rPr lang="it-IT" smtClean="0"/>
              <a:t>‹N›</a:t>
            </a:fld>
            <a:endParaRPr lang="it-IT"/>
          </a:p>
        </p:txBody>
      </p:sp>
    </p:spTree>
    <p:extLst>
      <p:ext uri="{BB962C8B-B14F-4D97-AF65-F5344CB8AC3E}">
        <p14:creationId xmlns:p14="http://schemas.microsoft.com/office/powerpoint/2010/main" val="3563649180"/>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it-IT" smtClean="0"/>
              <a:t>Fare clic per modificare lo stile del titolo</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Modifica gli stili del testo dello schema</a:t>
            </a:r>
          </a:p>
        </p:txBody>
      </p:sp>
      <p:sp>
        <p:nvSpPr>
          <p:cNvPr id="5" name="Date Placeholder 4"/>
          <p:cNvSpPr>
            <a:spLocks noGrp="1"/>
          </p:cNvSpPr>
          <p:nvPr>
            <p:ph type="dt" sz="half" idx="10"/>
          </p:nvPr>
        </p:nvSpPr>
        <p:spPr/>
        <p:txBody>
          <a:bodyPr/>
          <a:lstStyle/>
          <a:p>
            <a:fld id="{EADEE23C-3ABD-490F-A1DC-92CC1A3708E1}" type="datetimeFigureOut">
              <a:rPr lang="it-IT" smtClean="0"/>
              <a:t>31/03/2025</a:t>
            </a:fld>
            <a:endParaRPr lang="it-IT"/>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DBDC95A-C81F-4454-82FE-792C183E6C3C}" type="slidenum">
              <a:rPr lang="it-IT" smtClean="0"/>
              <a:t>‹N›</a:t>
            </a:fld>
            <a:endParaRPr lang="it-IT"/>
          </a:p>
        </p:txBody>
      </p:sp>
    </p:spTree>
    <p:extLst>
      <p:ext uri="{BB962C8B-B14F-4D97-AF65-F5344CB8AC3E}">
        <p14:creationId xmlns:p14="http://schemas.microsoft.com/office/powerpoint/2010/main" val="13314051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EADEE23C-3ABD-490F-A1DC-92CC1A3708E1}" type="datetimeFigureOut">
              <a:rPr lang="it-IT" smtClean="0"/>
              <a:t>31/03/2025</a:t>
            </a:fld>
            <a:endParaRPr lang="it-IT"/>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it-IT"/>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EDBDC95A-C81F-4454-82FE-792C183E6C3C}" type="slidenum">
              <a:rPr lang="it-IT" smtClean="0"/>
              <a:t>‹N›</a:t>
            </a:fld>
            <a:endParaRPr lang="it-IT"/>
          </a:p>
        </p:txBody>
      </p:sp>
    </p:spTree>
    <p:extLst>
      <p:ext uri="{BB962C8B-B14F-4D97-AF65-F5344CB8AC3E}">
        <p14:creationId xmlns:p14="http://schemas.microsoft.com/office/powerpoint/2010/main" val="4077135348"/>
      </p:ext>
    </p:extLst>
  </p:cSld>
  <p:clrMap bg1="lt1" tx1="dk1" bg2="lt2" tx2="dk2" accent1="accent1" accent2="accent2" accent3="accent3" accent4="accent4" accent5="accent5" accent6="accent6" hlink="hlink" folHlink="folHlink"/>
  <p:sldLayoutIdLst>
    <p:sldLayoutId id="2147483870" r:id="rId1"/>
    <p:sldLayoutId id="2147483871" r:id="rId2"/>
    <p:sldLayoutId id="2147483872" r:id="rId3"/>
    <p:sldLayoutId id="2147483873" r:id="rId4"/>
    <p:sldLayoutId id="2147483874" r:id="rId5"/>
    <p:sldLayoutId id="2147483875" r:id="rId6"/>
    <p:sldLayoutId id="2147483876" r:id="rId7"/>
    <p:sldLayoutId id="2147483877" r:id="rId8"/>
    <p:sldLayoutId id="2147483878" r:id="rId9"/>
    <p:sldLayoutId id="2147483879" r:id="rId10"/>
    <p:sldLayoutId id="2147483880" r:id="rId11"/>
    <p:sldLayoutId id="2147483881" r:id="rId12"/>
    <p:sldLayoutId id="2147483882" r:id="rId13"/>
    <p:sldLayoutId id="2147483883" r:id="rId14"/>
    <p:sldLayoutId id="2147483884" r:id="rId15"/>
    <p:sldLayoutId id="2147483885"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hyperlink" Target="mailto:consultazione.indicazioninazionali@istruzione.it" TargetMode="Externa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976544" y="355108"/>
            <a:ext cx="10377996" cy="4598632"/>
          </a:xfrm>
        </p:spPr>
        <p:txBody>
          <a:bodyPr>
            <a:noAutofit/>
          </a:bodyPr>
          <a:lstStyle/>
          <a:p>
            <a:r>
              <a:rPr lang="it-IT" sz="4800" b="1" dirty="0" smtClean="0">
                <a:solidFill>
                  <a:srgbClr val="FF0000"/>
                </a:solidFill>
                <a:effectLst>
                  <a:outerShdw blurRad="38100" dist="38100" dir="2700000" algn="tl">
                    <a:srgbClr val="000000">
                      <a:alpha val="43137"/>
                    </a:srgbClr>
                  </a:outerShdw>
                </a:effectLst>
              </a:rPr>
              <a:t>Nuove </a:t>
            </a:r>
            <a:r>
              <a:rPr lang="it-IT" sz="4800" b="1" dirty="0">
                <a:solidFill>
                  <a:srgbClr val="FF0000"/>
                </a:solidFill>
                <a:effectLst>
                  <a:outerShdw blurRad="38100" dist="38100" dir="2700000" algn="tl">
                    <a:srgbClr val="000000">
                      <a:alpha val="43137"/>
                    </a:srgbClr>
                  </a:outerShdw>
                </a:effectLst>
              </a:rPr>
              <a:t>Indicazioni 2025 </a:t>
            </a:r>
            <a:br>
              <a:rPr lang="it-IT" sz="4800" b="1" dirty="0">
                <a:solidFill>
                  <a:srgbClr val="FF0000"/>
                </a:solidFill>
                <a:effectLst>
                  <a:outerShdw blurRad="38100" dist="38100" dir="2700000" algn="tl">
                    <a:srgbClr val="000000">
                      <a:alpha val="43137"/>
                    </a:srgbClr>
                  </a:outerShdw>
                </a:effectLst>
              </a:rPr>
            </a:br>
            <a:r>
              <a:rPr lang="it-IT" sz="4800" b="1" dirty="0">
                <a:solidFill>
                  <a:srgbClr val="FF0000"/>
                </a:solidFill>
                <a:effectLst>
                  <a:outerShdw blurRad="38100" dist="38100" dir="2700000" algn="tl">
                    <a:srgbClr val="000000">
                      <a:alpha val="43137"/>
                    </a:srgbClr>
                  </a:outerShdw>
                </a:effectLst>
              </a:rPr>
              <a:t/>
            </a:r>
            <a:br>
              <a:rPr lang="it-IT" sz="4800" b="1" dirty="0">
                <a:solidFill>
                  <a:srgbClr val="FF0000"/>
                </a:solidFill>
                <a:effectLst>
                  <a:outerShdw blurRad="38100" dist="38100" dir="2700000" algn="tl">
                    <a:srgbClr val="000000">
                      <a:alpha val="43137"/>
                    </a:srgbClr>
                  </a:outerShdw>
                </a:effectLst>
              </a:rPr>
            </a:br>
            <a:r>
              <a:rPr lang="it-IT" sz="4800" b="1" dirty="0" smtClean="0">
                <a:solidFill>
                  <a:srgbClr val="FF0000"/>
                </a:solidFill>
                <a:effectLst>
                  <a:outerShdw blurRad="38100" dist="38100" dir="2700000" algn="tl">
                    <a:srgbClr val="000000">
                      <a:alpha val="43137"/>
                    </a:srgbClr>
                  </a:outerShdw>
                </a:effectLst>
              </a:rPr>
              <a:t>Scuola </a:t>
            </a:r>
            <a:r>
              <a:rPr lang="it-IT" sz="4800" b="1" dirty="0">
                <a:solidFill>
                  <a:srgbClr val="FF0000"/>
                </a:solidFill>
                <a:effectLst>
                  <a:outerShdw blurRad="38100" dist="38100" dir="2700000" algn="tl">
                    <a:srgbClr val="000000">
                      <a:alpha val="43137"/>
                    </a:srgbClr>
                  </a:outerShdw>
                </a:effectLst>
              </a:rPr>
              <a:t>dell’infanzia e Primo ciclo di istruzione </a:t>
            </a:r>
          </a:p>
        </p:txBody>
      </p:sp>
    </p:spTree>
    <p:extLst>
      <p:ext uri="{BB962C8B-B14F-4D97-AF65-F5344CB8AC3E}">
        <p14:creationId xmlns:p14="http://schemas.microsoft.com/office/powerpoint/2010/main" val="5462503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219417" y="1384917"/>
            <a:ext cx="7767962" cy="4101483"/>
          </a:xfrm>
        </p:spPr>
        <p:txBody>
          <a:bodyPr>
            <a:normAutofit/>
          </a:bodyPr>
          <a:lstStyle/>
          <a:p>
            <a:pPr algn="l"/>
            <a:r>
              <a:rPr lang="it-IT" sz="2400" dirty="0" smtClean="0"/>
              <a:t> </a:t>
            </a:r>
            <a:endParaRPr lang="it-IT" sz="2800" b="1" dirty="0">
              <a:solidFill>
                <a:srgbClr val="7030A0"/>
              </a:solidFill>
              <a:effectLst>
                <a:outerShdw blurRad="38100" dist="38100" dir="2700000" algn="tl">
                  <a:srgbClr val="000000">
                    <a:alpha val="43137"/>
                  </a:srgbClr>
                </a:outerShdw>
              </a:effectLst>
            </a:endParaRPr>
          </a:p>
        </p:txBody>
      </p:sp>
      <p:sp>
        <p:nvSpPr>
          <p:cNvPr id="4" name="Rettangolo 3"/>
          <p:cNvSpPr/>
          <p:nvPr/>
        </p:nvSpPr>
        <p:spPr>
          <a:xfrm>
            <a:off x="656948" y="-218152"/>
            <a:ext cx="11114842" cy="1200329"/>
          </a:xfrm>
          <a:prstGeom prst="rect">
            <a:avLst/>
          </a:prstGeom>
        </p:spPr>
        <p:txBody>
          <a:bodyPr wrap="square">
            <a:spAutoFit/>
          </a:bodyPr>
          <a:lstStyle/>
          <a:p>
            <a:endParaRPr lang="it-IT" dirty="0" smtClean="0">
              <a:solidFill>
                <a:srgbClr val="363636"/>
              </a:solidFill>
              <a:latin typeface="Outfit"/>
            </a:endParaRPr>
          </a:p>
          <a:p>
            <a:endParaRPr lang="it-IT" dirty="0">
              <a:solidFill>
                <a:srgbClr val="363636"/>
              </a:solidFill>
              <a:latin typeface="Outfit"/>
            </a:endParaRPr>
          </a:p>
          <a:p>
            <a:endParaRPr lang="it-IT" dirty="0" smtClean="0">
              <a:solidFill>
                <a:srgbClr val="363636"/>
              </a:solidFill>
              <a:latin typeface="Outfit"/>
            </a:endParaRPr>
          </a:p>
          <a:p>
            <a:endParaRPr lang="it-IT" dirty="0">
              <a:solidFill>
                <a:srgbClr val="363636"/>
              </a:solidFill>
              <a:latin typeface="Outfit"/>
            </a:endParaRPr>
          </a:p>
        </p:txBody>
      </p:sp>
      <p:sp>
        <p:nvSpPr>
          <p:cNvPr id="3" name="Rettangolo 2"/>
          <p:cNvSpPr/>
          <p:nvPr/>
        </p:nvSpPr>
        <p:spPr>
          <a:xfrm>
            <a:off x="372861" y="106533"/>
            <a:ext cx="11549850" cy="6032421"/>
          </a:xfrm>
          <a:prstGeom prst="rect">
            <a:avLst/>
          </a:prstGeom>
        </p:spPr>
        <p:txBody>
          <a:bodyPr wrap="square">
            <a:spAutoFit/>
          </a:bodyPr>
          <a:lstStyle/>
          <a:p>
            <a:pPr algn="ctr"/>
            <a:r>
              <a:rPr lang="it-IT" sz="2400" b="1" dirty="0">
                <a:solidFill>
                  <a:srgbClr val="FF0000"/>
                </a:solidFill>
                <a:latin typeface="Outfit"/>
              </a:rPr>
              <a:t>La scuola dell’infanzia nelle Indicazioni Nazionali Curricolo</a:t>
            </a:r>
          </a:p>
          <a:p>
            <a:pPr algn="ctr"/>
            <a:r>
              <a:rPr lang="it-IT" sz="2000" b="1" dirty="0">
                <a:solidFill>
                  <a:srgbClr val="7030A0"/>
                </a:solidFill>
              </a:rPr>
              <a:t>Principali novità rispetto al testo delle Indicazioni Nazionali 2012</a:t>
            </a:r>
          </a:p>
          <a:p>
            <a:endParaRPr lang="it-IT" dirty="0" smtClean="0"/>
          </a:p>
          <a:p>
            <a:r>
              <a:rPr lang="it-IT" dirty="0" smtClean="0"/>
              <a:t>Rispetto </a:t>
            </a:r>
            <a:r>
              <a:rPr lang="it-IT" dirty="0"/>
              <a:t>alle Indicazioni del 2012, che già miravano a un approccio educativo inclusivo e multidisciplinare, le nuove del 2025 sembrano </a:t>
            </a:r>
            <a:r>
              <a:rPr lang="it-IT" b="1" dirty="0">
                <a:solidFill>
                  <a:srgbClr val="FF0000"/>
                </a:solidFill>
                <a:effectLst>
                  <a:outerShdw blurRad="38100" dist="38100" dir="2700000" algn="tl">
                    <a:srgbClr val="000000">
                      <a:alpha val="43137"/>
                    </a:srgbClr>
                  </a:outerShdw>
                </a:effectLst>
              </a:rPr>
              <a:t>enfatizzare maggiormente la personalizzazione dell’apprendimento e l’allineamento con le competenze chiave europee</a:t>
            </a:r>
            <a:r>
              <a:rPr lang="it-IT" dirty="0"/>
              <a:t>. </a:t>
            </a:r>
            <a:endParaRPr lang="it-IT" dirty="0" smtClean="0"/>
          </a:p>
          <a:p>
            <a:endParaRPr lang="it-IT" dirty="0"/>
          </a:p>
          <a:p>
            <a:r>
              <a:rPr lang="it-IT" dirty="0" smtClean="0"/>
              <a:t>Tuttavia</a:t>
            </a:r>
            <a:r>
              <a:rPr lang="it-IT" dirty="0"/>
              <a:t>, alcune riflessioni critiche emergono riguardo </a:t>
            </a:r>
            <a:r>
              <a:rPr lang="it-IT" b="1" dirty="0">
                <a:solidFill>
                  <a:srgbClr val="FF0000"/>
                </a:solidFill>
                <a:effectLst>
                  <a:outerShdw blurRad="38100" dist="38100" dir="2700000" algn="tl">
                    <a:srgbClr val="000000">
                      <a:alpha val="43137"/>
                    </a:srgbClr>
                  </a:outerShdw>
                </a:effectLst>
              </a:rPr>
              <a:t>alla visione individualistica e occidentale dell’identità umana, che potrebbe ridurre l’attenzione alla dimensione collettiva e alla cooperazione interculturale</a:t>
            </a:r>
            <a:r>
              <a:rPr lang="it-IT" b="1" dirty="0" smtClean="0">
                <a:solidFill>
                  <a:srgbClr val="FF0000"/>
                </a:solidFill>
                <a:effectLst>
                  <a:outerShdw blurRad="38100" dist="38100" dir="2700000" algn="tl">
                    <a:srgbClr val="000000">
                      <a:alpha val="43137"/>
                    </a:srgbClr>
                  </a:outerShdw>
                </a:effectLst>
              </a:rPr>
              <a:t>.</a:t>
            </a:r>
          </a:p>
          <a:p>
            <a:endParaRPr lang="it-IT" b="1" dirty="0">
              <a:solidFill>
                <a:srgbClr val="FF0000"/>
              </a:solidFill>
              <a:effectLst>
                <a:outerShdw blurRad="38100" dist="38100" dir="2700000" algn="tl">
                  <a:srgbClr val="000000">
                    <a:alpha val="43137"/>
                  </a:srgbClr>
                </a:outerShdw>
              </a:effectLst>
            </a:endParaRPr>
          </a:p>
          <a:p>
            <a:r>
              <a:rPr lang="it-IT" dirty="0"/>
              <a:t>In generale, tra i cambiamenti principali si nota </a:t>
            </a:r>
            <a:r>
              <a:rPr lang="it-IT" b="1" dirty="0">
                <a:solidFill>
                  <a:srgbClr val="FF0000"/>
                </a:solidFill>
                <a:effectLst>
                  <a:outerShdw blurRad="38100" dist="38100" dir="2700000" algn="tl">
                    <a:srgbClr val="000000">
                      <a:alpha val="43137"/>
                    </a:srgbClr>
                  </a:outerShdw>
                </a:effectLst>
              </a:rPr>
              <a:t>un’attenzione maggiore verso l’integrazione delle competenze digitali e l’educazione alla cittadinanza, anche per i più piccoli. </a:t>
            </a:r>
            <a:endParaRPr lang="it-IT" b="1" dirty="0" smtClean="0">
              <a:solidFill>
                <a:srgbClr val="FF0000"/>
              </a:solidFill>
              <a:effectLst>
                <a:outerShdw blurRad="38100" dist="38100" dir="2700000" algn="tl">
                  <a:srgbClr val="000000">
                    <a:alpha val="43137"/>
                  </a:srgbClr>
                </a:outerShdw>
              </a:effectLst>
            </a:endParaRPr>
          </a:p>
          <a:p>
            <a:endParaRPr lang="it-IT" b="1" dirty="0" smtClean="0">
              <a:solidFill>
                <a:srgbClr val="FF0000"/>
              </a:solidFill>
              <a:effectLst>
                <a:outerShdw blurRad="38100" dist="38100" dir="2700000" algn="tl">
                  <a:srgbClr val="000000">
                    <a:alpha val="43137"/>
                  </a:srgbClr>
                </a:outerShdw>
              </a:effectLst>
            </a:endParaRPr>
          </a:p>
          <a:p>
            <a:r>
              <a:rPr lang="it-IT" b="1" dirty="0" smtClean="0">
                <a:solidFill>
                  <a:srgbClr val="FF0000"/>
                </a:solidFill>
              </a:rPr>
              <a:t>Viene </a:t>
            </a:r>
            <a:r>
              <a:rPr lang="it-IT" b="1" dirty="0">
                <a:solidFill>
                  <a:srgbClr val="FF0000"/>
                </a:solidFill>
              </a:rPr>
              <a:t>rafforzata l’importanza del gioco </a:t>
            </a:r>
            <a:r>
              <a:rPr lang="it-IT" dirty="0"/>
              <a:t>come strumento educativo, con un approccio più strutturato per favorire lo sviluppo delle competenze sociali, emotive e cognitive.</a:t>
            </a:r>
          </a:p>
          <a:p>
            <a:r>
              <a:rPr lang="it-IT" dirty="0"/>
              <a:t>Un altro elemento interessante </a:t>
            </a:r>
            <a:r>
              <a:rPr lang="it-IT" b="1" dirty="0">
                <a:solidFill>
                  <a:srgbClr val="FF0000"/>
                </a:solidFill>
              </a:rPr>
              <a:t>è l’accento posto sull’inclusione e sulla personalizzazione </a:t>
            </a:r>
            <a:r>
              <a:rPr lang="it-IT" dirty="0"/>
              <a:t>dell’apprendimento, per rispondere meglio alle esigenze individuali dei bambini. Questo si traduce in una </a:t>
            </a:r>
            <a:r>
              <a:rPr lang="it-IT" b="1" dirty="0">
                <a:solidFill>
                  <a:srgbClr val="FF0000"/>
                </a:solidFill>
              </a:rPr>
              <a:t>maggiore flessibilità nell’organizzazione delle attività e nella valorizzazione delle esperienze quotidiane come momenti di apprendimento.</a:t>
            </a:r>
          </a:p>
          <a:p>
            <a:endParaRPr lang="it-IT" dirty="0" smtClean="0">
              <a:solidFill>
                <a:srgbClr val="363636"/>
              </a:solidFill>
              <a:latin typeface="Outfit"/>
            </a:endParaRPr>
          </a:p>
        </p:txBody>
      </p:sp>
    </p:spTree>
    <p:extLst>
      <p:ext uri="{BB962C8B-B14F-4D97-AF65-F5344CB8AC3E}">
        <p14:creationId xmlns:p14="http://schemas.microsoft.com/office/powerpoint/2010/main" val="36036295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219417" y="1384917"/>
            <a:ext cx="7767962" cy="4101483"/>
          </a:xfrm>
        </p:spPr>
        <p:txBody>
          <a:bodyPr>
            <a:normAutofit/>
          </a:bodyPr>
          <a:lstStyle/>
          <a:p>
            <a:pPr algn="l"/>
            <a:r>
              <a:rPr lang="it-IT" sz="2400" dirty="0" smtClean="0"/>
              <a:t> </a:t>
            </a:r>
            <a:endParaRPr lang="it-IT" sz="2800" b="1" dirty="0">
              <a:solidFill>
                <a:srgbClr val="7030A0"/>
              </a:solidFill>
              <a:effectLst>
                <a:outerShdw blurRad="38100" dist="38100" dir="2700000" algn="tl">
                  <a:srgbClr val="000000">
                    <a:alpha val="43137"/>
                  </a:srgbClr>
                </a:outerShdw>
              </a:effectLst>
            </a:endParaRPr>
          </a:p>
        </p:txBody>
      </p:sp>
      <p:sp>
        <p:nvSpPr>
          <p:cNvPr id="4" name="Rettangolo 3"/>
          <p:cNvSpPr/>
          <p:nvPr/>
        </p:nvSpPr>
        <p:spPr>
          <a:xfrm>
            <a:off x="656948" y="-218152"/>
            <a:ext cx="11114842" cy="1200329"/>
          </a:xfrm>
          <a:prstGeom prst="rect">
            <a:avLst/>
          </a:prstGeom>
        </p:spPr>
        <p:txBody>
          <a:bodyPr wrap="square">
            <a:spAutoFit/>
          </a:bodyPr>
          <a:lstStyle/>
          <a:p>
            <a:endParaRPr lang="it-IT" dirty="0" smtClean="0">
              <a:solidFill>
                <a:srgbClr val="363636"/>
              </a:solidFill>
              <a:latin typeface="Outfit"/>
            </a:endParaRPr>
          </a:p>
          <a:p>
            <a:endParaRPr lang="it-IT" dirty="0">
              <a:solidFill>
                <a:srgbClr val="363636"/>
              </a:solidFill>
              <a:latin typeface="Outfit"/>
            </a:endParaRPr>
          </a:p>
          <a:p>
            <a:endParaRPr lang="it-IT" dirty="0" smtClean="0">
              <a:solidFill>
                <a:srgbClr val="363636"/>
              </a:solidFill>
              <a:latin typeface="Outfit"/>
            </a:endParaRPr>
          </a:p>
          <a:p>
            <a:endParaRPr lang="it-IT" dirty="0">
              <a:solidFill>
                <a:srgbClr val="363636"/>
              </a:solidFill>
              <a:latin typeface="Outfit"/>
            </a:endParaRPr>
          </a:p>
        </p:txBody>
      </p:sp>
      <p:sp>
        <p:nvSpPr>
          <p:cNvPr id="3" name="Rettangolo 2"/>
          <p:cNvSpPr/>
          <p:nvPr/>
        </p:nvSpPr>
        <p:spPr>
          <a:xfrm>
            <a:off x="372861" y="106533"/>
            <a:ext cx="11549850" cy="5232202"/>
          </a:xfrm>
          <a:prstGeom prst="rect">
            <a:avLst/>
          </a:prstGeom>
        </p:spPr>
        <p:txBody>
          <a:bodyPr wrap="square">
            <a:spAutoFit/>
          </a:bodyPr>
          <a:lstStyle/>
          <a:p>
            <a:pPr algn="ctr"/>
            <a:r>
              <a:rPr lang="it-IT" sz="2400" b="1" dirty="0">
                <a:solidFill>
                  <a:srgbClr val="FF0000"/>
                </a:solidFill>
                <a:latin typeface="Outfit"/>
              </a:rPr>
              <a:t>La scuola dell’infanzia nelle Indicazioni Nazionali Curricolo</a:t>
            </a:r>
          </a:p>
          <a:p>
            <a:pPr algn="ctr"/>
            <a:r>
              <a:rPr lang="it-IT" sz="2000" b="1" dirty="0">
                <a:solidFill>
                  <a:srgbClr val="7030A0"/>
                </a:solidFill>
              </a:rPr>
              <a:t>Alcuni elementi di </a:t>
            </a:r>
            <a:r>
              <a:rPr lang="it-IT" sz="2000" b="1" dirty="0" smtClean="0">
                <a:solidFill>
                  <a:srgbClr val="7030A0"/>
                </a:solidFill>
              </a:rPr>
              <a:t>riflessione</a:t>
            </a:r>
          </a:p>
          <a:p>
            <a:pPr algn="ctr"/>
            <a:endParaRPr lang="it-IT" sz="2000" b="1" dirty="0">
              <a:solidFill>
                <a:srgbClr val="7030A0"/>
              </a:solidFill>
            </a:endParaRPr>
          </a:p>
          <a:p>
            <a:r>
              <a:rPr lang="it-IT" dirty="0"/>
              <a:t>I riferimenti alle Linee pedagogiche sembrano essere presenti in modo frammentario, con agganci sparsi piuttosto che con un’attenzione centrale e approfondita. </a:t>
            </a:r>
            <a:endParaRPr lang="it-IT" dirty="0" smtClean="0"/>
          </a:p>
          <a:p>
            <a:r>
              <a:rPr lang="it-IT" dirty="0" smtClean="0"/>
              <a:t>Questo </a:t>
            </a:r>
            <a:r>
              <a:rPr lang="it-IT" dirty="0"/>
              <a:t>approccio </a:t>
            </a:r>
            <a:r>
              <a:rPr lang="it-IT" b="1" dirty="0">
                <a:solidFill>
                  <a:srgbClr val="FF0000"/>
                </a:solidFill>
              </a:rPr>
              <a:t>potrebbe essere stato scelto per lasciare maggiore libertà interpretativa agli insegnanti, consentendo loro di adattare i principi pedagogici alle specificità del contesto educativo</a:t>
            </a:r>
            <a:r>
              <a:rPr lang="it-IT" dirty="0"/>
              <a:t>.</a:t>
            </a:r>
          </a:p>
          <a:p>
            <a:endParaRPr lang="it-IT" dirty="0" smtClean="0"/>
          </a:p>
          <a:p>
            <a:r>
              <a:rPr lang="it-IT" dirty="0" smtClean="0"/>
              <a:t>Tuttavia</a:t>
            </a:r>
            <a:r>
              <a:rPr lang="it-IT" dirty="0"/>
              <a:t>, questa scelta potrebbe anche rappresentare una sfida, poiché rischia di rendere meno chiara la visione complessiva e il filo conduttore pedagogico che si è voluto curare con particolare attenzione nei due documenti afferenti al sistema integrato </a:t>
            </a:r>
            <a:r>
              <a:rPr lang="it-IT" dirty="0" err="1"/>
              <a:t>zerosei</a:t>
            </a:r>
            <a:r>
              <a:rPr lang="it-IT" dirty="0" smtClean="0"/>
              <a:t>..</a:t>
            </a:r>
          </a:p>
          <a:p>
            <a:endParaRPr lang="it-IT" dirty="0"/>
          </a:p>
          <a:p>
            <a:r>
              <a:rPr lang="it-IT" dirty="0"/>
              <a:t>In generale si evince l’idea della </a:t>
            </a:r>
            <a:r>
              <a:rPr lang="it-IT" b="1" dirty="0">
                <a:solidFill>
                  <a:srgbClr val="FF0000"/>
                </a:solidFill>
              </a:rPr>
              <a:t>rilevanza della scuola dell’infanzia,</a:t>
            </a:r>
            <a:r>
              <a:rPr lang="it-IT" dirty="0"/>
              <a:t> che è il primo </a:t>
            </a:r>
            <a:r>
              <a:rPr lang="it-IT" dirty="0" smtClean="0"/>
              <a:t>grado</a:t>
            </a:r>
            <a:r>
              <a:rPr lang="it-IT" dirty="0"/>
              <a:t> di scuola all’interno del sistema scolastico </a:t>
            </a:r>
            <a:r>
              <a:rPr lang="it-IT" b="1" dirty="0">
                <a:solidFill>
                  <a:srgbClr val="FF0000"/>
                </a:solidFill>
              </a:rPr>
              <a:t>considerato che il paragrafo di apertura è titolato “la centralità della scuola dell’infanzia”</a:t>
            </a:r>
            <a:r>
              <a:rPr lang="it-IT" dirty="0"/>
              <a:t> in cui si riprende un concetto già enunciato a pag. 15 del documento che tratta della </a:t>
            </a:r>
            <a:r>
              <a:rPr lang="it-IT" b="1" dirty="0">
                <a:solidFill>
                  <a:srgbClr val="FF0000"/>
                </a:solidFill>
              </a:rPr>
              <a:t>continuità educativa orizzontale e verticale</a:t>
            </a:r>
            <a:r>
              <a:rPr lang="it-IT" b="1" dirty="0"/>
              <a:t> </a:t>
            </a:r>
            <a:r>
              <a:rPr lang="it-IT" dirty="0"/>
              <a:t>in relazione alle finalità educative, peraltro individuate dagli Orientamenti ’91 e sempre confermate nelle precedenti Indicazioni nazionali.</a:t>
            </a:r>
          </a:p>
          <a:p>
            <a:endParaRPr lang="it-IT" dirty="0" smtClean="0">
              <a:solidFill>
                <a:srgbClr val="363636"/>
              </a:solidFill>
              <a:latin typeface="Outfit"/>
            </a:endParaRPr>
          </a:p>
        </p:txBody>
      </p:sp>
    </p:spTree>
    <p:extLst>
      <p:ext uri="{BB962C8B-B14F-4D97-AF65-F5344CB8AC3E}">
        <p14:creationId xmlns:p14="http://schemas.microsoft.com/office/powerpoint/2010/main" val="7575160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219417" y="1384917"/>
            <a:ext cx="7767962" cy="4101483"/>
          </a:xfrm>
        </p:spPr>
        <p:txBody>
          <a:bodyPr>
            <a:normAutofit/>
          </a:bodyPr>
          <a:lstStyle/>
          <a:p>
            <a:pPr algn="l"/>
            <a:r>
              <a:rPr lang="it-IT" sz="2400" dirty="0" smtClean="0"/>
              <a:t> </a:t>
            </a:r>
            <a:endParaRPr lang="it-IT" sz="2800" b="1" dirty="0">
              <a:solidFill>
                <a:srgbClr val="7030A0"/>
              </a:solidFill>
              <a:effectLst>
                <a:outerShdw blurRad="38100" dist="38100" dir="2700000" algn="tl">
                  <a:srgbClr val="000000">
                    <a:alpha val="43137"/>
                  </a:srgbClr>
                </a:outerShdw>
              </a:effectLst>
            </a:endParaRPr>
          </a:p>
        </p:txBody>
      </p:sp>
      <p:sp>
        <p:nvSpPr>
          <p:cNvPr id="4" name="Rettangolo 3"/>
          <p:cNvSpPr/>
          <p:nvPr/>
        </p:nvSpPr>
        <p:spPr>
          <a:xfrm>
            <a:off x="656948" y="-218152"/>
            <a:ext cx="11114842" cy="1200329"/>
          </a:xfrm>
          <a:prstGeom prst="rect">
            <a:avLst/>
          </a:prstGeom>
        </p:spPr>
        <p:txBody>
          <a:bodyPr wrap="square">
            <a:spAutoFit/>
          </a:bodyPr>
          <a:lstStyle/>
          <a:p>
            <a:endParaRPr lang="it-IT" dirty="0" smtClean="0">
              <a:solidFill>
                <a:srgbClr val="363636"/>
              </a:solidFill>
              <a:latin typeface="Outfit"/>
            </a:endParaRPr>
          </a:p>
          <a:p>
            <a:endParaRPr lang="it-IT" dirty="0">
              <a:solidFill>
                <a:srgbClr val="363636"/>
              </a:solidFill>
              <a:latin typeface="Outfit"/>
            </a:endParaRPr>
          </a:p>
          <a:p>
            <a:endParaRPr lang="it-IT" dirty="0" smtClean="0">
              <a:solidFill>
                <a:srgbClr val="363636"/>
              </a:solidFill>
              <a:latin typeface="Outfit"/>
            </a:endParaRPr>
          </a:p>
          <a:p>
            <a:endParaRPr lang="it-IT" dirty="0">
              <a:solidFill>
                <a:srgbClr val="363636"/>
              </a:solidFill>
              <a:latin typeface="Outfit"/>
            </a:endParaRPr>
          </a:p>
        </p:txBody>
      </p:sp>
      <p:sp>
        <p:nvSpPr>
          <p:cNvPr id="5" name="Rettangolo 4"/>
          <p:cNvSpPr/>
          <p:nvPr/>
        </p:nvSpPr>
        <p:spPr>
          <a:xfrm>
            <a:off x="230819" y="88777"/>
            <a:ext cx="11878323" cy="6832640"/>
          </a:xfrm>
          <a:prstGeom prst="rect">
            <a:avLst/>
          </a:prstGeom>
        </p:spPr>
        <p:txBody>
          <a:bodyPr wrap="square">
            <a:spAutoFit/>
          </a:bodyPr>
          <a:lstStyle/>
          <a:p>
            <a:pPr algn="ctr"/>
            <a:r>
              <a:rPr lang="it-IT" sz="2400" b="1" dirty="0">
                <a:solidFill>
                  <a:srgbClr val="FF0000"/>
                </a:solidFill>
                <a:latin typeface="Outfit"/>
              </a:rPr>
              <a:t>Le novità per la </a:t>
            </a:r>
            <a:r>
              <a:rPr lang="it-IT" sz="2400" b="1" dirty="0" smtClean="0">
                <a:solidFill>
                  <a:srgbClr val="FF0000"/>
                </a:solidFill>
                <a:latin typeface="Outfit"/>
              </a:rPr>
              <a:t>Scuola Primaria </a:t>
            </a:r>
            <a:r>
              <a:rPr lang="it-IT" sz="2400" b="1" dirty="0">
                <a:solidFill>
                  <a:srgbClr val="FF0000"/>
                </a:solidFill>
                <a:latin typeface="Outfit"/>
              </a:rPr>
              <a:t>e la </a:t>
            </a:r>
            <a:r>
              <a:rPr lang="it-IT" sz="2400" b="1" dirty="0" smtClean="0">
                <a:solidFill>
                  <a:srgbClr val="FF0000"/>
                </a:solidFill>
                <a:latin typeface="Outfit"/>
              </a:rPr>
              <a:t>Secondaria </a:t>
            </a:r>
            <a:r>
              <a:rPr lang="it-IT" sz="2400" b="1" dirty="0">
                <a:solidFill>
                  <a:srgbClr val="FF0000"/>
                </a:solidFill>
                <a:latin typeface="Outfit"/>
              </a:rPr>
              <a:t>di I </a:t>
            </a:r>
            <a:r>
              <a:rPr lang="it-IT" sz="2400" b="1" dirty="0" smtClean="0">
                <a:solidFill>
                  <a:srgbClr val="FF0000"/>
                </a:solidFill>
                <a:latin typeface="Outfit"/>
              </a:rPr>
              <a:t>Grado</a:t>
            </a:r>
            <a:endParaRPr lang="it-IT" sz="2400" b="1" dirty="0">
              <a:solidFill>
                <a:srgbClr val="FF0000"/>
              </a:solidFill>
              <a:latin typeface="Outfit"/>
            </a:endParaRPr>
          </a:p>
          <a:p>
            <a:endParaRPr lang="it-IT" dirty="0" smtClean="0">
              <a:solidFill>
                <a:srgbClr val="363636"/>
              </a:solidFill>
              <a:latin typeface="Outfit"/>
            </a:endParaRPr>
          </a:p>
          <a:p>
            <a:r>
              <a:rPr lang="it-IT" dirty="0" smtClean="0">
                <a:solidFill>
                  <a:srgbClr val="363636"/>
                </a:solidFill>
                <a:latin typeface="Outfit"/>
              </a:rPr>
              <a:t>Come </a:t>
            </a:r>
            <a:r>
              <a:rPr lang="it-IT" dirty="0">
                <a:solidFill>
                  <a:srgbClr val="363636"/>
                </a:solidFill>
                <a:latin typeface="Outfit"/>
              </a:rPr>
              <a:t>sopra citato, l’organizzazione degli </a:t>
            </a:r>
            <a:r>
              <a:rPr lang="it-IT" b="1" dirty="0">
                <a:solidFill>
                  <a:srgbClr val="363636"/>
                </a:solidFill>
                <a:latin typeface="Outfit"/>
              </a:rPr>
              <a:t>apprendimenti </a:t>
            </a:r>
            <a:r>
              <a:rPr lang="it-IT" dirty="0">
                <a:solidFill>
                  <a:srgbClr val="363636"/>
                </a:solidFill>
                <a:latin typeface="Outfit"/>
              </a:rPr>
              <a:t>sia nella scuola primaria che nella secondaria di I grado </a:t>
            </a:r>
            <a:r>
              <a:rPr lang="it-IT" i="1" u="sng" dirty="0">
                <a:solidFill>
                  <a:srgbClr val="363636"/>
                </a:solidFill>
                <a:effectLst>
                  <a:outerShdw blurRad="38100" dist="38100" dir="2700000" algn="tl">
                    <a:srgbClr val="000000">
                      <a:alpha val="43137"/>
                    </a:srgbClr>
                  </a:outerShdw>
                </a:effectLst>
                <a:latin typeface="Outfit"/>
              </a:rPr>
              <a:t>avviene per discipline</a:t>
            </a:r>
            <a:r>
              <a:rPr lang="it-IT" dirty="0">
                <a:solidFill>
                  <a:srgbClr val="363636"/>
                </a:solidFill>
                <a:latin typeface="Outfit"/>
              </a:rPr>
              <a:t>: italiano, lingua inglese, matematica, scienze, storia, geografia, arte e immagine, musica, educazione fisica, tecnologia, educazione civica, religione cattolica.</a:t>
            </a:r>
          </a:p>
          <a:p>
            <a:endParaRPr lang="it-IT" dirty="0" smtClean="0">
              <a:solidFill>
                <a:srgbClr val="363636"/>
              </a:solidFill>
              <a:latin typeface="Outfit"/>
            </a:endParaRPr>
          </a:p>
          <a:p>
            <a:r>
              <a:rPr lang="it-IT" dirty="0" smtClean="0">
                <a:solidFill>
                  <a:srgbClr val="363636"/>
                </a:solidFill>
                <a:latin typeface="Outfit"/>
              </a:rPr>
              <a:t>Alcune </a:t>
            </a:r>
            <a:r>
              <a:rPr lang="it-IT" dirty="0">
                <a:solidFill>
                  <a:srgbClr val="363636"/>
                </a:solidFill>
                <a:latin typeface="Outfit"/>
              </a:rPr>
              <a:t>novità introdotte dalle Indicazioni Nazionali riguardano</a:t>
            </a:r>
            <a:r>
              <a:rPr lang="it-IT" dirty="0" smtClean="0">
                <a:solidFill>
                  <a:srgbClr val="363636"/>
                </a:solidFill>
                <a:latin typeface="Outfit"/>
              </a:rPr>
              <a:t>:</a:t>
            </a:r>
          </a:p>
          <a:p>
            <a:endParaRPr lang="it-IT" dirty="0">
              <a:solidFill>
                <a:srgbClr val="363636"/>
              </a:solidFill>
              <a:latin typeface="Outfit"/>
            </a:endParaRPr>
          </a:p>
          <a:p>
            <a:pPr marL="285750" indent="-285750">
              <a:buFont typeface="Wingdings" panose="05000000000000000000" pitchFamily="2" charset="2"/>
              <a:buChar char="q"/>
            </a:pPr>
            <a:r>
              <a:rPr lang="it-IT" dirty="0">
                <a:solidFill>
                  <a:srgbClr val="363636"/>
                </a:solidFill>
                <a:latin typeface="Outfit"/>
              </a:rPr>
              <a:t>Lo studio della</a:t>
            </a:r>
            <a:r>
              <a:rPr lang="it-IT" u="sng" dirty="0">
                <a:solidFill>
                  <a:srgbClr val="7030A0"/>
                </a:solidFill>
                <a:effectLst>
                  <a:outerShdw blurRad="38100" dist="38100" dir="2700000" algn="tl">
                    <a:srgbClr val="000000">
                      <a:alpha val="43137"/>
                    </a:srgbClr>
                  </a:outerShdw>
                </a:effectLst>
                <a:latin typeface="Outfit"/>
              </a:rPr>
              <a:t> </a:t>
            </a:r>
            <a:r>
              <a:rPr lang="it-IT" b="1" u="sng" dirty="0" smtClean="0">
                <a:solidFill>
                  <a:srgbClr val="7030A0"/>
                </a:solidFill>
                <a:effectLst>
                  <a:outerShdw blurRad="38100" dist="38100" dir="2700000" algn="tl">
                    <a:srgbClr val="000000">
                      <a:alpha val="43137"/>
                    </a:srgbClr>
                  </a:outerShdw>
                </a:effectLst>
                <a:latin typeface="Outfit"/>
              </a:rPr>
              <a:t>Letteratura</a:t>
            </a:r>
            <a:r>
              <a:rPr lang="it-IT" b="1" dirty="0">
                <a:solidFill>
                  <a:srgbClr val="363636"/>
                </a:solidFill>
                <a:latin typeface="Outfit"/>
              </a:rPr>
              <a:t> </a:t>
            </a:r>
            <a:r>
              <a:rPr lang="it-IT" dirty="0">
                <a:solidFill>
                  <a:srgbClr val="363636"/>
                </a:solidFill>
                <a:latin typeface="Outfit"/>
              </a:rPr>
              <a:t>sin dalla scuola primaria, che punta ad incoraggiare la lettura, ponendo al centro dell’apprendimento i testi di diverso genere, dai quali ricavare gli strumenti per capire meglio se stessi e il mondo. La conoscenza della letteratura è, tra le altre cose, anche un buon viatico per una cittadinanza matura.</a:t>
            </a:r>
          </a:p>
          <a:p>
            <a:endParaRPr lang="it-IT" dirty="0">
              <a:solidFill>
                <a:srgbClr val="363636"/>
              </a:solidFill>
              <a:latin typeface="Outfit"/>
            </a:endParaRPr>
          </a:p>
          <a:p>
            <a:pPr marL="285750" indent="-285750">
              <a:buFont typeface="Wingdings" panose="05000000000000000000" pitchFamily="2" charset="2"/>
              <a:buChar char="q"/>
            </a:pPr>
            <a:r>
              <a:rPr lang="it-IT" dirty="0" smtClean="0">
                <a:solidFill>
                  <a:srgbClr val="363636"/>
                </a:solidFill>
                <a:latin typeface="Outfit"/>
              </a:rPr>
              <a:t>lo </a:t>
            </a:r>
            <a:r>
              <a:rPr lang="it-IT" dirty="0">
                <a:solidFill>
                  <a:srgbClr val="363636"/>
                </a:solidFill>
                <a:latin typeface="Outfit"/>
              </a:rPr>
              <a:t>studio del </a:t>
            </a:r>
            <a:r>
              <a:rPr lang="it-IT" b="1" u="sng" dirty="0">
                <a:solidFill>
                  <a:srgbClr val="7030A0"/>
                </a:solidFill>
                <a:effectLst>
                  <a:outerShdw blurRad="38100" dist="38100" dir="2700000" algn="tl">
                    <a:srgbClr val="000000">
                      <a:alpha val="43137"/>
                    </a:srgbClr>
                  </a:outerShdw>
                </a:effectLst>
                <a:latin typeface="Outfit"/>
              </a:rPr>
              <a:t>L</a:t>
            </a:r>
            <a:r>
              <a:rPr lang="it-IT" b="1" u="sng" dirty="0" smtClean="0">
                <a:solidFill>
                  <a:srgbClr val="7030A0"/>
                </a:solidFill>
                <a:effectLst>
                  <a:outerShdw blurRad="38100" dist="38100" dir="2700000" algn="tl">
                    <a:srgbClr val="000000">
                      <a:alpha val="43137"/>
                    </a:srgbClr>
                  </a:outerShdw>
                </a:effectLst>
                <a:latin typeface="Outfit"/>
              </a:rPr>
              <a:t>atino </a:t>
            </a:r>
            <a:r>
              <a:rPr lang="it-IT" b="1" u="sng" dirty="0">
                <a:solidFill>
                  <a:srgbClr val="7030A0"/>
                </a:solidFill>
                <a:effectLst>
                  <a:outerShdw blurRad="38100" dist="38100" dir="2700000" algn="tl">
                    <a:srgbClr val="000000">
                      <a:alpha val="43137"/>
                    </a:srgbClr>
                  </a:outerShdw>
                </a:effectLst>
                <a:latin typeface="Outfit"/>
              </a:rPr>
              <a:t>per l’educazione linguistica</a:t>
            </a:r>
            <a:r>
              <a:rPr lang="it-IT" dirty="0">
                <a:solidFill>
                  <a:srgbClr val="363636"/>
                </a:solidFill>
                <a:latin typeface="Outfit"/>
              </a:rPr>
              <a:t> (LEL), nella scuola secondaria di I grado, che mira a favorire l’accesso a un vasto e stimolante patrimonio di civiltà e tradizioni, rendendo possibile la percezione del rapporto di continuità e alterità che lega il presente al passato e promuovendo una sintesi tra visione critica del presente e memoria storica.</a:t>
            </a:r>
          </a:p>
          <a:p>
            <a:endParaRPr lang="it-IT" dirty="0">
              <a:solidFill>
                <a:srgbClr val="363636"/>
              </a:solidFill>
              <a:latin typeface="Outfit"/>
            </a:endParaRPr>
          </a:p>
          <a:p>
            <a:pPr marL="285750" indent="-285750">
              <a:buFont typeface="Wingdings" panose="05000000000000000000" pitchFamily="2" charset="2"/>
              <a:buChar char="q"/>
            </a:pPr>
            <a:r>
              <a:rPr lang="it-IT" dirty="0" smtClean="0">
                <a:solidFill>
                  <a:srgbClr val="363636"/>
                </a:solidFill>
                <a:latin typeface="Outfit"/>
              </a:rPr>
              <a:t>lo </a:t>
            </a:r>
            <a:r>
              <a:rPr lang="it-IT" dirty="0">
                <a:solidFill>
                  <a:srgbClr val="363636"/>
                </a:solidFill>
                <a:latin typeface="Outfit"/>
              </a:rPr>
              <a:t>studio della </a:t>
            </a:r>
            <a:r>
              <a:rPr lang="it-IT" b="1" u="sng" dirty="0">
                <a:solidFill>
                  <a:srgbClr val="7030A0"/>
                </a:solidFill>
                <a:effectLst>
                  <a:outerShdw blurRad="38100" dist="38100" dir="2700000" algn="tl">
                    <a:srgbClr val="000000">
                      <a:alpha val="43137"/>
                    </a:srgbClr>
                  </a:outerShdw>
                </a:effectLst>
                <a:latin typeface="Outfit"/>
              </a:rPr>
              <a:t>S</a:t>
            </a:r>
            <a:r>
              <a:rPr lang="it-IT" b="1" u="sng" dirty="0" smtClean="0">
                <a:solidFill>
                  <a:srgbClr val="7030A0"/>
                </a:solidFill>
                <a:effectLst>
                  <a:outerShdw blurRad="38100" dist="38100" dir="2700000" algn="tl">
                    <a:srgbClr val="000000">
                      <a:alpha val="43137"/>
                    </a:srgbClr>
                  </a:outerShdw>
                </a:effectLst>
                <a:latin typeface="Outfit"/>
              </a:rPr>
              <a:t>toria</a:t>
            </a:r>
            <a:r>
              <a:rPr lang="it-IT" b="1" u="sng" dirty="0">
                <a:solidFill>
                  <a:srgbClr val="7030A0"/>
                </a:solidFill>
                <a:effectLst>
                  <a:outerShdw blurRad="38100" dist="38100" dir="2700000" algn="tl">
                    <a:srgbClr val="000000">
                      <a:alpha val="43137"/>
                    </a:srgbClr>
                  </a:outerShdw>
                </a:effectLst>
                <a:latin typeface="Outfit"/>
              </a:rPr>
              <a:t> </a:t>
            </a:r>
            <a:r>
              <a:rPr lang="it-IT" dirty="0">
                <a:solidFill>
                  <a:srgbClr val="363636"/>
                </a:solidFill>
                <a:latin typeface="Outfit"/>
              </a:rPr>
              <a:t>come conoscenza dei fatti collocati cronologicamente tanto nei rispettivi contesti spaziali, culturali e ideologici, quanto nella trama delle loro relazioni. Tutto ciò costituisce lo strumento necessario per promuovere una vera educazione civica, che non può prescindere dalla coscienza delle responsabilità individuali e collettive.</a:t>
            </a:r>
          </a:p>
          <a:p>
            <a:pPr marL="285750" indent="-285750">
              <a:buFont typeface="Wingdings" panose="05000000000000000000" pitchFamily="2" charset="2"/>
              <a:buChar char="q"/>
            </a:pPr>
            <a:r>
              <a:rPr lang="it-IT" b="1" u="sng" dirty="0" smtClean="0">
                <a:solidFill>
                  <a:srgbClr val="7030A0"/>
                </a:solidFill>
                <a:effectLst>
                  <a:outerShdw blurRad="38100" dist="38100" dir="2700000" algn="tl">
                    <a:srgbClr val="000000">
                      <a:alpha val="43137"/>
                    </a:srgbClr>
                  </a:outerShdw>
                </a:effectLst>
                <a:latin typeface="Outfit"/>
              </a:rPr>
              <a:t>L’istruzione </a:t>
            </a:r>
            <a:r>
              <a:rPr lang="it-IT" b="1" u="sng" dirty="0">
                <a:solidFill>
                  <a:srgbClr val="7030A0"/>
                </a:solidFill>
                <a:effectLst>
                  <a:outerShdw blurRad="38100" dist="38100" dir="2700000" algn="tl">
                    <a:srgbClr val="000000">
                      <a:alpha val="43137"/>
                    </a:srgbClr>
                  </a:outerShdw>
                </a:effectLst>
                <a:latin typeface="Outfit"/>
              </a:rPr>
              <a:t>integrata STEM</a:t>
            </a:r>
            <a:r>
              <a:rPr lang="it-IT" dirty="0">
                <a:solidFill>
                  <a:srgbClr val="363636"/>
                </a:solidFill>
                <a:latin typeface="Outfit"/>
              </a:rPr>
              <a:t> attraverso la didattica laboratoriale e l’interdisciplinarietà che recepisce le nuove direttive sull’insegnamento delle materie scientifiche e tecnologiche e della matematica (“Linee guida sull’insegnamento delle materie STEM”, D.M.184, 15/9/2023), in coerenza con la normativa vigente.</a:t>
            </a:r>
            <a:endParaRPr lang="it-IT" b="0" i="0" dirty="0">
              <a:solidFill>
                <a:srgbClr val="363636"/>
              </a:solidFill>
              <a:effectLst/>
              <a:latin typeface="Outfit"/>
            </a:endParaRPr>
          </a:p>
        </p:txBody>
      </p:sp>
    </p:spTree>
    <p:extLst>
      <p:ext uri="{BB962C8B-B14F-4D97-AF65-F5344CB8AC3E}">
        <p14:creationId xmlns:p14="http://schemas.microsoft.com/office/powerpoint/2010/main" val="39039815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219417" y="1384917"/>
            <a:ext cx="7767962" cy="4101483"/>
          </a:xfrm>
        </p:spPr>
        <p:txBody>
          <a:bodyPr>
            <a:normAutofit/>
          </a:bodyPr>
          <a:lstStyle/>
          <a:p>
            <a:pPr algn="l"/>
            <a:r>
              <a:rPr lang="it-IT" sz="2400" dirty="0" smtClean="0"/>
              <a:t> </a:t>
            </a:r>
            <a:endParaRPr lang="it-IT" sz="2800" b="1" dirty="0">
              <a:solidFill>
                <a:srgbClr val="7030A0"/>
              </a:solidFill>
              <a:effectLst>
                <a:outerShdw blurRad="38100" dist="38100" dir="2700000" algn="tl">
                  <a:srgbClr val="000000">
                    <a:alpha val="43137"/>
                  </a:srgbClr>
                </a:outerShdw>
              </a:effectLst>
            </a:endParaRPr>
          </a:p>
        </p:txBody>
      </p:sp>
      <p:sp>
        <p:nvSpPr>
          <p:cNvPr id="4" name="Rettangolo 3"/>
          <p:cNvSpPr/>
          <p:nvPr/>
        </p:nvSpPr>
        <p:spPr>
          <a:xfrm>
            <a:off x="656948" y="-218152"/>
            <a:ext cx="11114842" cy="1200329"/>
          </a:xfrm>
          <a:prstGeom prst="rect">
            <a:avLst/>
          </a:prstGeom>
        </p:spPr>
        <p:txBody>
          <a:bodyPr wrap="square">
            <a:spAutoFit/>
          </a:bodyPr>
          <a:lstStyle/>
          <a:p>
            <a:endParaRPr lang="it-IT" dirty="0" smtClean="0">
              <a:solidFill>
                <a:srgbClr val="363636"/>
              </a:solidFill>
              <a:latin typeface="Outfit"/>
            </a:endParaRPr>
          </a:p>
          <a:p>
            <a:endParaRPr lang="it-IT" dirty="0">
              <a:solidFill>
                <a:srgbClr val="363636"/>
              </a:solidFill>
              <a:latin typeface="Outfit"/>
            </a:endParaRPr>
          </a:p>
          <a:p>
            <a:endParaRPr lang="it-IT" dirty="0" smtClean="0">
              <a:solidFill>
                <a:srgbClr val="363636"/>
              </a:solidFill>
              <a:latin typeface="Outfit"/>
            </a:endParaRPr>
          </a:p>
          <a:p>
            <a:endParaRPr lang="it-IT" dirty="0">
              <a:solidFill>
                <a:srgbClr val="363636"/>
              </a:solidFill>
              <a:latin typeface="Outfit"/>
            </a:endParaRPr>
          </a:p>
        </p:txBody>
      </p:sp>
      <p:sp>
        <p:nvSpPr>
          <p:cNvPr id="5" name="Rettangolo 4"/>
          <p:cNvSpPr/>
          <p:nvPr/>
        </p:nvSpPr>
        <p:spPr>
          <a:xfrm>
            <a:off x="230819" y="88777"/>
            <a:ext cx="11878323" cy="369332"/>
          </a:xfrm>
          <a:prstGeom prst="rect">
            <a:avLst/>
          </a:prstGeom>
        </p:spPr>
        <p:txBody>
          <a:bodyPr wrap="square">
            <a:spAutoFit/>
          </a:bodyPr>
          <a:lstStyle/>
          <a:p>
            <a:pPr algn="ctr"/>
            <a:endParaRPr lang="it-IT" b="0" i="0" dirty="0">
              <a:solidFill>
                <a:srgbClr val="363636"/>
              </a:solidFill>
              <a:effectLst/>
              <a:latin typeface="Outfit"/>
            </a:endParaRPr>
          </a:p>
        </p:txBody>
      </p:sp>
      <p:sp>
        <p:nvSpPr>
          <p:cNvPr id="3" name="Rettangolo 2"/>
          <p:cNvSpPr/>
          <p:nvPr/>
        </p:nvSpPr>
        <p:spPr>
          <a:xfrm>
            <a:off x="230819" y="239696"/>
            <a:ext cx="11816179" cy="6524863"/>
          </a:xfrm>
          <a:prstGeom prst="rect">
            <a:avLst/>
          </a:prstGeom>
        </p:spPr>
        <p:txBody>
          <a:bodyPr wrap="square">
            <a:spAutoFit/>
          </a:bodyPr>
          <a:lstStyle/>
          <a:p>
            <a:pPr algn="ctr"/>
            <a:r>
              <a:rPr lang="it-IT" sz="1600" b="1" dirty="0" smtClean="0">
                <a:solidFill>
                  <a:srgbClr val="DC143C"/>
                </a:solidFill>
                <a:latin typeface="Open Sans Condensed"/>
              </a:rPr>
              <a:t>ALCUNE PRIME CONSIDERAZIONI DI SINTESI</a:t>
            </a:r>
          </a:p>
          <a:p>
            <a:pPr algn="just"/>
            <a:endParaRPr lang="it-IT" dirty="0" smtClean="0">
              <a:solidFill>
                <a:srgbClr val="000000"/>
              </a:solidFill>
              <a:latin typeface="Georgia" panose="02040502050405020303" pitchFamily="18" charset="0"/>
            </a:endParaRPr>
          </a:p>
          <a:p>
            <a:pPr algn="just"/>
            <a:r>
              <a:rPr lang="it-IT" sz="1600" dirty="0" smtClean="0">
                <a:solidFill>
                  <a:srgbClr val="000000"/>
                </a:solidFill>
                <a:latin typeface="Georgia" panose="02040502050405020303" pitchFamily="18" charset="0"/>
              </a:rPr>
              <a:t>L’impostazione </a:t>
            </a:r>
            <a:r>
              <a:rPr lang="it-IT" sz="1600" dirty="0">
                <a:solidFill>
                  <a:srgbClr val="000000"/>
                </a:solidFill>
                <a:latin typeface="Georgia" panose="02040502050405020303" pitchFamily="18" charset="0"/>
              </a:rPr>
              <a:t>delle Indicazioni 2025 può essere vista in due modi: </a:t>
            </a:r>
            <a:r>
              <a:rPr lang="it-IT" sz="1600" b="1" dirty="0">
                <a:solidFill>
                  <a:srgbClr val="FF0000"/>
                </a:solidFill>
                <a:latin typeface="Georgia" panose="02040502050405020303" pitchFamily="18" charset="0"/>
              </a:rPr>
              <a:t>da una parte appare moderna, poiché introduce temi rilevanti come le competenze digitali, la cittadinanza globale e la personalizzazione dell’apprendimento, allineandosi alle esigenze di una società in continua evoluzione. </a:t>
            </a:r>
            <a:endParaRPr lang="it-IT" sz="1600" b="1" dirty="0" smtClean="0">
              <a:solidFill>
                <a:srgbClr val="FF0000"/>
              </a:solidFill>
              <a:latin typeface="Georgia" panose="02040502050405020303" pitchFamily="18" charset="0"/>
            </a:endParaRPr>
          </a:p>
          <a:p>
            <a:pPr algn="just"/>
            <a:endParaRPr lang="it-IT" sz="1600" b="1" dirty="0">
              <a:solidFill>
                <a:srgbClr val="FF0000"/>
              </a:solidFill>
              <a:latin typeface="Georgia" panose="02040502050405020303" pitchFamily="18" charset="0"/>
            </a:endParaRPr>
          </a:p>
          <a:p>
            <a:pPr algn="just"/>
            <a:r>
              <a:rPr lang="it-IT" sz="1600" dirty="0" smtClean="0">
                <a:solidFill>
                  <a:srgbClr val="000000"/>
                </a:solidFill>
                <a:latin typeface="Georgia" panose="02040502050405020303" pitchFamily="18" charset="0"/>
              </a:rPr>
              <a:t>Dall’altra</a:t>
            </a:r>
            <a:r>
              <a:rPr lang="it-IT" sz="1600" dirty="0">
                <a:solidFill>
                  <a:srgbClr val="000000"/>
                </a:solidFill>
                <a:latin typeface="Georgia" panose="02040502050405020303" pitchFamily="18" charset="0"/>
              </a:rPr>
              <a:t>, alcuni potrebbero percepirla come </a:t>
            </a:r>
            <a:r>
              <a:rPr lang="it-IT" sz="1600" b="1" dirty="0">
                <a:solidFill>
                  <a:srgbClr val="FF0000"/>
                </a:solidFill>
                <a:latin typeface="Georgia" panose="02040502050405020303" pitchFamily="18" charset="0"/>
              </a:rPr>
              <a:t>retorica, in quanto l’effettiva applicazione di questi principi dipende molto dalle risorse disponibili e dalla formazione degli insegnanti, elementi che non sempre accompagnano tali cambiamenti.</a:t>
            </a:r>
          </a:p>
          <a:p>
            <a:pPr algn="just"/>
            <a:endParaRPr lang="it-IT" sz="1600" dirty="0" smtClean="0">
              <a:solidFill>
                <a:srgbClr val="000000"/>
              </a:solidFill>
              <a:latin typeface="Georgia" panose="02040502050405020303" pitchFamily="18" charset="0"/>
            </a:endParaRPr>
          </a:p>
          <a:p>
            <a:pPr algn="just"/>
            <a:r>
              <a:rPr lang="it-IT" sz="1600" dirty="0" smtClean="0">
                <a:solidFill>
                  <a:srgbClr val="000000"/>
                </a:solidFill>
                <a:latin typeface="Georgia" panose="02040502050405020303" pitchFamily="18" charset="0"/>
              </a:rPr>
              <a:t>L’efficacia </a:t>
            </a:r>
            <a:r>
              <a:rPr lang="it-IT" sz="1600" dirty="0">
                <a:solidFill>
                  <a:srgbClr val="000000"/>
                </a:solidFill>
                <a:latin typeface="Georgia" panose="02040502050405020303" pitchFamily="18" charset="0"/>
              </a:rPr>
              <a:t>di questo documento, per la parte della scuola dell’infanzia, </a:t>
            </a:r>
            <a:r>
              <a:rPr lang="it-IT" sz="1600" b="1" i="1" u="sng" dirty="0">
                <a:solidFill>
                  <a:srgbClr val="FF0000"/>
                </a:solidFill>
                <a:effectLst>
                  <a:outerShdw blurRad="38100" dist="38100" dir="2700000" algn="tl">
                    <a:srgbClr val="000000">
                      <a:alpha val="43137"/>
                    </a:srgbClr>
                  </a:outerShdw>
                </a:effectLst>
                <a:latin typeface="Georgia" panose="02040502050405020303" pitchFamily="18" charset="0"/>
              </a:rPr>
              <a:t>si misurerà nella capacità di traduzione in pratiche quotidiane concrete e significative dei contenuti suggeriti, evitando che restino solo dichiarazioni di intenti</a:t>
            </a:r>
            <a:r>
              <a:rPr lang="it-IT" sz="1600" b="1" i="1" u="sng" dirty="0" smtClean="0">
                <a:solidFill>
                  <a:srgbClr val="FF0000"/>
                </a:solidFill>
                <a:effectLst>
                  <a:outerShdw blurRad="38100" dist="38100" dir="2700000" algn="tl">
                    <a:srgbClr val="000000">
                      <a:alpha val="43137"/>
                    </a:srgbClr>
                  </a:outerShdw>
                </a:effectLst>
                <a:latin typeface="Georgia" panose="02040502050405020303" pitchFamily="18" charset="0"/>
              </a:rPr>
              <a:t>.</a:t>
            </a:r>
          </a:p>
          <a:p>
            <a:pPr algn="just"/>
            <a:endParaRPr lang="it-IT" sz="1600" b="1" i="1" u="sng" dirty="0">
              <a:solidFill>
                <a:srgbClr val="FF0000"/>
              </a:solidFill>
              <a:effectLst>
                <a:outerShdw blurRad="38100" dist="38100" dir="2700000" algn="tl">
                  <a:srgbClr val="000000">
                    <a:alpha val="43137"/>
                  </a:srgbClr>
                </a:outerShdw>
              </a:effectLst>
              <a:latin typeface="Georgia" panose="02040502050405020303" pitchFamily="18" charset="0"/>
            </a:endParaRPr>
          </a:p>
          <a:p>
            <a:pPr algn="just"/>
            <a:r>
              <a:rPr lang="it-IT" sz="1600" b="1" dirty="0">
                <a:solidFill>
                  <a:srgbClr val="FF0000"/>
                </a:solidFill>
                <a:latin typeface="Georgia" panose="02040502050405020303" pitchFamily="18" charset="0"/>
              </a:rPr>
              <a:t>Una prima ricerca di coerenza dovrà trovarsi tra le competenze attese al termine del primo ciclo di istruzione e l’articolazione dei campi di esperienza nella scuola dell’infanzia. </a:t>
            </a:r>
            <a:r>
              <a:rPr lang="it-IT" sz="1600" dirty="0">
                <a:solidFill>
                  <a:srgbClr val="000000"/>
                </a:solidFill>
                <a:latin typeface="Georgia" panose="02040502050405020303" pitchFamily="18" charset="0"/>
              </a:rPr>
              <a:t>Questo disallineamento può creare difficoltà nella progettazione educativa, soprattutto per gli insegnanti che cercano di costruire un percorso continuo e armonico.</a:t>
            </a:r>
          </a:p>
          <a:p>
            <a:pPr algn="just"/>
            <a:endParaRPr lang="it-IT" sz="1600" dirty="0" smtClean="0">
              <a:solidFill>
                <a:srgbClr val="000000"/>
              </a:solidFill>
              <a:latin typeface="Georgia" panose="02040502050405020303" pitchFamily="18" charset="0"/>
            </a:endParaRPr>
          </a:p>
          <a:p>
            <a:pPr algn="just"/>
            <a:r>
              <a:rPr lang="it-IT" sz="1600" i="1" u="sng" dirty="0" smtClean="0">
                <a:solidFill>
                  <a:srgbClr val="FF0000"/>
                </a:solidFill>
                <a:effectLst>
                  <a:outerShdw blurRad="38100" dist="38100" dir="2700000" algn="tl">
                    <a:srgbClr val="000000">
                      <a:alpha val="43137"/>
                    </a:srgbClr>
                  </a:outerShdw>
                </a:effectLst>
                <a:latin typeface="Georgia" panose="02040502050405020303" pitchFamily="18" charset="0"/>
              </a:rPr>
              <a:t>Si </a:t>
            </a:r>
            <a:r>
              <a:rPr lang="it-IT" sz="1600" i="1" u="sng" dirty="0">
                <a:solidFill>
                  <a:srgbClr val="FF0000"/>
                </a:solidFill>
                <a:effectLst>
                  <a:outerShdw blurRad="38100" dist="38100" dir="2700000" algn="tl">
                    <a:srgbClr val="000000">
                      <a:alpha val="43137"/>
                    </a:srgbClr>
                  </a:outerShdw>
                </a:effectLst>
                <a:latin typeface="Georgia" panose="02040502050405020303" pitchFamily="18" charset="0"/>
              </a:rPr>
              <a:t>avverte anche il rischio di leggere alcuni passaggi sulla scuola dell’infanzia come una sorta di percorso preparatorio alla scuola primaria e non come un segmento identitario, specifico per la fascia </a:t>
            </a:r>
            <a:r>
              <a:rPr lang="it-IT" sz="1600" i="1" u="sng" dirty="0" err="1">
                <a:solidFill>
                  <a:srgbClr val="FF0000"/>
                </a:solidFill>
                <a:effectLst>
                  <a:outerShdw blurRad="38100" dist="38100" dir="2700000" algn="tl">
                    <a:srgbClr val="000000">
                      <a:alpha val="43137"/>
                    </a:srgbClr>
                  </a:outerShdw>
                </a:effectLst>
                <a:latin typeface="Georgia" panose="02040502050405020303" pitchFamily="18" charset="0"/>
              </a:rPr>
              <a:t>tresei</a:t>
            </a:r>
            <a:r>
              <a:rPr lang="it-IT" sz="1600" i="1" u="sng" dirty="0">
                <a:solidFill>
                  <a:srgbClr val="FF0000"/>
                </a:solidFill>
                <a:effectLst>
                  <a:outerShdw blurRad="38100" dist="38100" dir="2700000" algn="tl">
                    <a:srgbClr val="000000">
                      <a:alpha val="43137"/>
                    </a:srgbClr>
                  </a:outerShdw>
                </a:effectLst>
                <a:latin typeface="Georgia" panose="02040502050405020303" pitchFamily="18" charset="0"/>
              </a:rPr>
              <a:t> anni, focalizzato sulla valorizzazione delle dimensioni di sviluppo in relazione ai sistemi simbolico-culturali, in cui i campi di esperienza costituiscono gli strumenti di esplorazione ed esperienza.</a:t>
            </a:r>
          </a:p>
          <a:p>
            <a:pPr algn="just"/>
            <a:r>
              <a:rPr lang="it-IT" sz="1600" dirty="0">
                <a:solidFill>
                  <a:srgbClr val="000000"/>
                </a:solidFill>
                <a:latin typeface="Georgia" panose="02040502050405020303" pitchFamily="18" charset="0"/>
              </a:rPr>
              <a:t>Nelle Indicazioni 2025, come già evidenziato, </a:t>
            </a:r>
            <a:r>
              <a:rPr lang="it-IT" sz="1600" b="1" u="sng" dirty="0">
                <a:solidFill>
                  <a:srgbClr val="FF0000"/>
                </a:solidFill>
                <a:effectLst>
                  <a:outerShdw blurRad="38100" dist="38100" dir="2700000" algn="tl">
                    <a:srgbClr val="000000">
                      <a:alpha val="43137"/>
                    </a:srgbClr>
                  </a:outerShdw>
                </a:effectLst>
                <a:latin typeface="Georgia" panose="02040502050405020303" pitchFamily="18" charset="0"/>
              </a:rPr>
              <a:t>sembra mancare un collegamento esplicito e strutturato con le Linee pedagogiche e gli Orientamenti nazionali.</a:t>
            </a:r>
            <a:r>
              <a:rPr lang="it-IT" sz="1600" dirty="0">
                <a:solidFill>
                  <a:srgbClr val="000000"/>
                </a:solidFill>
                <a:latin typeface="Georgia" panose="02040502050405020303" pitchFamily="18" charset="0"/>
              </a:rPr>
              <a:t> Questo potrebbe generare una certa frammentazione, rendendo più complesso per gli insegnanti individuare un filo conduttore che unisca i diversi livelli e documenti. È possibile che questa scelta sia stata fatta per lasciare maggiore autonomia alle scuole, ma rischia di creare incertezza nella pratica educativa.</a:t>
            </a:r>
            <a:endParaRPr lang="it-IT" sz="1600" b="0" i="0" dirty="0">
              <a:solidFill>
                <a:srgbClr val="000000"/>
              </a:solidFill>
              <a:effectLst/>
              <a:latin typeface="Georgia" panose="02040502050405020303" pitchFamily="18" charset="0"/>
            </a:endParaRPr>
          </a:p>
        </p:txBody>
      </p:sp>
    </p:spTree>
    <p:extLst>
      <p:ext uri="{BB962C8B-B14F-4D97-AF65-F5344CB8AC3E}">
        <p14:creationId xmlns:p14="http://schemas.microsoft.com/office/powerpoint/2010/main" val="29363629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656948" y="-218152"/>
            <a:ext cx="11114842" cy="1200329"/>
          </a:xfrm>
          <a:prstGeom prst="rect">
            <a:avLst/>
          </a:prstGeom>
        </p:spPr>
        <p:txBody>
          <a:bodyPr wrap="square">
            <a:spAutoFit/>
          </a:bodyPr>
          <a:lstStyle/>
          <a:p>
            <a:endParaRPr lang="it-IT" dirty="0" smtClean="0">
              <a:solidFill>
                <a:srgbClr val="363636"/>
              </a:solidFill>
              <a:latin typeface="Outfit"/>
            </a:endParaRPr>
          </a:p>
          <a:p>
            <a:endParaRPr lang="it-IT" dirty="0">
              <a:solidFill>
                <a:srgbClr val="363636"/>
              </a:solidFill>
              <a:latin typeface="Outfit"/>
            </a:endParaRPr>
          </a:p>
          <a:p>
            <a:endParaRPr lang="it-IT" dirty="0" smtClean="0">
              <a:solidFill>
                <a:srgbClr val="363636"/>
              </a:solidFill>
              <a:latin typeface="Outfit"/>
            </a:endParaRPr>
          </a:p>
          <a:p>
            <a:endParaRPr lang="it-IT" dirty="0">
              <a:solidFill>
                <a:srgbClr val="363636"/>
              </a:solidFill>
              <a:latin typeface="Outfit"/>
            </a:endParaRPr>
          </a:p>
        </p:txBody>
      </p:sp>
      <p:sp>
        <p:nvSpPr>
          <p:cNvPr id="5" name="Rettangolo 4"/>
          <p:cNvSpPr/>
          <p:nvPr/>
        </p:nvSpPr>
        <p:spPr>
          <a:xfrm>
            <a:off x="230819" y="88777"/>
            <a:ext cx="11878323" cy="369332"/>
          </a:xfrm>
          <a:prstGeom prst="rect">
            <a:avLst/>
          </a:prstGeom>
        </p:spPr>
        <p:txBody>
          <a:bodyPr wrap="square">
            <a:spAutoFit/>
          </a:bodyPr>
          <a:lstStyle/>
          <a:p>
            <a:pPr algn="ctr"/>
            <a:endParaRPr lang="it-IT" b="0" i="0" dirty="0">
              <a:solidFill>
                <a:srgbClr val="363636"/>
              </a:solidFill>
              <a:effectLst/>
              <a:latin typeface="Outfit"/>
            </a:endParaRPr>
          </a:p>
        </p:txBody>
      </p:sp>
      <p:sp>
        <p:nvSpPr>
          <p:cNvPr id="3" name="Rettangolo 2"/>
          <p:cNvSpPr/>
          <p:nvPr/>
        </p:nvSpPr>
        <p:spPr>
          <a:xfrm>
            <a:off x="230819" y="239696"/>
            <a:ext cx="11816179" cy="1723549"/>
          </a:xfrm>
          <a:prstGeom prst="rect">
            <a:avLst/>
          </a:prstGeom>
        </p:spPr>
        <p:txBody>
          <a:bodyPr wrap="square">
            <a:spAutoFit/>
          </a:bodyPr>
          <a:lstStyle/>
          <a:p>
            <a:pPr algn="ctr"/>
            <a:r>
              <a:rPr lang="it-IT" sz="1600" b="1" dirty="0" smtClean="0">
                <a:solidFill>
                  <a:srgbClr val="FF0000"/>
                </a:solidFill>
                <a:effectLst>
                  <a:outerShdw blurRad="38100" dist="38100" dir="2700000" algn="tl">
                    <a:srgbClr val="000000">
                      <a:alpha val="43137"/>
                    </a:srgbClr>
                  </a:outerShdw>
                </a:effectLst>
                <a:latin typeface="Georgia" panose="02040502050405020303" pitchFamily="18" charset="0"/>
              </a:rPr>
              <a:t>OSSERVAZIONI ANP</a:t>
            </a:r>
          </a:p>
          <a:p>
            <a:r>
              <a:rPr lang="it-IT" b="1" dirty="0" smtClean="0">
                <a:solidFill>
                  <a:srgbClr val="7030A0"/>
                </a:solidFill>
              </a:rPr>
              <a:t>L’ANP</a:t>
            </a:r>
            <a:r>
              <a:rPr lang="it-IT" dirty="0" smtClean="0"/>
              <a:t> ha </a:t>
            </a:r>
            <a:r>
              <a:rPr lang="it-IT" dirty="0" err="1" smtClean="0"/>
              <a:t>rievato</a:t>
            </a:r>
            <a:r>
              <a:rPr lang="it-IT" dirty="0" smtClean="0"/>
              <a:t> come </a:t>
            </a:r>
            <a:r>
              <a:rPr lang="it-IT" dirty="0"/>
              <a:t>le Nuove Indicazioni – anche </a:t>
            </a:r>
            <a:r>
              <a:rPr lang="it-IT" u="sng" dirty="0"/>
              <a:t>in virtù del noto principio costituzionale della libertà di insegnamento</a:t>
            </a:r>
            <a:r>
              <a:rPr lang="it-IT" dirty="0"/>
              <a:t> – </a:t>
            </a:r>
            <a:r>
              <a:rPr lang="it-IT" b="1" i="1" u="sng" dirty="0"/>
              <a:t>non possano assumere carattere di </a:t>
            </a:r>
            <a:r>
              <a:rPr lang="it-IT" b="1" i="1" u="sng" dirty="0" err="1"/>
              <a:t>prescrittività</a:t>
            </a:r>
            <a:r>
              <a:rPr lang="it-IT" b="1" i="1" u="sng" dirty="0"/>
              <a:t> </a:t>
            </a:r>
            <a:r>
              <a:rPr lang="it-IT" dirty="0"/>
              <a:t>rispetto ai contenuti disciplinari ma debbano, piuttosto, individuare obiettivi di apprendimento e traguardi di competenza. Spetta, infatti, alle singole scuole autonome l’elaborazione nel PTOF dei curricoli di istituto finalizzati a perseguire il successo formativo degli studenti. </a:t>
            </a:r>
            <a:endParaRPr lang="it-IT" sz="1600" b="1" dirty="0" smtClean="0">
              <a:solidFill>
                <a:srgbClr val="FF0000"/>
              </a:solidFill>
              <a:effectLst>
                <a:outerShdw blurRad="38100" dist="38100" dir="2700000" algn="tl">
                  <a:srgbClr val="000000">
                    <a:alpha val="43137"/>
                  </a:srgbClr>
                </a:outerShdw>
              </a:effectLst>
              <a:latin typeface="Georgia" panose="02040502050405020303" pitchFamily="18" charset="0"/>
            </a:endParaRPr>
          </a:p>
        </p:txBody>
      </p:sp>
      <p:sp>
        <p:nvSpPr>
          <p:cNvPr id="9" name="Rettangolo 8"/>
          <p:cNvSpPr/>
          <p:nvPr/>
        </p:nvSpPr>
        <p:spPr>
          <a:xfrm>
            <a:off x="337351" y="2114164"/>
            <a:ext cx="10804125" cy="4247317"/>
          </a:xfrm>
          <a:prstGeom prst="rect">
            <a:avLst/>
          </a:prstGeom>
        </p:spPr>
        <p:txBody>
          <a:bodyPr wrap="square">
            <a:spAutoFit/>
          </a:bodyPr>
          <a:lstStyle/>
          <a:p>
            <a:r>
              <a:rPr lang="it-IT" dirty="0" smtClean="0">
                <a:solidFill>
                  <a:srgbClr val="003366"/>
                </a:solidFill>
                <a:latin typeface="Verdana" panose="020B0604030504040204" pitchFamily="34" charset="0"/>
              </a:rPr>
              <a:t>Ha rilevato, inoltre, alcune </a:t>
            </a:r>
            <a:r>
              <a:rPr lang="it-IT" dirty="0">
                <a:solidFill>
                  <a:srgbClr val="003366"/>
                </a:solidFill>
                <a:latin typeface="Verdana" panose="020B0604030504040204" pitchFamily="34" charset="0"/>
              </a:rPr>
              <a:t>ambiguità del </a:t>
            </a:r>
            <a:r>
              <a:rPr lang="it-IT" dirty="0" smtClean="0">
                <a:solidFill>
                  <a:srgbClr val="003366"/>
                </a:solidFill>
                <a:latin typeface="Verdana" panose="020B0604030504040204" pitchFamily="34" charset="0"/>
              </a:rPr>
              <a:t>testo, meritevoli </a:t>
            </a:r>
            <a:r>
              <a:rPr lang="it-IT" dirty="0">
                <a:solidFill>
                  <a:srgbClr val="003366"/>
                </a:solidFill>
                <a:latin typeface="Verdana" panose="020B0604030504040204" pitchFamily="34" charset="0"/>
              </a:rPr>
              <a:t>di riformulazione al fine di evitare letture distorte e prevenire una interpretazione in senso unidirezionale del processo educativo. </a:t>
            </a:r>
            <a:endParaRPr lang="it-IT" dirty="0" smtClean="0">
              <a:solidFill>
                <a:srgbClr val="003366"/>
              </a:solidFill>
              <a:latin typeface="Verdana" panose="020B0604030504040204" pitchFamily="34" charset="0"/>
            </a:endParaRPr>
          </a:p>
          <a:p>
            <a:r>
              <a:rPr lang="it-IT" dirty="0" smtClean="0">
                <a:solidFill>
                  <a:srgbClr val="003366"/>
                </a:solidFill>
                <a:latin typeface="Verdana" panose="020B0604030504040204" pitchFamily="34" charset="0"/>
              </a:rPr>
              <a:t>Tra </a:t>
            </a:r>
            <a:r>
              <a:rPr lang="it-IT" dirty="0">
                <a:solidFill>
                  <a:srgbClr val="003366"/>
                </a:solidFill>
                <a:latin typeface="Verdana" panose="020B0604030504040204" pitchFamily="34" charset="0"/>
              </a:rPr>
              <a:t>queste, a titolo esemplificativo, l’espressione sulla scuola </a:t>
            </a:r>
            <a:r>
              <a:rPr lang="it-IT" b="1" i="1" dirty="0">
                <a:solidFill>
                  <a:srgbClr val="FF0000"/>
                </a:solidFill>
                <a:latin typeface="Verdana" panose="020B0604030504040204" pitchFamily="34" charset="0"/>
              </a:rPr>
              <a:t>risolutrice dei problemi </a:t>
            </a:r>
            <a:r>
              <a:rPr lang="it-IT" b="1" i="1" dirty="0">
                <a:solidFill>
                  <a:srgbClr val="FF0000"/>
                </a:solidFill>
                <a:latin typeface="Verdana" panose="020B0604030504040204" pitchFamily="34" charset="0"/>
              </a:rPr>
              <a:t>familiari,</a:t>
            </a:r>
            <a:r>
              <a:rPr lang="it-IT" dirty="0">
                <a:solidFill>
                  <a:srgbClr val="003366"/>
                </a:solidFill>
                <a:latin typeface="Verdana" panose="020B0604030504040204" pitchFamily="34" charset="0"/>
              </a:rPr>
              <a:t> affermazione che rischia di accentuare la distanza tra scuola e famiglie anziché promuovere azioni per individuare strategie comuni. </a:t>
            </a:r>
            <a:endParaRPr lang="it-IT" dirty="0" smtClean="0">
              <a:solidFill>
                <a:srgbClr val="003366"/>
              </a:solidFill>
              <a:latin typeface="Verdana" panose="020B0604030504040204" pitchFamily="34" charset="0"/>
            </a:endParaRPr>
          </a:p>
          <a:p>
            <a:r>
              <a:rPr lang="it-IT" dirty="0" smtClean="0">
                <a:solidFill>
                  <a:srgbClr val="003366"/>
                </a:solidFill>
                <a:latin typeface="Verdana" panose="020B0604030504040204" pitchFamily="34" charset="0"/>
              </a:rPr>
              <a:t>Ha anche </a:t>
            </a:r>
            <a:r>
              <a:rPr lang="it-IT" dirty="0">
                <a:solidFill>
                  <a:srgbClr val="003366"/>
                </a:solidFill>
                <a:latin typeface="Verdana" panose="020B0604030504040204" pitchFamily="34" charset="0"/>
              </a:rPr>
              <a:t>avanzato l’idea di rafforzare, nell’ambito della progettualità delle scuole, le iniziative formative dedicate </a:t>
            </a:r>
            <a:r>
              <a:rPr lang="it-IT" b="1" dirty="0">
                <a:solidFill>
                  <a:srgbClr val="FF0000"/>
                </a:solidFill>
                <a:latin typeface="Verdana" panose="020B0604030504040204" pitchFamily="34" charset="0"/>
              </a:rPr>
              <a:t>al supporto alla genitorialità </a:t>
            </a:r>
            <a:r>
              <a:rPr lang="it-IT" dirty="0">
                <a:solidFill>
                  <a:srgbClr val="003366"/>
                </a:solidFill>
                <a:latin typeface="Verdana" panose="020B0604030504040204" pitchFamily="34" charset="0"/>
              </a:rPr>
              <a:t>e suggerito di argomentare ulteriormente il concetto di </a:t>
            </a:r>
            <a:r>
              <a:rPr lang="it-IT" b="1" i="1" dirty="0">
                <a:solidFill>
                  <a:srgbClr val="FF0000"/>
                </a:solidFill>
                <a:latin typeface="Verdana" panose="020B0604030504040204" pitchFamily="34" charset="0"/>
              </a:rPr>
              <a:t>allenamento all’autogoverno</a:t>
            </a:r>
            <a:r>
              <a:rPr lang="it-IT" dirty="0">
                <a:solidFill>
                  <a:srgbClr val="003366"/>
                </a:solidFill>
                <a:latin typeface="Verdana" panose="020B0604030504040204" pitchFamily="34" charset="0"/>
              </a:rPr>
              <a:t>, facendo riferimento all’idea del principio di autoregolazione come conquista interiore dell’uomo libero. </a:t>
            </a:r>
            <a:endParaRPr lang="it-IT" dirty="0" smtClean="0">
              <a:solidFill>
                <a:srgbClr val="003366"/>
              </a:solidFill>
              <a:latin typeface="Verdana" panose="020B0604030504040204" pitchFamily="34" charset="0"/>
            </a:endParaRPr>
          </a:p>
          <a:p>
            <a:endParaRPr lang="it-IT" dirty="0">
              <a:solidFill>
                <a:srgbClr val="003366"/>
              </a:solidFill>
              <a:latin typeface="Verdana" panose="020B0604030504040204" pitchFamily="34" charset="0"/>
            </a:endParaRPr>
          </a:p>
          <a:p>
            <a:r>
              <a:rPr lang="it-IT" dirty="0"/>
              <a:t>In merito ai </a:t>
            </a:r>
            <a:r>
              <a:rPr lang="it-IT" b="1" dirty="0"/>
              <a:t>campi di esperienza</a:t>
            </a:r>
            <a:r>
              <a:rPr lang="it-IT" dirty="0"/>
              <a:t> per la scuola dell’infanzia, l’ANP ha suggerito di valorizzare l’ambiente di apprendimento quale facilitatore del movimento</a:t>
            </a:r>
            <a:r>
              <a:rPr lang="it-IT" b="1" dirty="0">
                <a:solidFill>
                  <a:srgbClr val="FF0000"/>
                </a:solidFill>
              </a:rPr>
              <a:t>, l’</a:t>
            </a:r>
            <a:r>
              <a:rPr lang="it-IT" b="1" i="1" dirty="0">
                <a:solidFill>
                  <a:srgbClr val="FF0000"/>
                </a:solidFill>
              </a:rPr>
              <a:t>outdoor </a:t>
            </a:r>
            <a:r>
              <a:rPr lang="it-IT" b="1" i="1" dirty="0" err="1">
                <a:solidFill>
                  <a:srgbClr val="FF0000"/>
                </a:solidFill>
              </a:rPr>
              <a:t>education</a:t>
            </a:r>
            <a:r>
              <a:rPr lang="it-IT" dirty="0"/>
              <a:t>, l’apprendimento unitario e non settoriale e il ruolo indispensabile della famiglia nello sviluppo del linguaggio.  </a:t>
            </a:r>
            <a:endParaRPr lang="it-IT" dirty="0"/>
          </a:p>
        </p:txBody>
      </p:sp>
    </p:spTree>
    <p:extLst>
      <p:ext uri="{BB962C8B-B14F-4D97-AF65-F5344CB8AC3E}">
        <p14:creationId xmlns:p14="http://schemas.microsoft.com/office/powerpoint/2010/main" val="14708667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047564" y="458109"/>
            <a:ext cx="10520039" cy="6209021"/>
          </a:xfrm>
        </p:spPr>
        <p:txBody>
          <a:bodyPr>
            <a:normAutofit/>
          </a:bodyPr>
          <a:lstStyle/>
          <a:p>
            <a:pPr algn="l"/>
            <a:r>
              <a:rPr lang="it-IT" sz="2400" dirty="0" smtClean="0"/>
              <a:t> </a:t>
            </a:r>
            <a:endParaRPr lang="it-IT" sz="2800" b="1" dirty="0">
              <a:solidFill>
                <a:srgbClr val="7030A0"/>
              </a:solidFill>
              <a:effectLst>
                <a:outerShdw blurRad="38100" dist="38100" dir="2700000" algn="tl">
                  <a:srgbClr val="000000">
                    <a:alpha val="43137"/>
                  </a:srgbClr>
                </a:outerShdw>
              </a:effectLst>
            </a:endParaRPr>
          </a:p>
        </p:txBody>
      </p:sp>
      <p:sp>
        <p:nvSpPr>
          <p:cNvPr id="4" name="Rettangolo 3"/>
          <p:cNvSpPr/>
          <p:nvPr/>
        </p:nvSpPr>
        <p:spPr>
          <a:xfrm>
            <a:off x="656948" y="-218152"/>
            <a:ext cx="11114842" cy="1200329"/>
          </a:xfrm>
          <a:prstGeom prst="rect">
            <a:avLst/>
          </a:prstGeom>
        </p:spPr>
        <p:txBody>
          <a:bodyPr wrap="square">
            <a:spAutoFit/>
          </a:bodyPr>
          <a:lstStyle/>
          <a:p>
            <a:endParaRPr lang="it-IT" dirty="0" smtClean="0">
              <a:solidFill>
                <a:srgbClr val="363636"/>
              </a:solidFill>
              <a:latin typeface="Outfit"/>
            </a:endParaRPr>
          </a:p>
          <a:p>
            <a:endParaRPr lang="it-IT" dirty="0">
              <a:solidFill>
                <a:srgbClr val="363636"/>
              </a:solidFill>
              <a:latin typeface="Outfit"/>
            </a:endParaRPr>
          </a:p>
          <a:p>
            <a:endParaRPr lang="it-IT" dirty="0" smtClean="0">
              <a:solidFill>
                <a:srgbClr val="363636"/>
              </a:solidFill>
              <a:latin typeface="Outfit"/>
            </a:endParaRPr>
          </a:p>
          <a:p>
            <a:endParaRPr lang="it-IT" dirty="0">
              <a:solidFill>
                <a:srgbClr val="363636"/>
              </a:solidFill>
              <a:latin typeface="Outfit"/>
            </a:endParaRPr>
          </a:p>
        </p:txBody>
      </p:sp>
      <p:sp>
        <p:nvSpPr>
          <p:cNvPr id="5" name="Rettangolo 4"/>
          <p:cNvSpPr/>
          <p:nvPr/>
        </p:nvSpPr>
        <p:spPr>
          <a:xfrm>
            <a:off x="230819" y="88777"/>
            <a:ext cx="11878323" cy="369332"/>
          </a:xfrm>
          <a:prstGeom prst="rect">
            <a:avLst/>
          </a:prstGeom>
        </p:spPr>
        <p:txBody>
          <a:bodyPr wrap="square">
            <a:spAutoFit/>
          </a:bodyPr>
          <a:lstStyle/>
          <a:p>
            <a:pPr algn="ctr"/>
            <a:endParaRPr lang="it-IT" b="0" i="0" dirty="0">
              <a:solidFill>
                <a:srgbClr val="363636"/>
              </a:solidFill>
              <a:effectLst/>
              <a:latin typeface="Outfit"/>
            </a:endParaRPr>
          </a:p>
        </p:txBody>
      </p:sp>
      <p:sp>
        <p:nvSpPr>
          <p:cNvPr id="3" name="Rettangolo 2"/>
          <p:cNvSpPr/>
          <p:nvPr/>
        </p:nvSpPr>
        <p:spPr>
          <a:xfrm>
            <a:off x="230819" y="239696"/>
            <a:ext cx="11816179" cy="338554"/>
          </a:xfrm>
          <a:prstGeom prst="rect">
            <a:avLst/>
          </a:prstGeom>
        </p:spPr>
        <p:txBody>
          <a:bodyPr wrap="square">
            <a:spAutoFit/>
          </a:bodyPr>
          <a:lstStyle/>
          <a:p>
            <a:pPr algn="ctr"/>
            <a:r>
              <a:rPr lang="it-IT" sz="1600" b="1" i="0" smtClean="0">
                <a:solidFill>
                  <a:srgbClr val="FF0000"/>
                </a:solidFill>
                <a:effectLst>
                  <a:outerShdw blurRad="38100" dist="38100" dir="2700000" algn="tl">
                    <a:srgbClr val="000000">
                      <a:alpha val="43137"/>
                    </a:srgbClr>
                  </a:outerShdw>
                </a:effectLst>
                <a:latin typeface="Georgia" panose="02040502050405020303" pitchFamily="18" charset="0"/>
              </a:rPr>
              <a:t>COINVOLGIMENTO DELLE SCUOLE:</a:t>
            </a:r>
            <a:endParaRPr lang="it-IT" sz="1600" b="1" i="0" dirty="0">
              <a:solidFill>
                <a:srgbClr val="FF0000"/>
              </a:solidFill>
              <a:effectLst>
                <a:outerShdw blurRad="38100" dist="38100" dir="2700000" algn="tl">
                  <a:srgbClr val="000000">
                    <a:alpha val="43137"/>
                  </a:srgbClr>
                </a:outerShdw>
              </a:effectLst>
              <a:latin typeface="Georgia" panose="02040502050405020303" pitchFamily="18" charset="0"/>
            </a:endParaRPr>
          </a:p>
        </p:txBody>
      </p:sp>
      <p:sp>
        <p:nvSpPr>
          <p:cNvPr id="6" name="Rettangolo 5"/>
          <p:cNvSpPr/>
          <p:nvPr/>
        </p:nvSpPr>
        <p:spPr>
          <a:xfrm>
            <a:off x="1180730" y="609028"/>
            <a:ext cx="10591060" cy="5355312"/>
          </a:xfrm>
          <a:prstGeom prst="rect">
            <a:avLst/>
          </a:prstGeom>
        </p:spPr>
        <p:txBody>
          <a:bodyPr wrap="square">
            <a:spAutoFit/>
          </a:bodyPr>
          <a:lstStyle/>
          <a:p>
            <a:pPr marL="285750" indent="-285750">
              <a:buFont typeface="Wingdings" panose="05000000000000000000" pitchFamily="2" charset="2"/>
              <a:buChar char="q"/>
            </a:pPr>
            <a:r>
              <a:rPr lang="it-IT" dirty="0">
                <a:solidFill>
                  <a:srgbClr val="003366"/>
                </a:solidFill>
                <a:latin typeface="Verdana" panose="020B0604030504040204" pitchFamily="34" charset="0"/>
              </a:rPr>
              <a:t>Il 21 marzo scorso il </a:t>
            </a:r>
            <a:r>
              <a:rPr lang="it-IT" dirty="0" smtClean="0">
                <a:solidFill>
                  <a:srgbClr val="003366"/>
                </a:solidFill>
                <a:latin typeface="Verdana" panose="020B0604030504040204" pitchFamily="34" charset="0"/>
              </a:rPr>
              <a:t>MIM con </a:t>
            </a:r>
            <a:r>
              <a:rPr lang="it-IT" b="1" dirty="0" smtClean="0">
                <a:solidFill>
                  <a:srgbClr val="FF0000"/>
                </a:solidFill>
                <a:effectLst>
                  <a:outerShdw blurRad="38100" dist="38100" dir="2700000" algn="tl">
                    <a:srgbClr val="000000">
                      <a:alpha val="43137"/>
                    </a:srgbClr>
                  </a:outerShdw>
                </a:effectLst>
              </a:rPr>
              <a:t>Nota </a:t>
            </a:r>
            <a:r>
              <a:rPr lang="it-IT" b="1" dirty="0" err="1" smtClean="0">
                <a:solidFill>
                  <a:srgbClr val="FF0000"/>
                </a:solidFill>
                <a:effectLst>
                  <a:outerShdw blurRad="38100" dist="38100" dir="2700000" algn="tl">
                    <a:srgbClr val="000000">
                      <a:alpha val="43137"/>
                    </a:srgbClr>
                  </a:outerShdw>
                </a:effectLst>
              </a:rPr>
              <a:t>Prot</a:t>
            </a:r>
            <a:r>
              <a:rPr lang="it-IT" b="1" dirty="0">
                <a:solidFill>
                  <a:srgbClr val="FF0000"/>
                </a:solidFill>
                <a:effectLst>
                  <a:outerShdw blurRad="38100" dist="38100" dir="2700000" algn="tl">
                    <a:srgbClr val="000000">
                      <a:alpha val="43137"/>
                    </a:srgbClr>
                  </a:outerShdw>
                </a:effectLst>
              </a:rPr>
              <a:t>. </a:t>
            </a:r>
            <a:r>
              <a:rPr lang="it-IT" b="1" dirty="0" smtClean="0">
                <a:solidFill>
                  <a:srgbClr val="FF0000"/>
                </a:solidFill>
                <a:effectLst>
                  <a:outerShdw blurRad="38100" dist="38100" dir="2700000" algn="tl">
                    <a:srgbClr val="000000">
                      <a:alpha val="43137"/>
                    </a:srgbClr>
                  </a:outerShdw>
                </a:effectLst>
              </a:rPr>
              <a:t>N. 11544 </a:t>
            </a:r>
            <a:r>
              <a:rPr lang="it-IT" b="1" dirty="0">
                <a:solidFill>
                  <a:srgbClr val="FF0000"/>
                </a:solidFill>
                <a:effectLst>
                  <a:outerShdw blurRad="38100" dist="38100" dir="2700000" algn="tl">
                    <a:srgbClr val="000000">
                      <a:alpha val="43137"/>
                    </a:srgbClr>
                  </a:outerShdw>
                </a:effectLst>
              </a:rPr>
              <a:t>del 20 marzo 2025 </a:t>
            </a:r>
            <a:r>
              <a:rPr lang="it-IT" dirty="0" smtClean="0"/>
              <a:t>ha sottoposto </a:t>
            </a:r>
            <a:r>
              <a:rPr lang="it-IT" dirty="0"/>
              <a:t>all’attenzione delle istituzioni scolastiche un </a:t>
            </a:r>
            <a:r>
              <a:rPr lang="it-IT" b="1" dirty="0">
                <a:solidFill>
                  <a:srgbClr val="FF0000"/>
                </a:solidFill>
                <a:effectLst>
                  <a:outerShdw blurRad="38100" dist="38100" dir="2700000" algn="tl">
                    <a:srgbClr val="000000">
                      <a:alpha val="43137"/>
                    </a:srgbClr>
                  </a:outerShdw>
                </a:effectLst>
              </a:rPr>
              <a:t>questionario sulla bozza delle nuove Indicazioni nazionali per la scuola dell’infanzia e del primo ciclo di istruzione</a:t>
            </a:r>
            <a:r>
              <a:rPr lang="it-IT" dirty="0"/>
              <a:t>, </a:t>
            </a:r>
            <a:r>
              <a:rPr lang="it-IT" dirty="0" smtClean="0">
                <a:solidFill>
                  <a:srgbClr val="003366"/>
                </a:solidFill>
                <a:latin typeface="Verdana" panose="020B0604030504040204" pitchFamily="34" charset="0"/>
              </a:rPr>
              <a:t>elaborato </a:t>
            </a:r>
            <a:r>
              <a:rPr lang="it-IT" dirty="0">
                <a:solidFill>
                  <a:srgbClr val="003366"/>
                </a:solidFill>
                <a:latin typeface="Verdana" panose="020B0604030504040204" pitchFamily="34" charset="0"/>
              </a:rPr>
              <a:t>dalla Commissione presieduta dalla Prof.ssa Loredana </a:t>
            </a:r>
            <a:r>
              <a:rPr lang="it-IT" dirty="0" smtClean="0">
                <a:solidFill>
                  <a:srgbClr val="003366"/>
                </a:solidFill>
                <a:latin typeface="Verdana" panose="020B0604030504040204" pitchFamily="34" charset="0"/>
              </a:rPr>
              <a:t>Perla</a:t>
            </a:r>
            <a:r>
              <a:rPr lang="it-IT" dirty="0">
                <a:solidFill>
                  <a:srgbClr val="003366"/>
                </a:solidFill>
                <a:latin typeface="Verdana" panose="020B0604030504040204" pitchFamily="34" charset="0"/>
              </a:rPr>
              <a:t> </a:t>
            </a:r>
            <a:r>
              <a:rPr lang="it-IT" dirty="0" smtClean="0">
                <a:solidFill>
                  <a:srgbClr val="003366"/>
                </a:solidFill>
                <a:latin typeface="Verdana" panose="020B0604030504040204" pitchFamily="34" charset="0"/>
              </a:rPr>
              <a:t>da compilare </a:t>
            </a:r>
          </a:p>
          <a:p>
            <a:pPr marL="285750" indent="-285750">
              <a:buFont typeface="Wingdings" panose="05000000000000000000" pitchFamily="2" charset="2"/>
              <a:buChar char="q"/>
            </a:pPr>
            <a:endParaRPr lang="it-IT" dirty="0">
              <a:solidFill>
                <a:srgbClr val="003366"/>
              </a:solidFill>
              <a:latin typeface="Verdana" panose="020B0604030504040204" pitchFamily="34" charset="0"/>
            </a:endParaRPr>
          </a:p>
          <a:p>
            <a:pPr marL="285750" indent="-285750">
              <a:buFont typeface="Wingdings" panose="05000000000000000000" pitchFamily="2" charset="2"/>
              <a:buChar char="q"/>
            </a:pPr>
            <a:endParaRPr lang="it-IT" dirty="0" smtClean="0">
              <a:solidFill>
                <a:srgbClr val="003366"/>
              </a:solidFill>
              <a:latin typeface="Verdana" panose="020B0604030504040204" pitchFamily="34" charset="0"/>
            </a:endParaRPr>
          </a:p>
          <a:p>
            <a:pPr marL="285750" indent="-285750">
              <a:buFont typeface="Wingdings" panose="05000000000000000000" pitchFamily="2" charset="2"/>
              <a:buChar char="q"/>
            </a:pPr>
            <a:r>
              <a:rPr lang="it-IT" dirty="0" smtClean="0">
                <a:solidFill>
                  <a:srgbClr val="003366"/>
                </a:solidFill>
                <a:latin typeface="Verdana" panose="020B0604030504040204" pitchFamily="34" charset="0"/>
              </a:rPr>
              <a:t>Il 26 Marzo </a:t>
            </a:r>
            <a:r>
              <a:rPr lang="it-IT" dirty="0">
                <a:solidFill>
                  <a:srgbClr val="003366"/>
                </a:solidFill>
                <a:latin typeface="Verdana" panose="020B0604030504040204" pitchFamily="34" charset="0"/>
              </a:rPr>
              <a:t>il MIM </a:t>
            </a:r>
            <a:r>
              <a:rPr lang="it-IT" dirty="0" smtClean="0">
                <a:solidFill>
                  <a:srgbClr val="003366"/>
                </a:solidFill>
                <a:latin typeface="Verdana" panose="020B0604030504040204" pitchFamily="34" charset="0"/>
              </a:rPr>
              <a:t>con </a:t>
            </a:r>
            <a:r>
              <a:rPr lang="it-IT" b="1" dirty="0">
                <a:solidFill>
                  <a:srgbClr val="FF0000"/>
                </a:solidFill>
                <a:effectLst>
                  <a:outerShdw blurRad="38100" dist="38100" dir="2700000" algn="tl">
                    <a:srgbClr val="000000">
                      <a:alpha val="43137"/>
                    </a:srgbClr>
                  </a:outerShdw>
                </a:effectLst>
              </a:rPr>
              <a:t>Nota </a:t>
            </a:r>
            <a:r>
              <a:rPr lang="it-IT" b="1" dirty="0" err="1">
                <a:solidFill>
                  <a:srgbClr val="FF0000"/>
                </a:solidFill>
                <a:effectLst>
                  <a:outerShdw blurRad="38100" dist="38100" dir="2700000" algn="tl">
                    <a:srgbClr val="000000">
                      <a:alpha val="43137"/>
                    </a:srgbClr>
                  </a:outerShdw>
                </a:effectLst>
              </a:rPr>
              <a:t>Prot</a:t>
            </a:r>
            <a:r>
              <a:rPr lang="it-IT" b="1" dirty="0">
                <a:solidFill>
                  <a:srgbClr val="FF0000"/>
                </a:solidFill>
                <a:effectLst>
                  <a:outerShdw blurRad="38100" dist="38100" dir="2700000" algn="tl">
                    <a:srgbClr val="000000">
                      <a:alpha val="43137"/>
                    </a:srgbClr>
                  </a:outerShdw>
                </a:effectLst>
              </a:rPr>
              <a:t>. N. </a:t>
            </a:r>
            <a:r>
              <a:rPr lang="it-IT" b="1" dirty="0" smtClean="0">
                <a:solidFill>
                  <a:srgbClr val="FF0000"/>
                </a:solidFill>
                <a:effectLst>
                  <a:outerShdw blurRad="38100" dist="38100" dir="2700000" algn="tl">
                    <a:srgbClr val="000000">
                      <a:alpha val="43137"/>
                    </a:srgbClr>
                  </a:outerShdw>
                </a:effectLst>
              </a:rPr>
              <a:t>12352</a:t>
            </a:r>
            <a:r>
              <a:rPr lang="it-IT" dirty="0"/>
              <a:t> ha </a:t>
            </a:r>
            <a:r>
              <a:rPr lang="it-IT" dirty="0" smtClean="0"/>
              <a:t>comunicato l’ attivazione di una casella </a:t>
            </a:r>
            <a:r>
              <a:rPr lang="it-IT" dirty="0"/>
              <a:t>di posta elettronica </a:t>
            </a:r>
            <a:endParaRPr lang="it-IT" dirty="0" smtClean="0"/>
          </a:p>
          <a:p>
            <a:r>
              <a:rPr lang="it-IT" dirty="0" smtClean="0">
                <a:hlinkClick r:id="rId2"/>
              </a:rPr>
              <a:t> consultazione.indicazioninazionali@istruzione.it</a:t>
            </a:r>
            <a:r>
              <a:rPr lang="it-IT" dirty="0" smtClean="0"/>
              <a:t> , </a:t>
            </a:r>
          </a:p>
          <a:p>
            <a:endParaRPr lang="it-IT" dirty="0"/>
          </a:p>
          <a:p>
            <a:r>
              <a:rPr lang="it-IT" dirty="0" smtClean="0"/>
              <a:t>alla </a:t>
            </a:r>
            <a:r>
              <a:rPr lang="it-IT" dirty="0"/>
              <a:t>quale potranno essere trasmessi, entro i termini di compilazione del questionario - 10 aprile 2025 - ulteriori osservazioni, commenti e suggerimenti, possibilmente inviando i testi anche in formato </a:t>
            </a:r>
            <a:r>
              <a:rPr lang="it-IT" dirty="0" smtClean="0"/>
              <a:t>word e si esplicita anche che:</a:t>
            </a:r>
          </a:p>
          <a:p>
            <a:endParaRPr lang="it-IT" dirty="0" smtClean="0"/>
          </a:p>
          <a:p>
            <a:r>
              <a:rPr lang="it-IT" dirty="0" smtClean="0"/>
              <a:t>«…..</a:t>
            </a:r>
            <a:r>
              <a:rPr lang="it-IT" b="1" i="1" dirty="0" smtClean="0">
                <a:effectLst>
                  <a:outerShdw blurRad="38100" dist="38100" dir="2700000" algn="tl">
                    <a:srgbClr val="000000">
                      <a:alpha val="43137"/>
                    </a:srgbClr>
                  </a:outerShdw>
                </a:effectLst>
              </a:rPr>
              <a:t>lo </a:t>
            </a:r>
            <a:r>
              <a:rPr lang="it-IT" b="1" i="1" dirty="0">
                <a:effectLst>
                  <a:outerShdw blurRad="38100" dist="38100" dir="2700000" algn="tl">
                    <a:srgbClr val="000000">
                      <a:alpha val="43137"/>
                    </a:srgbClr>
                  </a:outerShdw>
                </a:effectLst>
              </a:rPr>
              <a:t>spazio </a:t>
            </a:r>
            <a:r>
              <a:rPr lang="it-IT" b="1" i="1" dirty="0" smtClean="0">
                <a:effectLst>
                  <a:outerShdw blurRad="38100" dist="38100" dir="2700000" algn="tl">
                    <a:srgbClr val="000000">
                      <a:alpha val="43137"/>
                    </a:srgbClr>
                  </a:outerShdw>
                </a:effectLst>
              </a:rPr>
              <a:t>del questionario </a:t>
            </a:r>
            <a:r>
              <a:rPr lang="it-IT" b="1" i="1" dirty="0">
                <a:effectLst>
                  <a:outerShdw blurRad="38100" dist="38100" dir="2700000" algn="tl">
                    <a:srgbClr val="000000">
                      <a:alpha val="43137"/>
                    </a:srgbClr>
                  </a:outerShdw>
                </a:effectLst>
              </a:rPr>
              <a:t>sulla bozza delle nuove Indicazioni nazionali per la scuola dell’infanzia e del primo ciclo di istruzione, predisposto dalla Commissione presieduta dalla prof.ssa </a:t>
            </a:r>
            <a:r>
              <a:rPr lang="it-IT" b="1" i="1" dirty="0" smtClean="0">
                <a:effectLst>
                  <a:outerShdw blurRad="38100" dist="38100" dir="2700000" algn="tl">
                    <a:srgbClr val="000000">
                      <a:alpha val="43137"/>
                    </a:srgbClr>
                  </a:outerShdw>
                </a:effectLst>
              </a:rPr>
              <a:t>Perla</a:t>
            </a:r>
            <a:endParaRPr lang="it-IT" b="1" i="1" dirty="0" smtClean="0">
              <a:solidFill>
                <a:srgbClr val="FF0000"/>
              </a:solidFill>
              <a:effectLst>
                <a:outerShdw blurRad="38100" dist="38100" dir="2700000" algn="tl">
                  <a:srgbClr val="000000">
                    <a:alpha val="43137"/>
                  </a:srgbClr>
                </a:outerShdw>
              </a:effectLst>
            </a:endParaRPr>
          </a:p>
          <a:p>
            <a:r>
              <a:rPr lang="it-IT" b="1" i="1" dirty="0" smtClean="0">
                <a:effectLst>
                  <a:outerShdw blurRad="38100" dist="38100" dir="2700000" algn="tl">
                    <a:srgbClr val="000000">
                      <a:alpha val="43137"/>
                    </a:srgbClr>
                  </a:outerShdw>
                </a:effectLst>
              </a:rPr>
              <a:t>destinato a eventuali suggerimenti e osservazioni è stato ampliato da 1.000 a 2.000 caratteri, spazi inclusi.</a:t>
            </a:r>
            <a:endParaRPr lang="it-IT" b="1"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6981697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047564" y="458109"/>
            <a:ext cx="10520039" cy="6209021"/>
          </a:xfrm>
        </p:spPr>
        <p:txBody>
          <a:bodyPr>
            <a:normAutofit/>
          </a:bodyPr>
          <a:lstStyle/>
          <a:p>
            <a:pPr algn="l"/>
            <a:r>
              <a:rPr lang="it-IT" sz="2400" dirty="0" smtClean="0"/>
              <a:t> </a:t>
            </a:r>
            <a:endParaRPr lang="it-IT" sz="2800" b="1" dirty="0">
              <a:solidFill>
                <a:srgbClr val="7030A0"/>
              </a:solidFill>
              <a:effectLst>
                <a:outerShdw blurRad="38100" dist="38100" dir="2700000" algn="tl">
                  <a:srgbClr val="000000">
                    <a:alpha val="43137"/>
                  </a:srgbClr>
                </a:outerShdw>
              </a:effectLst>
            </a:endParaRPr>
          </a:p>
        </p:txBody>
      </p:sp>
      <p:sp>
        <p:nvSpPr>
          <p:cNvPr id="4" name="Rettangolo 3"/>
          <p:cNvSpPr/>
          <p:nvPr/>
        </p:nvSpPr>
        <p:spPr>
          <a:xfrm>
            <a:off x="656948" y="-218152"/>
            <a:ext cx="11114842" cy="1200329"/>
          </a:xfrm>
          <a:prstGeom prst="rect">
            <a:avLst/>
          </a:prstGeom>
        </p:spPr>
        <p:txBody>
          <a:bodyPr wrap="square">
            <a:spAutoFit/>
          </a:bodyPr>
          <a:lstStyle/>
          <a:p>
            <a:endParaRPr lang="it-IT" dirty="0" smtClean="0">
              <a:solidFill>
                <a:srgbClr val="363636"/>
              </a:solidFill>
              <a:latin typeface="Outfit"/>
            </a:endParaRPr>
          </a:p>
          <a:p>
            <a:endParaRPr lang="it-IT" dirty="0">
              <a:solidFill>
                <a:srgbClr val="363636"/>
              </a:solidFill>
              <a:latin typeface="Outfit"/>
            </a:endParaRPr>
          </a:p>
          <a:p>
            <a:endParaRPr lang="it-IT" dirty="0" smtClean="0">
              <a:solidFill>
                <a:srgbClr val="363636"/>
              </a:solidFill>
              <a:latin typeface="Outfit"/>
            </a:endParaRPr>
          </a:p>
          <a:p>
            <a:endParaRPr lang="it-IT" dirty="0">
              <a:solidFill>
                <a:srgbClr val="363636"/>
              </a:solidFill>
              <a:latin typeface="Outfit"/>
            </a:endParaRPr>
          </a:p>
        </p:txBody>
      </p:sp>
      <p:sp>
        <p:nvSpPr>
          <p:cNvPr id="5" name="Rettangolo 4"/>
          <p:cNvSpPr/>
          <p:nvPr/>
        </p:nvSpPr>
        <p:spPr>
          <a:xfrm>
            <a:off x="230819" y="88777"/>
            <a:ext cx="11878323" cy="369332"/>
          </a:xfrm>
          <a:prstGeom prst="rect">
            <a:avLst/>
          </a:prstGeom>
        </p:spPr>
        <p:txBody>
          <a:bodyPr wrap="square">
            <a:spAutoFit/>
          </a:bodyPr>
          <a:lstStyle/>
          <a:p>
            <a:pPr algn="ctr"/>
            <a:endParaRPr lang="it-IT" b="0" i="0" dirty="0">
              <a:solidFill>
                <a:srgbClr val="363636"/>
              </a:solidFill>
              <a:effectLst/>
              <a:latin typeface="Outfit"/>
            </a:endParaRPr>
          </a:p>
        </p:txBody>
      </p:sp>
      <p:sp>
        <p:nvSpPr>
          <p:cNvPr id="3" name="Rettangolo 2"/>
          <p:cNvSpPr/>
          <p:nvPr/>
        </p:nvSpPr>
        <p:spPr>
          <a:xfrm>
            <a:off x="230819" y="239696"/>
            <a:ext cx="11816179" cy="338554"/>
          </a:xfrm>
          <a:prstGeom prst="rect">
            <a:avLst/>
          </a:prstGeom>
        </p:spPr>
        <p:txBody>
          <a:bodyPr wrap="square">
            <a:spAutoFit/>
          </a:bodyPr>
          <a:lstStyle/>
          <a:p>
            <a:pPr algn="ctr"/>
            <a:r>
              <a:rPr lang="it-IT" sz="1600" b="1" i="0" dirty="0" smtClean="0">
                <a:solidFill>
                  <a:srgbClr val="FF0000"/>
                </a:solidFill>
                <a:effectLst>
                  <a:outerShdw blurRad="38100" dist="38100" dir="2700000" algn="tl">
                    <a:srgbClr val="000000">
                      <a:alpha val="43137"/>
                    </a:srgbClr>
                  </a:outerShdw>
                </a:effectLst>
                <a:latin typeface="Georgia" panose="02040502050405020303" pitchFamily="18" charset="0"/>
              </a:rPr>
              <a:t>:</a:t>
            </a:r>
            <a:endParaRPr lang="it-IT" sz="1600" b="1" i="0" dirty="0">
              <a:solidFill>
                <a:srgbClr val="FF0000"/>
              </a:solidFill>
              <a:effectLst>
                <a:outerShdw blurRad="38100" dist="38100" dir="2700000" algn="tl">
                  <a:srgbClr val="000000">
                    <a:alpha val="43137"/>
                  </a:srgbClr>
                </a:outerShdw>
              </a:effectLst>
              <a:latin typeface="Georgia" panose="02040502050405020303" pitchFamily="18" charset="0"/>
            </a:endParaRPr>
          </a:p>
        </p:txBody>
      </p:sp>
      <p:sp>
        <p:nvSpPr>
          <p:cNvPr id="6" name="Rettangolo 5"/>
          <p:cNvSpPr/>
          <p:nvPr/>
        </p:nvSpPr>
        <p:spPr>
          <a:xfrm>
            <a:off x="1180730" y="609028"/>
            <a:ext cx="10591060" cy="369332"/>
          </a:xfrm>
          <a:prstGeom prst="rect">
            <a:avLst/>
          </a:prstGeom>
        </p:spPr>
        <p:txBody>
          <a:bodyPr wrap="square">
            <a:spAutoFit/>
          </a:bodyPr>
          <a:lstStyle/>
          <a:p>
            <a:endParaRPr lang="it-IT" b="1"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935699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740024" y="781235"/>
            <a:ext cx="9756558" cy="4900474"/>
          </a:xfrm>
        </p:spPr>
        <p:txBody>
          <a:bodyPr>
            <a:normAutofit/>
          </a:bodyPr>
          <a:lstStyle/>
          <a:p>
            <a:pPr algn="l"/>
            <a:r>
              <a:rPr lang="it-IT" sz="2400" dirty="0" smtClean="0"/>
              <a:t>Partendo </a:t>
            </a:r>
            <a:r>
              <a:rPr lang="it-IT" sz="2400" dirty="0"/>
              <a:t>dalle Indicazioni Nazionali, la singola scuola è chiamata </a:t>
            </a:r>
            <a:r>
              <a:rPr lang="it-IT" sz="2800" b="1" dirty="0">
                <a:solidFill>
                  <a:srgbClr val="FF0000"/>
                </a:solidFill>
                <a:effectLst>
                  <a:outerShdw blurRad="38100" dist="38100" dir="2700000" algn="tl">
                    <a:srgbClr val="000000">
                      <a:alpha val="43137"/>
                    </a:srgbClr>
                  </a:outerShdw>
                </a:effectLst>
              </a:rPr>
              <a:t>a sviluppare il curricolo verticale</a:t>
            </a:r>
            <a:r>
              <a:rPr lang="it-IT" sz="2400" dirty="0"/>
              <a:t> che disegna tutto il percorso educativo didattico dai tre ai tredici anni, iniziando dalla scuola dell’infanzia, passando per la scuola primaria e giungendo alla scuola secondaria di I grado. </a:t>
            </a:r>
            <a:r>
              <a:rPr lang="it-IT" sz="2400" dirty="0" smtClean="0"/>
              <a:t/>
            </a:r>
            <a:br>
              <a:rPr lang="it-IT" sz="2400" dirty="0" smtClean="0"/>
            </a:br>
            <a:r>
              <a:rPr lang="it-IT" sz="2400" dirty="0" smtClean="0"/>
              <a:t/>
            </a:r>
            <a:br>
              <a:rPr lang="it-IT" sz="2400" dirty="0" smtClean="0"/>
            </a:br>
            <a:r>
              <a:rPr lang="it-IT" sz="2400" dirty="0" smtClean="0"/>
              <a:t>Tale </a:t>
            </a:r>
            <a:r>
              <a:rPr lang="it-IT" sz="2400" dirty="0"/>
              <a:t>processo si caratterizza per </a:t>
            </a:r>
            <a:r>
              <a:rPr lang="it-IT" sz="2400" b="1" dirty="0">
                <a:solidFill>
                  <a:srgbClr val="FF0000"/>
                </a:solidFill>
                <a:effectLst>
                  <a:outerShdw blurRad="38100" dist="38100" dir="2700000" algn="tl">
                    <a:srgbClr val="000000">
                      <a:alpha val="43137"/>
                    </a:srgbClr>
                  </a:outerShdw>
                </a:effectLst>
              </a:rPr>
              <a:t>unitarietà, gradualità, coerenza, continuità, progressività, verticalità e orizzontalità </a:t>
            </a:r>
            <a:r>
              <a:rPr lang="it-IT" sz="2400" dirty="0"/>
              <a:t>delle tappe e delle scansioni d’apprendimento dell’allievo, </a:t>
            </a:r>
            <a:r>
              <a:rPr lang="it-IT" sz="2400" dirty="0" smtClean="0"/>
              <a:t/>
            </a:r>
            <a:br>
              <a:rPr lang="it-IT" sz="2400" dirty="0" smtClean="0"/>
            </a:br>
            <a:r>
              <a:rPr lang="it-IT" sz="2400" dirty="0" smtClean="0"/>
              <a:t>con </a:t>
            </a:r>
            <a:r>
              <a:rPr lang="it-IT" sz="2400" u="sng" dirty="0">
                <a:effectLst>
                  <a:outerShdw blurRad="38100" dist="38100" dir="2700000" algn="tl">
                    <a:srgbClr val="000000">
                      <a:alpha val="43137"/>
                    </a:srgbClr>
                  </a:outerShdw>
                </a:effectLst>
              </a:rPr>
              <a:t>riferimento alle competenze da acquisire e ai traguardi in </a:t>
            </a:r>
            <a:r>
              <a:rPr lang="it-IT" sz="2400" u="sng" dirty="0" smtClean="0">
                <a:effectLst>
                  <a:outerShdw blurRad="38100" dist="38100" dir="2700000" algn="tl">
                    <a:srgbClr val="000000">
                      <a:alpha val="43137"/>
                    </a:srgbClr>
                  </a:outerShdw>
                </a:effectLst>
              </a:rPr>
              <a:t>termini </a:t>
            </a:r>
            <a:r>
              <a:rPr lang="it-IT" sz="2400" u="sng" dirty="0">
                <a:effectLst>
                  <a:outerShdw blurRad="38100" dist="38100" dir="2700000" algn="tl">
                    <a:srgbClr val="000000">
                      <a:alpha val="43137"/>
                    </a:srgbClr>
                  </a:outerShdw>
                </a:effectLst>
              </a:rPr>
              <a:t>di risultati attesi.</a:t>
            </a:r>
            <a:endParaRPr lang="it-IT" sz="2400" u="sng" dirty="0">
              <a:solidFill>
                <a:schemeClr val="accent6">
                  <a:lumMod val="50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723749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216242" y="1384917"/>
            <a:ext cx="9818702" cy="4101483"/>
          </a:xfrm>
        </p:spPr>
        <p:txBody>
          <a:bodyPr>
            <a:normAutofit fontScale="90000"/>
          </a:bodyPr>
          <a:lstStyle/>
          <a:p>
            <a:pPr algn="l"/>
            <a:r>
              <a:rPr lang="it-IT" sz="2400" dirty="0" smtClean="0"/>
              <a:t> </a:t>
            </a:r>
            <a:r>
              <a:rPr lang="it-IT" sz="2400" dirty="0"/>
              <a:t>Il </a:t>
            </a:r>
            <a:r>
              <a:rPr lang="it-IT" sz="3600" b="1" u="sng" dirty="0">
                <a:solidFill>
                  <a:schemeClr val="accent1">
                    <a:lumMod val="75000"/>
                  </a:schemeClr>
                </a:solidFill>
              </a:rPr>
              <a:t>C</a:t>
            </a:r>
            <a:r>
              <a:rPr lang="it-IT" sz="3600" b="1" u="sng" dirty="0" smtClean="0">
                <a:solidFill>
                  <a:schemeClr val="accent1">
                    <a:lumMod val="75000"/>
                  </a:schemeClr>
                </a:solidFill>
              </a:rPr>
              <a:t>urricolo</a:t>
            </a:r>
            <a:r>
              <a:rPr lang="it-IT" sz="3600" dirty="0" smtClean="0"/>
              <a:t> </a:t>
            </a:r>
            <a:r>
              <a:rPr lang="it-IT" sz="2400" dirty="0"/>
              <a:t>disegna, pertanto, il complesso di </a:t>
            </a:r>
            <a:r>
              <a:rPr lang="it-IT" sz="2800" b="1" dirty="0">
                <a:solidFill>
                  <a:srgbClr val="FF0000"/>
                </a:solidFill>
                <a:effectLst>
                  <a:outerShdw blurRad="38100" dist="38100" dir="2700000" algn="tl">
                    <a:srgbClr val="000000">
                      <a:alpha val="43137"/>
                    </a:srgbClr>
                  </a:outerShdw>
                </a:effectLst>
              </a:rPr>
              <a:t>proposte e di interventi didattici</a:t>
            </a:r>
            <a:r>
              <a:rPr lang="it-IT" sz="2400" dirty="0"/>
              <a:t> che la scuola </a:t>
            </a:r>
            <a:r>
              <a:rPr lang="it-IT" sz="2400" dirty="0" smtClean="0"/>
              <a:t>autonoma </a:t>
            </a:r>
            <a:r>
              <a:rPr lang="it-IT" sz="2400" dirty="0"/>
              <a:t>deve predisporre al fine di realizzare </a:t>
            </a:r>
            <a:r>
              <a:rPr lang="it-IT" sz="2800" b="1" dirty="0">
                <a:solidFill>
                  <a:srgbClr val="FF0000"/>
                </a:solidFill>
                <a:effectLst>
                  <a:outerShdw blurRad="38100" dist="38100" dir="2700000" algn="tl">
                    <a:srgbClr val="000000">
                      <a:alpha val="43137"/>
                    </a:srgbClr>
                  </a:outerShdw>
                </a:effectLst>
              </a:rPr>
              <a:t>il successo formativo di ogni alunno</a:t>
            </a:r>
            <a:r>
              <a:rPr lang="it-IT" sz="2400" dirty="0"/>
              <a:t>, rispettando gli standard di competenza enucleati dal Ministero all’interno delle Indicazioni Nazionali. </a:t>
            </a:r>
            <a:r>
              <a:rPr lang="it-IT" sz="2400" dirty="0" smtClean="0"/>
              <a:t/>
            </a:r>
            <a:br>
              <a:rPr lang="it-IT" sz="2400" dirty="0" smtClean="0"/>
            </a:br>
            <a:r>
              <a:rPr lang="it-IT" sz="2400" dirty="0" smtClean="0"/>
              <a:t/>
            </a:r>
            <a:br>
              <a:rPr lang="it-IT" sz="2400" dirty="0" smtClean="0"/>
            </a:br>
            <a:r>
              <a:rPr lang="it-IT" sz="2800" b="1" dirty="0" smtClean="0">
                <a:solidFill>
                  <a:srgbClr val="7030A0"/>
                </a:solidFill>
                <a:effectLst>
                  <a:outerShdw blurRad="38100" dist="38100" dir="2700000" algn="tl">
                    <a:srgbClr val="000000">
                      <a:alpha val="43137"/>
                    </a:srgbClr>
                  </a:outerShdw>
                </a:effectLst>
              </a:rPr>
              <a:t>Il </a:t>
            </a:r>
            <a:r>
              <a:rPr lang="it-IT" sz="2800" b="1" dirty="0">
                <a:solidFill>
                  <a:srgbClr val="7030A0"/>
                </a:solidFill>
                <a:effectLst>
                  <a:outerShdw blurRad="38100" dist="38100" dir="2700000" algn="tl">
                    <a:srgbClr val="000000">
                      <a:alpha val="43137"/>
                    </a:srgbClr>
                  </a:outerShdw>
                </a:effectLst>
              </a:rPr>
              <a:t>curricolo d’istituto è espressione della </a:t>
            </a:r>
            <a:r>
              <a:rPr lang="it-IT" sz="2800" b="1" dirty="0" smtClean="0">
                <a:solidFill>
                  <a:srgbClr val="7030A0"/>
                </a:solidFill>
                <a:effectLst>
                  <a:outerShdw blurRad="38100" dist="38100" dir="2700000" algn="tl">
                    <a:srgbClr val="000000">
                      <a:alpha val="43137"/>
                    </a:srgbClr>
                  </a:outerShdw>
                </a:effectLst>
              </a:rPr>
              <a:t>libertà </a:t>
            </a:r>
            <a:br>
              <a:rPr lang="it-IT" sz="2800" b="1" dirty="0" smtClean="0">
                <a:solidFill>
                  <a:srgbClr val="7030A0"/>
                </a:solidFill>
                <a:effectLst>
                  <a:outerShdw blurRad="38100" dist="38100" dir="2700000" algn="tl">
                    <a:srgbClr val="000000">
                      <a:alpha val="43137"/>
                    </a:srgbClr>
                  </a:outerShdw>
                </a:effectLst>
              </a:rPr>
            </a:br>
            <a:r>
              <a:rPr lang="it-IT" sz="2800" b="1" dirty="0">
                <a:solidFill>
                  <a:srgbClr val="7030A0"/>
                </a:solidFill>
                <a:effectLst>
                  <a:outerShdw blurRad="38100" dist="38100" dir="2700000" algn="tl">
                    <a:srgbClr val="000000">
                      <a:alpha val="43137"/>
                    </a:srgbClr>
                  </a:outerShdw>
                </a:effectLst>
              </a:rPr>
              <a:t/>
            </a:r>
            <a:br>
              <a:rPr lang="it-IT" sz="2800" b="1" dirty="0">
                <a:solidFill>
                  <a:srgbClr val="7030A0"/>
                </a:solidFill>
                <a:effectLst>
                  <a:outerShdw blurRad="38100" dist="38100" dir="2700000" algn="tl">
                    <a:srgbClr val="000000">
                      <a:alpha val="43137"/>
                    </a:srgbClr>
                  </a:outerShdw>
                </a:effectLst>
              </a:rPr>
            </a:br>
            <a:r>
              <a:rPr lang="it-IT" sz="2800" b="1" dirty="0" smtClean="0">
                <a:solidFill>
                  <a:srgbClr val="7030A0"/>
                </a:solidFill>
                <a:effectLst>
                  <a:outerShdw blurRad="38100" dist="38100" dir="2700000" algn="tl">
                    <a:srgbClr val="000000">
                      <a:alpha val="43137"/>
                    </a:srgbClr>
                  </a:outerShdw>
                </a:effectLst>
              </a:rPr>
              <a:t>d’insegnamento e </a:t>
            </a:r>
            <a:r>
              <a:rPr lang="it-IT" sz="2800" b="1" dirty="0">
                <a:solidFill>
                  <a:srgbClr val="7030A0"/>
                </a:solidFill>
                <a:effectLst>
                  <a:outerShdw blurRad="38100" dist="38100" dir="2700000" algn="tl">
                    <a:srgbClr val="000000">
                      <a:alpha val="43137"/>
                    </a:srgbClr>
                  </a:outerShdw>
                </a:effectLst>
              </a:rPr>
              <a:t>dell’autonomia scolastica e rende </a:t>
            </a:r>
            <a:r>
              <a:rPr lang="it-IT" sz="2800" b="1" dirty="0" smtClean="0">
                <a:solidFill>
                  <a:srgbClr val="7030A0"/>
                </a:solidFill>
                <a:effectLst>
                  <a:outerShdw blurRad="38100" dist="38100" dir="2700000" algn="tl">
                    <a:srgbClr val="000000">
                      <a:alpha val="43137"/>
                    </a:srgbClr>
                  </a:outerShdw>
                </a:effectLst>
              </a:rPr>
              <a:t/>
            </a:r>
            <a:br>
              <a:rPr lang="it-IT" sz="2800" b="1" dirty="0" smtClean="0">
                <a:solidFill>
                  <a:srgbClr val="7030A0"/>
                </a:solidFill>
                <a:effectLst>
                  <a:outerShdw blurRad="38100" dist="38100" dir="2700000" algn="tl">
                    <a:srgbClr val="000000">
                      <a:alpha val="43137"/>
                    </a:srgbClr>
                  </a:outerShdw>
                </a:effectLst>
              </a:rPr>
            </a:br>
            <a:r>
              <a:rPr lang="it-IT" sz="2800" b="1" dirty="0">
                <a:solidFill>
                  <a:srgbClr val="7030A0"/>
                </a:solidFill>
                <a:effectLst>
                  <a:outerShdw blurRad="38100" dist="38100" dir="2700000" algn="tl">
                    <a:srgbClr val="000000">
                      <a:alpha val="43137"/>
                    </a:srgbClr>
                  </a:outerShdw>
                </a:effectLst>
              </a:rPr>
              <a:t/>
            </a:r>
            <a:br>
              <a:rPr lang="it-IT" sz="2800" b="1" dirty="0">
                <a:solidFill>
                  <a:srgbClr val="7030A0"/>
                </a:solidFill>
                <a:effectLst>
                  <a:outerShdw blurRad="38100" dist="38100" dir="2700000" algn="tl">
                    <a:srgbClr val="000000">
                      <a:alpha val="43137"/>
                    </a:srgbClr>
                  </a:outerShdw>
                </a:effectLst>
              </a:rPr>
            </a:br>
            <a:r>
              <a:rPr lang="it-IT" sz="2800" b="1" dirty="0" smtClean="0">
                <a:solidFill>
                  <a:srgbClr val="7030A0"/>
                </a:solidFill>
                <a:effectLst>
                  <a:outerShdw blurRad="38100" dist="38100" dir="2700000" algn="tl">
                    <a:srgbClr val="000000">
                      <a:alpha val="43137"/>
                    </a:srgbClr>
                  </a:outerShdw>
                </a:effectLst>
              </a:rPr>
              <a:t>comprensibile </a:t>
            </a:r>
            <a:r>
              <a:rPr lang="it-IT" sz="2800" b="1" dirty="0">
                <a:solidFill>
                  <a:srgbClr val="7030A0"/>
                </a:solidFill>
                <a:effectLst>
                  <a:outerShdw blurRad="38100" dist="38100" dir="2700000" algn="tl">
                    <a:srgbClr val="000000">
                      <a:alpha val="43137"/>
                    </a:srgbClr>
                  </a:outerShdw>
                </a:effectLst>
              </a:rPr>
              <a:t>l’identità dell’istituto che si sviscera nel PTOF.</a:t>
            </a:r>
          </a:p>
        </p:txBody>
      </p:sp>
    </p:spTree>
    <p:extLst>
      <p:ext uri="{BB962C8B-B14F-4D97-AF65-F5344CB8AC3E}">
        <p14:creationId xmlns:p14="http://schemas.microsoft.com/office/powerpoint/2010/main" val="36989034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402672" y="1384917"/>
            <a:ext cx="9667782" cy="4101483"/>
          </a:xfrm>
        </p:spPr>
        <p:txBody>
          <a:bodyPr>
            <a:normAutofit fontScale="90000"/>
          </a:bodyPr>
          <a:lstStyle/>
          <a:p>
            <a:pPr indent="180000"/>
            <a:r>
              <a:rPr lang="it-IT" sz="2400" dirty="0" smtClean="0"/>
              <a:t> </a:t>
            </a:r>
            <a:r>
              <a:rPr lang="it-IT" sz="3100" b="1" dirty="0">
                <a:solidFill>
                  <a:srgbClr val="FF0000"/>
                </a:solidFill>
                <a:latin typeface="Britannic Bold" panose="020B0903060703020204" pitchFamily="34" charset="0"/>
              </a:rPr>
              <a:t>La Premessa culturale generale: </a:t>
            </a:r>
            <a:r>
              <a:rPr lang="it-IT" sz="3100" b="1" dirty="0" smtClean="0">
                <a:solidFill>
                  <a:srgbClr val="FF0000"/>
                </a:solidFill>
                <a:latin typeface="Britannic Bold" panose="020B0903060703020204" pitchFamily="34" charset="0"/>
              </a:rPr>
              <a:t/>
            </a:r>
            <a:br>
              <a:rPr lang="it-IT" sz="3100" b="1" dirty="0" smtClean="0">
                <a:solidFill>
                  <a:srgbClr val="FF0000"/>
                </a:solidFill>
                <a:latin typeface="Britannic Bold" panose="020B0903060703020204" pitchFamily="34" charset="0"/>
              </a:rPr>
            </a:br>
            <a:r>
              <a:rPr lang="it-IT" sz="3100" b="1" dirty="0">
                <a:solidFill>
                  <a:srgbClr val="FF0000"/>
                </a:solidFill>
                <a:latin typeface="Britannic Bold" panose="020B0903060703020204" pitchFamily="34" charset="0"/>
              </a:rPr>
              <a:t> </a:t>
            </a:r>
            <a:r>
              <a:rPr lang="it-IT" sz="3100" b="1" dirty="0" smtClean="0">
                <a:solidFill>
                  <a:srgbClr val="FF0000"/>
                </a:solidFill>
                <a:latin typeface="Britannic Bold" panose="020B0903060703020204" pitchFamily="34" charset="0"/>
              </a:rPr>
              <a:t>    persona</a:t>
            </a:r>
            <a:r>
              <a:rPr lang="it-IT" sz="3100" b="1" dirty="0">
                <a:solidFill>
                  <a:srgbClr val="FF0000"/>
                </a:solidFill>
                <a:latin typeface="Britannic Bold" panose="020B0903060703020204" pitchFamily="34" charset="0"/>
              </a:rPr>
              <a:t>, scuola, </a:t>
            </a:r>
            <a:r>
              <a:rPr lang="it-IT" sz="3100" b="1" dirty="0" smtClean="0">
                <a:solidFill>
                  <a:srgbClr val="FF0000"/>
                </a:solidFill>
                <a:latin typeface="Britannic Bold" panose="020B0903060703020204" pitchFamily="34" charset="0"/>
              </a:rPr>
              <a:t>famiglia</a:t>
            </a:r>
            <a:br>
              <a:rPr lang="it-IT" sz="3100" b="1" dirty="0" smtClean="0">
                <a:solidFill>
                  <a:srgbClr val="FF0000"/>
                </a:solidFill>
                <a:latin typeface="Britannic Bold" panose="020B0903060703020204" pitchFamily="34" charset="0"/>
              </a:rPr>
            </a:br>
            <a:r>
              <a:rPr lang="it-IT" dirty="0"/>
              <a:t> </a:t>
            </a:r>
            <a:r>
              <a:rPr lang="it-IT" sz="1600" dirty="0"/>
              <a:t>La premessa culturale generale prende le mosse dalla coniugazione della triade </a:t>
            </a:r>
            <a:r>
              <a:rPr lang="it-IT" sz="2000" b="1" u="sng" dirty="0">
                <a:effectLst>
                  <a:outerShdw blurRad="38100" dist="38100" dir="2700000" algn="tl">
                    <a:srgbClr val="000000">
                      <a:alpha val="43137"/>
                    </a:srgbClr>
                  </a:outerShdw>
                </a:effectLst>
              </a:rPr>
              <a:t>persona, scuola, famiglia.</a:t>
            </a:r>
            <a:br>
              <a:rPr lang="it-IT" sz="2000" b="1" u="sng" dirty="0">
                <a:effectLst>
                  <a:outerShdw blurRad="38100" dist="38100" dir="2700000" algn="tl">
                    <a:srgbClr val="000000">
                      <a:alpha val="43137"/>
                    </a:srgbClr>
                  </a:outerShdw>
                </a:effectLst>
              </a:rPr>
            </a:br>
            <a:r>
              <a:rPr lang="it-IT" sz="2000" b="1" u="sng" dirty="0" smtClean="0">
                <a:effectLst>
                  <a:outerShdw blurRad="38100" dist="38100" dir="2700000" algn="tl">
                    <a:srgbClr val="000000">
                      <a:alpha val="43137"/>
                    </a:srgbClr>
                  </a:outerShdw>
                </a:effectLst>
              </a:rPr>
              <a:t/>
            </a:r>
            <a:br>
              <a:rPr lang="it-IT" sz="2000" b="1" u="sng" dirty="0" smtClean="0">
                <a:effectLst>
                  <a:outerShdw blurRad="38100" dist="38100" dir="2700000" algn="tl">
                    <a:srgbClr val="000000">
                      <a:alpha val="43137"/>
                    </a:srgbClr>
                  </a:outerShdw>
                </a:effectLst>
              </a:rPr>
            </a:br>
            <a:r>
              <a:rPr lang="it-IT" sz="2400" b="1" dirty="0" smtClean="0">
                <a:solidFill>
                  <a:schemeClr val="accent1">
                    <a:lumMod val="75000"/>
                  </a:schemeClr>
                </a:solidFill>
              </a:rPr>
              <a:t>Centralità </a:t>
            </a:r>
            <a:r>
              <a:rPr lang="it-IT" sz="2400" b="1" dirty="0">
                <a:solidFill>
                  <a:schemeClr val="accent1">
                    <a:lumMod val="75000"/>
                  </a:schemeClr>
                </a:solidFill>
              </a:rPr>
              <a:t>della Persona</a:t>
            </a:r>
            <a:r>
              <a:rPr lang="it-IT" dirty="0"/>
              <a:t/>
            </a:r>
            <a:br>
              <a:rPr lang="it-IT" dirty="0"/>
            </a:br>
            <a:r>
              <a:rPr lang="it-IT" sz="1600" dirty="0"/>
              <a:t>Le Nuove Indicazioni puntano sulla centralità della </a:t>
            </a:r>
            <a:r>
              <a:rPr lang="it-IT" sz="2200" b="1" dirty="0"/>
              <a:t>persona</a:t>
            </a:r>
            <a:r>
              <a:rPr lang="it-IT" sz="2200" dirty="0"/>
              <a:t>, </a:t>
            </a:r>
            <a:r>
              <a:rPr lang="it-IT" sz="1600" dirty="0"/>
              <a:t>rimandando ai principi costituzionali secondo cui </a:t>
            </a:r>
            <a:r>
              <a:rPr lang="it-IT" sz="1600" b="1" u="sng" dirty="0">
                <a:effectLst>
                  <a:outerShdw blurRad="38100" dist="38100" dir="2700000" algn="tl">
                    <a:srgbClr val="000000">
                      <a:alpha val="43137"/>
                    </a:srgbClr>
                  </a:outerShdw>
                </a:effectLst>
              </a:rPr>
              <a:t>lo Stato è per l’uomo e non l’uomo per lo Stato</a:t>
            </a:r>
            <a:r>
              <a:rPr lang="it-IT" sz="1600" dirty="0"/>
              <a:t>, come sottolineato dal costituente </a:t>
            </a:r>
            <a:r>
              <a:rPr lang="it-IT" sz="1600" b="1" dirty="0">
                <a:solidFill>
                  <a:srgbClr val="FF0000"/>
                </a:solidFill>
              </a:rPr>
              <a:t>Giorgio La Pira</a:t>
            </a:r>
            <a:r>
              <a:rPr lang="it-IT" sz="1600" dirty="0"/>
              <a:t>. </a:t>
            </a:r>
            <a:r>
              <a:rPr lang="it-IT" sz="1600" dirty="0" smtClean="0"/>
              <a:t/>
            </a:r>
            <a:br>
              <a:rPr lang="it-IT" sz="1600" dirty="0" smtClean="0"/>
            </a:br>
            <a:r>
              <a:rPr lang="it-IT" sz="1600" dirty="0" smtClean="0"/>
              <a:t>Così </a:t>
            </a:r>
            <a:r>
              <a:rPr lang="it-IT" sz="1600" dirty="0"/>
              <a:t>la scuola, che è scuola costituzionale, pone le persone degli allievi al centro delle sue azioni e ne promuove i talenti attraverso la formazione integrale e armonica di tutte le dimensioni: cognitive, affettive, relazionali, corporee, estetiche, etiche, spirituali</a:t>
            </a:r>
            <a:r>
              <a:rPr lang="it-IT" sz="1600" dirty="0" smtClean="0"/>
              <a:t>.</a:t>
            </a:r>
            <a:br>
              <a:rPr lang="it-IT" sz="1600" dirty="0" smtClean="0"/>
            </a:br>
            <a:endParaRPr lang="it-IT" sz="1600" b="1" dirty="0">
              <a:solidFill>
                <a:srgbClr val="7030A0"/>
              </a:solidFill>
              <a:effectLst>
                <a:outerShdw blurRad="38100" dist="38100" dir="2700000" algn="tl">
                  <a:srgbClr val="000000">
                    <a:alpha val="43137"/>
                  </a:srgbClr>
                </a:outerShdw>
              </a:effectLst>
              <a:latin typeface="Britannic Bold" panose="020B0903060703020204" pitchFamily="34" charset="0"/>
            </a:endParaRPr>
          </a:p>
        </p:txBody>
      </p:sp>
    </p:spTree>
    <p:extLst>
      <p:ext uri="{BB962C8B-B14F-4D97-AF65-F5344CB8AC3E}">
        <p14:creationId xmlns:p14="http://schemas.microsoft.com/office/powerpoint/2010/main" val="20691674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219417" y="1384917"/>
            <a:ext cx="7767962" cy="4101483"/>
          </a:xfrm>
        </p:spPr>
        <p:txBody>
          <a:bodyPr>
            <a:normAutofit/>
          </a:bodyPr>
          <a:lstStyle/>
          <a:p>
            <a:pPr algn="l"/>
            <a:r>
              <a:rPr lang="it-IT" sz="2400" dirty="0" smtClean="0"/>
              <a:t> </a:t>
            </a:r>
            <a:endParaRPr lang="it-IT" sz="2800" b="1" dirty="0">
              <a:solidFill>
                <a:srgbClr val="7030A0"/>
              </a:solidFill>
              <a:effectLst>
                <a:outerShdw blurRad="38100" dist="38100" dir="2700000" algn="tl">
                  <a:srgbClr val="000000">
                    <a:alpha val="43137"/>
                  </a:srgbClr>
                </a:outerShdw>
              </a:effectLst>
            </a:endParaRPr>
          </a:p>
        </p:txBody>
      </p:sp>
      <p:sp>
        <p:nvSpPr>
          <p:cNvPr id="3" name="Rettangolo 2"/>
          <p:cNvSpPr/>
          <p:nvPr/>
        </p:nvSpPr>
        <p:spPr>
          <a:xfrm>
            <a:off x="1482571" y="665825"/>
            <a:ext cx="9383697" cy="5755422"/>
          </a:xfrm>
          <a:prstGeom prst="rect">
            <a:avLst/>
          </a:prstGeom>
        </p:spPr>
        <p:txBody>
          <a:bodyPr wrap="square">
            <a:spAutoFit/>
          </a:bodyPr>
          <a:lstStyle/>
          <a:p>
            <a:r>
              <a:rPr lang="it-IT" sz="2200" b="1" dirty="0">
                <a:solidFill>
                  <a:schemeClr val="accent1">
                    <a:lumMod val="75000"/>
                  </a:schemeClr>
                </a:solidFill>
                <a:latin typeface="+mj-lt"/>
                <a:ea typeface="+mj-ea"/>
                <a:cs typeface="+mj-cs"/>
              </a:rPr>
              <a:t>Corresponsabilità educativa con la famiglia</a:t>
            </a:r>
          </a:p>
          <a:p>
            <a:endParaRPr lang="it-IT" dirty="0">
              <a:solidFill>
                <a:srgbClr val="FF0000"/>
              </a:solidFill>
              <a:latin typeface="Outfit"/>
            </a:endParaRPr>
          </a:p>
          <a:p>
            <a:r>
              <a:rPr lang="it-IT" dirty="0">
                <a:solidFill>
                  <a:srgbClr val="363636"/>
                </a:solidFill>
                <a:latin typeface="Outfit"/>
              </a:rPr>
              <a:t>Il dialogo tra scuola e famiglia, con il rafforzamento del patto educativo di corresponsabilità, favorisce la comprensione dei </a:t>
            </a:r>
            <a:r>
              <a:rPr lang="it-IT" b="1" u="sng" dirty="0">
                <a:solidFill>
                  <a:srgbClr val="363636"/>
                </a:solidFill>
                <a:effectLst>
                  <a:outerShdw blurRad="38100" dist="38100" dir="2700000" algn="tl">
                    <a:srgbClr val="000000">
                      <a:alpha val="43137"/>
                    </a:srgbClr>
                  </a:outerShdw>
                </a:effectLst>
                <a:latin typeface="Outfit"/>
              </a:rPr>
              <a:t>cambiamenti sociali</a:t>
            </a:r>
            <a:r>
              <a:rPr lang="it-IT" b="1" dirty="0">
                <a:solidFill>
                  <a:srgbClr val="363636"/>
                </a:solidFill>
                <a:latin typeface="Outfit"/>
              </a:rPr>
              <a:t> </a:t>
            </a:r>
            <a:r>
              <a:rPr lang="it-IT" dirty="0">
                <a:solidFill>
                  <a:srgbClr val="363636"/>
                </a:solidFill>
                <a:latin typeface="Outfit"/>
              </a:rPr>
              <a:t>in corso nei rispettivi ruoli e pone le basi per cooperare alla costruzione di una visione educativa comune. Il fine è quello di contribuire al benessere degli allievi, proficuo al raggiungimento del successo formativo</a:t>
            </a:r>
            <a:r>
              <a:rPr lang="it-IT" dirty="0" smtClean="0">
                <a:solidFill>
                  <a:srgbClr val="363636"/>
                </a:solidFill>
                <a:latin typeface="Outfit"/>
              </a:rPr>
              <a:t>.</a:t>
            </a:r>
          </a:p>
          <a:p>
            <a:endParaRPr lang="it-IT" b="0" i="0" dirty="0">
              <a:solidFill>
                <a:srgbClr val="363636"/>
              </a:solidFill>
              <a:effectLst/>
              <a:latin typeface="Outfit"/>
            </a:endParaRPr>
          </a:p>
          <a:p>
            <a:r>
              <a:rPr lang="it-IT" sz="2200" b="1" dirty="0">
                <a:solidFill>
                  <a:schemeClr val="accent1">
                    <a:lumMod val="75000"/>
                  </a:schemeClr>
                </a:solidFill>
                <a:latin typeface="+mj-lt"/>
                <a:ea typeface="+mj-ea"/>
                <a:cs typeface="+mj-cs"/>
              </a:rPr>
              <a:t>Scuola e nuovo umanesimo</a:t>
            </a:r>
          </a:p>
          <a:p>
            <a:endParaRPr lang="it-IT" b="1" dirty="0">
              <a:solidFill>
                <a:srgbClr val="FF0000"/>
              </a:solidFill>
              <a:latin typeface="Outfit"/>
            </a:endParaRPr>
          </a:p>
          <a:p>
            <a:r>
              <a:rPr lang="it-IT" dirty="0"/>
              <a:t>Finalità principale della scuola è l’acquisizione delle</a:t>
            </a:r>
            <a:r>
              <a:rPr lang="it-IT" b="1" dirty="0"/>
              <a:t> </a:t>
            </a:r>
            <a:r>
              <a:rPr lang="it-IT" b="1" u="sng" dirty="0">
                <a:solidFill>
                  <a:srgbClr val="363636"/>
                </a:solidFill>
                <a:effectLst>
                  <a:outerShdw blurRad="38100" dist="38100" dir="2700000" algn="tl">
                    <a:srgbClr val="000000">
                      <a:alpha val="43137"/>
                    </a:srgbClr>
                  </a:outerShdw>
                </a:effectLst>
                <a:latin typeface="Outfit"/>
              </a:rPr>
              <a:t>conoscenze e delle abilità fondamentali </a:t>
            </a:r>
            <a:r>
              <a:rPr lang="it-IT" dirty="0"/>
              <a:t>per sviluppare le competenze culturali di base nella prospettiva dello sviluppo integrale della persona e dei suoi talenti. Il concetto di talento è intrinsecamente legato al potenziale cognitivo di ogni alunno che, se stimolato da un ambiente in grado di valorizzarne le potenzialità, può conseguire esiti positivi anche nelle situazioni di maggiore fragilità. Una scuola che stimola i </a:t>
            </a:r>
            <a:r>
              <a:rPr lang="it-IT" b="1" u="sng" dirty="0">
                <a:solidFill>
                  <a:srgbClr val="363636"/>
                </a:solidFill>
                <a:effectLst>
                  <a:outerShdw blurRad="38100" dist="38100" dir="2700000" algn="tl">
                    <a:srgbClr val="000000">
                      <a:alpha val="43137"/>
                    </a:srgbClr>
                  </a:outerShdw>
                </a:effectLst>
                <a:latin typeface="Outfit"/>
              </a:rPr>
              <a:t>talenti</a:t>
            </a:r>
            <a:r>
              <a:rPr lang="it-IT" dirty="0">
                <a:solidFill>
                  <a:srgbClr val="363636"/>
                </a:solidFill>
                <a:effectLst>
                  <a:outerShdw blurRad="38100" dist="38100" dir="2700000" algn="tl">
                    <a:srgbClr val="000000">
                      <a:alpha val="43137"/>
                    </a:srgbClr>
                  </a:outerShdw>
                </a:effectLst>
                <a:latin typeface="Outfit"/>
              </a:rPr>
              <a:t>, </a:t>
            </a:r>
            <a:r>
              <a:rPr lang="it-IT" dirty="0"/>
              <a:t>infatti, non si limita a rendere performative le conoscenze, ma espande le opportunità di emancipazione personale affinché gli studenti, grazie alla scuola, possano trovare la loro realizzazione personale.</a:t>
            </a:r>
          </a:p>
          <a:p>
            <a:endParaRPr lang="it-IT" b="0" i="0" dirty="0">
              <a:solidFill>
                <a:srgbClr val="363636"/>
              </a:solidFill>
              <a:effectLst/>
              <a:latin typeface="Outfit"/>
            </a:endParaRPr>
          </a:p>
        </p:txBody>
      </p:sp>
    </p:spTree>
    <p:extLst>
      <p:ext uri="{BB962C8B-B14F-4D97-AF65-F5344CB8AC3E}">
        <p14:creationId xmlns:p14="http://schemas.microsoft.com/office/powerpoint/2010/main" val="20423824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219417" y="1384917"/>
            <a:ext cx="7767962" cy="4101483"/>
          </a:xfrm>
        </p:spPr>
        <p:txBody>
          <a:bodyPr>
            <a:normAutofit/>
          </a:bodyPr>
          <a:lstStyle/>
          <a:p>
            <a:pPr algn="l"/>
            <a:r>
              <a:rPr lang="it-IT" sz="2400" dirty="0" smtClean="0"/>
              <a:t> </a:t>
            </a:r>
            <a:endParaRPr lang="it-IT" sz="2800" b="1" dirty="0">
              <a:solidFill>
                <a:srgbClr val="7030A0"/>
              </a:solidFill>
              <a:effectLst>
                <a:outerShdw blurRad="38100" dist="38100" dir="2700000" algn="tl">
                  <a:srgbClr val="000000">
                    <a:alpha val="43137"/>
                  </a:srgbClr>
                </a:outerShdw>
              </a:effectLst>
            </a:endParaRPr>
          </a:p>
        </p:txBody>
      </p:sp>
      <p:sp>
        <p:nvSpPr>
          <p:cNvPr id="4" name="Rettangolo 3"/>
          <p:cNvSpPr/>
          <p:nvPr/>
        </p:nvSpPr>
        <p:spPr>
          <a:xfrm>
            <a:off x="656948" y="0"/>
            <a:ext cx="10901778" cy="6894195"/>
          </a:xfrm>
          <a:prstGeom prst="rect">
            <a:avLst/>
          </a:prstGeom>
        </p:spPr>
        <p:txBody>
          <a:bodyPr wrap="square">
            <a:spAutoFit/>
          </a:bodyPr>
          <a:lstStyle/>
          <a:p>
            <a:endParaRPr lang="it-IT" dirty="0" smtClean="0">
              <a:solidFill>
                <a:srgbClr val="363636"/>
              </a:solidFill>
              <a:latin typeface="Outfit"/>
            </a:endParaRPr>
          </a:p>
          <a:p>
            <a:endParaRPr lang="it-IT" dirty="0">
              <a:solidFill>
                <a:srgbClr val="363636"/>
              </a:solidFill>
              <a:latin typeface="Outfit"/>
            </a:endParaRPr>
          </a:p>
          <a:p>
            <a:endParaRPr lang="it-IT" dirty="0" smtClean="0">
              <a:solidFill>
                <a:srgbClr val="363636"/>
              </a:solidFill>
              <a:latin typeface="Outfit"/>
            </a:endParaRPr>
          </a:p>
          <a:p>
            <a:endParaRPr lang="it-IT" dirty="0">
              <a:solidFill>
                <a:srgbClr val="363636"/>
              </a:solidFill>
              <a:latin typeface="Outfit"/>
            </a:endParaRPr>
          </a:p>
          <a:p>
            <a:r>
              <a:rPr lang="it-IT" b="1" u="sng" dirty="0" smtClean="0">
                <a:solidFill>
                  <a:srgbClr val="363636"/>
                </a:solidFill>
                <a:latin typeface="Outfit"/>
              </a:rPr>
              <a:t>Per </a:t>
            </a:r>
            <a:r>
              <a:rPr lang="it-IT" b="1" u="sng" dirty="0">
                <a:solidFill>
                  <a:srgbClr val="363636"/>
                </a:solidFill>
                <a:latin typeface="Outfit"/>
              </a:rPr>
              <a:t>raggiungere tale finalità, la scuola quale ambiente di formazione, costruisce i suoi percorsi</a:t>
            </a:r>
            <a:r>
              <a:rPr lang="it-IT" dirty="0">
                <a:solidFill>
                  <a:srgbClr val="363636"/>
                </a:solidFill>
                <a:latin typeface="Outfit"/>
              </a:rPr>
              <a:t>, </a:t>
            </a:r>
            <a:r>
              <a:rPr lang="it-IT" b="1" dirty="0">
                <a:solidFill>
                  <a:schemeClr val="accent6">
                    <a:lumMod val="75000"/>
                  </a:schemeClr>
                </a:solidFill>
                <a:effectLst>
                  <a:outerShdw blurRad="38100" dist="38100" dir="2700000" algn="tl">
                    <a:srgbClr val="000000">
                      <a:alpha val="43137"/>
                    </a:srgbClr>
                  </a:outerShdw>
                </a:effectLst>
                <a:latin typeface="Outfit"/>
              </a:rPr>
              <a:t>promuovendo</a:t>
            </a:r>
            <a:r>
              <a:rPr lang="it-IT" b="1" dirty="0" smtClean="0">
                <a:solidFill>
                  <a:schemeClr val="accent6">
                    <a:lumMod val="75000"/>
                  </a:schemeClr>
                </a:solidFill>
                <a:effectLst>
                  <a:outerShdw blurRad="38100" dist="38100" dir="2700000" algn="tl">
                    <a:srgbClr val="000000">
                      <a:alpha val="43137"/>
                    </a:srgbClr>
                  </a:outerShdw>
                </a:effectLst>
                <a:latin typeface="Outfit"/>
              </a:rPr>
              <a:t>:</a:t>
            </a:r>
          </a:p>
          <a:p>
            <a:endParaRPr lang="it-IT" b="1" dirty="0">
              <a:solidFill>
                <a:schemeClr val="accent6">
                  <a:lumMod val="75000"/>
                </a:schemeClr>
              </a:solidFill>
              <a:effectLst>
                <a:outerShdw blurRad="38100" dist="38100" dir="2700000" algn="tl">
                  <a:srgbClr val="000000">
                    <a:alpha val="43137"/>
                  </a:srgbClr>
                </a:outerShdw>
              </a:effectLst>
              <a:latin typeface="Outfit"/>
            </a:endParaRPr>
          </a:p>
          <a:p>
            <a:pPr>
              <a:buFont typeface="Arial" panose="020B0604020202020204" pitchFamily="34" charset="0"/>
              <a:buChar char="•"/>
            </a:pPr>
            <a:r>
              <a:rPr lang="it-IT" b="1" i="1" dirty="0">
                <a:solidFill>
                  <a:srgbClr val="FF0000"/>
                </a:solidFill>
                <a:latin typeface="Outfit"/>
              </a:rPr>
              <a:t>La cura di sé e l’etica del rispetto</a:t>
            </a:r>
            <a:r>
              <a:rPr lang="it-IT" dirty="0">
                <a:solidFill>
                  <a:srgbClr val="363636"/>
                </a:solidFill>
                <a:latin typeface="Outfit"/>
              </a:rPr>
              <a:t>, </a:t>
            </a:r>
            <a:r>
              <a:rPr lang="it-IT" sz="1600" dirty="0">
                <a:solidFill>
                  <a:srgbClr val="363636"/>
                </a:solidFill>
                <a:latin typeface="Outfit"/>
              </a:rPr>
              <a:t>per contribuire alla formazione di futuri cittadini consapevoli e responsabili che sappiano dialogare, accogliere le diversità senza paura, e pensare criticamente</a:t>
            </a:r>
            <a:r>
              <a:rPr lang="it-IT" sz="1600" dirty="0" smtClean="0">
                <a:solidFill>
                  <a:srgbClr val="363636"/>
                </a:solidFill>
                <a:latin typeface="Outfit"/>
              </a:rPr>
              <a:t>;</a:t>
            </a:r>
          </a:p>
          <a:p>
            <a:endParaRPr lang="it-IT" sz="1600" dirty="0">
              <a:solidFill>
                <a:srgbClr val="363636"/>
              </a:solidFill>
              <a:latin typeface="Outfit"/>
            </a:endParaRPr>
          </a:p>
          <a:p>
            <a:pPr>
              <a:buFont typeface="Arial" panose="020B0604020202020204" pitchFamily="34" charset="0"/>
              <a:buChar char="•"/>
            </a:pPr>
            <a:r>
              <a:rPr lang="it-IT" b="1" i="1" dirty="0">
                <a:solidFill>
                  <a:srgbClr val="FF0000"/>
                </a:solidFill>
                <a:latin typeface="Outfit"/>
              </a:rPr>
              <a:t>Lo sviluppo di competenze emotive</a:t>
            </a:r>
            <a:r>
              <a:rPr lang="it-IT" dirty="0">
                <a:solidFill>
                  <a:srgbClr val="363636"/>
                </a:solidFill>
                <a:latin typeface="Outfit"/>
              </a:rPr>
              <a:t>, </a:t>
            </a:r>
            <a:r>
              <a:rPr lang="it-IT" sz="1600" dirty="0">
                <a:solidFill>
                  <a:srgbClr val="363636"/>
                </a:solidFill>
                <a:latin typeface="Outfit"/>
              </a:rPr>
              <a:t>attraverso la relazionalità, la prevenzione della violenza e la valorizzazione delle differenze</a:t>
            </a:r>
            <a:r>
              <a:rPr lang="it-IT" sz="1600" dirty="0" smtClean="0">
                <a:solidFill>
                  <a:srgbClr val="363636"/>
                </a:solidFill>
                <a:latin typeface="Outfit"/>
              </a:rPr>
              <a:t>;</a:t>
            </a:r>
          </a:p>
          <a:p>
            <a:endParaRPr lang="it-IT" sz="1600" dirty="0">
              <a:solidFill>
                <a:srgbClr val="363636"/>
              </a:solidFill>
              <a:latin typeface="Outfit"/>
            </a:endParaRPr>
          </a:p>
          <a:p>
            <a:pPr>
              <a:buFont typeface="Arial" panose="020B0604020202020204" pitchFamily="34" charset="0"/>
              <a:buChar char="•"/>
            </a:pPr>
            <a:r>
              <a:rPr lang="it-IT" b="1" i="1" dirty="0">
                <a:solidFill>
                  <a:srgbClr val="FF0000"/>
                </a:solidFill>
                <a:latin typeface="Outfit"/>
              </a:rPr>
              <a:t>L’educazione ambientale</a:t>
            </a:r>
            <a:r>
              <a:rPr lang="it-IT" dirty="0">
                <a:solidFill>
                  <a:srgbClr val="363636"/>
                </a:solidFill>
                <a:latin typeface="Outfit"/>
              </a:rPr>
              <a:t>, </a:t>
            </a:r>
            <a:r>
              <a:rPr lang="it-IT" sz="1600" dirty="0">
                <a:solidFill>
                  <a:srgbClr val="363636"/>
                </a:solidFill>
                <a:latin typeface="Outfit"/>
              </a:rPr>
              <a:t>che aiuti a capire e ad abitare un pianeta complesso promuovendo l’integrazione fra </a:t>
            </a:r>
            <a:r>
              <a:rPr lang="it-IT" sz="1600" dirty="0" err="1">
                <a:solidFill>
                  <a:srgbClr val="363636"/>
                </a:solidFill>
                <a:latin typeface="Outfit"/>
              </a:rPr>
              <a:t>saperi</a:t>
            </a:r>
            <a:r>
              <a:rPr lang="it-IT" sz="1600" dirty="0">
                <a:solidFill>
                  <a:srgbClr val="363636"/>
                </a:solidFill>
                <a:latin typeface="Outfit"/>
              </a:rPr>
              <a:t> </a:t>
            </a:r>
            <a:r>
              <a:rPr lang="it-IT" sz="1600" dirty="0" smtClean="0">
                <a:solidFill>
                  <a:srgbClr val="363636"/>
                </a:solidFill>
                <a:latin typeface="Outfit"/>
              </a:rPr>
              <a:t>   </a:t>
            </a:r>
          </a:p>
          <a:p>
            <a:r>
              <a:rPr lang="it-IT" sz="1600" dirty="0">
                <a:solidFill>
                  <a:srgbClr val="363636"/>
                </a:solidFill>
                <a:latin typeface="Outfit"/>
              </a:rPr>
              <a:t> </a:t>
            </a:r>
            <a:r>
              <a:rPr lang="it-IT" sz="1600" dirty="0" smtClean="0">
                <a:solidFill>
                  <a:srgbClr val="363636"/>
                </a:solidFill>
                <a:latin typeface="Outfit"/>
              </a:rPr>
              <a:t> e</a:t>
            </a:r>
            <a:r>
              <a:rPr lang="it-IT" sz="1600" dirty="0">
                <a:solidFill>
                  <a:srgbClr val="363636"/>
                </a:solidFill>
                <a:latin typeface="Outfit"/>
              </a:rPr>
              <a:t>, allo stesso tempo, competenze sociali per instaurare nuovi patti di solidarietà fra le generazioni</a:t>
            </a:r>
            <a:r>
              <a:rPr lang="it-IT" sz="1600" dirty="0" smtClean="0">
                <a:solidFill>
                  <a:srgbClr val="363636"/>
                </a:solidFill>
                <a:latin typeface="Outfit"/>
              </a:rPr>
              <a:t>;</a:t>
            </a:r>
          </a:p>
          <a:p>
            <a:endParaRPr lang="it-IT" sz="1600" dirty="0">
              <a:solidFill>
                <a:srgbClr val="363636"/>
              </a:solidFill>
              <a:latin typeface="Outfit"/>
            </a:endParaRPr>
          </a:p>
          <a:p>
            <a:pPr>
              <a:buFont typeface="Arial" panose="020B0604020202020204" pitchFamily="34" charset="0"/>
              <a:buChar char="•"/>
            </a:pPr>
            <a:r>
              <a:rPr lang="it-IT" b="1" i="1" dirty="0">
                <a:solidFill>
                  <a:srgbClr val="FF0000"/>
                </a:solidFill>
                <a:latin typeface="Outfit"/>
              </a:rPr>
              <a:t>Le competenze digitali e l’uso critico della tecnologia</a:t>
            </a:r>
            <a:r>
              <a:rPr lang="it-IT" dirty="0">
                <a:solidFill>
                  <a:srgbClr val="363636"/>
                </a:solidFill>
                <a:latin typeface="Outfit"/>
              </a:rPr>
              <a:t>, </a:t>
            </a:r>
            <a:r>
              <a:rPr lang="it-IT" sz="1600" dirty="0">
                <a:solidFill>
                  <a:srgbClr val="363636"/>
                </a:solidFill>
                <a:latin typeface="Outfit"/>
              </a:rPr>
              <a:t>apprendendone le potenzialità e valutandone i rischi derivanti da un uso scorretto (in riferimento ad esempio all’IA</a:t>
            </a:r>
            <a:r>
              <a:rPr lang="it-IT" sz="1600" dirty="0" smtClean="0">
                <a:solidFill>
                  <a:srgbClr val="363636"/>
                </a:solidFill>
                <a:latin typeface="Outfit"/>
              </a:rPr>
              <a:t>);</a:t>
            </a:r>
          </a:p>
          <a:p>
            <a:pPr>
              <a:buFont typeface="Arial" panose="020B0604020202020204" pitchFamily="34" charset="0"/>
              <a:buChar char="•"/>
            </a:pPr>
            <a:endParaRPr lang="it-IT" sz="1600" dirty="0">
              <a:solidFill>
                <a:srgbClr val="363636"/>
              </a:solidFill>
              <a:latin typeface="Outfit"/>
            </a:endParaRPr>
          </a:p>
          <a:p>
            <a:pPr>
              <a:buFont typeface="Arial" panose="020B0604020202020204" pitchFamily="34" charset="0"/>
              <a:buChar char="•"/>
            </a:pPr>
            <a:r>
              <a:rPr lang="it-IT" b="1" i="1" dirty="0">
                <a:solidFill>
                  <a:srgbClr val="FF0000"/>
                </a:solidFill>
                <a:latin typeface="Outfit"/>
              </a:rPr>
              <a:t>La valorizzazione della scrittura</a:t>
            </a:r>
            <a:r>
              <a:rPr lang="it-IT" b="1" dirty="0">
                <a:solidFill>
                  <a:srgbClr val="363636"/>
                </a:solidFill>
                <a:latin typeface="Outfit"/>
              </a:rPr>
              <a:t>, </a:t>
            </a:r>
            <a:r>
              <a:rPr lang="it-IT" sz="1600" dirty="0">
                <a:solidFill>
                  <a:srgbClr val="363636"/>
                </a:solidFill>
                <a:latin typeface="Outfit"/>
              </a:rPr>
              <a:t>che aiuta alla strutturazione del pensiero, avvia al pensiero riflessivo e creativo e, quindi, contribuisce alla crescita personale</a:t>
            </a:r>
            <a:r>
              <a:rPr lang="it-IT" sz="1600" dirty="0" smtClean="0">
                <a:solidFill>
                  <a:srgbClr val="363636"/>
                </a:solidFill>
                <a:latin typeface="Outfit"/>
              </a:rPr>
              <a:t>;</a:t>
            </a:r>
          </a:p>
          <a:p>
            <a:pPr>
              <a:buFont typeface="Arial" panose="020B0604020202020204" pitchFamily="34" charset="0"/>
              <a:buChar char="•"/>
            </a:pPr>
            <a:endParaRPr lang="it-IT" sz="1600" dirty="0">
              <a:solidFill>
                <a:srgbClr val="363636"/>
              </a:solidFill>
              <a:latin typeface="Outfit"/>
            </a:endParaRPr>
          </a:p>
          <a:p>
            <a:pPr>
              <a:buFont typeface="Arial" panose="020B0604020202020204" pitchFamily="34" charset="0"/>
              <a:buChar char="•"/>
            </a:pPr>
            <a:r>
              <a:rPr lang="it-IT" b="1" i="1" dirty="0">
                <a:solidFill>
                  <a:srgbClr val="FF0000"/>
                </a:solidFill>
                <a:latin typeface="Outfit"/>
              </a:rPr>
              <a:t>L’inclusione</a:t>
            </a:r>
            <a:r>
              <a:rPr lang="it-IT" i="1" dirty="0">
                <a:solidFill>
                  <a:srgbClr val="363636"/>
                </a:solidFill>
                <a:latin typeface="Outfit"/>
              </a:rPr>
              <a:t> </a:t>
            </a:r>
            <a:r>
              <a:rPr lang="it-IT" sz="1600" dirty="0">
                <a:solidFill>
                  <a:srgbClr val="363636"/>
                </a:solidFill>
                <a:latin typeface="Outfit"/>
              </a:rPr>
              <a:t>attraverso la personalizzazione come strategia che governa le scelte educative e didattiche. L’obiettivo della scuola deve essere quello di sviluppare un progetto educativo inclusivo condiviso da tutti gli attori, che diventi cultura organizzativa capace di guidare tutte le scelte.</a:t>
            </a:r>
          </a:p>
        </p:txBody>
      </p:sp>
    </p:spTree>
    <p:extLst>
      <p:ext uri="{BB962C8B-B14F-4D97-AF65-F5344CB8AC3E}">
        <p14:creationId xmlns:p14="http://schemas.microsoft.com/office/powerpoint/2010/main" val="34118390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219417" y="1384917"/>
            <a:ext cx="7767962" cy="4101483"/>
          </a:xfrm>
        </p:spPr>
        <p:txBody>
          <a:bodyPr>
            <a:normAutofit/>
          </a:bodyPr>
          <a:lstStyle/>
          <a:p>
            <a:pPr algn="l"/>
            <a:r>
              <a:rPr lang="it-IT" sz="2400" dirty="0" smtClean="0"/>
              <a:t> </a:t>
            </a:r>
            <a:endParaRPr lang="it-IT" sz="2800" b="1" dirty="0">
              <a:solidFill>
                <a:srgbClr val="7030A0"/>
              </a:solidFill>
              <a:effectLst>
                <a:outerShdw blurRad="38100" dist="38100" dir="2700000" algn="tl">
                  <a:srgbClr val="000000">
                    <a:alpha val="43137"/>
                  </a:srgbClr>
                </a:outerShdw>
              </a:effectLst>
            </a:endParaRPr>
          </a:p>
        </p:txBody>
      </p:sp>
      <p:sp>
        <p:nvSpPr>
          <p:cNvPr id="4" name="Rettangolo 3"/>
          <p:cNvSpPr/>
          <p:nvPr/>
        </p:nvSpPr>
        <p:spPr>
          <a:xfrm>
            <a:off x="656948" y="-218152"/>
            <a:ext cx="11114842" cy="1200329"/>
          </a:xfrm>
          <a:prstGeom prst="rect">
            <a:avLst/>
          </a:prstGeom>
        </p:spPr>
        <p:txBody>
          <a:bodyPr wrap="square">
            <a:spAutoFit/>
          </a:bodyPr>
          <a:lstStyle/>
          <a:p>
            <a:endParaRPr lang="it-IT" dirty="0" smtClean="0">
              <a:solidFill>
                <a:srgbClr val="363636"/>
              </a:solidFill>
              <a:latin typeface="Outfit"/>
            </a:endParaRPr>
          </a:p>
          <a:p>
            <a:endParaRPr lang="it-IT" dirty="0">
              <a:solidFill>
                <a:srgbClr val="363636"/>
              </a:solidFill>
              <a:latin typeface="Outfit"/>
            </a:endParaRPr>
          </a:p>
          <a:p>
            <a:endParaRPr lang="it-IT" dirty="0" smtClean="0">
              <a:solidFill>
                <a:srgbClr val="363636"/>
              </a:solidFill>
              <a:latin typeface="Outfit"/>
            </a:endParaRPr>
          </a:p>
          <a:p>
            <a:endParaRPr lang="it-IT" dirty="0">
              <a:solidFill>
                <a:srgbClr val="363636"/>
              </a:solidFill>
              <a:latin typeface="Outfit"/>
            </a:endParaRPr>
          </a:p>
        </p:txBody>
      </p:sp>
      <p:sp>
        <p:nvSpPr>
          <p:cNvPr id="3" name="Rettangolo 2"/>
          <p:cNvSpPr/>
          <p:nvPr/>
        </p:nvSpPr>
        <p:spPr>
          <a:xfrm>
            <a:off x="656948" y="399495"/>
            <a:ext cx="10946167" cy="6032421"/>
          </a:xfrm>
          <a:prstGeom prst="rect">
            <a:avLst/>
          </a:prstGeom>
          <a:solidFill>
            <a:schemeClr val="accent6">
              <a:lumMod val="20000"/>
              <a:lumOff val="80000"/>
            </a:schemeClr>
          </a:solidFill>
        </p:spPr>
        <p:txBody>
          <a:bodyPr wrap="square">
            <a:spAutoFit/>
          </a:bodyPr>
          <a:lstStyle/>
          <a:p>
            <a:r>
              <a:rPr lang="it-IT" b="1" dirty="0">
                <a:solidFill>
                  <a:srgbClr val="363636"/>
                </a:solidFill>
                <a:latin typeface="Outfit"/>
              </a:rPr>
              <a:t>Inoltre, il sistema scolastico italiano assume come orizzonte di riferimento verso cui tendere il </a:t>
            </a:r>
            <a:endParaRPr lang="it-IT" b="1" dirty="0" smtClean="0">
              <a:solidFill>
                <a:srgbClr val="363636"/>
              </a:solidFill>
              <a:latin typeface="Outfit"/>
            </a:endParaRPr>
          </a:p>
          <a:p>
            <a:endParaRPr lang="it-IT" sz="2000" b="1" dirty="0">
              <a:solidFill>
                <a:srgbClr val="363636"/>
              </a:solidFill>
              <a:latin typeface="Outfit"/>
            </a:endParaRPr>
          </a:p>
          <a:p>
            <a:r>
              <a:rPr lang="it-IT" sz="2000" b="1" dirty="0" smtClean="0">
                <a:solidFill>
                  <a:srgbClr val="7030A0"/>
                </a:solidFill>
                <a:latin typeface="Outfit"/>
              </a:rPr>
              <a:t>Quadro </a:t>
            </a:r>
            <a:r>
              <a:rPr lang="it-IT" sz="2000" b="1" dirty="0">
                <a:solidFill>
                  <a:srgbClr val="7030A0"/>
                </a:solidFill>
                <a:latin typeface="Outfit"/>
              </a:rPr>
              <a:t>delle competenze-chiave per l’apprendimento permanente </a:t>
            </a:r>
            <a:r>
              <a:rPr lang="it-IT" b="1" dirty="0">
                <a:solidFill>
                  <a:srgbClr val="363636"/>
                </a:solidFill>
                <a:latin typeface="Outfit"/>
              </a:rPr>
              <a:t>definite dal Parlamento europeo e dal Consiglio dell’Unione europea</a:t>
            </a:r>
            <a:r>
              <a:rPr lang="it-IT" dirty="0">
                <a:solidFill>
                  <a:srgbClr val="363636"/>
                </a:solidFill>
                <a:latin typeface="Outfit"/>
              </a:rPr>
              <a:t> </a:t>
            </a:r>
            <a:endParaRPr lang="it-IT" dirty="0" smtClean="0">
              <a:solidFill>
                <a:srgbClr val="363636"/>
              </a:solidFill>
              <a:latin typeface="Outfit"/>
            </a:endParaRPr>
          </a:p>
          <a:p>
            <a:r>
              <a:rPr lang="it-IT" dirty="0" smtClean="0">
                <a:solidFill>
                  <a:srgbClr val="363636"/>
                </a:solidFill>
                <a:latin typeface="Outfit"/>
              </a:rPr>
              <a:t>(</a:t>
            </a:r>
            <a:r>
              <a:rPr lang="it-IT" dirty="0">
                <a:solidFill>
                  <a:srgbClr val="363636"/>
                </a:solidFill>
                <a:latin typeface="Outfit"/>
              </a:rPr>
              <a:t>Raccomandazione del Consiglio del 22 maggio 2018) </a:t>
            </a:r>
            <a:r>
              <a:rPr lang="it-IT" sz="2000" b="1" u="sng" dirty="0">
                <a:solidFill>
                  <a:srgbClr val="7030A0"/>
                </a:solidFill>
                <a:effectLst>
                  <a:outerShdw blurRad="38100" dist="38100" dir="2700000" algn="tl">
                    <a:srgbClr val="000000">
                      <a:alpha val="43137"/>
                    </a:srgbClr>
                  </a:outerShdw>
                </a:effectLst>
                <a:latin typeface="Outfit"/>
              </a:rPr>
              <a:t>che sono</a:t>
            </a:r>
            <a:r>
              <a:rPr lang="it-IT" sz="2000" b="1" u="sng" dirty="0" smtClean="0">
                <a:solidFill>
                  <a:srgbClr val="7030A0"/>
                </a:solidFill>
                <a:effectLst>
                  <a:outerShdw blurRad="38100" dist="38100" dir="2700000" algn="tl">
                    <a:srgbClr val="000000">
                      <a:alpha val="43137"/>
                    </a:srgbClr>
                  </a:outerShdw>
                </a:effectLst>
                <a:latin typeface="Outfit"/>
              </a:rPr>
              <a:t>:</a:t>
            </a:r>
          </a:p>
          <a:p>
            <a:endParaRPr lang="it-IT" sz="2000" b="1" u="sng" dirty="0">
              <a:solidFill>
                <a:srgbClr val="7030A0"/>
              </a:solidFill>
              <a:effectLst>
                <a:outerShdw blurRad="38100" dist="38100" dir="2700000" algn="tl">
                  <a:srgbClr val="000000">
                    <a:alpha val="43137"/>
                  </a:srgbClr>
                </a:outerShdw>
              </a:effectLst>
              <a:latin typeface="Outfit"/>
            </a:endParaRPr>
          </a:p>
          <a:p>
            <a:pPr>
              <a:buFont typeface="Arial" panose="020B0604020202020204" pitchFamily="34" charset="0"/>
              <a:buChar char="•"/>
            </a:pPr>
            <a:r>
              <a:rPr lang="it-IT" b="1" dirty="0" smtClean="0">
                <a:solidFill>
                  <a:srgbClr val="FF0000"/>
                </a:solidFill>
                <a:latin typeface="Outfit"/>
              </a:rPr>
              <a:t>Competenza </a:t>
            </a:r>
            <a:r>
              <a:rPr lang="it-IT" b="1" dirty="0">
                <a:solidFill>
                  <a:srgbClr val="FF0000"/>
                </a:solidFill>
                <a:latin typeface="Outfit"/>
              </a:rPr>
              <a:t>alfabetica </a:t>
            </a:r>
            <a:r>
              <a:rPr lang="it-IT" b="1" dirty="0" smtClean="0">
                <a:solidFill>
                  <a:srgbClr val="FF0000"/>
                </a:solidFill>
                <a:latin typeface="Outfit"/>
              </a:rPr>
              <a:t>funzionale</a:t>
            </a:r>
          </a:p>
          <a:p>
            <a:pPr>
              <a:buFont typeface="Arial" panose="020B0604020202020204" pitchFamily="34" charset="0"/>
              <a:buChar char="•"/>
            </a:pPr>
            <a:endParaRPr lang="it-IT" b="1" dirty="0">
              <a:solidFill>
                <a:srgbClr val="FF0000"/>
              </a:solidFill>
              <a:latin typeface="Outfit"/>
            </a:endParaRPr>
          </a:p>
          <a:p>
            <a:pPr>
              <a:buFont typeface="Arial" panose="020B0604020202020204" pitchFamily="34" charset="0"/>
              <a:buChar char="•"/>
            </a:pPr>
            <a:r>
              <a:rPr lang="it-IT" b="1" dirty="0" smtClean="0">
                <a:solidFill>
                  <a:srgbClr val="FF0000"/>
                </a:solidFill>
                <a:latin typeface="Outfit"/>
              </a:rPr>
              <a:t>Competenza multilinguistica</a:t>
            </a:r>
          </a:p>
          <a:p>
            <a:pPr>
              <a:buFont typeface="Arial" panose="020B0604020202020204" pitchFamily="34" charset="0"/>
              <a:buChar char="•"/>
            </a:pPr>
            <a:endParaRPr lang="it-IT" b="1" dirty="0">
              <a:solidFill>
                <a:srgbClr val="FF0000"/>
              </a:solidFill>
              <a:latin typeface="Outfit"/>
            </a:endParaRPr>
          </a:p>
          <a:p>
            <a:pPr>
              <a:buFont typeface="Arial" panose="020B0604020202020204" pitchFamily="34" charset="0"/>
              <a:buChar char="•"/>
            </a:pPr>
            <a:r>
              <a:rPr lang="it-IT" b="1" dirty="0" smtClean="0">
                <a:solidFill>
                  <a:srgbClr val="FF0000"/>
                </a:solidFill>
                <a:latin typeface="Outfit"/>
              </a:rPr>
              <a:t>Competenza </a:t>
            </a:r>
            <a:r>
              <a:rPr lang="it-IT" b="1" dirty="0">
                <a:solidFill>
                  <a:srgbClr val="FF0000"/>
                </a:solidFill>
                <a:latin typeface="Outfit"/>
              </a:rPr>
              <a:t>matematica e competenza in scienze, tecnologie e </a:t>
            </a:r>
            <a:r>
              <a:rPr lang="it-IT" b="1" dirty="0" smtClean="0">
                <a:solidFill>
                  <a:srgbClr val="FF0000"/>
                </a:solidFill>
                <a:latin typeface="Outfit"/>
              </a:rPr>
              <a:t>ingegneria</a:t>
            </a:r>
          </a:p>
          <a:p>
            <a:pPr>
              <a:buFont typeface="Arial" panose="020B0604020202020204" pitchFamily="34" charset="0"/>
              <a:buChar char="•"/>
            </a:pPr>
            <a:endParaRPr lang="it-IT" b="1" dirty="0">
              <a:solidFill>
                <a:srgbClr val="FF0000"/>
              </a:solidFill>
              <a:latin typeface="Outfit"/>
            </a:endParaRPr>
          </a:p>
          <a:p>
            <a:pPr>
              <a:buFont typeface="Arial" panose="020B0604020202020204" pitchFamily="34" charset="0"/>
              <a:buChar char="•"/>
            </a:pPr>
            <a:r>
              <a:rPr lang="it-IT" b="1" dirty="0" smtClean="0">
                <a:solidFill>
                  <a:srgbClr val="FF0000"/>
                </a:solidFill>
                <a:latin typeface="Outfit"/>
              </a:rPr>
              <a:t>Competenza digitale</a:t>
            </a:r>
          </a:p>
          <a:p>
            <a:pPr>
              <a:buFont typeface="Arial" panose="020B0604020202020204" pitchFamily="34" charset="0"/>
              <a:buChar char="•"/>
            </a:pPr>
            <a:endParaRPr lang="it-IT" b="1" dirty="0">
              <a:solidFill>
                <a:srgbClr val="FF0000"/>
              </a:solidFill>
              <a:latin typeface="Outfit"/>
            </a:endParaRPr>
          </a:p>
          <a:p>
            <a:pPr>
              <a:buFont typeface="Arial" panose="020B0604020202020204" pitchFamily="34" charset="0"/>
              <a:buChar char="•"/>
            </a:pPr>
            <a:r>
              <a:rPr lang="it-IT" b="1" dirty="0" smtClean="0">
                <a:solidFill>
                  <a:srgbClr val="FF0000"/>
                </a:solidFill>
                <a:latin typeface="Outfit"/>
              </a:rPr>
              <a:t>Competenza </a:t>
            </a:r>
            <a:r>
              <a:rPr lang="it-IT" b="1" dirty="0">
                <a:solidFill>
                  <a:srgbClr val="FF0000"/>
                </a:solidFill>
                <a:latin typeface="Outfit"/>
              </a:rPr>
              <a:t>personale, sociale e capacità di imparare a </a:t>
            </a:r>
            <a:r>
              <a:rPr lang="it-IT" b="1" dirty="0" smtClean="0">
                <a:solidFill>
                  <a:srgbClr val="FF0000"/>
                </a:solidFill>
                <a:latin typeface="Outfit"/>
              </a:rPr>
              <a:t>imparare</a:t>
            </a:r>
          </a:p>
          <a:p>
            <a:pPr>
              <a:buFont typeface="Arial" panose="020B0604020202020204" pitchFamily="34" charset="0"/>
              <a:buChar char="•"/>
            </a:pPr>
            <a:endParaRPr lang="it-IT" b="1" dirty="0">
              <a:solidFill>
                <a:srgbClr val="FF0000"/>
              </a:solidFill>
              <a:latin typeface="Outfit"/>
            </a:endParaRPr>
          </a:p>
          <a:p>
            <a:pPr>
              <a:buFont typeface="Arial" panose="020B0604020202020204" pitchFamily="34" charset="0"/>
              <a:buChar char="•"/>
            </a:pPr>
            <a:r>
              <a:rPr lang="it-IT" b="1" dirty="0" smtClean="0">
                <a:solidFill>
                  <a:srgbClr val="FF0000"/>
                </a:solidFill>
                <a:latin typeface="Outfit"/>
              </a:rPr>
              <a:t>Competenza </a:t>
            </a:r>
            <a:r>
              <a:rPr lang="it-IT" b="1" dirty="0">
                <a:solidFill>
                  <a:srgbClr val="FF0000"/>
                </a:solidFill>
                <a:latin typeface="Outfit"/>
              </a:rPr>
              <a:t>in materia di </a:t>
            </a:r>
            <a:r>
              <a:rPr lang="it-IT" b="1" dirty="0" smtClean="0">
                <a:solidFill>
                  <a:srgbClr val="FF0000"/>
                </a:solidFill>
                <a:latin typeface="Outfit"/>
              </a:rPr>
              <a:t>cittadinanza</a:t>
            </a:r>
          </a:p>
          <a:p>
            <a:pPr>
              <a:buFont typeface="Arial" panose="020B0604020202020204" pitchFamily="34" charset="0"/>
              <a:buChar char="•"/>
            </a:pPr>
            <a:endParaRPr lang="it-IT" b="1" dirty="0">
              <a:solidFill>
                <a:srgbClr val="FF0000"/>
              </a:solidFill>
              <a:latin typeface="Outfit"/>
            </a:endParaRPr>
          </a:p>
          <a:p>
            <a:pPr>
              <a:buFont typeface="Arial" panose="020B0604020202020204" pitchFamily="34" charset="0"/>
              <a:buChar char="•"/>
            </a:pPr>
            <a:r>
              <a:rPr lang="it-IT" b="1" dirty="0" smtClean="0">
                <a:solidFill>
                  <a:srgbClr val="FF0000"/>
                </a:solidFill>
                <a:latin typeface="Outfit"/>
              </a:rPr>
              <a:t>Competenza imprenditoriale</a:t>
            </a:r>
          </a:p>
          <a:p>
            <a:pPr>
              <a:buFont typeface="Arial" panose="020B0604020202020204" pitchFamily="34" charset="0"/>
              <a:buChar char="•"/>
            </a:pPr>
            <a:endParaRPr lang="it-IT" b="1" dirty="0">
              <a:solidFill>
                <a:srgbClr val="FF0000"/>
              </a:solidFill>
              <a:latin typeface="Outfit"/>
            </a:endParaRPr>
          </a:p>
          <a:p>
            <a:pPr>
              <a:buFont typeface="Arial" panose="020B0604020202020204" pitchFamily="34" charset="0"/>
              <a:buChar char="•"/>
            </a:pPr>
            <a:r>
              <a:rPr lang="it-IT" b="1" dirty="0" smtClean="0">
                <a:solidFill>
                  <a:srgbClr val="FF0000"/>
                </a:solidFill>
                <a:latin typeface="Outfit"/>
              </a:rPr>
              <a:t>Competenza </a:t>
            </a:r>
            <a:r>
              <a:rPr lang="it-IT" b="1" dirty="0">
                <a:solidFill>
                  <a:srgbClr val="FF0000"/>
                </a:solidFill>
                <a:latin typeface="Outfit"/>
              </a:rPr>
              <a:t>in materia di consapevolezza ed espressione culturali</a:t>
            </a:r>
            <a:endParaRPr lang="it-IT" b="1" i="0" dirty="0">
              <a:solidFill>
                <a:srgbClr val="FF0000"/>
              </a:solidFill>
              <a:effectLst/>
              <a:latin typeface="Outfit"/>
            </a:endParaRPr>
          </a:p>
        </p:txBody>
      </p:sp>
    </p:spTree>
    <p:extLst>
      <p:ext uri="{BB962C8B-B14F-4D97-AF65-F5344CB8AC3E}">
        <p14:creationId xmlns:p14="http://schemas.microsoft.com/office/powerpoint/2010/main" val="1116598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219417" y="1384917"/>
            <a:ext cx="7767962" cy="4101483"/>
          </a:xfrm>
        </p:spPr>
        <p:txBody>
          <a:bodyPr>
            <a:normAutofit/>
          </a:bodyPr>
          <a:lstStyle/>
          <a:p>
            <a:pPr algn="l"/>
            <a:r>
              <a:rPr lang="it-IT" sz="2400" dirty="0" smtClean="0"/>
              <a:t> </a:t>
            </a:r>
            <a:endParaRPr lang="it-IT" sz="2800" b="1" dirty="0">
              <a:solidFill>
                <a:srgbClr val="7030A0"/>
              </a:solidFill>
              <a:effectLst>
                <a:outerShdw blurRad="38100" dist="38100" dir="2700000" algn="tl">
                  <a:srgbClr val="000000">
                    <a:alpha val="43137"/>
                  </a:srgbClr>
                </a:outerShdw>
              </a:effectLst>
            </a:endParaRPr>
          </a:p>
        </p:txBody>
      </p:sp>
      <p:sp>
        <p:nvSpPr>
          <p:cNvPr id="4" name="Rettangolo 3"/>
          <p:cNvSpPr/>
          <p:nvPr/>
        </p:nvSpPr>
        <p:spPr>
          <a:xfrm>
            <a:off x="656948" y="-218152"/>
            <a:ext cx="11114842" cy="1200329"/>
          </a:xfrm>
          <a:prstGeom prst="rect">
            <a:avLst/>
          </a:prstGeom>
        </p:spPr>
        <p:txBody>
          <a:bodyPr wrap="square">
            <a:spAutoFit/>
          </a:bodyPr>
          <a:lstStyle/>
          <a:p>
            <a:endParaRPr lang="it-IT" dirty="0" smtClean="0">
              <a:solidFill>
                <a:srgbClr val="363636"/>
              </a:solidFill>
              <a:latin typeface="Outfit"/>
            </a:endParaRPr>
          </a:p>
          <a:p>
            <a:endParaRPr lang="it-IT" dirty="0">
              <a:solidFill>
                <a:srgbClr val="363636"/>
              </a:solidFill>
              <a:latin typeface="Outfit"/>
            </a:endParaRPr>
          </a:p>
          <a:p>
            <a:endParaRPr lang="it-IT" dirty="0" smtClean="0">
              <a:solidFill>
                <a:srgbClr val="363636"/>
              </a:solidFill>
              <a:latin typeface="Outfit"/>
            </a:endParaRPr>
          </a:p>
          <a:p>
            <a:endParaRPr lang="it-IT" dirty="0">
              <a:solidFill>
                <a:srgbClr val="363636"/>
              </a:solidFill>
              <a:latin typeface="Outfit"/>
            </a:endParaRPr>
          </a:p>
        </p:txBody>
      </p:sp>
      <p:sp>
        <p:nvSpPr>
          <p:cNvPr id="5" name="Rettangolo 4"/>
          <p:cNvSpPr/>
          <p:nvPr/>
        </p:nvSpPr>
        <p:spPr>
          <a:xfrm>
            <a:off x="337351" y="239698"/>
            <a:ext cx="11434439" cy="6647974"/>
          </a:xfrm>
          <a:prstGeom prst="rect">
            <a:avLst/>
          </a:prstGeom>
        </p:spPr>
        <p:txBody>
          <a:bodyPr wrap="square">
            <a:spAutoFit/>
          </a:bodyPr>
          <a:lstStyle/>
          <a:p>
            <a:pPr algn="ctr"/>
            <a:r>
              <a:rPr lang="it-IT" sz="2400" b="1" dirty="0">
                <a:solidFill>
                  <a:srgbClr val="FF0000"/>
                </a:solidFill>
                <a:latin typeface="Outfit"/>
              </a:rPr>
              <a:t>L’organizzazione del curricolo</a:t>
            </a:r>
          </a:p>
          <a:p>
            <a:r>
              <a:rPr lang="it-IT" dirty="0">
                <a:solidFill>
                  <a:srgbClr val="363636"/>
                </a:solidFill>
                <a:latin typeface="Outfit"/>
              </a:rPr>
              <a:t>Nelle Nuove Indicazioni emerge una didattica che unisce le tre dimensioni </a:t>
            </a:r>
            <a:endParaRPr lang="it-IT" dirty="0" smtClean="0">
              <a:solidFill>
                <a:srgbClr val="363636"/>
              </a:solidFill>
              <a:latin typeface="Outfit"/>
            </a:endParaRPr>
          </a:p>
          <a:p>
            <a:r>
              <a:rPr lang="it-IT" dirty="0" smtClean="0">
                <a:solidFill>
                  <a:srgbClr val="363636"/>
                </a:solidFill>
                <a:latin typeface="Outfit"/>
              </a:rPr>
              <a:t>dell’</a:t>
            </a:r>
            <a:r>
              <a:rPr lang="it-IT" sz="2000" b="1" dirty="0" smtClean="0">
                <a:solidFill>
                  <a:srgbClr val="7030A0"/>
                </a:solidFill>
                <a:latin typeface="Outfit"/>
              </a:rPr>
              <a:t>istruzione</a:t>
            </a:r>
            <a:r>
              <a:rPr lang="it-IT" sz="2000" b="1" dirty="0">
                <a:solidFill>
                  <a:srgbClr val="7030A0"/>
                </a:solidFill>
                <a:latin typeface="Outfit"/>
              </a:rPr>
              <a:t> </a:t>
            </a:r>
            <a:r>
              <a:rPr lang="it-IT" dirty="0">
                <a:solidFill>
                  <a:srgbClr val="363636"/>
                </a:solidFill>
                <a:latin typeface="Outfit"/>
              </a:rPr>
              <a:t>(</a:t>
            </a:r>
            <a:r>
              <a:rPr lang="it-IT" sz="1600" b="1" i="1" dirty="0">
                <a:solidFill>
                  <a:srgbClr val="363636"/>
                </a:solidFill>
                <a:effectLst>
                  <a:outerShdw blurRad="38100" dist="38100" dir="2700000" algn="tl">
                    <a:srgbClr val="000000">
                      <a:alpha val="43137"/>
                    </a:srgbClr>
                  </a:outerShdw>
                </a:effectLst>
                <a:latin typeface="Outfit"/>
              </a:rPr>
              <a:t>la conoscenza teorica che permette di orientarsi e interpretare la complessità del mondo</a:t>
            </a:r>
            <a:r>
              <a:rPr lang="it-IT" dirty="0">
                <a:solidFill>
                  <a:srgbClr val="363636"/>
                </a:solidFill>
                <a:latin typeface="Outfit"/>
              </a:rPr>
              <a:t>), della </a:t>
            </a:r>
            <a:r>
              <a:rPr lang="it-IT" sz="2000" b="1" dirty="0">
                <a:solidFill>
                  <a:srgbClr val="7030A0"/>
                </a:solidFill>
                <a:latin typeface="Outfit"/>
              </a:rPr>
              <a:t>formazione</a:t>
            </a:r>
            <a:r>
              <a:rPr lang="it-IT" dirty="0">
                <a:solidFill>
                  <a:srgbClr val="363636"/>
                </a:solidFill>
                <a:latin typeface="Outfit"/>
              </a:rPr>
              <a:t> (</a:t>
            </a:r>
            <a:r>
              <a:rPr lang="it-IT" sz="1600" b="1" i="1" dirty="0">
                <a:solidFill>
                  <a:srgbClr val="363636"/>
                </a:solidFill>
                <a:effectLst>
                  <a:outerShdw blurRad="38100" dist="38100" dir="2700000" algn="tl">
                    <a:srgbClr val="000000">
                      <a:alpha val="43137"/>
                    </a:srgbClr>
                  </a:outerShdw>
                </a:effectLst>
                <a:latin typeface="Outfit"/>
              </a:rPr>
              <a:t>lo sviluppo di competenze che consentono di trasformare il sapere in azione</a:t>
            </a:r>
            <a:r>
              <a:rPr lang="it-IT" dirty="0">
                <a:solidFill>
                  <a:srgbClr val="363636"/>
                </a:solidFill>
                <a:latin typeface="Outfit"/>
              </a:rPr>
              <a:t>, dell’</a:t>
            </a:r>
            <a:r>
              <a:rPr lang="it-IT" sz="2000" b="1" dirty="0">
                <a:solidFill>
                  <a:srgbClr val="7030A0"/>
                </a:solidFill>
                <a:latin typeface="Outfit"/>
              </a:rPr>
              <a:t>educazione</a:t>
            </a:r>
            <a:r>
              <a:rPr lang="it-IT" dirty="0">
                <a:solidFill>
                  <a:srgbClr val="363636"/>
                </a:solidFill>
                <a:latin typeface="Outfit"/>
              </a:rPr>
              <a:t> (</a:t>
            </a:r>
            <a:r>
              <a:rPr lang="it-IT" sz="1600" b="1" i="1" dirty="0">
                <a:solidFill>
                  <a:srgbClr val="363636"/>
                </a:solidFill>
                <a:effectLst>
                  <a:outerShdw blurRad="38100" dist="38100" dir="2700000" algn="tl">
                    <a:srgbClr val="000000">
                      <a:alpha val="43137"/>
                    </a:srgbClr>
                  </a:outerShdw>
                </a:effectLst>
                <a:latin typeface="Outfit"/>
              </a:rPr>
              <a:t>l’individuo si forma come persona attraverso l’interiorizzazione di valori, norme e criteri di </a:t>
            </a:r>
            <a:r>
              <a:rPr lang="it-IT" sz="1600" b="1" i="1" dirty="0" smtClean="0">
                <a:solidFill>
                  <a:srgbClr val="363636"/>
                </a:solidFill>
                <a:effectLst>
                  <a:outerShdw blurRad="38100" dist="38100" dir="2700000" algn="tl">
                    <a:srgbClr val="000000">
                      <a:alpha val="43137"/>
                    </a:srgbClr>
                  </a:outerShdw>
                </a:effectLst>
                <a:latin typeface="Outfit"/>
              </a:rPr>
              <a:t> </a:t>
            </a:r>
          </a:p>
          <a:p>
            <a:r>
              <a:rPr lang="it-IT" sz="1600" b="1" i="1" dirty="0">
                <a:solidFill>
                  <a:srgbClr val="363636"/>
                </a:solidFill>
                <a:effectLst>
                  <a:outerShdw blurRad="38100" dist="38100" dir="2700000" algn="tl">
                    <a:srgbClr val="000000">
                      <a:alpha val="43137"/>
                    </a:srgbClr>
                  </a:outerShdw>
                </a:effectLst>
                <a:latin typeface="Outfit"/>
              </a:rPr>
              <a:t> </a:t>
            </a:r>
            <a:r>
              <a:rPr lang="it-IT" sz="1600" b="1" i="1" dirty="0" smtClean="0">
                <a:solidFill>
                  <a:srgbClr val="363636"/>
                </a:solidFill>
                <a:effectLst>
                  <a:outerShdw blurRad="38100" dist="38100" dir="2700000" algn="tl">
                    <a:srgbClr val="000000">
                      <a:alpha val="43137"/>
                    </a:srgbClr>
                  </a:outerShdw>
                </a:effectLst>
                <a:latin typeface="Outfit"/>
              </a:rPr>
              <a:t>                               condotta </a:t>
            </a:r>
            <a:r>
              <a:rPr lang="it-IT" sz="1600" b="1" i="1" dirty="0">
                <a:solidFill>
                  <a:srgbClr val="363636"/>
                </a:solidFill>
                <a:effectLst>
                  <a:outerShdw blurRad="38100" dist="38100" dir="2700000" algn="tl">
                    <a:srgbClr val="000000">
                      <a:alpha val="43137"/>
                    </a:srgbClr>
                  </a:outerShdw>
                </a:effectLst>
                <a:latin typeface="Outfit"/>
              </a:rPr>
              <a:t>che regolano la vita collettiva e sostengono la coesione sociale</a:t>
            </a:r>
            <a:r>
              <a:rPr lang="it-IT" dirty="0">
                <a:solidFill>
                  <a:srgbClr val="363636"/>
                </a:solidFill>
                <a:latin typeface="Outfit"/>
              </a:rPr>
              <a:t>) </a:t>
            </a:r>
            <a:endParaRPr lang="it-IT" dirty="0" smtClean="0">
              <a:solidFill>
                <a:srgbClr val="363636"/>
              </a:solidFill>
              <a:latin typeface="Outfit"/>
            </a:endParaRPr>
          </a:p>
          <a:p>
            <a:r>
              <a:rPr lang="it-IT" dirty="0" smtClean="0">
                <a:solidFill>
                  <a:srgbClr val="363636"/>
                </a:solidFill>
                <a:latin typeface="Outfit"/>
              </a:rPr>
              <a:t>con </a:t>
            </a:r>
            <a:r>
              <a:rPr lang="it-IT" dirty="0">
                <a:solidFill>
                  <a:srgbClr val="363636"/>
                </a:solidFill>
                <a:latin typeface="Outfit"/>
              </a:rPr>
              <a:t>i </a:t>
            </a:r>
            <a:r>
              <a:rPr lang="it-IT" dirty="0" err="1">
                <a:solidFill>
                  <a:srgbClr val="363636"/>
                </a:solidFill>
                <a:latin typeface="Outfit"/>
              </a:rPr>
              <a:t>saperi</a:t>
            </a:r>
            <a:r>
              <a:rPr lang="it-IT" dirty="0">
                <a:solidFill>
                  <a:srgbClr val="363636"/>
                </a:solidFill>
                <a:latin typeface="Outfit"/>
              </a:rPr>
              <a:t> fondamentali. Il principio da seguire nella costruzione del curricolo è, infatti, quello del ‘</a:t>
            </a:r>
            <a:r>
              <a:rPr lang="it-IT" i="1" dirty="0">
                <a:solidFill>
                  <a:srgbClr val="363636"/>
                </a:solidFill>
                <a:latin typeface="Outfit"/>
              </a:rPr>
              <a:t>non multa, </a:t>
            </a:r>
            <a:r>
              <a:rPr lang="it-IT" i="1" dirty="0" err="1">
                <a:solidFill>
                  <a:srgbClr val="363636"/>
                </a:solidFill>
                <a:latin typeface="Outfit"/>
              </a:rPr>
              <a:t>sed</a:t>
            </a:r>
            <a:r>
              <a:rPr lang="it-IT" i="1" dirty="0">
                <a:solidFill>
                  <a:srgbClr val="363636"/>
                </a:solidFill>
                <a:latin typeface="Outfit"/>
              </a:rPr>
              <a:t> </a:t>
            </a:r>
            <a:r>
              <a:rPr lang="it-IT" i="1" dirty="0" err="1">
                <a:solidFill>
                  <a:srgbClr val="363636"/>
                </a:solidFill>
                <a:latin typeface="Outfit"/>
              </a:rPr>
              <a:t>multum</a:t>
            </a:r>
            <a:r>
              <a:rPr lang="it-IT" dirty="0">
                <a:solidFill>
                  <a:srgbClr val="363636"/>
                </a:solidFill>
                <a:latin typeface="Outfit"/>
              </a:rPr>
              <a:t>’ e cioè che non occorre insegnare tante cose, ma individuando le </a:t>
            </a:r>
            <a:r>
              <a:rPr lang="it-IT" b="1" dirty="0">
                <a:solidFill>
                  <a:srgbClr val="FF0000"/>
                </a:solidFill>
                <a:latin typeface="Outfit"/>
              </a:rPr>
              <a:t>“conoscenze essenziali</a:t>
            </a:r>
            <a:r>
              <a:rPr lang="it-IT" dirty="0">
                <a:solidFill>
                  <a:srgbClr val="363636"/>
                </a:solidFill>
                <a:latin typeface="Outfit"/>
              </a:rPr>
              <a:t>”, rilevanti, significative. </a:t>
            </a:r>
            <a:endParaRPr lang="it-IT" dirty="0" smtClean="0">
              <a:solidFill>
                <a:srgbClr val="363636"/>
              </a:solidFill>
              <a:latin typeface="Outfit"/>
            </a:endParaRPr>
          </a:p>
          <a:p>
            <a:r>
              <a:rPr lang="it-IT" dirty="0" smtClean="0">
                <a:solidFill>
                  <a:srgbClr val="363636"/>
                </a:solidFill>
                <a:latin typeface="Outfit"/>
              </a:rPr>
              <a:t>Le </a:t>
            </a:r>
            <a:r>
              <a:rPr lang="it-IT" dirty="0">
                <a:solidFill>
                  <a:srgbClr val="363636"/>
                </a:solidFill>
                <a:latin typeface="Outfit"/>
              </a:rPr>
              <a:t>discipline non sono quindi aggregate in aree precostituite, ma sono presentate tutte singolarmente, seguendo una struttura precisa:</a:t>
            </a:r>
          </a:p>
          <a:p>
            <a:r>
              <a:rPr lang="it-IT" b="1" dirty="0" smtClean="0">
                <a:solidFill>
                  <a:srgbClr val="FF0000"/>
                </a:solidFill>
                <a:latin typeface="Outfit"/>
              </a:rPr>
              <a:t>Premessa </a:t>
            </a:r>
            <a:r>
              <a:rPr lang="it-IT" b="1" dirty="0">
                <a:solidFill>
                  <a:srgbClr val="FF0000"/>
                </a:solidFill>
                <a:latin typeface="Outfit"/>
              </a:rPr>
              <a:t>culturale disciplinare</a:t>
            </a:r>
            <a:r>
              <a:rPr lang="it-IT" dirty="0">
                <a:solidFill>
                  <a:srgbClr val="363636"/>
                </a:solidFill>
                <a:latin typeface="Outfit"/>
              </a:rPr>
              <a:t> (</a:t>
            </a:r>
            <a:r>
              <a:rPr lang="it-IT" sz="1600" b="1" i="1" dirty="0">
                <a:solidFill>
                  <a:srgbClr val="363636"/>
                </a:solidFill>
                <a:effectLst>
                  <a:outerShdw blurRad="38100" dist="38100" dir="2700000" algn="tl">
                    <a:srgbClr val="000000">
                      <a:alpha val="43137"/>
                    </a:srgbClr>
                  </a:outerShdw>
                </a:effectLst>
                <a:latin typeface="Outfit"/>
              </a:rPr>
              <a:t>perché si studia una determinata disciplina</a:t>
            </a:r>
            <a:r>
              <a:rPr lang="it-IT" dirty="0" smtClean="0">
                <a:solidFill>
                  <a:srgbClr val="363636"/>
                </a:solidFill>
                <a:latin typeface="Outfit"/>
              </a:rPr>
              <a:t>);</a:t>
            </a:r>
          </a:p>
          <a:p>
            <a:pPr>
              <a:buFont typeface="Arial" panose="020B0604020202020204" pitchFamily="34" charset="0"/>
              <a:buChar char="•"/>
            </a:pPr>
            <a:endParaRPr lang="it-IT" dirty="0">
              <a:solidFill>
                <a:srgbClr val="363636"/>
              </a:solidFill>
              <a:latin typeface="Outfit"/>
            </a:endParaRPr>
          </a:p>
          <a:p>
            <a:r>
              <a:rPr lang="it-IT" b="1" dirty="0">
                <a:solidFill>
                  <a:srgbClr val="FF0000"/>
                </a:solidFill>
                <a:latin typeface="Outfit"/>
              </a:rPr>
              <a:t>F</a:t>
            </a:r>
            <a:r>
              <a:rPr lang="it-IT" b="1" dirty="0" smtClean="0">
                <a:solidFill>
                  <a:srgbClr val="FF0000"/>
                </a:solidFill>
                <a:latin typeface="Outfit"/>
              </a:rPr>
              <a:t>inalità </a:t>
            </a:r>
            <a:r>
              <a:rPr lang="it-IT" b="1" dirty="0">
                <a:solidFill>
                  <a:srgbClr val="FF0000"/>
                </a:solidFill>
                <a:latin typeface="Outfit"/>
              </a:rPr>
              <a:t>della disciplina</a:t>
            </a:r>
            <a:r>
              <a:rPr lang="it-IT" dirty="0">
                <a:solidFill>
                  <a:srgbClr val="363636"/>
                </a:solidFill>
                <a:latin typeface="Outfit"/>
              </a:rPr>
              <a:t> (</a:t>
            </a:r>
            <a:r>
              <a:rPr lang="it-IT" sz="1600" b="1" i="1" dirty="0">
                <a:solidFill>
                  <a:srgbClr val="363636"/>
                </a:solidFill>
                <a:effectLst>
                  <a:outerShdw blurRad="38100" dist="38100" dir="2700000" algn="tl">
                    <a:srgbClr val="000000">
                      <a:alpha val="43137"/>
                    </a:srgbClr>
                  </a:outerShdw>
                </a:effectLst>
                <a:latin typeface="Outfit"/>
              </a:rPr>
              <a:t>comprensive degli obiettivi generali del processo formativo</a:t>
            </a:r>
            <a:r>
              <a:rPr lang="it-IT" dirty="0">
                <a:solidFill>
                  <a:srgbClr val="363636"/>
                </a:solidFill>
                <a:latin typeface="Outfit"/>
              </a:rPr>
              <a:t>), Osa (</a:t>
            </a:r>
            <a:r>
              <a:rPr lang="it-IT" sz="1600" b="1" i="1" dirty="0">
                <a:solidFill>
                  <a:srgbClr val="363636"/>
                </a:solidFill>
                <a:effectLst>
                  <a:outerShdw blurRad="38100" dist="38100" dir="2700000" algn="tl">
                    <a:srgbClr val="000000">
                      <a:alpha val="43137"/>
                    </a:srgbClr>
                  </a:outerShdw>
                </a:effectLst>
                <a:latin typeface="Outfit"/>
              </a:rPr>
              <a:t>obiettivi specifici di apprendimento)</a:t>
            </a:r>
            <a:r>
              <a:rPr lang="it-IT" dirty="0">
                <a:solidFill>
                  <a:srgbClr val="363636"/>
                </a:solidFill>
                <a:latin typeface="Outfit"/>
              </a:rPr>
              <a:t>, </a:t>
            </a:r>
            <a:r>
              <a:rPr lang="it-IT" sz="1600" b="1" i="1" dirty="0">
                <a:solidFill>
                  <a:srgbClr val="363636"/>
                </a:solidFill>
                <a:effectLst>
                  <a:outerShdw blurRad="38100" dist="38100" dir="2700000" algn="tl">
                    <a:srgbClr val="000000">
                      <a:alpha val="43137"/>
                    </a:srgbClr>
                  </a:outerShdw>
                </a:effectLst>
                <a:latin typeface="Outfit"/>
              </a:rPr>
              <a:t>competenze attese</a:t>
            </a:r>
            <a:r>
              <a:rPr lang="it-IT" dirty="0" smtClean="0">
                <a:solidFill>
                  <a:srgbClr val="363636"/>
                </a:solidFill>
                <a:latin typeface="Outfit"/>
              </a:rPr>
              <a:t>;</a:t>
            </a:r>
          </a:p>
          <a:p>
            <a:pPr>
              <a:buFont typeface="Arial" panose="020B0604020202020204" pitchFamily="34" charset="0"/>
              <a:buChar char="•"/>
            </a:pPr>
            <a:endParaRPr lang="it-IT" dirty="0">
              <a:solidFill>
                <a:srgbClr val="363636"/>
              </a:solidFill>
              <a:latin typeface="Outfit"/>
            </a:endParaRPr>
          </a:p>
          <a:p>
            <a:r>
              <a:rPr lang="it-IT" b="1" dirty="0">
                <a:solidFill>
                  <a:srgbClr val="FF0000"/>
                </a:solidFill>
                <a:latin typeface="Outfit"/>
              </a:rPr>
              <a:t>S</a:t>
            </a:r>
            <a:r>
              <a:rPr lang="it-IT" b="1" dirty="0" smtClean="0">
                <a:solidFill>
                  <a:srgbClr val="FF0000"/>
                </a:solidFill>
                <a:latin typeface="Outfit"/>
              </a:rPr>
              <a:t>uggerimenti </a:t>
            </a:r>
            <a:r>
              <a:rPr lang="it-IT" b="1" dirty="0">
                <a:solidFill>
                  <a:srgbClr val="FF0000"/>
                </a:solidFill>
                <a:latin typeface="Outfit"/>
              </a:rPr>
              <a:t>in termini di conoscenze, metodologie, moduli interdisciplinari</a:t>
            </a:r>
            <a:r>
              <a:rPr lang="it-IT" dirty="0">
                <a:solidFill>
                  <a:srgbClr val="363636"/>
                </a:solidFill>
                <a:latin typeface="Outfit"/>
              </a:rPr>
              <a:t> di apprendimento, ipotesi di ibridazione tecnologica del curricolo verticale.</a:t>
            </a:r>
          </a:p>
          <a:p>
            <a:r>
              <a:rPr lang="it-IT" dirty="0">
                <a:solidFill>
                  <a:srgbClr val="363636"/>
                </a:solidFill>
                <a:latin typeface="Outfit"/>
              </a:rPr>
              <a:t>In tale assetto assume un ruolo cruciale </a:t>
            </a:r>
            <a:r>
              <a:rPr lang="it-IT" b="1" dirty="0">
                <a:solidFill>
                  <a:srgbClr val="FF0000"/>
                </a:solidFill>
                <a:latin typeface="Outfit"/>
              </a:rPr>
              <a:t>la valutazione</a:t>
            </a:r>
            <a:r>
              <a:rPr lang="it-IT" b="1" dirty="0">
                <a:solidFill>
                  <a:srgbClr val="363636"/>
                </a:solidFill>
                <a:latin typeface="Outfit"/>
              </a:rPr>
              <a:t>: </a:t>
            </a:r>
            <a:r>
              <a:rPr lang="it-IT" dirty="0">
                <a:solidFill>
                  <a:srgbClr val="363636"/>
                </a:solidFill>
                <a:latin typeface="Outfit"/>
              </a:rPr>
              <a:t>un processo educativo complesso, dinamico, collegiale e multidimensionale, che accompagna lo studente nella costruzione della propria identità e nel riconoscimento delle proprie potenzialità. </a:t>
            </a:r>
            <a:endParaRPr lang="it-IT" dirty="0" smtClean="0">
              <a:solidFill>
                <a:srgbClr val="363636"/>
              </a:solidFill>
              <a:latin typeface="Outfit"/>
            </a:endParaRPr>
          </a:p>
          <a:p>
            <a:r>
              <a:rPr lang="it-IT" dirty="0" smtClean="0">
                <a:solidFill>
                  <a:srgbClr val="363636"/>
                </a:solidFill>
                <a:latin typeface="Outfit"/>
              </a:rPr>
              <a:t>Le </a:t>
            </a:r>
            <a:r>
              <a:rPr lang="it-IT" dirty="0">
                <a:solidFill>
                  <a:srgbClr val="363636"/>
                </a:solidFill>
                <a:latin typeface="Outfit"/>
              </a:rPr>
              <a:t>Nuove Indicazioni nazionali intendono promuovere una cultura della </a:t>
            </a:r>
            <a:r>
              <a:rPr lang="it-IT" b="1" dirty="0">
                <a:solidFill>
                  <a:srgbClr val="363636"/>
                </a:solidFill>
                <a:latin typeface="Outfit"/>
              </a:rPr>
              <a:t>valutazione</a:t>
            </a:r>
            <a:r>
              <a:rPr lang="it-IT" dirty="0">
                <a:solidFill>
                  <a:srgbClr val="363636"/>
                </a:solidFill>
                <a:latin typeface="Outfit"/>
              </a:rPr>
              <a:t>, il cui fine ultimo resti sempre quello di</a:t>
            </a:r>
            <a:r>
              <a:rPr lang="it-IT" b="1" dirty="0">
                <a:solidFill>
                  <a:srgbClr val="363636"/>
                </a:solidFill>
                <a:latin typeface="Outfit"/>
              </a:rPr>
              <a:t> </a:t>
            </a:r>
            <a:r>
              <a:rPr lang="it-IT" b="1" dirty="0">
                <a:solidFill>
                  <a:srgbClr val="FF0000"/>
                </a:solidFill>
                <a:latin typeface="Outfit"/>
              </a:rPr>
              <a:t>sostenere l’apprendimento</a:t>
            </a:r>
            <a:r>
              <a:rPr lang="it-IT" dirty="0">
                <a:solidFill>
                  <a:srgbClr val="363636"/>
                </a:solidFill>
                <a:latin typeface="Outfit"/>
              </a:rPr>
              <a:t>, promuovere la crescita e valorizzare le potenzialità individuali.</a:t>
            </a:r>
            <a:endParaRPr lang="it-IT" b="0" i="0" dirty="0">
              <a:solidFill>
                <a:srgbClr val="363636"/>
              </a:solidFill>
              <a:effectLst/>
              <a:latin typeface="Outfit"/>
            </a:endParaRPr>
          </a:p>
        </p:txBody>
      </p:sp>
    </p:spTree>
    <p:extLst>
      <p:ext uri="{BB962C8B-B14F-4D97-AF65-F5344CB8AC3E}">
        <p14:creationId xmlns:p14="http://schemas.microsoft.com/office/powerpoint/2010/main" val="5116859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219417" y="1384917"/>
            <a:ext cx="7767962" cy="4101483"/>
          </a:xfrm>
        </p:spPr>
        <p:txBody>
          <a:bodyPr>
            <a:normAutofit/>
          </a:bodyPr>
          <a:lstStyle/>
          <a:p>
            <a:pPr algn="l"/>
            <a:r>
              <a:rPr lang="it-IT" sz="2400" dirty="0" smtClean="0"/>
              <a:t> </a:t>
            </a:r>
            <a:endParaRPr lang="it-IT" sz="2800" b="1" dirty="0">
              <a:solidFill>
                <a:srgbClr val="7030A0"/>
              </a:solidFill>
              <a:effectLst>
                <a:outerShdw blurRad="38100" dist="38100" dir="2700000" algn="tl">
                  <a:srgbClr val="000000">
                    <a:alpha val="43137"/>
                  </a:srgbClr>
                </a:outerShdw>
              </a:effectLst>
            </a:endParaRPr>
          </a:p>
        </p:txBody>
      </p:sp>
      <p:sp>
        <p:nvSpPr>
          <p:cNvPr id="4" name="Rettangolo 3"/>
          <p:cNvSpPr/>
          <p:nvPr/>
        </p:nvSpPr>
        <p:spPr>
          <a:xfrm>
            <a:off x="656948" y="-218152"/>
            <a:ext cx="11114842" cy="1200329"/>
          </a:xfrm>
          <a:prstGeom prst="rect">
            <a:avLst/>
          </a:prstGeom>
        </p:spPr>
        <p:txBody>
          <a:bodyPr wrap="square">
            <a:spAutoFit/>
          </a:bodyPr>
          <a:lstStyle/>
          <a:p>
            <a:endParaRPr lang="it-IT" dirty="0" smtClean="0">
              <a:solidFill>
                <a:srgbClr val="363636"/>
              </a:solidFill>
              <a:latin typeface="Outfit"/>
            </a:endParaRPr>
          </a:p>
          <a:p>
            <a:endParaRPr lang="it-IT" dirty="0">
              <a:solidFill>
                <a:srgbClr val="363636"/>
              </a:solidFill>
              <a:latin typeface="Outfit"/>
            </a:endParaRPr>
          </a:p>
          <a:p>
            <a:endParaRPr lang="it-IT" dirty="0" smtClean="0">
              <a:solidFill>
                <a:srgbClr val="363636"/>
              </a:solidFill>
              <a:latin typeface="Outfit"/>
            </a:endParaRPr>
          </a:p>
          <a:p>
            <a:endParaRPr lang="it-IT" dirty="0">
              <a:solidFill>
                <a:srgbClr val="363636"/>
              </a:solidFill>
              <a:latin typeface="Outfit"/>
            </a:endParaRPr>
          </a:p>
        </p:txBody>
      </p:sp>
      <p:sp>
        <p:nvSpPr>
          <p:cNvPr id="3" name="Rettangolo 2"/>
          <p:cNvSpPr/>
          <p:nvPr/>
        </p:nvSpPr>
        <p:spPr>
          <a:xfrm>
            <a:off x="372861" y="106533"/>
            <a:ext cx="11549850" cy="6555641"/>
          </a:xfrm>
          <a:prstGeom prst="rect">
            <a:avLst/>
          </a:prstGeom>
        </p:spPr>
        <p:txBody>
          <a:bodyPr wrap="square">
            <a:spAutoFit/>
          </a:bodyPr>
          <a:lstStyle/>
          <a:p>
            <a:pPr algn="ctr"/>
            <a:r>
              <a:rPr lang="it-IT" sz="2400" b="1" dirty="0">
                <a:solidFill>
                  <a:srgbClr val="FF0000"/>
                </a:solidFill>
                <a:latin typeface="Outfit"/>
              </a:rPr>
              <a:t>La scuola dell’infanzia nelle Indicazioni Nazionali Curricolo</a:t>
            </a:r>
          </a:p>
          <a:p>
            <a:endParaRPr lang="it-IT" dirty="0" smtClean="0">
              <a:solidFill>
                <a:srgbClr val="363636"/>
              </a:solidFill>
              <a:latin typeface="Outfit"/>
            </a:endParaRPr>
          </a:p>
          <a:p>
            <a:r>
              <a:rPr lang="it-IT" dirty="0" smtClean="0">
                <a:solidFill>
                  <a:srgbClr val="363636"/>
                </a:solidFill>
                <a:latin typeface="Outfit"/>
              </a:rPr>
              <a:t>La </a:t>
            </a:r>
            <a:r>
              <a:rPr lang="it-IT" dirty="0">
                <a:solidFill>
                  <a:srgbClr val="363636"/>
                </a:solidFill>
                <a:latin typeface="Outfit"/>
              </a:rPr>
              <a:t>scuola dell’infanzia occupa un ruolo centrale e strategico all’interno del sistema educativo ed è chiamata a fronteggiare le sfide poste dalla odierna società complessa, riconoscendo la centralità di ogni bambina e di ogni bambino nei loro peculiari </a:t>
            </a:r>
            <a:r>
              <a:rPr lang="it-IT" b="1" dirty="0">
                <a:solidFill>
                  <a:srgbClr val="363636"/>
                </a:solidFill>
                <a:latin typeface="Outfit"/>
              </a:rPr>
              <a:t>bisogni educativi</a:t>
            </a:r>
            <a:r>
              <a:rPr lang="it-IT" dirty="0">
                <a:solidFill>
                  <a:srgbClr val="363636"/>
                </a:solidFill>
                <a:latin typeface="Outfit"/>
              </a:rPr>
              <a:t>. </a:t>
            </a:r>
            <a:endParaRPr lang="it-IT" dirty="0" smtClean="0">
              <a:solidFill>
                <a:srgbClr val="363636"/>
              </a:solidFill>
              <a:latin typeface="Outfit"/>
            </a:endParaRPr>
          </a:p>
          <a:p>
            <a:endParaRPr lang="it-IT" dirty="0">
              <a:solidFill>
                <a:srgbClr val="363636"/>
              </a:solidFill>
              <a:latin typeface="Outfit"/>
            </a:endParaRPr>
          </a:p>
          <a:p>
            <a:r>
              <a:rPr lang="it-IT" dirty="0" smtClean="0">
                <a:solidFill>
                  <a:srgbClr val="363636"/>
                </a:solidFill>
                <a:latin typeface="Outfit"/>
              </a:rPr>
              <a:t>Si </a:t>
            </a:r>
            <a:r>
              <a:rPr lang="it-IT" dirty="0">
                <a:solidFill>
                  <a:srgbClr val="363636"/>
                </a:solidFill>
                <a:latin typeface="Outfit"/>
              </a:rPr>
              <a:t>fonda sull’accoglienza e l’ambientamento, sulla promozione del gioco nelle sue diverse forme e sul costrutto </a:t>
            </a:r>
            <a:r>
              <a:rPr lang="it-IT" u="sng" dirty="0">
                <a:solidFill>
                  <a:srgbClr val="FF0000"/>
                </a:solidFill>
                <a:effectLst>
                  <a:outerShdw blurRad="38100" dist="38100" dir="2700000" algn="tl">
                    <a:srgbClr val="000000">
                      <a:alpha val="43137"/>
                    </a:srgbClr>
                  </a:outerShdw>
                </a:effectLst>
                <a:latin typeface="Outfit"/>
              </a:rPr>
              <a:t>dei “campi d’esperienza</a:t>
            </a:r>
            <a:r>
              <a:rPr lang="it-IT" dirty="0">
                <a:solidFill>
                  <a:srgbClr val="363636"/>
                </a:solidFill>
                <a:latin typeface="Outfit"/>
              </a:rPr>
              <a:t>” che risultano così declinati</a:t>
            </a:r>
            <a:r>
              <a:rPr lang="it-IT" dirty="0" smtClean="0">
                <a:solidFill>
                  <a:srgbClr val="363636"/>
                </a:solidFill>
                <a:latin typeface="Outfit"/>
              </a:rPr>
              <a:t>:</a:t>
            </a:r>
          </a:p>
          <a:p>
            <a:endParaRPr lang="it-IT" dirty="0">
              <a:solidFill>
                <a:srgbClr val="363636"/>
              </a:solidFill>
              <a:latin typeface="Outfit"/>
            </a:endParaRPr>
          </a:p>
          <a:p>
            <a:r>
              <a:rPr lang="it-IT" dirty="0">
                <a:solidFill>
                  <a:srgbClr val="363636"/>
                </a:solidFill>
                <a:latin typeface="Outfit"/>
              </a:rPr>
              <a:t>• </a:t>
            </a:r>
            <a:r>
              <a:rPr lang="it-IT" i="1" dirty="0">
                <a:solidFill>
                  <a:srgbClr val="0070C0"/>
                </a:solidFill>
                <a:effectLst>
                  <a:outerShdw blurRad="38100" dist="38100" dir="2700000" algn="tl">
                    <a:srgbClr val="000000">
                      <a:alpha val="43137"/>
                    </a:srgbClr>
                  </a:outerShdw>
                </a:effectLst>
                <a:latin typeface="Outfit"/>
              </a:rPr>
              <a:t>Il sé e </a:t>
            </a:r>
            <a:r>
              <a:rPr lang="it-IT" i="1" dirty="0" smtClean="0">
                <a:solidFill>
                  <a:srgbClr val="0070C0"/>
                </a:solidFill>
                <a:effectLst>
                  <a:outerShdw blurRad="38100" dist="38100" dir="2700000" algn="tl">
                    <a:srgbClr val="000000">
                      <a:alpha val="43137"/>
                    </a:srgbClr>
                  </a:outerShdw>
                </a:effectLst>
                <a:latin typeface="Outfit"/>
              </a:rPr>
              <a:t>l’altro</a:t>
            </a:r>
          </a:p>
          <a:p>
            <a:endParaRPr lang="it-IT" i="1" dirty="0">
              <a:solidFill>
                <a:srgbClr val="0070C0"/>
              </a:solidFill>
              <a:effectLst>
                <a:outerShdw blurRad="38100" dist="38100" dir="2700000" algn="tl">
                  <a:srgbClr val="000000">
                    <a:alpha val="43137"/>
                  </a:srgbClr>
                </a:outerShdw>
              </a:effectLst>
              <a:latin typeface="Outfit"/>
            </a:endParaRPr>
          </a:p>
          <a:p>
            <a:r>
              <a:rPr lang="it-IT" i="1" dirty="0">
                <a:solidFill>
                  <a:srgbClr val="0070C0"/>
                </a:solidFill>
                <a:effectLst>
                  <a:outerShdw blurRad="38100" dist="38100" dir="2700000" algn="tl">
                    <a:srgbClr val="000000">
                      <a:alpha val="43137"/>
                    </a:srgbClr>
                  </a:outerShdw>
                </a:effectLst>
                <a:latin typeface="Outfit"/>
              </a:rPr>
              <a:t>• Il corpo e il </a:t>
            </a:r>
            <a:r>
              <a:rPr lang="it-IT" i="1" dirty="0" smtClean="0">
                <a:solidFill>
                  <a:srgbClr val="0070C0"/>
                </a:solidFill>
                <a:effectLst>
                  <a:outerShdw blurRad="38100" dist="38100" dir="2700000" algn="tl">
                    <a:srgbClr val="000000">
                      <a:alpha val="43137"/>
                    </a:srgbClr>
                  </a:outerShdw>
                </a:effectLst>
                <a:latin typeface="Outfit"/>
              </a:rPr>
              <a:t>movimento</a:t>
            </a:r>
          </a:p>
          <a:p>
            <a:endParaRPr lang="it-IT" i="1" dirty="0" smtClean="0">
              <a:solidFill>
                <a:srgbClr val="0070C0"/>
              </a:solidFill>
              <a:effectLst>
                <a:outerShdw blurRad="38100" dist="38100" dir="2700000" algn="tl">
                  <a:srgbClr val="000000">
                    <a:alpha val="43137"/>
                  </a:srgbClr>
                </a:outerShdw>
              </a:effectLst>
              <a:latin typeface="Outfit"/>
            </a:endParaRPr>
          </a:p>
          <a:p>
            <a:r>
              <a:rPr lang="it-IT" i="1" dirty="0" smtClean="0">
                <a:solidFill>
                  <a:srgbClr val="0070C0"/>
                </a:solidFill>
                <a:effectLst>
                  <a:outerShdw blurRad="38100" dist="38100" dir="2700000" algn="tl">
                    <a:srgbClr val="000000">
                      <a:alpha val="43137"/>
                    </a:srgbClr>
                  </a:outerShdw>
                </a:effectLst>
                <a:latin typeface="Outfit"/>
              </a:rPr>
              <a:t>• </a:t>
            </a:r>
            <a:r>
              <a:rPr lang="it-IT" i="1" dirty="0">
                <a:solidFill>
                  <a:srgbClr val="0070C0"/>
                </a:solidFill>
                <a:effectLst>
                  <a:outerShdw blurRad="38100" dist="38100" dir="2700000" algn="tl">
                    <a:srgbClr val="000000">
                      <a:alpha val="43137"/>
                    </a:srgbClr>
                  </a:outerShdw>
                </a:effectLst>
                <a:latin typeface="Outfit"/>
              </a:rPr>
              <a:t>Immagini, suoni, </a:t>
            </a:r>
            <a:r>
              <a:rPr lang="it-IT" i="1" dirty="0" smtClean="0">
                <a:solidFill>
                  <a:srgbClr val="0070C0"/>
                </a:solidFill>
                <a:effectLst>
                  <a:outerShdw blurRad="38100" dist="38100" dir="2700000" algn="tl">
                    <a:srgbClr val="000000">
                      <a:alpha val="43137"/>
                    </a:srgbClr>
                  </a:outerShdw>
                </a:effectLst>
                <a:latin typeface="Outfit"/>
              </a:rPr>
              <a:t>colori</a:t>
            </a:r>
          </a:p>
          <a:p>
            <a:endParaRPr lang="it-IT" i="1" dirty="0">
              <a:solidFill>
                <a:srgbClr val="0070C0"/>
              </a:solidFill>
              <a:effectLst>
                <a:outerShdw blurRad="38100" dist="38100" dir="2700000" algn="tl">
                  <a:srgbClr val="000000">
                    <a:alpha val="43137"/>
                  </a:srgbClr>
                </a:outerShdw>
              </a:effectLst>
              <a:latin typeface="Outfit"/>
            </a:endParaRPr>
          </a:p>
          <a:p>
            <a:r>
              <a:rPr lang="it-IT" i="1" dirty="0">
                <a:solidFill>
                  <a:srgbClr val="0070C0"/>
                </a:solidFill>
                <a:effectLst>
                  <a:outerShdw blurRad="38100" dist="38100" dir="2700000" algn="tl">
                    <a:srgbClr val="000000">
                      <a:alpha val="43137"/>
                    </a:srgbClr>
                  </a:outerShdw>
                </a:effectLst>
                <a:latin typeface="Outfit"/>
              </a:rPr>
              <a:t>• I discorsi e le </a:t>
            </a:r>
            <a:r>
              <a:rPr lang="it-IT" i="1" dirty="0" smtClean="0">
                <a:solidFill>
                  <a:srgbClr val="0070C0"/>
                </a:solidFill>
                <a:effectLst>
                  <a:outerShdw blurRad="38100" dist="38100" dir="2700000" algn="tl">
                    <a:srgbClr val="000000">
                      <a:alpha val="43137"/>
                    </a:srgbClr>
                  </a:outerShdw>
                </a:effectLst>
                <a:latin typeface="Outfit"/>
              </a:rPr>
              <a:t>parole</a:t>
            </a:r>
          </a:p>
          <a:p>
            <a:endParaRPr lang="it-IT" i="1" dirty="0">
              <a:solidFill>
                <a:srgbClr val="0070C0"/>
              </a:solidFill>
              <a:effectLst>
                <a:outerShdw blurRad="38100" dist="38100" dir="2700000" algn="tl">
                  <a:srgbClr val="000000">
                    <a:alpha val="43137"/>
                  </a:srgbClr>
                </a:outerShdw>
              </a:effectLst>
              <a:latin typeface="Outfit"/>
            </a:endParaRPr>
          </a:p>
          <a:p>
            <a:r>
              <a:rPr lang="it-IT" i="1" dirty="0">
                <a:solidFill>
                  <a:srgbClr val="0070C0"/>
                </a:solidFill>
                <a:effectLst>
                  <a:outerShdw blurRad="38100" dist="38100" dir="2700000" algn="tl">
                    <a:srgbClr val="000000">
                      <a:alpha val="43137"/>
                    </a:srgbClr>
                  </a:outerShdw>
                </a:effectLst>
                <a:latin typeface="Outfit"/>
              </a:rPr>
              <a:t>• La conoscenza del </a:t>
            </a:r>
            <a:r>
              <a:rPr lang="it-IT" i="1" dirty="0" smtClean="0">
                <a:solidFill>
                  <a:srgbClr val="0070C0"/>
                </a:solidFill>
                <a:effectLst>
                  <a:outerShdw blurRad="38100" dist="38100" dir="2700000" algn="tl">
                    <a:srgbClr val="000000">
                      <a:alpha val="43137"/>
                    </a:srgbClr>
                  </a:outerShdw>
                </a:effectLst>
                <a:latin typeface="Outfit"/>
              </a:rPr>
              <a:t>mondo</a:t>
            </a:r>
          </a:p>
          <a:p>
            <a:r>
              <a:rPr lang="it-IT" dirty="0"/>
              <a:t>Questi campi non sono rigidi, ma integrano competenze sociali e cognitive, favorendo l’apprendimento tramite il gioco, l’esplorazione e la scoperta.</a:t>
            </a:r>
            <a:endParaRPr lang="it-IT" dirty="0">
              <a:solidFill>
                <a:srgbClr val="363636"/>
              </a:solidFill>
              <a:latin typeface="Outfit"/>
            </a:endParaRPr>
          </a:p>
          <a:p>
            <a:r>
              <a:rPr lang="it-IT" dirty="0">
                <a:solidFill>
                  <a:srgbClr val="363636"/>
                </a:solidFill>
                <a:latin typeface="Outfit"/>
              </a:rPr>
              <a:t>Le Nuove Indicazioni offrono, per ciascun campo di esperienza, tracciati aperti di finalità, competenze attese, obiettivi specifici e suggerimenti metodologici, mettendo a disposizione degli insegnanti </a:t>
            </a:r>
            <a:r>
              <a:rPr lang="it-IT" b="1" u="sng" dirty="0">
                <a:solidFill>
                  <a:srgbClr val="FF0000"/>
                </a:solidFill>
                <a:latin typeface="Outfit"/>
              </a:rPr>
              <a:t>‘quadri culturali per interpretare e amplificare le esperienze dei bambini’.</a:t>
            </a:r>
            <a:endParaRPr lang="it-IT" b="1" i="0" u="sng" dirty="0">
              <a:solidFill>
                <a:srgbClr val="FF0000"/>
              </a:solidFill>
              <a:effectLst/>
              <a:latin typeface="Outfit"/>
            </a:endParaRPr>
          </a:p>
        </p:txBody>
      </p:sp>
    </p:spTree>
    <p:extLst>
      <p:ext uri="{BB962C8B-B14F-4D97-AF65-F5344CB8AC3E}">
        <p14:creationId xmlns:p14="http://schemas.microsoft.com/office/powerpoint/2010/main" val="538067239"/>
      </p:ext>
    </p:extLst>
  </p:cSld>
  <p:clrMapOvr>
    <a:masterClrMapping/>
  </p:clrMapOvr>
</p:sld>
</file>

<file path=ppt/theme/theme1.xml><?xml version="1.0" encoding="utf-8"?>
<a:theme xmlns:a="http://schemas.openxmlformats.org/drawingml/2006/main" name="Filo">
  <a:themeElements>
    <a:clrScheme name="Filo">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Filo">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ilo">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186</TotalTime>
  <Words>1246</Words>
  <Application>Microsoft Office PowerPoint</Application>
  <PresentationFormat>Widescreen</PresentationFormat>
  <Paragraphs>173</Paragraphs>
  <Slides>16</Slides>
  <Notes>0</Notes>
  <HiddenSlides>0</HiddenSlides>
  <MMClips>0</MMClips>
  <ScaleCrop>false</ScaleCrop>
  <HeadingPairs>
    <vt:vector size="6" baseType="variant">
      <vt:variant>
        <vt:lpstr>Caratteri utilizzati</vt:lpstr>
      </vt:variant>
      <vt:variant>
        <vt:i4>9</vt:i4>
      </vt:variant>
      <vt:variant>
        <vt:lpstr>Tema</vt:lpstr>
      </vt:variant>
      <vt:variant>
        <vt:i4>1</vt:i4>
      </vt:variant>
      <vt:variant>
        <vt:lpstr>Titoli diapositive</vt:lpstr>
      </vt:variant>
      <vt:variant>
        <vt:i4>16</vt:i4>
      </vt:variant>
    </vt:vector>
  </HeadingPairs>
  <TitlesOfParts>
    <vt:vector size="26" baseType="lpstr">
      <vt:lpstr>Arial</vt:lpstr>
      <vt:lpstr>Britannic Bold</vt:lpstr>
      <vt:lpstr>Century Gothic</vt:lpstr>
      <vt:lpstr>Georgia</vt:lpstr>
      <vt:lpstr>Open Sans Condensed</vt:lpstr>
      <vt:lpstr>Outfit</vt:lpstr>
      <vt:lpstr>Verdana</vt:lpstr>
      <vt:lpstr>Wingdings</vt:lpstr>
      <vt:lpstr>Wingdings 3</vt:lpstr>
      <vt:lpstr>Filo</vt:lpstr>
      <vt:lpstr>Nuove Indicazioni 2025   Scuola dell’infanzia e Primo ciclo di istruzione </vt:lpstr>
      <vt:lpstr>Partendo dalle Indicazioni Nazionali, la singola scuola è chiamata a sviluppare il curricolo verticale che disegna tutto il percorso educativo didattico dai tre ai tredici anni, iniziando dalla scuola dell’infanzia, passando per la scuola primaria e giungendo alla scuola secondaria di I grado.   Tale processo si caratterizza per unitarietà, gradualità, coerenza, continuità, progressività, verticalità e orizzontalità delle tappe e delle scansioni d’apprendimento dell’allievo,  con riferimento alle competenze da acquisire e ai traguardi in termini di risultati attesi.</vt:lpstr>
      <vt:lpstr> Il Curricolo disegna, pertanto, il complesso di proposte e di interventi didattici che la scuola autonoma deve predisporre al fine di realizzare il successo formativo di ogni alunno, rispettando gli standard di competenza enucleati dal Ministero all’interno delle Indicazioni Nazionali.   Il curricolo d’istituto è espressione della libertà   d’insegnamento e dell’autonomia scolastica e rende   comprensibile l’identità dell’istituto che si sviscera nel PTOF.</vt:lpstr>
      <vt:lpstr> La Premessa culturale generale:       persona, scuola, famiglia  La premessa culturale generale prende le mosse dalla coniugazione della triade persona, scuola, famiglia.  Centralità della Persona Le Nuove Indicazioni puntano sulla centralità della persona, rimandando ai principi costituzionali secondo cui lo Stato è per l’uomo e non l’uomo per lo Stato, come sottolineato dal costituente Giorgio La Pira.  Così la scuola, che è scuola costituzionale, pone le persone degli allievi al centro delle sue azioni e ne promuove i talenti attraverso la formazione integrale e armonica di tutte le dimensioni: cognitive, affettive, relazionali, corporee, estetiche, etiche, spirituali. </vt:lpstr>
      <vt:lpstr> </vt:lpstr>
      <vt:lpstr> </vt:lpstr>
      <vt:lpstr> </vt:lpstr>
      <vt:lpstr> </vt:lpstr>
      <vt:lpstr> </vt:lpstr>
      <vt:lpstr> </vt:lpstr>
      <vt:lpstr> </vt:lpstr>
      <vt:lpstr> </vt:lpstr>
      <vt:lpstr> </vt:lpstr>
      <vt:lpstr>Presentazione standard di PowerPoint</vt:lpstr>
      <vt:lpstr> </vt:lpstr>
      <vt:lpstr> </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Nuove Indicazioni 2025  Scuola dell’infanzia e Primo ciclo di istruzione </dc:title>
  <dc:creator>Dirigente</dc:creator>
  <cp:lastModifiedBy>Dirigente</cp:lastModifiedBy>
  <cp:revision>16</cp:revision>
  <dcterms:created xsi:type="dcterms:W3CDTF">2025-03-31T07:04:56Z</dcterms:created>
  <dcterms:modified xsi:type="dcterms:W3CDTF">2025-03-31T15:03:10Z</dcterms:modified>
</cp:coreProperties>
</file>