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96" y="-5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05/09/2020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05/09/2020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rgbClr val="FF0000"/>
                </a:solidFill>
                <a:latin typeface="Times New Roman" pitchFamily="18" charset="0"/>
                <a:cs typeface="Times New Roman" pitchFamily="18" charset="0"/>
              </a:rPr>
              <a:t>Manuale Operativo per la Sicurezza nelle SCUOLE</a:t>
            </a:r>
            <a:endParaRPr lang="it-IT" b="1" dirty="0">
              <a:solidFill>
                <a:srgbClr val="FF0000"/>
              </a:solidFill>
              <a:latin typeface="Times New Roman" pitchFamily="18" charset="0"/>
              <a:cs typeface="Times New Roman" pitchFamily="18" charset="0"/>
            </a:endParaRPr>
          </a:p>
        </p:txBody>
      </p:sp>
      <p:sp>
        <p:nvSpPr>
          <p:cNvPr id="4" name="Rettangolo 3"/>
          <p:cNvSpPr/>
          <p:nvPr/>
        </p:nvSpPr>
        <p:spPr>
          <a:xfrm>
            <a:off x="2286000" y="571481"/>
            <a:ext cx="4572000" cy="307777"/>
          </a:xfrm>
          <a:prstGeom prst="rect">
            <a:avLst/>
          </a:prstGeom>
        </p:spPr>
        <p:txBody>
          <a:bodyPr wrap="square">
            <a:spAutoFit/>
          </a:bodyPr>
          <a:lstStyle/>
          <a:p>
            <a:pPr algn="ctr"/>
            <a:r>
              <a:rPr lang="it-IT" sz="1400" b="1" dirty="0" smtClean="0">
                <a:solidFill>
                  <a:srgbClr val="0000FF"/>
                </a:solidFill>
                <a:latin typeface="Times New Roman" pitchFamily="18" charset="0"/>
                <a:cs typeface="Times New Roman" pitchFamily="18" charset="0"/>
              </a:rPr>
              <a:t>A cura dell’ing. Giuseppe SCORZAFAVE</a:t>
            </a:r>
            <a:endParaRPr lang="it-IT" sz="1400" b="1" dirty="0">
              <a:solidFill>
                <a:srgbClr val="0000FF"/>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523220"/>
          </a:xfrm>
          <a:prstGeom prst="rect">
            <a:avLst/>
          </a:prstGeom>
        </p:spPr>
        <p:txBody>
          <a:bodyPr wrap="square">
            <a:spAutoFit/>
          </a:bodyPr>
          <a:lstStyle/>
          <a:p>
            <a:pPr algn="ctr"/>
            <a:r>
              <a:rPr lang="it-IT" sz="2800" b="1" dirty="0" smtClean="0">
                <a:solidFill>
                  <a:srgbClr val="0000FF"/>
                </a:solidFill>
              </a:rPr>
              <a:t>Il medico competente </a:t>
            </a:r>
            <a:endParaRPr lang="it-IT" sz="28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1815882"/>
          </a:xfrm>
          <a:prstGeom prst="rect">
            <a:avLst/>
          </a:prstGeom>
        </p:spPr>
        <p:txBody>
          <a:bodyPr wrap="square">
            <a:spAutoFit/>
          </a:bodyPr>
          <a:lstStyle/>
          <a:p>
            <a:r>
              <a:rPr lang="it-IT" sz="2800" dirty="0" smtClean="0">
                <a:latin typeface="Times New Roman" pitchFamily="18" charset="0"/>
                <a:cs typeface="Times New Roman" pitchFamily="18" charset="0"/>
              </a:rPr>
              <a:t>Il medico competente (MC) è un dottore con attribuzioni specifiche sulla salute e la sicurezza sul lavoro. Il </a:t>
            </a:r>
            <a:r>
              <a:rPr lang="it-IT" sz="2800" dirty="0" err="1" smtClean="0">
                <a:latin typeface="Times New Roman" pitchFamily="18" charset="0"/>
                <a:cs typeface="Times New Roman" pitchFamily="18" charset="0"/>
              </a:rPr>
              <a:t>MC</a:t>
            </a:r>
            <a:r>
              <a:rPr lang="it-IT" sz="2800" dirty="0" smtClean="0">
                <a:latin typeface="Times New Roman" pitchFamily="18" charset="0"/>
                <a:cs typeface="Times New Roman" pitchFamily="18" charset="0"/>
              </a:rPr>
              <a:t> deve essere nominato direttamente dal datore di lavoro e deve avere requisiti professionali che lo abilitano alla funzione.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523220"/>
          </a:xfrm>
          <a:prstGeom prst="rect">
            <a:avLst/>
          </a:prstGeom>
        </p:spPr>
        <p:txBody>
          <a:bodyPr wrap="square">
            <a:spAutoFit/>
          </a:bodyPr>
          <a:lstStyle/>
          <a:p>
            <a:pPr algn="ctr"/>
            <a:r>
              <a:rPr lang="it-IT" sz="2800" b="1" dirty="0" smtClean="0">
                <a:solidFill>
                  <a:srgbClr val="0000FF"/>
                </a:solidFill>
              </a:rPr>
              <a:t>Il medico competente </a:t>
            </a:r>
            <a:endParaRPr lang="it-IT" sz="28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2677656"/>
          </a:xfrm>
          <a:prstGeom prst="rect">
            <a:avLst/>
          </a:prstGeom>
        </p:spPr>
        <p:txBody>
          <a:bodyPr wrap="square">
            <a:spAutoFit/>
          </a:bodyPr>
          <a:lstStyle/>
          <a:p>
            <a:r>
              <a:rPr lang="it-IT" sz="2800" b="1" dirty="0" smtClean="0">
                <a:solidFill>
                  <a:srgbClr val="0000FF"/>
                </a:solidFill>
              </a:rPr>
              <a:t>IL </a:t>
            </a:r>
            <a:r>
              <a:rPr lang="it-IT" sz="2800" b="1" dirty="0" err="1" smtClean="0">
                <a:solidFill>
                  <a:srgbClr val="0000FF"/>
                </a:solidFill>
              </a:rPr>
              <a:t>MC</a:t>
            </a:r>
            <a:r>
              <a:rPr lang="it-IT" sz="2800" b="1" dirty="0" smtClean="0">
                <a:solidFill>
                  <a:srgbClr val="0000FF"/>
                </a:solidFill>
              </a:rPr>
              <a:t>: Che fa? </a:t>
            </a:r>
          </a:p>
          <a:p>
            <a:r>
              <a:rPr lang="it-IT" sz="2800" dirty="0" smtClean="0"/>
              <a:t>Partecipa alla valutazione dei rischi con il </a:t>
            </a:r>
            <a:r>
              <a:rPr lang="it-IT" sz="2800" dirty="0" err="1" smtClean="0"/>
              <a:t>DL</a:t>
            </a:r>
            <a:r>
              <a:rPr lang="it-IT" sz="2800" dirty="0" smtClean="0"/>
              <a:t> e RSPP </a:t>
            </a:r>
          </a:p>
          <a:p>
            <a:r>
              <a:rPr lang="it-IT" sz="2800" dirty="0" smtClean="0"/>
              <a:t>Effettua la sorveglianza sanitaria e custodisce la documentazione </a:t>
            </a:r>
          </a:p>
          <a:p>
            <a:r>
              <a:rPr lang="it-IT" sz="2800" dirty="0" smtClean="0"/>
              <a:t>Informa i lavoratori e l’azienda sui risultati della sua attività </a:t>
            </a:r>
          </a:p>
          <a:p>
            <a:r>
              <a:rPr lang="it-IT" sz="2800" dirty="0" smtClean="0"/>
              <a:t>Visita gli ambienti di lavoro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6" name="Rettangolo 5"/>
          <p:cNvSpPr/>
          <p:nvPr/>
        </p:nvSpPr>
        <p:spPr>
          <a:xfrm>
            <a:off x="285720" y="1500174"/>
            <a:ext cx="8215370" cy="3539430"/>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Personale docente e non docente </a:t>
            </a:r>
          </a:p>
          <a:p>
            <a:endParaRPr lang="it-IT" sz="2800" b="1" dirty="0" smtClean="0">
              <a:latin typeface="Times New Roman" pitchFamily="18" charset="0"/>
              <a:cs typeface="Times New Roman" pitchFamily="18" charset="0"/>
            </a:endParaRPr>
          </a:p>
          <a:p>
            <a:pPr algn="just"/>
            <a:r>
              <a:rPr lang="it-IT" sz="2800" dirty="0" smtClean="0">
                <a:solidFill>
                  <a:srgbClr val="0000FF"/>
                </a:solidFill>
                <a:latin typeface="Times New Roman" pitchFamily="18" charset="0"/>
                <a:cs typeface="Times New Roman" pitchFamily="18" charset="0"/>
              </a:rPr>
              <a:t>Ciascun lavoratore deve prendersi cura della propria sicurezza e della propria salute e di quella delle altre persone presenti sul luogo di lavoro, su cui possono ricadere gli effetti delle sue azioni od omissioni, conformemente alla sua formazione a alle istruzioni e ai mezzi forniti dal datore di lavoro.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6" name="Rettangolo 5"/>
          <p:cNvSpPr/>
          <p:nvPr/>
        </p:nvSpPr>
        <p:spPr>
          <a:xfrm>
            <a:off x="285720" y="1500174"/>
            <a:ext cx="8215370" cy="4401205"/>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I DOCENTI E NON DOCENTI: Che fanno? </a:t>
            </a:r>
          </a:p>
          <a:p>
            <a:r>
              <a:rPr lang="it-IT" sz="2800" dirty="0" smtClean="0">
                <a:solidFill>
                  <a:srgbClr val="0000FF"/>
                </a:solidFill>
                <a:latin typeface="Times New Roman" pitchFamily="18" charset="0"/>
                <a:cs typeface="Times New Roman" pitchFamily="18" charset="0"/>
              </a:rPr>
              <a:t>Ricordano e verificano che gli allievi si attengano ai comportamenti previsti in caso di emergenza </a:t>
            </a:r>
          </a:p>
          <a:p>
            <a:r>
              <a:rPr lang="it-IT" sz="2800" dirty="0" smtClean="0">
                <a:solidFill>
                  <a:srgbClr val="0000FF"/>
                </a:solidFill>
                <a:latin typeface="Times New Roman" pitchFamily="18" charset="0"/>
                <a:cs typeface="Times New Roman" pitchFamily="18" charset="0"/>
              </a:rPr>
              <a:t>Rispettano e fanno rispettare il divieto di fumare in ogni locale scolastico </a:t>
            </a:r>
          </a:p>
          <a:p>
            <a:r>
              <a:rPr lang="it-IT" sz="2800" dirty="0" smtClean="0">
                <a:solidFill>
                  <a:srgbClr val="0000FF"/>
                </a:solidFill>
                <a:latin typeface="Times New Roman" pitchFamily="18" charset="0"/>
                <a:cs typeface="Times New Roman" pitchFamily="18" charset="0"/>
              </a:rPr>
              <a:t>Organizzano ogni attività affinché gli spazi siano sufficienti a garantire la sicurezza dei movimenti di ogni operatore </a:t>
            </a:r>
          </a:p>
          <a:p>
            <a:r>
              <a:rPr lang="it-IT" sz="2800" dirty="0" smtClean="0">
                <a:solidFill>
                  <a:srgbClr val="0000FF"/>
                </a:solidFill>
                <a:latin typeface="Times New Roman" pitchFamily="18" charset="0"/>
                <a:cs typeface="Times New Roman" pitchFamily="18" charset="0"/>
              </a:rPr>
              <a:t>Riferiscono al RSPP e/o del Dirigente Scolastico ogni eventuale incidente o infortunio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7" name="Rettangolo 6"/>
          <p:cNvSpPr/>
          <p:nvPr/>
        </p:nvSpPr>
        <p:spPr>
          <a:xfrm>
            <a:off x="428596" y="1997839"/>
            <a:ext cx="8215370" cy="3970318"/>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Addetti alle emergenze e addetti al primo soccorso </a:t>
            </a:r>
          </a:p>
          <a:p>
            <a:endParaRPr lang="it-IT" sz="2800" b="1" dirty="0" smtClean="0">
              <a:latin typeface="Times New Roman" pitchFamily="18" charset="0"/>
              <a:cs typeface="Times New Roman" pitchFamily="18" charset="0"/>
            </a:endParaRPr>
          </a:p>
          <a:p>
            <a:pPr algn="just"/>
            <a:r>
              <a:rPr lang="it-IT" sz="2800" dirty="0" smtClean="0">
                <a:solidFill>
                  <a:srgbClr val="0000FF"/>
                </a:solidFill>
                <a:latin typeface="Times New Roman" pitchFamily="18" charset="0"/>
                <a:cs typeface="Times New Roman" pitchFamily="18" charset="0"/>
              </a:rPr>
              <a:t>Sono i lavoratori incaricati dell’attuazione delle misure di prevenzione incendi e lotta antincendio, di evacuazione dei luoghi di lavoro in caso di pericolo grave e immediato, di salvataggio, di primo soccorso e, in generale, di gestione dell’emergenza. Sono designati direttamente dal datore di lavoro e scelti in base alle loro capacità e attitudini.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6" name="Rettangolo 5"/>
          <p:cNvSpPr/>
          <p:nvPr/>
        </p:nvSpPr>
        <p:spPr>
          <a:xfrm>
            <a:off x="500034" y="571480"/>
            <a:ext cx="8286808" cy="3231654"/>
          </a:xfrm>
          <a:prstGeom prst="rect">
            <a:avLst/>
          </a:prstGeom>
        </p:spPr>
        <p:txBody>
          <a:bodyPr wrap="square">
            <a:spAutoFit/>
          </a:bodyPr>
          <a:lstStyle/>
          <a:p>
            <a:pPr algn="ctr"/>
            <a:r>
              <a:rPr lang="it-IT" sz="2800" b="1" dirty="0" smtClean="0">
                <a:solidFill>
                  <a:srgbClr val="FF0000"/>
                </a:solidFill>
                <a:latin typeface="Times New Roman" pitchFamily="18" charset="0"/>
                <a:cs typeface="Times New Roman" pitchFamily="18" charset="0"/>
              </a:rPr>
              <a:t>I PRINCIPALI RISCHI, LE CAUSE E LE MISURE di PREVENZIONE NEI VARI AMBIENTI DELLA NOSTRA SCUOLA</a:t>
            </a:r>
          </a:p>
          <a:p>
            <a:endParaRPr lang="it-IT" sz="3200" b="1" dirty="0" smtClean="0">
              <a:latin typeface="Times New Roman" pitchFamily="18" charset="0"/>
              <a:cs typeface="Times New Roman" pitchFamily="18" charset="0"/>
            </a:endParaRPr>
          </a:p>
          <a:p>
            <a:r>
              <a:rPr lang="it-IT" sz="3200" b="1" dirty="0" smtClean="0">
                <a:latin typeface="Times New Roman" pitchFamily="18" charset="0"/>
                <a:cs typeface="Times New Roman" pitchFamily="18" charset="0"/>
              </a:rPr>
              <a:t> </a:t>
            </a:r>
            <a:r>
              <a:rPr lang="it-IT" sz="2800" b="1" dirty="0" smtClean="0">
                <a:solidFill>
                  <a:srgbClr val="0000FF"/>
                </a:solidFill>
                <a:latin typeface="Times New Roman" pitchFamily="18" charset="0"/>
                <a:cs typeface="Times New Roman" pitchFamily="18" charset="0"/>
              </a:rPr>
              <a:t>I rischi presenti all’interno dell’istituto risultano essere differenti nei vari ambienti scolastici a seconda delle diverse attività che vi vengono svolte.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500034" y="571480"/>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r>
              <a:rPr lang="it-IT" sz="2800" b="1" dirty="0" smtClean="0">
                <a:solidFill>
                  <a:srgbClr val="0000FF"/>
                </a:solidFill>
              </a:rPr>
              <a:t>Le scale, i corridoi e gli spazi comuni: </a:t>
            </a: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571472" y="2857496"/>
            <a:ext cx="7858180" cy="1569660"/>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CAUSE</a:t>
            </a:r>
          </a:p>
          <a:p>
            <a:r>
              <a:rPr lang="it-IT" sz="2400" b="1" dirty="0" smtClean="0"/>
              <a:t>Movimenti scorretti; - Pavimenti scivolosi; - Mancanza di bande antisdrucciolo nelle pedate dei gradini; - Eccessivo affollamento. </a:t>
            </a:r>
            <a:endParaRPr lang="it-IT" sz="2400" dirty="0">
              <a:latin typeface="Times New Roman" pitchFamily="18" charset="0"/>
              <a:cs typeface="Times New Roman" pitchFamily="18" charset="0"/>
            </a:endParaRPr>
          </a:p>
        </p:txBody>
      </p:sp>
      <p:sp>
        <p:nvSpPr>
          <p:cNvPr id="5" name="Titolo 4"/>
          <p:cNvSpPr>
            <a:spLocks noGrp="1"/>
          </p:cNvSpPr>
          <p:nvPr>
            <p:ph type="ctrTitle"/>
          </p:nvPr>
        </p:nvSpPr>
        <p:spPr>
          <a:xfrm>
            <a:off x="685800" y="2130425"/>
            <a:ext cx="7772400" cy="1012823"/>
          </a:xfrm>
        </p:spPr>
        <p:txBody>
          <a:bodyPr>
            <a:normAutofit fontScale="90000"/>
          </a:bodyPr>
          <a:lstStyle/>
          <a:p>
            <a:pPr algn="l"/>
            <a:r>
              <a:rPr lang="it-IT" sz="2700" b="1" dirty="0" smtClean="0">
                <a:solidFill>
                  <a:srgbClr val="0000FF"/>
                </a:solidFill>
                <a:latin typeface="Times New Roman" pitchFamily="18" charset="0"/>
                <a:cs typeface="Times New Roman" pitchFamily="18" charset="0"/>
              </a:rPr>
              <a:t>RISCHI:</a:t>
            </a:r>
            <a:r>
              <a:rPr lang="it-IT" b="1" dirty="0" smtClean="0">
                <a:latin typeface="Times New Roman" pitchFamily="18" charset="0"/>
                <a:cs typeface="Times New Roman" pitchFamily="18" charset="0"/>
              </a:rPr>
              <a:t/>
            </a:r>
            <a:br>
              <a:rPr lang="it-IT" b="1" dirty="0" smtClean="0">
                <a:latin typeface="Times New Roman" pitchFamily="18" charset="0"/>
                <a:cs typeface="Times New Roman" pitchFamily="18" charset="0"/>
              </a:rPr>
            </a:br>
            <a:r>
              <a:rPr lang="it-IT" sz="2700" b="1" dirty="0" smtClean="0">
                <a:latin typeface="Times New Roman" pitchFamily="18" charset="0"/>
                <a:cs typeface="Times New Roman" pitchFamily="18" charset="0"/>
              </a:rPr>
              <a:t>Cadute con contusioni, traumi o fratture; - Urti casuali.</a:t>
            </a:r>
            <a:r>
              <a:rPr lang="it-IT" dirty="0" smtClean="0">
                <a:latin typeface="Times New Roman" pitchFamily="18" charset="0"/>
                <a:cs typeface="Times New Roman" pitchFamily="18" charset="0"/>
              </a:rPr>
              <a:t/>
            </a:r>
            <a:br>
              <a:rPr lang="it-IT" dirty="0" smtClean="0">
                <a:latin typeface="Times New Roman" pitchFamily="18" charset="0"/>
                <a:cs typeface="Times New Roman" pitchFamily="18" charset="0"/>
              </a:rPr>
            </a:br>
            <a:endParaRPr lang="it-IT" dirty="0"/>
          </a:p>
        </p:txBody>
      </p:sp>
      <p:sp>
        <p:nvSpPr>
          <p:cNvPr id="7" name="Rettangolo 6"/>
          <p:cNvSpPr/>
          <p:nvPr/>
        </p:nvSpPr>
        <p:spPr>
          <a:xfrm>
            <a:off x="642910" y="4572007"/>
            <a:ext cx="8143932" cy="193899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Calma e cautela nel salire e scendere le scale; -Comportamenti adeguati (non correre, non spintonarsi); - Vigilanza da parte del personale docente e ATA, soprattutto negli orari di entrata, di uscita e durante l’intervallo.</a:t>
            </a:r>
            <a:endParaRPr lang="it-IT"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154984"/>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Le aule: I RISCHI</a:t>
            </a:r>
          </a:p>
          <a:p>
            <a:endParaRPr lang="it-IT" sz="2400" b="1" dirty="0" smtClean="0">
              <a:solidFill>
                <a:srgbClr val="0000FF"/>
              </a:solidFill>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Scivolamenti e/o cadute; - Igienico - ambientali; - Guasti elettrici; - incendio. </a:t>
            </a:r>
          </a:p>
          <a:p>
            <a:endParaRPr lang="it-IT" sz="2400" b="1" dirty="0" smtClean="0">
              <a:solidFill>
                <a:srgbClr val="0000FF"/>
              </a:solidFill>
              <a:latin typeface="Times New Roman" pitchFamily="18" charset="0"/>
              <a:cs typeface="Times New Roman" pitchFamily="18" charset="0"/>
            </a:endParaRPr>
          </a:p>
          <a:p>
            <a:r>
              <a:rPr lang="it-IT" sz="2400" b="1" dirty="0" smtClean="0">
                <a:solidFill>
                  <a:srgbClr val="0000FF"/>
                </a:solidFill>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Pavimenti bagnati o scivolosi; - Microclima inadeguato dovuto ad eccessivo affollamento dei locali, al cattivo funzionamento dell’impianto di riscaldamento o alla presenza di umidità; - Presenza di spigoli vivi nelle ante degli infissi o negli arredi; - Utilizzo imprudente di spine o prese elettriche.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378565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Le aule:</a:t>
            </a:r>
          </a:p>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Pulizia dei pavimenti nei tempi e nei modi adeguati; - Aerazione manuale dei locali; - Controllo del corretto funzionamento dell’impianto di riscaldamento; - Interventi di manutenzione straordinaria al fine di eliminare le cause dell’insorgere di umidità; - Posa in opera di para spigoli negli arredi; - Sostituzione delle ante degli infissi con altre di tipo scorrevole; - Controllo della regolarità delle prese e delle spine; - Installazione di rilevazione di fumo.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sala insegnanti e la biblioteca:</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Caduta di materiale; - Ingombro di spazi; - Incendio. CAUSE</a:t>
            </a:r>
          </a:p>
          <a:p>
            <a:r>
              <a:rPr lang="it-IT" sz="2400" b="1" dirty="0" smtClean="0">
                <a:latin typeface="Times New Roman" pitchFamily="18" charset="0"/>
                <a:cs typeface="Times New Roman" pitchFamily="18" charset="0"/>
              </a:rPr>
              <a:t>Sovraccarico delle scaffalature; - Concentrazione di materiale cartaceo.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Riordino dei libri negli appositi scaffali; - Controllo dell’usura e della tenuta delle scaffalature e degli arredi; - Evitare carichi pesanti; - Installazione di rilevatori di fumo e presidi antincendio appositi.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solidFill>
                  <a:srgbClr val="FF0000"/>
                </a:solidFill>
                <a:latin typeface="Times New Roman" pitchFamily="18" charset="0"/>
                <a:cs typeface="Times New Roman" pitchFamily="18" charset="0"/>
              </a:rPr>
              <a:t>PREMESSA</a:t>
            </a:r>
            <a:r>
              <a:rPr lang="it-IT" sz="2000" b="1" dirty="0" smtClean="0">
                <a:latin typeface="Times New Roman" pitchFamily="18" charset="0"/>
                <a:cs typeface="Times New Roman" pitchFamily="18" charset="0"/>
              </a:rPr>
              <a:t/>
            </a:r>
            <a:br>
              <a:rPr lang="it-IT" sz="2000" b="1" dirty="0" smtClean="0">
                <a:latin typeface="Times New Roman" pitchFamily="18" charset="0"/>
                <a:cs typeface="Times New Roman" pitchFamily="18" charset="0"/>
              </a:rPr>
            </a:br>
            <a:r>
              <a:rPr lang="it-IT" sz="2000" b="1" dirty="0" smtClean="0">
                <a:latin typeface="Times New Roman" pitchFamily="18" charset="0"/>
                <a:cs typeface="Times New Roman" pitchFamily="18" charset="0"/>
              </a:rPr>
              <a:t> Il verificarsi con sempre maggiore frequenza di eventi calamitosi e di infortuni sul lavoro ha contribuito a sensibilizzare la coscienza individuale e ha modificato l’atteggiamento fatalista che pregiudicava l’affermazione del processo culturale della protezione civile e della sicurezza sui posti di lavoro. L’obiettivo principale è quello di superare le condizioni di incertezza ed improvvisazione che, per lungo tempo, hanno rappresentato la precaria risposta alle varie situazioni di rischio, dedicando la massima attenzione nei confronti di ciò che può essere fonte di pericolo con la consapevolezza di dover imparare a prevenire e a fronteggiare gli eventi con adeguate misure di sicurezza e corrette azioni comportamentali. Le azioni e i compiti di ciascuno devono coordinarsi in un programma che ha come scopo la sicurezza di tutti, devono pertanto mirare al senso di responsabilità e ad attiva collaborazione. A tale scopo questo manuale informa sui contenuti del titolo I del D.Lgs. 81/08, i rischi connessi all’attività lavorativa ed ai luoghi di lavoro, le relative misure di prevenzione e protezione e le norme sulla corretta gestione delle emergenze. </a:t>
            </a:r>
            <a:endParaRPr lang="it-IT"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Igienico - ambientali; - Caduta di materiali; - Ingombro di spazi; - Incendio.</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umidità, muffe, polveri; - Sovraccarico delle scaffalature; - Concentrazione presenza di materiale cartaceo; - Possibilità di corto circuito e presenza di materiale infiammabile.</a:t>
            </a:r>
          </a:p>
          <a:p>
            <a:r>
              <a:rPr lang="it-IT" sz="2400" b="1" dirty="0" smtClean="0">
                <a:latin typeface="Times New Roman" pitchFamily="18" charset="0"/>
                <a:cs typeface="Times New Roman" pitchFamily="18" charset="0"/>
              </a:rPr>
              <a:t>: -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5262979"/>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solidFill>
                <a:srgbClr val="0000FF"/>
              </a:solidFill>
            </a:endParaRPr>
          </a:p>
          <a:p>
            <a:r>
              <a:rPr lang="it-IT" sz="2400" b="1" dirty="0" smtClean="0">
                <a:solidFill>
                  <a:srgbClr val="0000FF"/>
                </a:solidFill>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Collocazione delle diverse categorie merceologiche in ambienti separati e su scaffalature metalliche;</a:t>
            </a:r>
          </a:p>
          <a:p>
            <a:r>
              <a:rPr lang="it-IT" sz="2400" b="1" dirty="0" smtClean="0">
                <a:latin typeface="Times New Roman" pitchFamily="18" charset="0"/>
                <a:cs typeface="Times New Roman" pitchFamily="18" charset="0"/>
              </a:rPr>
              <a:t>Tenere ben aerati ed asciutti i locali utilizzando dei deumidificatori o mediante interventi di manutenzione straordinaria atti ad eliminare le cause dell’insorgere di umidità e muffe; </a:t>
            </a:r>
          </a:p>
          <a:p>
            <a:r>
              <a:rPr lang="it-IT" sz="2400" b="1" dirty="0" smtClean="0">
                <a:latin typeface="Times New Roman" pitchFamily="18" charset="0"/>
                <a:cs typeface="Times New Roman" pitchFamily="18" charset="0"/>
              </a:rPr>
              <a:t>Tenere i prodotti chimici (detersivi, disinfettanti, disinfestanti) o comunque liquidi infiammabili in un apposito locale ed in appositi armadi chiusi a chiave; </a:t>
            </a:r>
          </a:p>
          <a:p>
            <a:r>
              <a:rPr lang="it-IT" sz="2400" b="1" dirty="0" smtClean="0">
                <a:latin typeface="Times New Roman" pitchFamily="18" charset="0"/>
                <a:cs typeface="Times New Roman" pitchFamily="18" charset="0"/>
              </a:rPr>
              <a:t>Controllo dell’usura e della tenuta delle scaffalature e degli arredi;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8286808"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9" name="Rettangolo 8"/>
          <p:cNvSpPr/>
          <p:nvPr/>
        </p:nvSpPr>
        <p:spPr>
          <a:xfrm>
            <a:off x="285720" y="1643050"/>
            <a:ext cx="8286808" cy="1938992"/>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 magazzini, gli archivi ed i depositi: </a:t>
            </a:r>
          </a:p>
          <a:p>
            <a:endParaRPr lang="it-IT" sz="2400" b="1" dirty="0" smtClean="0">
              <a:solidFill>
                <a:srgbClr val="0000FF"/>
              </a:solidFill>
            </a:endParaRPr>
          </a:p>
          <a:p>
            <a:r>
              <a:rPr lang="it-IT" sz="2400" b="1" dirty="0" smtClean="0">
                <a:solidFill>
                  <a:srgbClr val="0000FF"/>
                </a:solidFill>
                <a:latin typeface="Times New Roman" pitchFamily="18" charset="0"/>
                <a:cs typeface="Times New Roman" pitchFamily="18" charset="0"/>
              </a:rPr>
              <a:t>PREVENZIONE</a:t>
            </a:r>
          </a:p>
          <a:p>
            <a:endParaRPr lang="it-IT" sz="2400" b="1" dirty="0" smtClean="0">
              <a:solidFill>
                <a:srgbClr val="0000FF"/>
              </a:solidFill>
              <a:latin typeface="Times New Roman" pitchFamily="18" charset="0"/>
              <a:cs typeface="Times New Roman" pitchFamily="18" charset="0"/>
            </a:endParaRP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357158" y="2857495"/>
            <a:ext cx="8215370" cy="2677656"/>
          </a:xfrm>
          <a:prstGeom prst="rect">
            <a:avLst/>
          </a:prstGeom>
        </p:spPr>
        <p:txBody>
          <a:bodyPr wrap="square">
            <a:spAutoFit/>
          </a:bodyPr>
          <a:lstStyle/>
          <a:p>
            <a:r>
              <a:rPr lang="it-IT" sz="2400" dirty="0" smtClean="0">
                <a:latin typeface="Times New Roman" pitchFamily="18" charset="0"/>
                <a:cs typeface="Times New Roman" pitchFamily="18" charset="0"/>
              </a:rPr>
              <a:t>Evitare carichi pesanti; </a:t>
            </a:r>
          </a:p>
          <a:p>
            <a:r>
              <a:rPr lang="it-IT" sz="2400" dirty="0" smtClean="0">
                <a:latin typeface="Times New Roman" pitchFamily="18" charset="0"/>
                <a:cs typeface="Times New Roman" pitchFamily="18" charset="0"/>
              </a:rPr>
              <a:t>Mantenere le vie di fuga libere da ingombri; </a:t>
            </a:r>
          </a:p>
          <a:p>
            <a:r>
              <a:rPr lang="it-IT" sz="2400" dirty="0" smtClean="0">
                <a:latin typeface="Times New Roman" pitchFamily="18" charset="0"/>
                <a:cs typeface="Times New Roman" pitchFamily="18" charset="0"/>
              </a:rPr>
              <a:t>Controllo e manutenzione periodica dei locali e dell’impianto elettrico; - Installazione di rilevatori di fumo e presidi antincendio appositi; </a:t>
            </a:r>
          </a:p>
          <a:p>
            <a:r>
              <a:rPr lang="it-IT" sz="2400" dirty="0" smtClean="0">
                <a:latin typeface="Times New Roman" pitchFamily="18" charset="0"/>
                <a:cs typeface="Times New Roman" pitchFamily="18" charset="0"/>
              </a:rPr>
              <a:t>Collocazione di appositi cartelli indicanti il carico massimo ammissibile sulle scaffalature. </a:t>
            </a:r>
            <a:endParaRPr lang="it-IT"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5" name="Rettangolo 4"/>
          <p:cNvSpPr/>
          <p:nvPr/>
        </p:nvSpPr>
        <p:spPr>
          <a:xfrm>
            <a:off x="428596" y="1714488"/>
            <a:ext cx="792961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palestra:</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Contusioni, distorsioni, traumi; - Utilizzo di attrezzature in modo non idoneo.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Disattenzione o movimenti scoordinati; </a:t>
            </a:r>
          </a:p>
          <a:p>
            <a:r>
              <a:rPr lang="it-IT" sz="2400" b="1" dirty="0" smtClean="0">
                <a:latin typeface="Times New Roman" pitchFamily="18" charset="0"/>
                <a:cs typeface="Times New Roman" pitchFamily="18" charset="0"/>
              </a:rPr>
              <a:t>Poca concentrazione durante lo svolgimento degli esercizi; - Utilizzo errato degli attrezzi; </a:t>
            </a:r>
          </a:p>
          <a:p>
            <a:r>
              <a:rPr lang="it-IT" sz="2400" b="1" dirty="0" smtClean="0">
                <a:latin typeface="Times New Roman" pitchFamily="18" charset="0"/>
                <a:cs typeface="Times New Roman" pitchFamily="18" charset="0"/>
              </a:rPr>
              <a:t>Urti contro le attrezzature. </a:t>
            </a:r>
          </a:p>
          <a:p>
            <a:endParaRPr lang="it-IT"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5" name="Rettangolo 4"/>
          <p:cNvSpPr/>
          <p:nvPr/>
        </p:nvSpPr>
        <p:spPr>
          <a:xfrm>
            <a:off x="428596" y="1714488"/>
            <a:ext cx="7929618"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palestra</a:t>
            </a:r>
            <a:r>
              <a:rPr lang="it-IT" sz="2400" b="1" dirty="0" smtClean="0">
                <a:latin typeface="Times New Roman" pitchFamily="18" charset="0"/>
                <a:cs typeface="Times New Roman" pitchFamily="18" charset="0"/>
              </a:rPr>
              <a:t>:</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Seguire scrupolosamente le indicazioni degli insegnanti; - Mantenere la concentrazione durante lo svolgimento degli esercizi; </a:t>
            </a:r>
          </a:p>
          <a:p>
            <a:r>
              <a:rPr lang="it-IT" sz="2400" b="1" dirty="0" smtClean="0">
                <a:latin typeface="Times New Roman" pitchFamily="18" charset="0"/>
                <a:cs typeface="Times New Roman" pitchFamily="18" charset="0"/>
              </a:rPr>
              <a:t>Controllo costante delle attrezzature presenti; </a:t>
            </a:r>
          </a:p>
          <a:p>
            <a:r>
              <a:rPr lang="it-IT" sz="2400" b="1" dirty="0" smtClean="0">
                <a:latin typeface="Times New Roman" pitchFamily="18" charset="0"/>
                <a:cs typeface="Times New Roman" pitchFamily="18" charset="0"/>
              </a:rPr>
              <a:t>Mantenere le vie di fuga libere da ingombri, attrezzature, palloni, strumenti; </a:t>
            </a:r>
          </a:p>
          <a:p>
            <a:r>
              <a:rPr lang="it-IT" sz="2400" b="1" dirty="0" smtClean="0">
                <a:latin typeface="Times New Roman" pitchFamily="18" charset="0"/>
                <a:cs typeface="Times New Roman" pitchFamily="18" charset="0"/>
              </a:rPr>
              <a:t>Installazione di rilevatori di fumo e presidi antincendio appositi; </a:t>
            </a:r>
          </a:p>
          <a:p>
            <a:r>
              <a:rPr lang="it-IT" sz="2400" b="1" dirty="0" smtClean="0">
                <a:latin typeface="Times New Roman" pitchFamily="18" charset="0"/>
                <a:cs typeface="Times New Roman" pitchFamily="18" charset="0"/>
              </a:rPr>
              <a:t>Utilizzo di apposita cartellonistica di sicurezza. </a:t>
            </a:r>
            <a:endParaRPr lang="it-IT"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Guasti elettrici; </a:t>
            </a:r>
          </a:p>
          <a:p>
            <a:r>
              <a:rPr lang="it-IT" sz="2400" b="1" dirty="0" smtClean="0">
                <a:latin typeface="Times New Roman" pitchFamily="18" charset="0"/>
                <a:cs typeface="Times New Roman" pitchFamily="18" charset="0"/>
              </a:rPr>
              <a:t>Affaticamento visivo e muscolare; </a:t>
            </a:r>
          </a:p>
          <a:p>
            <a:r>
              <a:rPr lang="it-IT" sz="2400" b="1" dirty="0" smtClean="0">
                <a:latin typeface="Times New Roman" pitchFamily="18" charset="0"/>
                <a:cs typeface="Times New Roman" pitchFamily="18" charset="0"/>
              </a:rPr>
              <a:t>Incendio.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numerose spine e prese multiple; </a:t>
            </a:r>
          </a:p>
          <a:p>
            <a:r>
              <a:rPr lang="it-IT" sz="2400" b="1" dirty="0" smtClean="0">
                <a:latin typeface="Times New Roman" pitchFamily="18" charset="0"/>
                <a:cs typeface="Times New Roman" pitchFamily="18" charset="0"/>
              </a:rPr>
              <a:t>Riflessi sullo schermo; </a:t>
            </a:r>
          </a:p>
          <a:p>
            <a:r>
              <a:rPr lang="it-IT" sz="2400" b="1" dirty="0" smtClean="0">
                <a:latin typeface="Times New Roman" pitchFamily="18" charset="0"/>
                <a:cs typeface="Times New Roman" pitchFamily="18" charset="0"/>
              </a:rPr>
              <a:t>Assunzione di posture scorrette; </a:t>
            </a:r>
          </a:p>
          <a:p>
            <a:r>
              <a:rPr lang="it-IT" sz="2400" b="1" dirty="0" smtClean="0">
                <a:latin typeface="Times New Roman" pitchFamily="18" charset="0"/>
                <a:cs typeface="Times New Roman" pitchFamily="18" charset="0"/>
              </a:rPr>
              <a:t>Presenza di materiale altamente infiammabile.  </a:t>
            </a:r>
            <a:endParaRPr lang="it-IT"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4524315"/>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Gli alunni devono attenersi scrupolosamente alle indicazioni del docente e/o del collaboratore tecnico per quanto riguarda l’uso dei PC; </a:t>
            </a:r>
          </a:p>
          <a:p>
            <a:r>
              <a:rPr lang="it-IT" sz="2400" b="1" dirty="0" smtClean="0">
                <a:latin typeface="Times New Roman" pitchFamily="18" charset="0"/>
                <a:cs typeface="Times New Roman" pitchFamily="18" charset="0"/>
              </a:rPr>
              <a:t>Controllo e manutenzione periodica dell’impianto elettrico; Pulizia e controllo costante delle macchine; </a:t>
            </a:r>
          </a:p>
          <a:p>
            <a:r>
              <a:rPr lang="it-IT" sz="2400" b="1" dirty="0" smtClean="0">
                <a:latin typeface="Times New Roman" pitchFamily="18" charset="0"/>
                <a:cs typeface="Times New Roman" pitchFamily="18" charset="0"/>
              </a:rPr>
              <a:t>Assumere una postura corretta (piedi ben appoggiati al pavimento, schiena poggiata allo schienale e avambracci poggiati al piano di lavoro); </a:t>
            </a:r>
          </a:p>
          <a:p>
            <a:r>
              <a:rPr lang="it-IT" sz="2400" b="1" dirty="0" smtClean="0">
                <a:latin typeface="Times New Roman" pitchFamily="18" charset="0"/>
                <a:cs typeface="Times New Roman" pitchFamily="18" charset="0"/>
              </a:rPr>
              <a:t>Effettuare un riposo o cambiamento di attività di almeno 15 minuti dopo l’eventuale uso di videoterminali protratto per due ore; </a:t>
            </a:r>
            <a:endParaRPr lang="it-IT"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Il laboratorio d’informatica:</a:t>
            </a:r>
            <a:r>
              <a:rPr lang="it-IT" sz="2400" b="1" dirty="0" smtClean="0">
                <a:latin typeface="Times New Roman" pitchFamily="18" charset="0"/>
                <a:cs typeface="Times New Roman" pitchFamily="18" charset="0"/>
              </a:rPr>
              <a:t> </a:t>
            </a:r>
          </a:p>
          <a:p>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2308324"/>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Installazione di rilevatori di fumo e presidi antincendio appositi; </a:t>
            </a:r>
          </a:p>
          <a:p>
            <a:r>
              <a:rPr lang="it-IT" sz="2400" b="1" dirty="0" smtClean="0">
                <a:latin typeface="Times New Roman" pitchFamily="18" charset="0"/>
                <a:cs typeface="Times New Roman" pitchFamily="18" charset="0"/>
              </a:rPr>
              <a:t>Alla chiusura dei laboratori, interrompere l’erogazione di corrente elettrica disattivando l’interruttore generale; </a:t>
            </a:r>
          </a:p>
          <a:p>
            <a:r>
              <a:rPr lang="it-IT" sz="2400" b="1" dirty="0" smtClean="0">
                <a:latin typeface="Times New Roman" pitchFamily="18" charset="0"/>
                <a:cs typeface="Times New Roman" pitchFamily="18" charset="0"/>
              </a:rPr>
              <a:t>Utilizzo di apposita cartellonistica di sicurezza. </a:t>
            </a:r>
            <a:endParaRPr lang="it-IT"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4893647"/>
          </a:xfrm>
          <a:prstGeom prst="rect">
            <a:avLst/>
          </a:prstGeom>
        </p:spPr>
        <p:txBody>
          <a:bodyPr wrap="square">
            <a:spAutoFit/>
          </a:bodyPr>
          <a:lstStyle/>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Affaticamento visivo e muscolare; </a:t>
            </a:r>
          </a:p>
          <a:p>
            <a:r>
              <a:rPr lang="it-IT" sz="2400" b="1" dirty="0" smtClean="0">
                <a:latin typeface="Times New Roman" pitchFamily="18" charset="0"/>
                <a:cs typeface="Times New Roman" pitchFamily="18" charset="0"/>
              </a:rPr>
              <a:t>Guasti elettrici; </a:t>
            </a:r>
          </a:p>
          <a:p>
            <a:r>
              <a:rPr lang="it-IT" sz="2400" b="1" dirty="0" smtClean="0">
                <a:latin typeface="Times New Roman" pitchFamily="18" charset="0"/>
                <a:cs typeface="Times New Roman" pitchFamily="18" charset="0"/>
              </a:rPr>
              <a:t>Igienico – ambientali;</a:t>
            </a:r>
          </a:p>
          <a:p>
            <a:r>
              <a:rPr lang="it-IT" sz="2400" b="1" dirty="0" smtClean="0">
                <a:latin typeface="Times New Roman" pitchFamily="18" charset="0"/>
                <a:cs typeface="Times New Roman" pitchFamily="18" charset="0"/>
              </a:rPr>
              <a:t>Incendio. </a:t>
            </a: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Presenza di numerose spine e prese multiple;</a:t>
            </a:r>
          </a:p>
          <a:p>
            <a:r>
              <a:rPr lang="it-IT" sz="2400" b="1" dirty="0" smtClean="0">
                <a:latin typeface="Times New Roman" pitchFamily="18" charset="0"/>
                <a:cs typeface="Times New Roman" pitchFamily="18" charset="0"/>
              </a:rPr>
              <a:t>Postazioni non ottimali per il lavoro al PC (sedia e/o tavolo non ergonomici;</a:t>
            </a:r>
          </a:p>
          <a:p>
            <a:r>
              <a:rPr lang="it-IT" sz="2400" b="1" dirty="0" smtClean="0">
                <a:latin typeface="Times New Roman" pitchFamily="18" charset="0"/>
                <a:cs typeface="Times New Roman" pitchFamily="18" charset="0"/>
              </a:rPr>
              <a:t>Riflessi sullo schermo; </a:t>
            </a:r>
          </a:p>
          <a:p>
            <a:r>
              <a:rPr lang="it-IT" sz="2400" b="1" dirty="0" smtClean="0">
                <a:latin typeface="Times New Roman" pitchFamily="18" charset="0"/>
                <a:cs typeface="Times New Roman" pitchFamily="18" charset="0"/>
              </a:rPr>
              <a:t>Assunzione di posture scorrette; - Presenza di materiale altamente infiammabile.</a:t>
            </a:r>
          </a:p>
          <a:p>
            <a:r>
              <a:rPr lang="it-IT" sz="2400" b="1" dirty="0" smtClean="0">
                <a:latin typeface="Times New Roman" pitchFamily="18" charset="0"/>
                <a:cs typeface="Times New Roman" pitchFamily="18" charset="0"/>
              </a:rPr>
              <a:t>: </a:t>
            </a:r>
            <a:endParaRPr lang="it-IT"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416320"/>
          </a:xfrm>
          <a:prstGeom prst="rect">
            <a:avLst/>
          </a:prstGeom>
        </p:spPr>
        <p:txBody>
          <a:bodyPr wrap="square">
            <a:spAutoFit/>
          </a:bodyPr>
          <a:lstStyle/>
          <a:p>
            <a:r>
              <a:rPr lang="it-IT" sz="2400" b="1" dirty="0" smtClean="0"/>
              <a:t>PREVENZIONE</a:t>
            </a:r>
          </a:p>
          <a:p>
            <a:r>
              <a:rPr lang="it-IT" sz="2400" b="1" dirty="0" smtClean="0"/>
              <a:t>Tenere sgomberi gli spazi tra i tavoli e gli arredi; </a:t>
            </a:r>
          </a:p>
          <a:p>
            <a:r>
              <a:rPr lang="it-IT" sz="2400" b="1" dirty="0" smtClean="0"/>
              <a:t>Controllo e manutenzione periodica dell’impianto elettrico; Pulizia e controllo costante delle macchine; </a:t>
            </a:r>
          </a:p>
          <a:p>
            <a:r>
              <a:rPr lang="it-IT" sz="2400" b="1" dirty="0" smtClean="0"/>
              <a:t>Assumere una postura corretta (piedi ben appoggiati al pavimento, schiena poggiata allo schienale e avambracci poggiati al piano di lavoro); </a:t>
            </a:r>
          </a:p>
          <a:p>
            <a:r>
              <a:rPr lang="it-IT" sz="2400" b="1" dirty="0" smtClean="0"/>
              <a:t>Evitare, per quanto possibile, riflessi sullo schermo orientandolo ed inclinandolo opportunamente;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2800767"/>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a:p>
            <a:r>
              <a:rPr lang="it-IT" sz="3600" b="1" i="1" dirty="0" smtClean="0">
                <a:solidFill>
                  <a:srgbClr val="0000FF"/>
                </a:solidFill>
                <a:latin typeface="Times New Roman" pitchFamily="18" charset="0"/>
                <a:cs typeface="Times New Roman" pitchFamily="18" charset="0"/>
              </a:rPr>
              <a:t>La gestione della sicurezza nelle scuole è affidata a una serie di figure per le quali sono definite specifiche attribuzioni. </a:t>
            </a:r>
            <a:endParaRPr lang="it-IT" sz="3600" i="1" dirty="0">
              <a:solidFill>
                <a:srgbClr val="0000FF"/>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UFFICI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046988"/>
          </a:xfrm>
          <a:prstGeom prst="rect">
            <a:avLst/>
          </a:prstGeom>
        </p:spPr>
        <p:txBody>
          <a:bodyPr wrap="square">
            <a:spAutoFit/>
          </a:bodyPr>
          <a:lstStyle/>
          <a:p>
            <a:r>
              <a:rPr lang="it-IT" sz="2400" b="1" dirty="0" smtClean="0"/>
              <a:t>PREVENZIONE</a:t>
            </a:r>
          </a:p>
          <a:p>
            <a:r>
              <a:rPr lang="it-IT" sz="2400" b="1" dirty="0" smtClean="0"/>
              <a:t>Effettuare un riposo o cambiamento di attività di almeno 15 minuti dopo l’eventuale uso di videoterminali protratto per due ore; </a:t>
            </a:r>
          </a:p>
          <a:p>
            <a:r>
              <a:rPr lang="it-IT" sz="2400" b="1" dirty="0" smtClean="0"/>
              <a:t>Posizionamento delle fotocopiatrici in luogo idoneo e ventilato; </a:t>
            </a:r>
          </a:p>
          <a:p>
            <a:r>
              <a:rPr lang="it-IT" sz="2400" b="1" dirty="0" smtClean="0"/>
              <a:t>Installazione di rilevatori di fumo e presidi antincendio appositi. </a:t>
            </a:r>
            <a:endParaRPr lang="it-IT"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Spogliatoi e i Servizi Igienici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3416320"/>
          </a:xfrm>
          <a:prstGeom prst="rect">
            <a:avLst/>
          </a:prstGeom>
        </p:spPr>
        <p:txBody>
          <a:bodyPr wrap="square">
            <a:spAutoFit/>
          </a:bodyPr>
          <a:lstStyle/>
          <a:p>
            <a:r>
              <a:rPr lang="it-IT" sz="2400" b="1" dirty="0" smtClean="0">
                <a:latin typeface="Times New Roman" pitchFamily="18" charset="0"/>
                <a:cs typeface="Times New Roman" pitchFamily="18" charset="0"/>
              </a:rPr>
              <a:t>RISCHI</a:t>
            </a:r>
          </a:p>
          <a:p>
            <a:r>
              <a:rPr lang="it-IT" sz="2400" b="1" dirty="0" smtClean="0">
                <a:latin typeface="Times New Roman" pitchFamily="18" charset="0"/>
                <a:cs typeface="Times New Roman" pitchFamily="18" charset="0"/>
              </a:rPr>
              <a:t>Scivolamento; </a:t>
            </a:r>
          </a:p>
          <a:p>
            <a:r>
              <a:rPr lang="it-IT" sz="2400" b="1" dirty="0" smtClean="0">
                <a:latin typeface="Times New Roman" pitchFamily="18" charset="0"/>
                <a:cs typeface="Times New Roman" pitchFamily="18" charset="0"/>
              </a:rPr>
              <a:t>Trasmissione batterica; </a:t>
            </a:r>
          </a:p>
          <a:p>
            <a:r>
              <a:rPr lang="it-IT" sz="2400" b="1" dirty="0" smtClean="0">
                <a:latin typeface="Times New Roman" pitchFamily="18" charset="0"/>
                <a:cs typeface="Times New Roman" pitchFamily="18" charset="0"/>
              </a:rPr>
              <a:t>Igienico – ambientali; </a:t>
            </a:r>
          </a:p>
          <a:p>
            <a:r>
              <a:rPr lang="it-IT" sz="2400" b="1" dirty="0" smtClean="0">
                <a:latin typeface="Times New Roman" pitchFamily="18" charset="0"/>
                <a:cs typeface="Times New Roman" pitchFamily="18" charset="0"/>
              </a:rPr>
              <a:t>Guasti elettrici. </a:t>
            </a:r>
          </a:p>
          <a:p>
            <a:endParaRPr lang="it-IT" sz="2400" b="1" dirty="0" smtClean="0">
              <a:latin typeface="Times New Roman" pitchFamily="18" charset="0"/>
              <a:cs typeface="Times New Roman" pitchFamily="18" charset="0"/>
            </a:endParaRPr>
          </a:p>
          <a:p>
            <a:r>
              <a:rPr lang="it-IT" sz="2400" b="1" dirty="0" smtClean="0">
                <a:latin typeface="Times New Roman" pitchFamily="18" charset="0"/>
                <a:cs typeface="Times New Roman" pitchFamily="18" charset="0"/>
              </a:rPr>
              <a:t>CAUSE</a:t>
            </a:r>
          </a:p>
          <a:p>
            <a:r>
              <a:rPr lang="it-IT" sz="2400" b="1" dirty="0" smtClean="0">
                <a:latin typeface="Times New Roman" pitchFamily="18" charset="0"/>
                <a:cs typeface="Times New Roman" pitchFamily="18" charset="0"/>
              </a:rPr>
              <a:t>Pavimenti bagnati; Igiene e pulizia inadeguate dei locali;  Presenza di umidità. </a:t>
            </a:r>
            <a:endParaRPr lang="it-IT"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latin typeface="Times New Roman" pitchFamily="18" charset="0"/>
                <a:cs typeface="Times New Roman" pitchFamily="18" charset="0"/>
              </a:rPr>
              <a:t> </a:t>
            </a:r>
            <a:r>
              <a:rPr lang="it-IT" sz="2800" b="1" u="sng" dirty="0" smtClean="0">
                <a:solidFill>
                  <a:srgbClr val="0000FF"/>
                </a:solidFill>
              </a:rPr>
              <a:t>RISCHI PER LA SICUREZZA: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1714488"/>
            <a:ext cx="8143932" cy="46166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Gli Spogliatoi e i Servizi Igienici</a:t>
            </a:r>
            <a:endParaRPr lang="it-IT" sz="2400" b="1" dirty="0" smtClean="0">
              <a:latin typeface="Times New Roman" pitchFamily="18" charset="0"/>
              <a:cs typeface="Times New Roman" pitchFamily="18" charset="0"/>
            </a:endParaRPr>
          </a:p>
        </p:txBody>
      </p:sp>
      <p:sp>
        <p:nvSpPr>
          <p:cNvPr id="5" name="Rettangolo 4"/>
          <p:cNvSpPr/>
          <p:nvPr/>
        </p:nvSpPr>
        <p:spPr>
          <a:xfrm>
            <a:off x="500034" y="2357430"/>
            <a:ext cx="8072494" cy="2677656"/>
          </a:xfrm>
          <a:prstGeom prst="rect">
            <a:avLst/>
          </a:prstGeom>
        </p:spPr>
        <p:txBody>
          <a:bodyPr wrap="square">
            <a:spAutoFit/>
          </a:bodyPr>
          <a:lstStyle/>
          <a:p>
            <a:r>
              <a:rPr lang="it-IT" sz="2400" b="1" dirty="0" smtClean="0">
                <a:latin typeface="Times New Roman" pitchFamily="18" charset="0"/>
                <a:cs typeface="Times New Roman" pitchFamily="18" charset="0"/>
              </a:rPr>
              <a:t>PREVENZIONE</a:t>
            </a:r>
          </a:p>
          <a:p>
            <a:r>
              <a:rPr lang="it-IT" sz="2400" b="1" dirty="0" smtClean="0">
                <a:latin typeface="Times New Roman" pitchFamily="18" charset="0"/>
                <a:cs typeface="Times New Roman" pitchFamily="18" charset="0"/>
              </a:rPr>
              <a:t>Pulizia dei pavimenti nei tempi e nei modi adeguati; </a:t>
            </a:r>
          </a:p>
          <a:p>
            <a:r>
              <a:rPr lang="it-IT" sz="2400" b="1" dirty="0" smtClean="0">
                <a:latin typeface="Times New Roman" pitchFamily="18" charset="0"/>
                <a:cs typeface="Times New Roman" pitchFamily="18" charset="0"/>
              </a:rPr>
              <a:t>Pulizia costante dei sanitari, delle maniglie delle porte e degli interruttori; </a:t>
            </a:r>
          </a:p>
          <a:p>
            <a:r>
              <a:rPr lang="it-IT" sz="2400" b="1" dirty="0" smtClean="0">
                <a:latin typeface="Times New Roman" pitchFamily="18" charset="0"/>
                <a:cs typeface="Times New Roman" pitchFamily="18" charset="0"/>
              </a:rPr>
              <a:t>Frequente ricambio dell’aria; </a:t>
            </a:r>
          </a:p>
          <a:p>
            <a:r>
              <a:rPr lang="it-IT" sz="2400" b="1" dirty="0" smtClean="0">
                <a:latin typeface="Times New Roman" pitchFamily="18" charset="0"/>
                <a:cs typeface="Times New Roman" pitchFamily="18" charset="0"/>
              </a:rPr>
              <a:t>Controllo periodico dell’impianto elettrico; </a:t>
            </a:r>
          </a:p>
          <a:p>
            <a:r>
              <a:rPr lang="it-IT" sz="2400" b="1" dirty="0" smtClean="0">
                <a:latin typeface="Times New Roman" pitchFamily="18" charset="0"/>
                <a:cs typeface="Times New Roman" pitchFamily="18" charset="0"/>
              </a:rPr>
              <a:t>Non sostare a lungo ed evitare l’affollamento. </a:t>
            </a:r>
            <a:endParaRPr lang="it-IT"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4524315"/>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movimentazione manuale dei carichi:</a:t>
            </a:r>
          </a:p>
          <a:p>
            <a:pPr algn="just"/>
            <a:r>
              <a:rPr lang="it-IT" sz="2400" b="1" dirty="0" smtClean="0">
                <a:latin typeface="Times New Roman" pitchFamily="18" charset="0"/>
                <a:cs typeface="Times New Roman" pitchFamily="18" charset="0"/>
              </a:rPr>
              <a:t>Prima di movimentare qualsiasi oggetto pesante ricordarsi di: </a:t>
            </a:r>
            <a:r>
              <a:rPr lang="it-IT" sz="2400" b="1" u="sng" dirty="0" smtClean="0">
                <a:latin typeface="Times New Roman" pitchFamily="18" charset="0"/>
                <a:cs typeface="Times New Roman" pitchFamily="18" charset="0"/>
              </a:rPr>
              <a:t>Valutare approssimativamente il peso del carico</a:t>
            </a:r>
            <a:r>
              <a:rPr lang="it-IT" sz="2400" b="1" dirty="0" smtClean="0">
                <a:latin typeface="Times New Roman" pitchFamily="18" charset="0"/>
                <a:cs typeface="Times New Roman" pitchFamily="18" charset="0"/>
              </a:rPr>
              <a:t>. </a:t>
            </a:r>
          </a:p>
          <a:p>
            <a:pPr algn="just"/>
            <a:r>
              <a:rPr lang="it-IT" sz="2400" b="1" dirty="0" smtClean="0">
                <a:latin typeface="Times New Roman" pitchFamily="18" charset="0"/>
                <a:cs typeface="Times New Roman" pitchFamily="18" charset="0"/>
              </a:rPr>
              <a:t>Nel caso esso sia troppo pesante, chiedere aiuto ad un collega; </a:t>
            </a:r>
          </a:p>
          <a:p>
            <a:pPr algn="just"/>
            <a:r>
              <a:rPr lang="it-IT" sz="2400" b="1" dirty="0" smtClean="0">
                <a:latin typeface="Times New Roman" pitchFamily="18" charset="0"/>
                <a:cs typeface="Times New Roman" pitchFamily="18" charset="0"/>
              </a:rPr>
              <a:t>Afferrare bene il carico prima di sollevarlo; </a:t>
            </a:r>
          </a:p>
          <a:p>
            <a:pPr algn="just"/>
            <a:r>
              <a:rPr lang="it-IT" sz="2400" b="1" dirty="0" smtClean="0">
                <a:latin typeface="Times New Roman" pitchFamily="18" charset="0"/>
                <a:cs typeface="Times New Roman" pitchFamily="18" charset="0"/>
              </a:rPr>
              <a:t>Effettuare spostamenti graduali partendo dalla posizione a ginocchia flesse; </a:t>
            </a:r>
          </a:p>
          <a:p>
            <a:pPr algn="just"/>
            <a:r>
              <a:rPr lang="it-IT" sz="2400" b="1" dirty="0" smtClean="0">
                <a:latin typeface="Times New Roman" pitchFamily="18" charset="0"/>
                <a:cs typeface="Times New Roman" pitchFamily="18" charset="0"/>
              </a:rPr>
              <a:t>Operare spostando i carichi in modo simmetrico se si devono trasportare due pesi contemporaneamente; </a:t>
            </a:r>
          </a:p>
          <a:p>
            <a:pPr algn="just"/>
            <a:r>
              <a:rPr lang="it-IT" sz="2400" b="1" dirty="0" smtClean="0">
                <a:latin typeface="Times New Roman" pitchFamily="18" charset="0"/>
                <a:cs typeface="Times New Roman" pitchFamily="18" charset="0"/>
              </a:rPr>
              <a:t>Tenere le gambe in modo che l’apertura crei una base di ancoraggio più ampia; </a:t>
            </a:r>
            <a:endParaRPr lang="it-IT"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5262979"/>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La movimentazione manuale dei carichi:</a:t>
            </a:r>
          </a:p>
          <a:p>
            <a:pPr algn="just"/>
            <a:r>
              <a:rPr lang="it-IT" sz="2400" dirty="0" smtClean="0">
                <a:latin typeface="Times New Roman" pitchFamily="18" charset="0"/>
                <a:cs typeface="Times New Roman" pitchFamily="18" charset="0"/>
              </a:rPr>
              <a:t>Sollevare il carico flettendo le ginocchia e mantenendo la schiena in posizione retta; </a:t>
            </a:r>
          </a:p>
          <a:p>
            <a:pPr algn="just"/>
            <a:r>
              <a:rPr lang="it-IT" sz="2400" dirty="0" smtClean="0">
                <a:latin typeface="Times New Roman" pitchFamily="18" charset="0"/>
                <a:cs typeface="Times New Roman" pitchFamily="18" charset="0"/>
              </a:rPr>
              <a:t>Mantenere il carico in posizione prossima al corpo; </a:t>
            </a:r>
          </a:p>
          <a:p>
            <a:pPr algn="just"/>
            <a:r>
              <a:rPr lang="it-IT" sz="2400" dirty="0" smtClean="0">
                <a:latin typeface="Times New Roman" pitchFamily="18" charset="0"/>
                <a:cs typeface="Times New Roman" pitchFamily="18" charset="0"/>
              </a:rPr>
              <a:t>Non caricare nulla sulla spalla; </a:t>
            </a:r>
          </a:p>
          <a:p>
            <a:pPr algn="just"/>
            <a:r>
              <a:rPr lang="it-IT" sz="2400" dirty="0" smtClean="0">
                <a:latin typeface="Times New Roman" pitchFamily="18" charset="0"/>
                <a:cs typeface="Times New Roman" pitchFamily="18" charset="0"/>
              </a:rPr>
              <a:t>Nel movimentare il carico da un punto ad un altro non torcere il busto, ma spostare le gambe; </a:t>
            </a:r>
          </a:p>
          <a:p>
            <a:pPr algn="just"/>
            <a:r>
              <a:rPr lang="it-IT" sz="2400" dirty="0" smtClean="0">
                <a:latin typeface="Times New Roman" pitchFamily="18" charset="0"/>
                <a:cs typeface="Times New Roman" pitchFamily="18" charset="0"/>
              </a:rPr>
              <a:t>Appoggiare la schiena al mobile e far forza sulle gambe se si devono spostare armadi; </a:t>
            </a:r>
          </a:p>
          <a:p>
            <a:pPr algn="just"/>
            <a:r>
              <a:rPr lang="it-IT" sz="2400" dirty="0" smtClean="0">
                <a:latin typeface="Times New Roman" pitchFamily="18" charset="0"/>
                <a:cs typeface="Times New Roman" pitchFamily="18" charset="0"/>
              </a:rPr>
              <a:t>Utilizzare quanto più possibile ogni mezzo meccanico utile e rispettare la portata massima degli stessi per movimentare i pesi; Mantenere nel trasporto dei pesi la colonna dritta ed evitare di ruotare il corpo; - Conservare i pesi più pesanti sui ripiani a portata di mano al fine di evitare sforzi. </a:t>
            </a:r>
            <a:endParaRPr lang="it-IT"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La </a:t>
            </a:r>
            <a:r>
              <a:rPr lang="it-IT" sz="2400" b="1" u="sng" dirty="0" smtClean="0">
                <a:latin typeface="Times New Roman" pitchFamily="18" charset="0"/>
                <a:cs typeface="Times New Roman" pitchFamily="18" charset="0"/>
              </a:rPr>
              <a:t>postazione</a:t>
            </a:r>
            <a:r>
              <a:rPr lang="it-IT" sz="2400" dirty="0" smtClean="0">
                <a:latin typeface="Times New Roman" pitchFamily="18" charset="0"/>
                <a:cs typeface="Times New Roman" pitchFamily="18" charset="0"/>
              </a:rPr>
              <a:t> deve rispondere a requisiti precisi in termini di attrezzature e della loro collocazione rispetto alle caratteristiche dell’ambiente. </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3429000"/>
            <a:ext cx="7858180"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posto di lavoro </a:t>
            </a:r>
            <a:r>
              <a:rPr lang="it-IT" sz="2400" dirty="0" smtClean="0">
                <a:latin typeface="Times New Roman" pitchFamily="18" charset="0"/>
                <a:cs typeface="Times New Roman" pitchFamily="18" charset="0"/>
              </a:rPr>
              <a:t>è l’insieme che comprende le attrezzature munite di videoterminale, eventualmente con tastiera ovvero altro sistema di immissione dati, incluso il mouse, il software per l’interfaccia uomo – macchina, gli accessori opzionali, le apparecchiature connesse, comprendenti l’unità a dischi, il telefono, il modem, la stampante, il supporto per i documenti, la sedia, il piano di lavoro, nonché l’ambiente di lavoro immediatamente circostante. </a:t>
            </a:r>
            <a:endParaRPr lang="it-IT"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428596" y="2428868"/>
            <a:ext cx="7929618" cy="3416320"/>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lavoratore soggetto a rischio VDT </a:t>
            </a:r>
            <a:r>
              <a:rPr lang="it-IT" sz="2400" dirty="0" smtClean="0">
                <a:latin typeface="Times New Roman" pitchFamily="18" charset="0"/>
                <a:cs typeface="Times New Roman" pitchFamily="18" charset="0"/>
              </a:rPr>
              <a:t>è colui che utilizza un’attrezzatura munita di videoterminali in modo sistematico o abituale per 20 ore settimanali, dedotte le interruzioni previste dall’art. 175 del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81/2008. </a:t>
            </a:r>
          </a:p>
          <a:p>
            <a:pPr algn="just"/>
            <a:r>
              <a:rPr lang="it-IT" sz="2400" dirty="0" smtClean="0">
                <a:latin typeface="Times New Roman" pitchFamily="18" charset="0"/>
                <a:cs typeface="Times New Roman" pitchFamily="18" charset="0"/>
              </a:rPr>
              <a:t>All’atto della valutazione del rischio il datore di lavoro analizza le postazioni di lavoro con particolare riferimento a: </a:t>
            </a:r>
          </a:p>
          <a:p>
            <a:pPr algn="just"/>
            <a:r>
              <a:rPr lang="it-IT" sz="2400" dirty="0" smtClean="0">
                <a:latin typeface="Times New Roman" pitchFamily="18" charset="0"/>
                <a:cs typeface="Times New Roman" pitchFamily="18" charset="0"/>
              </a:rPr>
              <a:t>Rischi per la vista e per gli occhi;</a:t>
            </a:r>
          </a:p>
          <a:p>
            <a:pPr algn="just"/>
            <a:r>
              <a:rPr lang="it-IT" sz="2400" dirty="0" smtClean="0">
                <a:latin typeface="Times New Roman" pitchFamily="18" charset="0"/>
                <a:cs typeface="Times New Roman" pitchFamily="18" charset="0"/>
              </a:rPr>
              <a:t>Problemi nella postura e per l’affaticamento visivo e mentale; </a:t>
            </a:r>
          </a:p>
          <a:p>
            <a:pPr algn="just"/>
            <a:r>
              <a:rPr lang="it-IT" sz="2400" dirty="0" smtClean="0">
                <a:latin typeface="Times New Roman" pitchFamily="18" charset="0"/>
                <a:cs typeface="Times New Roman" pitchFamily="18" charset="0"/>
              </a:rPr>
              <a:t>Condizioni ergonomiche e di igiene ambientale. </a:t>
            </a:r>
            <a:endParaRPr lang="it-IT"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3785652"/>
          </a:xfrm>
          <a:prstGeom prst="rect">
            <a:avLst/>
          </a:prstGeom>
        </p:spPr>
        <p:txBody>
          <a:bodyPr wrap="square">
            <a:spAutoFit/>
          </a:bodyPr>
          <a:lstStyle/>
          <a:p>
            <a:pPr algn="just"/>
            <a:r>
              <a:rPr lang="it-IT" sz="2400" dirty="0" smtClean="0">
                <a:latin typeface="Times New Roman" pitchFamily="18" charset="0"/>
                <a:cs typeface="Times New Roman" pitchFamily="18" charset="0"/>
              </a:rPr>
              <a:t>Il </a:t>
            </a:r>
            <a:r>
              <a:rPr lang="it-IT" sz="2400" b="1" u="sng" dirty="0" smtClean="0">
                <a:latin typeface="Times New Roman" pitchFamily="18" charset="0"/>
                <a:cs typeface="Times New Roman" pitchFamily="18" charset="0"/>
              </a:rPr>
              <a:t>lavoratore</a:t>
            </a:r>
            <a:r>
              <a:rPr lang="it-IT" sz="2400" dirty="0" smtClean="0">
                <a:latin typeface="Times New Roman" pitchFamily="18" charset="0"/>
                <a:cs typeface="Times New Roman" pitchFamily="18" charset="0"/>
              </a:rPr>
              <a:t> ha diritto ad un’interruzione della sua attività mediante opportune pause di 15 minuti ogni 2 ore di applicazione continuativa al videoterminale. </a:t>
            </a:r>
          </a:p>
          <a:p>
            <a:pPr algn="just"/>
            <a:r>
              <a:rPr lang="it-IT" sz="2400" dirty="0" smtClean="0">
                <a:latin typeface="Times New Roman" pitchFamily="18" charset="0"/>
                <a:cs typeface="Times New Roman" pitchFamily="18" charset="0"/>
              </a:rPr>
              <a:t>L’art. 176 stabilisce che i lavoratori siano sottoposti alla sorveglianza sanitaria con particolare riferimento a:</a:t>
            </a:r>
          </a:p>
          <a:p>
            <a:pPr algn="just"/>
            <a:r>
              <a:rPr lang="it-IT" sz="2400" dirty="0" smtClean="0">
                <a:latin typeface="Times New Roman" pitchFamily="18" charset="0"/>
                <a:cs typeface="Times New Roman" pitchFamily="18" charset="0"/>
              </a:rPr>
              <a:t>Rischi per la viste e per gli occhi; </a:t>
            </a:r>
          </a:p>
          <a:p>
            <a:pPr algn="just"/>
            <a:r>
              <a:rPr lang="it-IT" sz="2400" dirty="0" smtClean="0">
                <a:latin typeface="Times New Roman" pitchFamily="18" charset="0"/>
                <a:cs typeface="Times New Roman" pitchFamily="18" charset="0"/>
              </a:rPr>
              <a:t>Rischi per l’apparato muscolo scheletrico. </a:t>
            </a:r>
          </a:p>
          <a:p>
            <a:pPr algn="just"/>
            <a:r>
              <a:rPr lang="it-IT" sz="2400" dirty="0" smtClean="0">
                <a:latin typeface="Times New Roman" pitchFamily="18" charset="0"/>
                <a:cs typeface="Times New Roman" pitchFamily="18" charset="0"/>
              </a:rPr>
              <a:t>Le visite devono essere ripetute con periodicità biennale per i lavoratori che abbiano compiuto i 50 anni di età, quinquennale se di età inferiore. </a:t>
            </a:r>
            <a:endParaRPr lang="it-IT"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2677656"/>
          </a:xfrm>
          <a:prstGeom prst="rect">
            <a:avLst/>
          </a:prstGeom>
        </p:spPr>
        <p:txBody>
          <a:bodyPr wrap="square">
            <a:spAutoFit/>
          </a:bodyPr>
          <a:lstStyle/>
          <a:p>
            <a:pPr algn="just"/>
            <a:r>
              <a:rPr lang="it-IT" sz="2400" dirty="0" smtClean="0">
                <a:latin typeface="Times New Roman" pitchFamily="18" charset="0"/>
                <a:cs typeface="Times New Roman" pitchFamily="18" charset="0"/>
              </a:rPr>
              <a:t>Cosa fare per ridurre il rischio: </a:t>
            </a:r>
          </a:p>
          <a:p>
            <a:pPr algn="just"/>
            <a:r>
              <a:rPr lang="it-IT" sz="2400" dirty="0" smtClean="0">
                <a:latin typeface="Times New Roman" pitchFamily="18" charset="0"/>
                <a:cs typeface="Times New Roman" pitchFamily="18" charset="0"/>
              </a:rPr>
              <a:t>Posizionare gli schermi correttamente rispetto alle fonti di luce naturale affinché non ci siano riflessi e abbagliamenti sugli schermi (90° rispetto alle fonti luminose), e regolare le tende per evitare un’illuminazione troppo intensa; </a:t>
            </a:r>
          </a:p>
          <a:p>
            <a:pPr algn="just"/>
            <a:r>
              <a:rPr lang="it-IT" sz="2400" dirty="0" smtClean="0">
                <a:latin typeface="Times New Roman" pitchFamily="18" charset="0"/>
                <a:cs typeface="Times New Roman" pitchFamily="18" charset="0"/>
              </a:rPr>
              <a:t>Le fonti di luce artificiali devono essere provviste di schermi ed esenti da sfavillio e devono essere poste in </a:t>
            </a:r>
            <a:endParaRPr lang="it-IT"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4154984"/>
          </a:xfrm>
          <a:prstGeom prst="rect">
            <a:avLst/>
          </a:prstGeom>
        </p:spPr>
        <p:txBody>
          <a:bodyPr wrap="square">
            <a:spAutoFit/>
          </a:bodyPr>
          <a:lstStyle/>
          <a:p>
            <a:pPr algn="just"/>
            <a:r>
              <a:rPr lang="it-IT" sz="2400" dirty="0" smtClean="0">
                <a:latin typeface="Times New Roman" pitchFamily="18" charset="0"/>
                <a:cs typeface="Times New Roman" pitchFamily="18" charset="0"/>
              </a:rPr>
              <a:t>Le fonti di luce artificiali devono essere provviste di schermi ed esenti da sfavillio e devono essere poste in modo che siano al di fuori del campo visivo del video terminalista; </a:t>
            </a:r>
          </a:p>
          <a:p>
            <a:pPr algn="just"/>
            <a:r>
              <a:rPr lang="it-IT" sz="2400" dirty="0" smtClean="0">
                <a:latin typeface="Times New Roman" pitchFamily="18" charset="0"/>
                <a:cs typeface="Times New Roman" pitchFamily="18" charset="0"/>
              </a:rPr>
              <a:t>In caso di lampade a soffitto non schermate, la linea tra l’occhio e la lampada formare con l’orizzonte un angolo non inferiore a 60°;</a:t>
            </a:r>
          </a:p>
          <a:p>
            <a:pPr algn="just"/>
            <a:r>
              <a:rPr lang="it-IT" sz="2400" dirty="0" smtClean="0">
                <a:latin typeface="Times New Roman" pitchFamily="18" charset="0"/>
                <a:cs typeface="Times New Roman" pitchFamily="18" charset="0"/>
              </a:rPr>
              <a:t>Le luci da tavolo o anche le altre luci per posto singolo non sono raccomandabili in quanto forniscono in genere una distribuzione non uniforme della luce. In ogni caso, se utilizzate, devono essere schermate e posizionate in modo da non provocare riflessi sul video; </a:t>
            </a:r>
            <a:endParaRPr lang="it-IT"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2739211"/>
          </a:xfrm>
          <a:prstGeom prst="rect">
            <a:avLst/>
          </a:prstGeom>
        </p:spPr>
        <p:txBody>
          <a:bodyPr wrap="square">
            <a:spAutoFit/>
          </a:bodyPr>
          <a:lstStyle/>
          <a:p>
            <a:pPr algn="ctr"/>
            <a:r>
              <a:rPr lang="it-IT" sz="3600" b="1" dirty="0" smtClean="0">
                <a:solidFill>
                  <a:srgbClr val="FF0000"/>
                </a:solidFill>
                <a:latin typeface="Times New Roman" pitchFamily="18" charset="0"/>
                <a:cs typeface="Times New Roman" pitchFamily="18" charset="0"/>
              </a:rPr>
              <a:t>Il Dirigente Scolastico </a:t>
            </a:r>
          </a:p>
          <a:p>
            <a:endParaRPr lang="it-IT" sz="2400" b="1" dirty="0" smtClean="0">
              <a:solidFill>
                <a:srgbClr val="FF0000"/>
              </a:solidFill>
              <a:latin typeface="Times New Roman" pitchFamily="18" charset="0"/>
              <a:cs typeface="Times New Roman" pitchFamily="18" charset="0"/>
            </a:endParaRPr>
          </a:p>
          <a:p>
            <a:pPr algn="just"/>
            <a:r>
              <a:rPr lang="it-IT" sz="2800" b="1" dirty="0" smtClean="0">
                <a:solidFill>
                  <a:srgbClr val="0000FF"/>
                </a:solidFill>
                <a:latin typeface="Times New Roman" pitchFamily="18" charset="0"/>
                <a:cs typeface="Times New Roman" pitchFamily="18" charset="0"/>
              </a:rPr>
              <a:t>È il soggetto titolare del rapporto di lavoro con il lavoratore o, comunque, il soggetto che, secondo l’organizzazione della scuola, ha la responsabilità della scuola stessa ovvero dell’unità produttiva</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Utilizzo Videoterminali: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7929618" cy="3046988"/>
          </a:xfrm>
          <a:prstGeom prst="rect">
            <a:avLst/>
          </a:prstGeom>
        </p:spPr>
        <p:txBody>
          <a:bodyPr wrap="square">
            <a:spAutoFit/>
          </a:bodyPr>
          <a:lstStyle/>
          <a:p>
            <a:pPr algn="just"/>
            <a:r>
              <a:rPr lang="it-IT" sz="2400" dirty="0" smtClean="0">
                <a:latin typeface="Times New Roman" pitchFamily="18" charset="0"/>
                <a:cs typeface="Times New Roman" pitchFamily="18" charset="0"/>
              </a:rPr>
              <a:t>Il piano di lavoro (la scrivania) deve essere stabile e di altezza indicativamente tra 79 e 80 cm; </a:t>
            </a:r>
          </a:p>
          <a:p>
            <a:pPr algn="just"/>
            <a:r>
              <a:rPr lang="it-IT" sz="2400" dirty="0" smtClean="0">
                <a:latin typeface="Times New Roman" pitchFamily="18" charset="0"/>
                <a:cs typeface="Times New Roman" pitchFamily="18" charset="0"/>
              </a:rPr>
              <a:t>Il piano di lavoro deve avere una superficie chiara, possibilmente non di colore bianco, ed in ogni caso non riflettente; </a:t>
            </a:r>
          </a:p>
          <a:p>
            <a:pPr algn="just"/>
            <a:r>
              <a:rPr lang="it-IT" sz="2400" dirty="0" smtClean="0">
                <a:latin typeface="Times New Roman" pitchFamily="18" charset="0"/>
                <a:cs typeface="Times New Roman" pitchFamily="18" charset="0"/>
              </a:rPr>
              <a:t>Posizionare il video e la tastiera in posizione corretta rispetto al corpo (il corpo, la tastiera e il video devono essere sulla stessa linea). </a:t>
            </a:r>
            <a:endParaRPr lang="it-IT"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7" name="Rettangolo 6"/>
          <p:cNvSpPr/>
          <p:nvPr/>
        </p:nvSpPr>
        <p:spPr>
          <a:xfrm>
            <a:off x="357158" y="1582341"/>
            <a:ext cx="8143932" cy="830997"/>
          </a:xfrm>
          <a:prstGeom prst="rect">
            <a:avLst/>
          </a:prstGeom>
        </p:spPr>
        <p:txBody>
          <a:bodyPr wrap="square">
            <a:spAutoFit/>
          </a:bodyPr>
          <a:lstStyle/>
          <a:p>
            <a:r>
              <a:rPr lang="it-IT" sz="2400" b="1" dirty="0" smtClean="0">
                <a:solidFill>
                  <a:srgbClr val="0000FF"/>
                </a:solidFill>
                <a:latin typeface="Times New Roman" pitchFamily="18" charset="0"/>
                <a:cs typeface="Times New Roman" pitchFamily="18" charset="0"/>
              </a:rPr>
              <a:t>Valutazione Rischio GESTANTI:</a:t>
            </a:r>
          </a:p>
          <a:p>
            <a:endParaRPr lang="it-IT" sz="2400" b="1" dirty="0" smtClean="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8" name="Rettangolo 7"/>
          <p:cNvSpPr/>
          <p:nvPr/>
        </p:nvSpPr>
        <p:spPr>
          <a:xfrm>
            <a:off x="285720" y="2143116"/>
            <a:ext cx="8358246" cy="4524315"/>
          </a:xfrm>
          <a:prstGeom prst="rect">
            <a:avLst/>
          </a:prstGeom>
        </p:spPr>
        <p:txBody>
          <a:bodyPr wrap="square">
            <a:spAutoFit/>
          </a:bodyPr>
          <a:lstStyle/>
          <a:p>
            <a:pPr algn="just"/>
            <a:r>
              <a:rPr lang="it-IT" sz="2400" dirty="0" smtClean="0">
                <a:latin typeface="Times New Roman" pitchFamily="18" charset="0"/>
                <a:cs typeface="Times New Roman" pitchFamily="18" charset="0"/>
              </a:rPr>
              <a:t>La finalità di queste linee guida è quella di diffondere agli attori della prevenzione a livello scolastico uno strumento efficace e pratico per la valutazione dei rischi per la salute e sicurezza delle lavoratrici gestanti o in periodo di allattamento, così come previsto dagli articoli 11 e 12 del D.Lgs. 151/01. </a:t>
            </a:r>
          </a:p>
          <a:p>
            <a:pPr algn="just"/>
            <a:r>
              <a:rPr lang="it-IT" sz="2400" dirty="0" smtClean="0">
                <a:latin typeface="Times New Roman" pitchFamily="18" charset="0"/>
                <a:cs typeface="Times New Roman" pitchFamily="18" charset="0"/>
              </a:rPr>
              <a:t>Premessa fondamentale è quanto troviamo riportato su questo tema nella Comunicazione della Commissione delle Comunità Europee del 5/10/2000: </a:t>
            </a:r>
          </a:p>
          <a:p>
            <a:pPr algn="just"/>
            <a:r>
              <a:rPr lang="it-IT" sz="2400" dirty="0" smtClean="0">
                <a:latin typeface="Times New Roman" pitchFamily="18" charset="0"/>
                <a:cs typeface="Times New Roman" pitchFamily="18" charset="0"/>
              </a:rPr>
              <a:t>“La gravidanza non è una malattia ma un aspetto della vita quotidiana”, tuttavia “condizioni suscettibili di essere considerate accettabili in situazioni normali possono non esserlo più durante la gravidanza”. </a:t>
            </a:r>
            <a:endParaRPr lang="it-IT"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3785652"/>
          </a:xfrm>
          <a:prstGeom prst="rect">
            <a:avLst/>
          </a:prstGeom>
        </p:spPr>
        <p:txBody>
          <a:bodyPr wrap="square">
            <a:spAutoFit/>
          </a:bodyPr>
          <a:lstStyle/>
          <a:p>
            <a:pPr algn="just"/>
            <a:r>
              <a:rPr lang="it-IT" sz="2400" dirty="0" smtClean="0">
                <a:latin typeface="Times New Roman" pitchFamily="18" charset="0"/>
                <a:cs typeface="Times New Roman" pitchFamily="18" charset="0"/>
              </a:rPr>
              <a:t>Stesso dicasi per il periodo di allattamento che la Normativa tutela fino al VII mese dopo il parto.</a:t>
            </a:r>
          </a:p>
          <a:p>
            <a:pPr algn="just"/>
            <a:r>
              <a:rPr lang="it-IT" sz="2400" b="1" dirty="0" smtClean="0">
                <a:solidFill>
                  <a:srgbClr val="0000FF"/>
                </a:solidFill>
                <a:latin typeface="Times New Roman" pitchFamily="18" charset="0"/>
                <a:cs typeface="Times New Roman" pitchFamily="18" charset="0"/>
              </a:rPr>
              <a:t>PENDOLARISMO</a:t>
            </a:r>
          </a:p>
          <a:p>
            <a:pPr algn="just"/>
            <a:r>
              <a:rPr lang="it-IT" sz="2400" dirty="0" smtClean="0">
                <a:latin typeface="Times New Roman" pitchFamily="18" charset="0"/>
                <a:cs typeface="Times New Roman" pitchFamily="18" charset="0"/>
              </a:rPr>
              <a:t>Il viaggio tra il luogo di lavoro e l’abituale residenza non viene contemplato dalla legislazione, ma viene comunque citato come fattore di rischio nelle Linee Direttrici UE. </a:t>
            </a:r>
          </a:p>
          <a:p>
            <a:pPr algn="just"/>
            <a:r>
              <a:rPr lang="it-IT" sz="2400" dirty="0" smtClean="0">
                <a:latin typeface="Times New Roman" pitchFamily="18" charset="0"/>
                <a:cs typeface="Times New Roman" pitchFamily="18" charset="0"/>
              </a:rPr>
              <a:t>In linea di massima, si applica il seguente criterio: - un mese anticipato se presente solo il requisito della distanza o il tempo di percorrenza - tutto il periodo del pre - parto se presenti almeno due degli elementi su indicati. </a:t>
            </a:r>
            <a:endParaRPr lang="it-IT" sz="24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MOVIMNTAZIONE Manuale dei Carichi</a:t>
            </a:r>
          </a:p>
          <a:p>
            <a:pPr algn="just"/>
            <a:r>
              <a:rPr lang="it-IT" sz="2400" dirty="0" smtClean="0">
                <a:latin typeface="Times New Roman" pitchFamily="18" charset="0"/>
                <a:cs typeface="Times New Roman" pitchFamily="18" charset="0"/>
              </a:rPr>
              <a:t>Le linee direttrici dell’U.E. definiscono rischiosa la movimentazione manuale di carichi pesanti durante la gravidanza, in quanto questa situazione può determinare lesioni al feto e parto prematuro; inoltre vi è una maggiore suscettibilità dell’apparato osteoarticolare a causa dei mutamenti ormonali che determinano un rilassamento dei legamenti e dei problemi posturali ingenerati dalla gravidanza avanzata. Nel periodo del post-parto, cioè dal </a:t>
            </a:r>
            <a:r>
              <a:rPr lang="it-IT" sz="2400" dirty="0" err="1" smtClean="0">
                <a:latin typeface="Times New Roman" pitchFamily="18" charset="0"/>
                <a:cs typeface="Times New Roman" pitchFamily="18" charset="0"/>
              </a:rPr>
              <a:t>IV</a:t>
            </a:r>
            <a:r>
              <a:rPr lang="it-IT" sz="2400" dirty="0" smtClean="0">
                <a:latin typeface="Times New Roman" pitchFamily="18" charset="0"/>
                <a:cs typeface="Times New Roman" pitchFamily="18" charset="0"/>
              </a:rPr>
              <a:t> al VII mese dopo il parto, va poi tenuto in considerazione che la madre che allatta è più soggetta ad affaticamento psico-fisico e la ripresa dell’attività lavorativa può richiedere un periodo di adattabilità. </a:t>
            </a:r>
            <a:endParaRPr lang="it-IT" sz="24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3046988"/>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MOVIMNTAZIONE Manuale dei Carichi</a:t>
            </a:r>
          </a:p>
          <a:p>
            <a:pPr algn="just"/>
            <a:r>
              <a:rPr lang="it-IT" sz="2400" dirty="0" smtClean="0">
                <a:latin typeface="Times New Roman" pitchFamily="18" charset="0"/>
                <a:cs typeface="Times New Roman" pitchFamily="18" charset="0"/>
              </a:rPr>
              <a:t>Durante la gravidanza deve essere evitata la movimentazione manuale di carichi. Per “carico” si intende un peso superiore ai 3 Kg che venga sollevato in via non occasionale. Per spostamenti di pesi inferiori ai 3 kg. non si applicano i criteri relativi alla movimentazione manuale carichi; in tale contesto vanno valutati altri rischi quali la stazione eretta, le posture incongrue, i ritmi lavorativi. </a:t>
            </a:r>
            <a:endParaRPr lang="it-IT" sz="24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RUMORE</a:t>
            </a:r>
          </a:p>
          <a:p>
            <a:pPr algn="just"/>
            <a:r>
              <a:rPr lang="it-IT" sz="2400" dirty="0" smtClean="0">
                <a:latin typeface="Times New Roman" pitchFamily="18" charset="0"/>
                <a:cs typeface="Times New Roman" pitchFamily="18" charset="0"/>
              </a:rPr>
              <a:t>Il rumore rientra tra gli agenti di cui all’allegato C che il datore di lavoro deve valutare, ai sensi dell’art. 11 del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151/01, individuando le misure di prevenzione e protezione da adottare. Il criterio adottato per l’allontanamento dall’esposizione è il seguente:</a:t>
            </a:r>
          </a:p>
          <a:p>
            <a:pPr algn="just"/>
            <a:r>
              <a:rPr lang="it-IT" sz="2400" dirty="0" smtClean="0">
                <a:latin typeface="Times New Roman" pitchFamily="18" charset="0"/>
                <a:cs typeface="Times New Roman" pitchFamily="18" charset="0"/>
              </a:rPr>
              <a:t>Per tutto il periodo della gravidanza quando i livelli di esposizione al rumore siano uguali o superiori a 80 </a:t>
            </a:r>
            <a:r>
              <a:rPr lang="it-IT" sz="2400" dirty="0" err="1" smtClean="0">
                <a:latin typeface="Times New Roman" pitchFamily="18" charset="0"/>
                <a:cs typeface="Times New Roman" pitchFamily="18" charset="0"/>
              </a:rPr>
              <a:t>dB</a:t>
            </a:r>
            <a:r>
              <a:rPr lang="it-IT" sz="2400" dirty="0" smtClean="0">
                <a:latin typeface="Times New Roman" pitchFamily="18" charset="0"/>
                <a:cs typeface="Times New Roman" pitchFamily="18" charset="0"/>
              </a:rPr>
              <a:t> A ( </a:t>
            </a:r>
            <a:r>
              <a:rPr lang="it-IT" sz="2400" dirty="0" err="1" smtClean="0">
                <a:latin typeface="Times New Roman" pitchFamily="18" charset="0"/>
                <a:cs typeface="Times New Roman" pitchFamily="18" charset="0"/>
              </a:rPr>
              <a:t>Lep</a:t>
            </a:r>
            <a:r>
              <a:rPr lang="it-IT" sz="2400" dirty="0" smtClean="0">
                <a:latin typeface="Times New Roman" pitchFamily="18" charset="0"/>
                <a:cs typeface="Times New Roman" pitchFamily="18" charset="0"/>
              </a:rPr>
              <a:t>,d);</a:t>
            </a:r>
          </a:p>
          <a:p>
            <a:pPr algn="just"/>
            <a:r>
              <a:rPr lang="it-IT" sz="2400" dirty="0" smtClean="0">
                <a:latin typeface="Times New Roman" pitchFamily="18" charset="0"/>
                <a:cs typeface="Times New Roman" pitchFamily="18" charset="0"/>
              </a:rPr>
              <a:t>Anche nel post parto quando i livelli di esposizione siano uguali o superiori agli 85 </a:t>
            </a:r>
            <a:r>
              <a:rPr lang="it-IT" sz="2400" dirty="0" err="1" smtClean="0">
                <a:latin typeface="Times New Roman" pitchFamily="18" charset="0"/>
                <a:cs typeface="Times New Roman" pitchFamily="18" charset="0"/>
              </a:rPr>
              <a:t>dB</a:t>
            </a:r>
            <a:r>
              <a:rPr lang="it-IT" sz="2400" dirty="0" smtClean="0">
                <a:latin typeface="Times New Roman" pitchFamily="18" charset="0"/>
                <a:cs typeface="Times New Roman" pitchFamily="18" charset="0"/>
              </a:rPr>
              <a:t> A ( </a:t>
            </a:r>
            <a:r>
              <a:rPr lang="it-IT" sz="2400" dirty="0" err="1" smtClean="0">
                <a:latin typeface="Times New Roman" pitchFamily="18" charset="0"/>
                <a:cs typeface="Times New Roman" pitchFamily="18" charset="0"/>
              </a:rPr>
              <a:t>Lep</a:t>
            </a:r>
            <a:r>
              <a:rPr lang="it-IT" sz="2400" dirty="0" smtClean="0">
                <a:latin typeface="Times New Roman" pitchFamily="18" charset="0"/>
                <a:cs typeface="Times New Roman" pitchFamily="18" charset="0"/>
              </a:rPr>
              <a:t>,d). (art. 7 comma 4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151/01). </a:t>
            </a:r>
            <a:endParaRPr lang="it-IT"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1000108"/>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785926"/>
            <a:ext cx="8001056" cy="4154984"/>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Stato di Salute della Madre</a:t>
            </a:r>
          </a:p>
          <a:p>
            <a:pPr algn="just"/>
            <a:r>
              <a:rPr lang="it-IT" sz="2400" dirty="0" smtClean="0">
                <a:latin typeface="Times New Roman" pitchFamily="18" charset="0"/>
                <a:cs typeface="Times New Roman" pitchFamily="18" charset="0"/>
              </a:rPr>
              <a:t>Vi possono essere situazioni lavorative che, pur non costituendo di per </a:t>
            </a:r>
            <a:r>
              <a:rPr lang="it-IT" sz="2400" dirty="0" err="1" smtClean="0">
                <a:latin typeface="Times New Roman" pitchFamily="18" charset="0"/>
                <a:cs typeface="Times New Roman" pitchFamily="18" charset="0"/>
              </a:rPr>
              <a:t>se’</a:t>
            </a:r>
            <a:r>
              <a:rPr lang="it-IT" sz="2400" dirty="0" smtClean="0">
                <a:latin typeface="Times New Roman" pitchFamily="18" charset="0"/>
                <a:cs typeface="Times New Roman" pitchFamily="18" charset="0"/>
              </a:rPr>
              <a:t> fonte di rischio tale da richiedere l’allontanamento tuttavia potrebbero aggravare una patologia preesistente della madre. Pertanto e’ necessario considerare anche lo stato di salute dell’interessata (previa opportuna documentazione sanitaria specialistica) in rapporto all’esposizione al rischio e/o eventuali sospette malattie professionali: ad esempio, eventuali stati ansiosi o depressivi in attività che espongono a stress, </a:t>
            </a:r>
            <a:r>
              <a:rPr lang="it-IT" sz="2400" dirty="0" err="1" smtClean="0">
                <a:latin typeface="Times New Roman" pitchFamily="18" charset="0"/>
                <a:cs typeface="Times New Roman" pitchFamily="18" charset="0"/>
              </a:rPr>
              <a:t>allergopatie</a:t>
            </a:r>
            <a:r>
              <a:rPr lang="it-IT" sz="2400" dirty="0" smtClean="0">
                <a:latin typeface="Times New Roman" pitchFamily="18" charset="0"/>
                <a:cs typeface="Times New Roman" pitchFamily="18" charset="0"/>
              </a:rPr>
              <a:t> in attività che comportano l’uso di sostanze irritanti e/o allergizzanti (es. addette alle pulizie ecc.) </a:t>
            </a:r>
            <a:endParaRPr lang="it-IT"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378565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r>
              <a:rPr lang="it-IT" sz="2400" dirty="0" smtClean="0">
                <a:latin typeface="Times New Roman" pitchFamily="18" charset="0"/>
                <a:cs typeface="Times New Roman" pitchFamily="18" charset="0"/>
              </a:rPr>
              <a:t>Mantenere i cassetti delle scrivanie chiusi per evitare urti ed inciampi; </a:t>
            </a:r>
          </a:p>
          <a:p>
            <a:pPr algn="just"/>
            <a:r>
              <a:rPr lang="it-IT" sz="2400" dirty="0" smtClean="0">
                <a:latin typeface="Times New Roman" pitchFamily="18" charset="0"/>
                <a:cs typeface="Times New Roman" pitchFamily="18" charset="0"/>
              </a:rPr>
              <a:t>Mantenere il tavolo di lavoro libero da materiale non necessario; </a:t>
            </a:r>
          </a:p>
          <a:p>
            <a:pPr algn="just"/>
            <a:r>
              <a:rPr lang="it-IT" sz="2400" dirty="0" smtClean="0">
                <a:latin typeface="Times New Roman" pitchFamily="18" charset="0"/>
                <a:cs typeface="Times New Roman" pitchFamily="18" charset="0"/>
              </a:rPr>
              <a:t>Verificare il buono stato dei collegamenti elettrici e delle apparecchiature (in caso di anomalie informare subito il Dirigente Scolastico); </a:t>
            </a:r>
          </a:p>
          <a:p>
            <a:pPr algn="just"/>
            <a:r>
              <a:rPr lang="it-IT" sz="2400" dirty="0" smtClean="0">
                <a:latin typeface="Times New Roman" pitchFamily="18" charset="0"/>
                <a:cs typeface="Times New Roman" pitchFamily="18" charset="0"/>
              </a:rPr>
              <a:t>Per il collegamento di più apparecchiature non utilizzare prese a T o multiple, ma richiedere l’installazione di più prese; </a:t>
            </a:r>
            <a:endParaRPr lang="it-IT"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r>
              <a:rPr lang="it-IT" sz="2400" dirty="0" smtClean="0">
                <a:latin typeface="Times New Roman" pitchFamily="18" charset="0"/>
                <a:cs typeface="Times New Roman" pitchFamily="18" charset="0"/>
              </a:rPr>
              <a:t>Posizionare le apparecchiature e raccogliere i cavi elettrici e di trasmissione in modo che non provochino intralci; </a:t>
            </a:r>
          </a:p>
          <a:p>
            <a:pPr algn="just"/>
            <a:r>
              <a:rPr lang="it-IT" sz="2400" dirty="0" smtClean="0">
                <a:latin typeface="Times New Roman" pitchFamily="18" charset="0"/>
                <a:cs typeface="Times New Roman" pitchFamily="18" charset="0"/>
              </a:rPr>
              <a:t>Verificare il buono stato di ancoraggio e stabilità degli scaffali (in caso di anomalie informare subito il Dirigente Scolastico); Non sovraccaricare gli scaffali con oggetti troppo pesanti e posizionarli in modo stabile; </a:t>
            </a:r>
          </a:p>
          <a:p>
            <a:pPr algn="just"/>
            <a:r>
              <a:rPr lang="it-IT" sz="2400" dirty="0" smtClean="0">
                <a:latin typeface="Times New Roman" pitchFamily="18" charset="0"/>
                <a:cs typeface="Times New Roman" pitchFamily="18" charset="0"/>
              </a:rPr>
              <a:t>Se si devono porre oggetti in alto evitare di inclinare la schiena, ma usare una scala a norma; </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2000239"/>
            <a:ext cx="7786742" cy="4154984"/>
          </a:xfrm>
          <a:prstGeom prst="rect">
            <a:avLst/>
          </a:prstGeom>
        </p:spPr>
        <p:txBody>
          <a:bodyPr wrap="square">
            <a:spAutoFit/>
          </a:bodyPr>
          <a:lstStyle/>
          <a:p>
            <a:pPr algn="just"/>
            <a:r>
              <a:rPr lang="it-IT" sz="2400" dirty="0" smtClean="0">
                <a:latin typeface="Times New Roman" pitchFamily="18" charset="0"/>
                <a:cs typeface="Times New Roman" pitchFamily="18" charset="0"/>
              </a:rPr>
              <a:t>Verificare il buono stato della scala e prima di salire che sia correttamente aperta e ben posizionata; </a:t>
            </a:r>
          </a:p>
          <a:p>
            <a:pPr algn="just"/>
            <a:r>
              <a:rPr lang="it-IT" sz="2400" dirty="0" smtClean="0">
                <a:latin typeface="Times New Roman" pitchFamily="18" charset="0"/>
                <a:cs typeface="Times New Roman" pitchFamily="18" charset="0"/>
              </a:rPr>
              <a:t>Non utilizzare le scale in modo non conforme o arrampicarsi sugli scaffali, su cataste di documenti o su sedie; </a:t>
            </a:r>
          </a:p>
          <a:p>
            <a:pPr algn="just"/>
            <a:r>
              <a:rPr lang="it-IT" sz="2400" dirty="0" smtClean="0">
                <a:latin typeface="Times New Roman" pitchFamily="18" charset="0"/>
                <a:cs typeface="Times New Roman" pitchFamily="18" charset="0"/>
              </a:rPr>
              <a:t>Non installare utilizzatori non autorizzati quali fornelli, stufette elettriche, scaldavivande, fornelli elettrici, ecc.;  Ridurre la quantità di toner per fotocopiatrici immagazzinata al quantitativo minimo di consumo; </a:t>
            </a:r>
          </a:p>
          <a:p>
            <a:pPr algn="just"/>
            <a:r>
              <a:rPr lang="it-IT" sz="2400" dirty="0" smtClean="0">
                <a:latin typeface="Times New Roman" pitchFamily="18" charset="0"/>
                <a:cs typeface="Times New Roman" pitchFamily="18" charset="0"/>
              </a:rPr>
              <a:t>Se la sostituzione del toner non è affidata ad una ditta specializzata, eseguire la sostituzione del utilizzando guanti monouso e mascherine; </a:t>
            </a:r>
            <a:endParaRPr lang="it-IT"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1015663"/>
          </a:xfrm>
          <a:prstGeom prst="rect">
            <a:avLst/>
          </a:prstGeom>
        </p:spPr>
        <p:txBody>
          <a:bodyPr wrap="square">
            <a:spAutoFit/>
          </a:bodyPr>
          <a:lstStyle/>
          <a:p>
            <a:pPr algn="ctr"/>
            <a:r>
              <a:rPr lang="it-IT" sz="3600" b="1" dirty="0" smtClean="0">
                <a:solidFill>
                  <a:srgbClr val="FF0000"/>
                </a:solidFill>
                <a:latin typeface="Times New Roman" pitchFamily="18" charset="0"/>
                <a:cs typeface="Times New Roman" pitchFamily="18" charset="0"/>
              </a:rPr>
              <a:t>Il Dirigente Scolastico </a:t>
            </a:r>
          </a:p>
          <a:p>
            <a:endParaRPr lang="it-IT" sz="2400" b="1" dirty="0" smtClean="0">
              <a:solidFill>
                <a:srgbClr val="FF0000"/>
              </a:solidFill>
              <a:latin typeface="Times New Roman" pitchFamily="18" charset="0"/>
              <a:cs typeface="Times New Roman" pitchFamily="18" charset="0"/>
            </a:endParaRPr>
          </a:p>
        </p:txBody>
      </p:sp>
      <p:sp>
        <p:nvSpPr>
          <p:cNvPr id="6" name="Rettangolo 5"/>
          <p:cNvSpPr/>
          <p:nvPr/>
        </p:nvSpPr>
        <p:spPr>
          <a:xfrm>
            <a:off x="428596" y="2143116"/>
            <a:ext cx="8286808" cy="2677656"/>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DS: Che fa? </a:t>
            </a:r>
          </a:p>
          <a:p>
            <a:r>
              <a:rPr lang="it-IT" sz="2800" b="1" dirty="0" smtClean="0">
                <a:solidFill>
                  <a:srgbClr val="0000FF"/>
                </a:solidFill>
                <a:latin typeface="Times New Roman" pitchFamily="18" charset="0"/>
                <a:cs typeface="Times New Roman" pitchFamily="18" charset="0"/>
              </a:rPr>
              <a:t>È responsabile della scuola </a:t>
            </a:r>
          </a:p>
          <a:p>
            <a:r>
              <a:rPr lang="it-IT" sz="2800" b="1" dirty="0" smtClean="0">
                <a:solidFill>
                  <a:srgbClr val="0000FF"/>
                </a:solidFill>
                <a:latin typeface="Times New Roman" pitchFamily="18" charset="0"/>
                <a:cs typeface="Times New Roman" pitchFamily="18" charset="0"/>
              </a:rPr>
              <a:t>Valuta i rischi presenti </a:t>
            </a:r>
          </a:p>
          <a:p>
            <a:r>
              <a:rPr lang="it-IT" sz="2800" b="1" dirty="0" smtClean="0">
                <a:solidFill>
                  <a:srgbClr val="0000FF"/>
                </a:solidFill>
                <a:latin typeface="Times New Roman" pitchFamily="18" charset="0"/>
                <a:cs typeface="Times New Roman" pitchFamily="18" charset="0"/>
              </a:rPr>
              <a:t>Adotta misure di prevenzione e protezione </a:t>
            </a:r>
          </a:p>
          <a:p>
            <a:r>
              <a:rPr lang="it-IT" sz="2800" b="1" dirty="0" smtClean="0">
                <a:solidFill>
                  <a:srgbClr val="0000FF"/>
                </a:solidFill>
                <a:latin typeface="Times New Roman" pitchFamily="18" charset="0"/>
                <a:cs typeface="Times New Roman" pitchFamily="18" charset="0"/>
              </a:rPr>
              <a:t>Nomina le figure e organizza l’attività in modo da ridurre al minimo i rischi </a:t>
            </a:r>
            <a:endParaRPr lang="it-IT" sz="2800" b="1" dirty="0">
              <a:solidFill>
                <a:srgbClr val="0000FF"/>
              </a:solidFill>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RISCHI PER LA SALUTE: </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9" name="Rettangolo 8"/>
          <p:cNvSpPr/>
          <p:nvPr/>
        </p:nvSpPr>
        <p:spPr>
          <a:xfrm>
            <a:off x="428596" y="1285860"/>
            <a:ext cx="8001056"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NORME COMPORTAMENTALI</a:t>
            </a: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2000239"/>
            <a:ext cx="7786742" cy="1200329"/>
          </a:xfrm>
          <a:prstGeom prst="rect">
            <a:avLst/>
          </a:prstGeom>
        </p:spPr>
        <p:txBody>
          <a:bodyPr wrap="square">
            <a:spAutoFit/>
          </a:bodyPr>
          <a:lstStyle/>
          <a:p>
            <a:pPr algn="just"/>
            <a:r>
              <a:rPr lang="it-IT" sz="2400" dirty="0" smtClean="0">
                <a:latin typeface="Times New Roman" pitchFamily="18" charset="0"/>
                <a:cs typeface="Times New Roman" pitchFamily="18" charset="0"/>
              </a:rPr>
              <a:t>Verificare che ci sia la dovuta aerazione nei locali ove sono installate fotocopiatrici e stampanti laser; </a:t>
            </a:r>
          </a:p>
          <a:p>
            <a:pPr algn="just"/>
            <a:r>
              <a:rPr lang="it-IT" sz="2400" dirty="0" smtClean="0">
                <a:latin typeface="Times New Roman" pitchFamily="18" charset="0"/>
                <a:cs typeface="Times New Roman" pitchFamily="18" charset="0"/>
              </a:rPr>
              <a:t>Gettare nel contenitore differenziato i toner usati. </a:t>
            </a:r>
            <a:endParaRPr lang="it-IT" sz="24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dirty="0" smtClean="0">
                <a:latin typeface="Times New Roman" pitchFamily="18" charset="0"/>
                <a:cs typeface="Times New Roman" pitchFamily="18" charset="0"/>
              </a:rPr>
              <a:t>Le emergenze sono fatti o eventi che possono verificarsi improvvisamente e cogliere di sorpresa; sono situazioni che possono costituire grave pericolo e perciò richiedono provvedimenti eccezionali. </a:t>
            </a:r>
          </a:p>
          <a:p>
            <a:pPr algn="just"/>
            <a:r>
              <a:rPr lang="it-IT" sz="2400" dirty="0" smtClean="0">
                <a:latin typeface="Times New Roman" pitchFamily="18" charset="0"/>
                <a:cs typeface="Times New Roman" pitchFamily="18" charset="0"/>
              </a:rPr>
              <a:t>Il Piano per le Emergenze prevede le possibili situazioni di pericolo e prescrive le procedure da applicare per fronteggiarle, ridurle o prevenirle. </a:t>
            </a:r>
          </a:p>
          <a:p>
            <a:pPr algn="just"/>
            <a:r>
              <a:rPr lang="it-IT" sz="2400" dirty="0" smtClean="0">
                <a:latin typeface="Times New Roman" pitchFamily="18" charset="0"/>
                <a:cs typeface="Times New Roman" pitchFamily="18" charset="0"/>
              </a:rPr>
              <a:t>Particolare importanza assume, in questo contesto, la prova pratica di evacuazione degli edifici, che deve essere eseguita sempre con serietà e senso di responsabilità. </a:t>
            </a:r>
          </a:p>
          <a:p>
            <a:pPr algn="just"/>
            <a:r>
              <a:rPr lang="it-IT" sz="2400" dirty="0" smtClean="0">
                <a:latin typeface="Times New Roman" pitchFamily="18" charset="0"/>
                <a:cs typeface="Times New Roman" pitchFamily="18" charset="0"/>
              </a:rPr>
              <a:t>Il Piano di Emergenza è un Documento importante che tutti devono conoscere. Una copia del Piano, con le Planimetrie è custodito nella Scuola.</a:t>
            </a:r>
            <a:endParaRPr lang="it-IT" sz="2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78565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Obiettivi del piano di emergenza.</a:t>
            </a:r>
          </a:p>
          <a:p>
            <a:pPr algn="just"/>
            <a:r>
              <a:rPr lang="it-IT" sz="2400" dirty="0" smtClean="0">
                <a:latin typeface="Times New Roman" pitchFamily="18" charset="0"/>
                <a:cs typeface="Times New Roman" pitchFamily="18" charset="0"/>
              </a:rPr>
              <a:t>Gli obiettivi che persegue un piano di emergenza sono: - affrontare l'emergenza fin dal primo insorgere per contenerne gli effetti sulla popolazione scolastica; </a:t>
            </a:r>
          </a:p>
          <a:p>
            <a:pPr algn="just"/>
            <a:r>
              <a:rPr lang="it-IT" sz="2400" dirty="0" smtClean="0">
                <a:latin typeface="Times New Roman" pitchFamily="18" charset="0"/>
                <a:cs typeface="Times New Roman" pitchFamily="18" charset="0"/>
              </a:rPr>
              <a:t>pianificare le azioni necessarie per proteggere le persone sia da eventi interni che esterni; </a:t>
            </a:r>
          </a:p>
          <a:p>
            <a:pPr algn="just"/>
            <a:r>
              <a:rPr lang="it-IT" sz="2400" dirty="0" smtClean="0">
                <a:latin typeface="Times New Roman" pitchFamily="18" charset="0"/>
                <a:cs typeface="Times New Roman" pitchFamily="18" charset="0"/>
              </a:rPr>
              <a:t>coordinare i servizi di emergenza, lo staff tecnico e la direzione didattica; </a:t>
            </a:r>
          </a:p>
          <a:p>
            <a:pPr algn="just"/>
            <a:r>
              <a:rPr lang="it-IT" sz="2400" dirty="0" smtClean="0">
                <a:latin typeface="Times New Roman" pitchFamily="18" charset="0"/>
                <a:cs typeface="Times New Roman" pitchFamily="18" charset="0"/>
              </a:rPr>
              <a:t>fornire una base informativa </a:t>
            </a:r>
            <a:r>
              <a:rPr lang="it-IT" sz="2400" dirty="0" err="1" smtClean="0">
                <a:latin typeface="Times New Roman" pitchFamily="18" charset="0"/>
                <a:cs typeface="Times New Roman" pitchFamily="18" charset="0"/>
              </a:rPr>
              <a:t>didattic</a:t>
            </a:r>
            <a:r>
              <a:rPr lang="it-IT" sz="2400" dirty="0" smtClean="0">
                <a:latin typeface="Times New Roman" pitchFamily="18" charset="0"/>
                <a:cs typeface="Times New Roman" pitchFamily="18" charset="0"/>
              </a:rPr>
              <a:t> per la formazione del personale docente, degli alunni e dei genitori degli alunni.</a:t>
            </a:r>
            <a:endParaRPr lang="it-IT" sz="24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alla gestione dell’Emergenza.</a:t>
            </a:r>
          </a:p>
          <a:p>
            <a:pPr algn="just"/>
            <a:r>
              <a:rPr lang="it-IT" sz="2400" dirty="0" smtClean="0">
                <a:latin typeface="Times New Roman" pitchFamily="18" charset="0"/>
                <a:cs typeface="Times New Roman" pitchFamily="18" charset="0"/>
              </a:rPr>
              <a:t>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Aprono i cancelli al contorno dell’edificio per consentire l’accesso ai mezzi di soccorso; </a:t>
            </a:r>
          </a:p>
          <a:p>
            <a:pPr algn="just"/>
            <a:r>
              <a:rPr lang="it-IT" sz="2400" dirty="0" smtClean="0">
                <a:latin typeface="Times New Roman" pitchFamily="18" charset="0"/>
                <a:cs typeface="Times New Roman" pitchFamily="18" charset="0"/>
              </a:rPr>
              <a:t>Accertano e se necessario rimuovono gli ostacoli di impedimento alla fruizione dei mezzi fissi di difesa o che condizionano il deflusso delle masse verso luoghi sicuri (aree di raccolta); </a:t>
            </a:r>
          </a:p>
          <a:p>
            <a:pPr algn="just"/>
            <a:r>
              <a:rPr lang="it-IT" sz="2400" dirty="0" smtClean="0">
                <a:latin typeface="Times New Roman" pitchFamily="18" charset="0"/>
                <a:cs typeface="Times New Roman" pitchFamily="18" charset="0"/>
              </a:rPr>
              <a:t>disattivano i quadri elettrici di piano e gli impianti di ventilazione; Segnalano i percorsi di esodo ai flussi che evacuano il piano e rassicurano le masse per consentire un deflusso ordinato e composto; </a:t>
            </a:r>
            <a:endParaRPr lang="it-IT" sz="24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1938992"/>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alla gestione dell’Emergenza.</a:t>
            </a:r>
          </a:p>
          <a:p>
            <a:pPr algn="just"/>
            <a:r>
              <a:rPr lang="it-IT" sz="2400" dirty="0" smtClean="0">
                <a:latin typeface="Times New Roman" pitchFamily="18" charset="0"/>
                <a:cs typeface="Times New Roman" pitchFamily="18" charset="0"/>
              </a:rPr>
              <a:t>Aiutano le persone in evidente stato di maggiore agitazione; Ispezionano i locali di piano prima di abbandonare la postazione; </a:t>
            </a:r>
          </a:p>
          <a:p>
            <a:pPr algn="just"/>
            <a:r>
              <a:rPr lang="it-IT" sz="2400" dirty="0" smtClean="0">
                <a:latin typeface="Times New Roman" pitchFamily="18" charset="0"/>
                <a:cs typeface="Times New Roman" pitchFamily="18" charset="0"/>
              </a:rPr>
              <a:t>Chiudono le porte delle aule e dei locali della Scuola.</a:t>
            </a:r>
            <a:endParaRPr lang="it-IT" sz="24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 pronto Intervento.</a:t>
            </a:r>
          </a:p>
          <a:p>
            <a:pPr algn="just"/>
            <a:r>
              <a:rPr lang="it-IT" sz="2400" dirty="0" smtClean="0">
                <a:latin typeface="Times New Roman" pitchFamily="18" charset="0"/>
                <a:cs typeface="Times New Roman" pitchFamily="18" charset="0"/>
              </a:rPr>
              <a:t>Raggiungono l’area in cui si è verificato l’incidente ed 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Contrastano l’evento con le difese, attrezzature e risorse disponibili; </a:t>
            </a:r>
          </a:p>
          <a:p>
            <a:pPr algn="just"/>
            <a:r>
              <a:rPr lang="it-IT" sz="2400" dirty="0" smtClean="0">
                <a:latin typeface="Times New Roman" pitchFamily="18" charset="0"/>
                <a:cs typeface="Times New Roman" pitchFamily="18" charset="0"/>
              </a:rPr>
              <a:t>Predispongono i mezzi di contrasto all’evento all’uso da parte delle squadre esterne di soccorso; </a:t>
            </a:r>
          </a:p>
          <a:p>
            <a:pPr algn="just"/>
            <a:r>
              <a:rPr lang="it-IT" sz="2400" dirty="0" smtClean="0">
                <a:latin typeface="Times New Roman" pitchFamily="18" charset="0"/>
                <a:cs typeface="Times New Roman" pitchFamily="18" charset="0"/>
              </a:rPr>
              <a:t>Collaborano con le squadre esterne di soccorso con azioni di supporto e forniscono a questi ultimi ogni intimazione per localizzare le difese ed i mezzi di contrasto esistenti nel plesso scolastico; </a:t>
            </a:r>
            <a:endParaRPr lang="it-IT" sz="24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5262979"/>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addetti al pronto Intervento.</a:t>
            </a:r>
          </a:p>
          <a:p>
            <a:pPr algn="just"/>
            <a:r>
              <a:rPr lang="it-IT" sz="2400" dirty="0" smtClean="0">
                <a:latin typeface="Times New Roman" pitchFamily="18" charset="0"/>
                <a:cs typeface="Times New Roman" pitchFamily="18" charset="0"/>
              </a:rPr>
              <a:t>Raggiungono l’area in cui si è verificato l’incidente ed eseguono i compiti codificati dal Piano di Emergenza, commisurando le azioni alle circostanze in atto; </a:t>
            </a:r>
          </a:p>
          <a:p>
            <a:pPr algn="just"/>
            <a:r>
              <a:rPr lang="it-IT" sz="2400" dirty="0" smtClean="0">
                <a:latin typeface="Times New Roman" pitchFamily="18" charset="0"/>
                <a:cs typeface="Times New Roman" pitchFamily="18" charset="0"/>
              </a:rPr>
              <a:t>Contrastano l’evento con le difese, attrezzature e risorse disponibili; </a:t>
            </a:r>
          </a:p>
          <a:p>
            <a:pPr algn="just"/>
            <a:r>
              <a:rPr lang="it-IT" sz="2400" dirty="0" smtClean="0">
                <a:latin typeface="Times New Roman" pitchFamily="18" charset="0"/>
                <a:cs typeface="Times New Roman" pitchFamily="18" charset="0"/>
              </a:rPr>
              <a:t>Predispongono i mezzi di contrasto all’evento all’uso da parte delle squadre esterne di soccorso; </a:t>
            </a:r>
          </a:p>
          <a:p>
            <a:pPr algn="just"/>
            <a:r>
              <a:rPr lang="it-IT" sz="2400" dirty="0" smtClean="0">
                <a:latin typeface="Times New Roman" pitchFamily="18" charset="0"/>
                <a:cs typeface="Times New Roman" pitchFamily="18" charset="0"/>
              </a:rPr>
              <a:t>Collaborano con le squadre esterne di soccorso con azioni di supporto e forniscono a questi ultimi ogni intimazione per localizzare le difese ed i mezzi di contrasto esistenti nel plesso scolastico; </a:t>
            </a:r>
          </a:p>
          <a:p>
            <a:pPr algn="just"/>
            <a:r>
              <a:rPr lang="it-IT" sz="2400" dirty="0" smtClean="0">
                <a:latin typeface="Times New Roman" pitchFamily="18" charset="0"/>
                <a:cs typeface="Times New Roman" pitchFamily="18" charset="0"/>
              </a:rPr>
              <a:t>Abbandonano e/o si allontanano dalla zona interessata dall’incidente su disposizione dei Vigili del Fuoco intervenuti.</a:t>
            </a:r>
            <a:endParaRPr lang="it-IT" sz="24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2308324"/>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ausiliari per assistenza ai disabili.</a:t>
            </a:r>
          </a:p>
          <a:p>
            <a:pPr algn="just"/>
            <a:r>
              <a:rPr lang="it-IT" sz="2400" dirty="0" smtClean="0">
                <a:latin typeface="Times New Roman" pitchFamily="18" charset="0"/>
                <a:cs typeface="Times New Roman" pitchFamily="18" charset="0"/>
              </a:rPr>
              <a:t>Raggiungono il disabile al quale il Piano di Emergenza ha affidato l’assistenza; </a:t>
            </a:r>
          </a:p>
          <a:p>
            <a:pPr algn="just"/>
            <a:r>
              <a:rPr lang="it-IT" sz="2400" dirty="0" smtClean="0">
                <a:latin typeface="Times New Roman" pitchFamily="18" charset="0"/>
                <a:cs typeface="Times New Roman" pitchFamily="18" charset="0"/>
              </a:rPr>
              <a:t>Affrettano l’evacuazione del disabile; </a:t>
            </a:r>
          </a:p>
          <a:p>
            <a:pPr algn="just"/>
            <a:r>
              <a:rPr lang="it-IT" sz="2400" dirty="0" smtClean="0">
                <a:latin typeface="Times New Roman" pitchFamily="18" charset="0"/>
                <a:cs typeface="Times New Roman" pitchFamily="18" charset="0"/>
              </a:rPr>
              <a:t>Assistono il disabile anche dopo aver raggiunto il luogo sicuro previsto dal Piano di Emergenza. </a:t>
            </a:r>
            <a:endParaRPr lang="it-IT" sz="24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524315"/>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apri fila e dei chiudi fila</a:t>
            </a:r>
          </a:p>
          <a:p>
            <a:pPr algn="just"/>
            <a:r>
              <a:rPr lang="it-IT" sz="2400" dirty="0" smtClean="0">
                <a:latin typeface="Times New Roman" pitchFamily="18" charset="0"/>
                <a:cs typeface="Times New Roman" pitchFamily="18" charset="0"/>
              </a:rPr>
              <a:t>Le classi possono essere organizzate in modo da prevedere alunni </a:t>
            </a:r>
            <a:r>
              <a:rPr lang="it-IT" sz="2400" dirty="0" err="1" smtClean="0">
                <a:latin typeface="Times New Roman" pitchFamily="18" charset="0"/>
                <a:cs typeface="Times New Roman" pitchFamily="18" charset="0"/>
              </a:rPr>
              <a:t>apri-fila</a:t>
            </a:r>
            <a:r>
              <a:rPr lang="it-IT" sz="2400" dirty="0" smtClean="0">
                <a:latin typeface="Times New Roman" pitchFamily="18" charset="0"/>
                <a:cs typeface="Times New Roman" pitchFamily="18" charset="0"/>
              </a:rPr>
              <a:t> e </a:t>
            </a:r>
            <a:r>
              <a:rPr lang="it-IT" sz="2400" dirty="0" err="1" smtClean="0">
                <a:latin typeface="Times New Roman" pitchFamily="18" charset="0"/>
                <a:cs typeface="Times New Roman" pitchFamily="18" charset="0"/>
              </a:rPr>
              <a:t>chiudi-fila</a:t>
            </a:r>
            <a:r>
              <a:rPr lang="it-IT" sz="2400" dirty="0" smtClean="0">
                <a:latin typeface="Times New Roman" pitchFamily="18" charset="0"/>
                <a:cs typeface="Times New Roman" pitchFamily="18" charset="0"/>
              </a:rPr>
              <a:t>. </a:t>
            </a:r>
          </a:p>
          <a:p>
            <a:pPr algn="just"/>
            <a:r>
              <a:rPr lang="it-IT" sz="2400" dirty="0" smtClean="0">
                <a:latin typeface="Times New Roman" pitchFamily="18" charset="0"/>
                <a:cs typeface="Times New Roman" pitchFamily="18" charset="0"/>
              </a:rPr>
              <a:t>Costoro si dispongono durante l’evacuazione ordinata della classe alla testa ed alla coda della “colonna” (in fila indiana tenendosi per mano). </a:t>
            </a:r>
          </a:p>
          <a:p>
            <a:pPr algn="just"/>
            <a:r>
              <a:rPr lang="it-IT" sz="2400" dirty="0" smtClean="0">
                <a:latin typeface="Times New Roman" pitchFamily="18" charset="0"/>
                <a:cs typeface="Times New Roman" pitchFamily="18" charset="0"/>
              </a:rPr>
              <a:t>Con il loro comportamento sicuro e determinato devono trasmettere fiducia e tranquillità agli altri compagni. - Precedono e seguono la “colonna” (in fila indiana tenendosi per mano) che defluisce dall’aula per evacuare; - Controllano che i compagni non indugino a raccogliere effetti personali ed indumenti; </a:t>
            </a:r>
            <a:endParaRPr lang="it-IT" sz="24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2677656"/>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degli apri fila e dei chiudi fila</a:t>
            </a:r>
          </a:p>
          <a:p>
            <a:pPr algn="just"/>
            <a:r>
              <a:rPr lang="it-IT" sz="2400" dirty="0" smtClean="0">
                <a:latin typeface="Times New Roman" pitchFamily="18" charset="0"/>
                <a:cs typeface="Times New Roman" pitchFamily="18" charset="0"/>
              </a:rPr>
              <a:t>L’insegnante in servizio al momento dell’evento, dopo essere uscito dall’aula, si dispone nell’ultima postazione della “colonna”, per controllare che questa non si disgreghi durante l’esodo. </a:t>
            </a:r>
          </a:p>
          <a:p>
            <a:pPr algn="just"/>
            <a:r>
              <a:rPr lang="it-IT" sz="2400" dirty="0" smtClean="0">
                <a:latin typeface="Times New Roman" pitchFamily="18" charset="0"/>
                <a:cs typeface="Times New Roman" pitchFamily="18" charset="0"/>
              </a:rPr>
              <a:t>Recupera e porta con se il registro di classe per il controllo delle presenze una volta raggiunto il luogo sicuro esterno. </a:t>
            </a:r>
            <a:endParaRPr lang="it-IT"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1200329"/>
          </a:xfrm>
          <a:prstGeom prst="rect">
            <a:avLst/>
          </a:prstGeom>
        </p:spPr>
        <p:txBody>
          <a:bodyPr wrap="square">
            <a:spAutoFit/>
          </a:bodyPr>
          <a:lstStyle/>
          <a:p>
            <a:pPr algn="ctr"/>
            <a:r>
              <a:rPr lang="it-IT" sz="3600" b="1" dirty="0" smtClean="0">
                <a:solidFill>
                  <a:srgbClr val="0000FF"/>
                </a:solidFill>
                <a:latin typeface="Times New Roman" pitchFamily="18" charset="0"/>
                <a:cs typeface="Times New Roman" pitchFamily="18" charset="0"/>
              </a:rPr>
              <a:t>Il responsabile del servizio di prevenzione e protezione (RSPP) </a:t>
            </a:r>
            <a:endParaRPr lang="it-IT" sz="24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4832092"/>
          </a:xfrm>
          <a:prstGeom prst="rect">
            <a:avLst/>
          </a:prstGeom>
        </p:spPr>
        <p:txBody>
          <a:bodyPr wrap="square">
            <a:spAutoFit/>
          </a:bodyPr>
          <a:lstStyle/>
          <a:p>
            <a:pPr algn="just"/>
            <a:r>
              <a:rPr lang="it-IT" sz="2800" dirty="0" smtClean="0">
                <a:solidFill>
                  <a:srgbClr val="0000FF"/>
                </a:solidFill>
                <a:latin typeface="Times New Roman" pitchFamily="18" charset="0"/>
                <a:cs typeface="Times New Roman" pitchFamily="18" charset="0"/>
              </a:rPr>
              <a:t>È </a:t>
            </a:r>
            <a:r>
              <a:rPr lang="it-IT" sz="2800" b="1" dirty="0" smtClean="0">
                <a:solidFill>
                  <a:srgbClr val="0000FF"/>
                </a:solidFill>
                <a:latin typeface="Times New Roman" pitchFamily="18" charset="0"/>
                <a:cs typeface="Times New Roman" pitchFamily="18" charset="0"/>
              </a:rPr>
              <a:t>designato direttamente dal datore di lavoro </a:t>
            </a:r>
            <a:r>
              <a:rPr lang="it-IT" sz="2800" dirty="0" smtClean="0">
                <a:solidFill>
                  <a:srgbClr val="0000FF"/>
                </a:solidFill>
                <a:latin typeface="Times New Roman" pitchFamily="18" charset="0"/>
                <a:cs typeface="Times New Roman" pitchFamily="18" charset="0"/>
              </a:rPr>
              <a:t>ed è in possesso di un titolo di studio non inferiore al diploma di istruzione secondaria superiore nonché di un attestato di frequenza, con verifica dell’apprendimento, a specifici corsi di formazione adeguati alla natura dei rischi presenti sul luogo di lavoro e relativi alle attività lavorative. </a:t>
            </a:r>
          </a:p>
          <a:p>
            <a:pPr algn="just"/>
            <a:r>
              <a:rPr lang="it-IT" sz="2800" dirty="0" smtClean="0">
                <a:solidFill>
                  <a:srgbClr val="0000FF"/>
                </a:solidFill>
                <a:latin typeface="Times New Roman" pitchFamily="18" charset="0"/>
                <a:cs typeface="Times New Roman" pitchFamily="18" charset="0"/>
              </a:rPr>
              <a:t>Il RSPP non risponde direttamente per i reati propri in materia di prevenzione ma, se dall’omissione di misure di prevenzione, deriva un danno a persone o cose questo può essere chiamato in causa per verificare il suo operato. </a:t>
            </a:r>
          </a:p>
          <a:p>
            <a:pPr algn="just"/>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416320"/>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Compiti delle singole CLASSI</a:t>
            </a:r>
          </a:p>
          <a:p>
            <a:pPr algn="just"/>
            <a:r>
              <a:rPr lang="it-IT" sz="2400" dirty="0" smtClean="0">
                <a:latin typeface="Times New Roman" pitchFamily="18" charset="0"/>
                <a:cs typeface="Times New Roman" pitchFamily="18" charset="0"/>
              </a:rPr>
              <a:t>Eseguono con diligenza gli ordini impartiti dall’insegnante; - Evitano di portare ogni effetto personale pesante e/o voluminoso, inclusi gli indumenti di natura acrilica e/o plastica; </a:t>
            </a:r>
          </a:p>
          <a:p>
            <a:pPr algn="just"/>
            <a:r>
              <a:rPr lang="it-IT" sz="2400" dirty="0" smtClean="0">
                <a:latin typeface="Times New Roman" pitchFamily="18" charset="0"/>
                <a:cs typeface="Times New Roman" pitchFamily="18" charset="0"/>
              </a:rPr>
              <a:t>Compongono la “colonna” di deflusso disponendosi in fila indiana e prendendosi per mano; </a:t>
            </a:r>
          </a:p>
          <a:p>
            <a:pPr algn="just"/>
            <a:r>
              <a:rPr lang="it-IT" sz="2400" dirty="0" smtClean="0">
                <a:latin typeface="Times New Roman" pitchFamily="18" charset="0"/>
                <a:cs typeface="Times New Roman" pitchFamily="18" charset="0"/>
              </a:rPr>
              <a:t>Raggiungono il luogo sicuro esterno rimanendo sempre nel gruppo fino alla cessazione dell’emergenza. </a:t>
            </a:r>
            <a:endParaRPr lang="it-IT" sz="24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3416320"/>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La SEGNALETICA di SICUREZZA</a:t>
            </a:r>
          </a:p>
          <a:p>
            <a:r>
              <a:rPr lang="it-IT" sz="2400" dirty="0" smtClean="0">
                <a:latin typeface="Times New Roman" pitchFamily="18" charset="0"/>
                <a:cs typeface="Times New Roman" pitchFamily="18" charset="0"/>
              </a:rPr>
              <a:t>La segnaletica di sicurezza serve ad attirare in modo rapido e facilmente comprendibile l’attenzione su oggetti e situazioni che possono provocare determinati pericoli. La forma, i colori, le caratteristiche dei diversi tipi di segnaletica sono disciplinati dal D. </a:t>
            </a:r>
            <a:r>
              <a:rPr lang="it-IT" sz="2400" dirty="0" err="1" smtClean="0">
                <a:latin typeface="Times New Roman" pitchFamily="18" charset="0"/>
                <a:cs typeface="Times New Roman" pitchFamily="18" charset="0"/>
              </a:rPr>
              <a:t>Lgs</a:t>
            </a:r>
            <a:r>
              <a:rPr lang="it-IT" sz="2400" dirty="0" smtClean="0">
                <a:latin typeface="Times New Roman" pitchFamily="18" charset="0"/>
                <a:cs typeface="Times New Roman" pitchFamily="18" charset="0"/>
              </a:rPr>
              <a:t>. 81/2008. </a:t>
            </a:r>
            <a:r>
              <a:rPr lang="it-IT" sz="2400" b="1" dirty="0" smtClean="0">
                <a:latin typeface="Times New Roman" pitchFamily="18" charset="0"/>
                <a:cs typeface="Times New Roman" pitchFamily="18" charset="0"/>
              </a:rPr>
              <a:t>Tipologie di segnaletica utilizzata </a:t>
            </a:r>
          </a:p>
          <a:p>
            <a:r>
              <a:rPr lang="it-IT" sz="2400" b="1" dirty="0" smtClean="0">
                <a:latin typeface="Times New Roman" pitchFamily="18" charset="0"/>
                <a:cs typeface="Times New Roman" pitchFamily="18" charset="0"/>
              </a:rPr>
              <a:t>Segnali di DIVIETO Vietano in comportamento dal quale potrebbe risultare un pericolo. </a:t>
            </a:r>
            <a:endParaRPr lang="it-IT" sz="24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857192" y="500043"/>
            <a:ext cx="7501022" cy="3170099"/>
          </a:xfrm>
          <a:prstGeom prst="rect">
            <a:avLst/>
          </a:prstGeom>
        </p:spPr>
        <p:txBody>
          <a:bodyPr wrap="square">
            <a:spAutoFit/>
          </a:bodyPr>
          <a:lstStyle/>
          <a:p>
            <a:pPr algn="ctr"/>
            <a:r>
              <a:rPr lang="it-IT" sz="3200" b="1" dirty="0" smtClean="0">
                <a:solidFill>
                  <a:srgbClr val="FF0000"/>
                </a:solidFill>
                <a:latin typeface="Times New Roman" pitchFamily="18" charset="0"/>
                <a:cs typeface="Times New Roman" pitchFamily="18" charset="0"/>
              </a:rPr>
              <a:t> </a:t>
            </a:r>
            <a:r>
              <a:rPr lang="it-IT" sz="2800" b="1" u="sng" dirty="0" smtClean="0">
                <a:solidFill>
                  <a:srgbClr val="FF0000"/>
                </a:solidFill>
              </a:rPr>
              <a:t>PIANO di EMERGENZA</a:t>
            </a:r>
          </a:p>
          <a:p>
            <a:pPr algn="ctr"/>
            <a:endParaRPr lang="it-IT" sz="2800" b="1" u="sng" dirty="0" smtClean="0">
              <a:solidFill>
                <a:srgbClr val="0000FF"/>
              </a:solidFill>
            </a:endParaRPr>
          </a:p>
          <a:p>
            <a:endParaRPr lang="it-IT" sz="2800" b="1" dirty="0" smtClean="0">
              <a:solidFill>
                <a:srgbClr val="0000FF"/>
              </a:solidFill>
            </a:endParaRPr>
          </a:p>
          <a:p>
            <a:endParaRPr lang="it-IT" sz="2800" b="1" dirty="0" smtClean="0">
              <a:solidFill>
                <a:srgbClr val="0000FF"/>
              </a:solidFill>
            </a:endParaRPr>
          </a:p>
          <a:p>
            <a:endParaRPr lang="it-IT" sz="2800" b="1" dirty="0" smtClean="0">
              <a:solidFill>
                <a:srgbClr val="0000FF"/>
              </a:solidFill>
              <a:latin typeface="Times New Roman" pitchFamily="18" charset="0"/>
              <a:cs typeface="Times New Roman" pitchFamily="18" charset="0"/>
            </a:endParaRPr>
          </a:p>
          <a:p>
            <a:endParaRPr lang="it-IT" sz="2800" b="1" dirty="0" smtClean="0">
              <a:solidFill>
                <a:srgbClr val="0000FF"/>
              </a:solidFill>
              <a:latin typeface="Times New Roman" pitchFamily="18" charset="0"/>
              <a:cs typeface="Times New Roman" pitchFamily="18" charset="0"/>
            </a:endParaRPr>
          </a:p>
          <a:p>
            <a:endParaRPr lang="it-IT" sz="2800" dirty="0">
              <a:solidFill>
                <a:srgbClr val="0000FF"/>
              </a:solidFill>
              <a:latin typeface="Times New Roman" pitchFamily="18" charset="0"/>
              <a:cs typeface="Times New Roman" pitchFamily="18" charset="0"/>
            </a:endParaRPr>
          </a:p>
        </p:txBody>
      </p:sp>
      <p:sp>
        <p:nvSpPr>
          <p:cNvPr id="4" name="Rettangolo 3"/>
          <p:cNvSpPr/>
          <p:nvPr/>
        </p:nvSpPr>
        <p:spPr>
          <a:xfrm>
            <a:off x="428596" y="2071678"/>
            <a:ext cx="8143932" cy="830997"/>
          </a:xfrm>
          <a:prstGeom prst="rect">
            <a:avLst/>
          </a:prstGeom>
        </p:spPr>
        <p:txBody>
          <a:bodyPr wrap="square">
            <a:spAutoFit/>
          </a:bodyPr>
          <a:lstStyle/>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p:txBody>
      </p:sp>
      <p:sp>
        <p:nvSpPr>
          <p:cNvPr id="5" name="Rettangolo 4"/>
          <p:cNvSpPr/>
          <p:nvPr/>
        </p:nvSpPr>
        <p:spPr>
          <a:xfrm>
            <a:off x="500034" y="1285861"/>
            <a:ext cx="7786742" cy="4893647"/>
          </a:xfrm>
          <a:prstGeom prst="rect">
            <a:avLst/>
          </a:prstGeom>
        </p:spPr>
        <p:txBody>
          <a:bodyPr wrap="square">
            <a:spAutoFit/>
          </a:bodyPr>
          <a:lstStyle/>
          <a:p>
            <a:pPr algn="just"/>
            <a:r>
              <a:rPr lang="it-IT" sz="2400" b="1" dirty="0" smtClean="0">
                <a:solidFill>
                  <a:srgbClr val="0000FF"/>
                </a:solidFill>
                <a:latin typeface="Times New Roman" pitchFamily="18" charset="0"/>
                <a:cs typeface="Times New Roman" pitchFamily="18" charset="0"/>
              </a:rPr>
              <a:t>La SEGNALETICA di SICUREZZA</a:t>
            </a:r>
          </a:p>
          <a:p>
            <a:r>
              <a:rPr lang="it-IT" sz="2400" b="1" dirty="0" smtClean="0"/>
              <a:t>Segnali di AVVERTIMENTO Trasmettono ulteriori informazioni sulla natura del pericolo. </a:t>
            </a:r>
          </a:p>
          <a:p>
            <a:endParaRPr lang="it-IT" sz="2400" b="1" dirty="0" smtClean="0"/>
          </a:p>
          <a:p>
            <a:r>
              <a:rPr lang="it-IT" sz="2400" b="1" dirty="0" smtClean="0"/>
              <a:t>Segnali di PRESCRIZIONE Obbligano a tenere un comportamento di sicurezza. </a:t>
            </a:r>
          </a:p>
          <a:p>
            <a:endParaRPr lang="it-IT" sz="2400" b="1" dirty="0" smtClean="0"/>
          </a:p>
          <a:p>
            <a:r>
              <a:rPr lang="it-IT" sz="2400" b="1" dirty="0" smtClean="0"/>
              <a:t>Segnali di SALVATAGGIO Danno indicazioni per l’operazione di salvataggio.</a:t>
            </a:r>
          </a:p>
          <a:p>
            <a:endParaRPr lang="it-IT" sz="2400" b="1" smtClean="0"/>
          </a:p>
          <a:p>
            <a:r>
              <a:rPr lang="it-IT" sz="2400" b="1" smtClean="0"/>
              <a:t>Segnali </a:t>
            </a:r>
            <a:r>
              <a:rPr lang="it-IT" sz="2400" b="1" dirty="0" smtClean="0"/>
              <a:t>ANTINCENDIO Indicano le attrezzature antincendio. </a:t>
            </a:r>
          </a:p>
          <a:p>
            <a:endParaRPr lang="it-IT" sz="2400" b="1" dirty="0" smtClean="0">
              <a:latin typeface="Times New Roman" pitchFamily="18" charset="0"/>
              <a:cs typeface="Times New Roman" pitchFamily="18" charset="0"/>
            </a:endParaRPr>
          </a:p>
          <a:p>
            <a:endParaRPr lang="it-IT"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1200329"/>
          </a:xfrm>
          <a:prstGeom prst="rect">
            <a:avLst/>
          </a:prstGeom>
        </p:spPr>
        <p:txBody>
          <a:bodyPr wrap="square">
            <a:spAutoFit/>
          </a:bodyPr>
          <a:lstStyle/>
          <a:p>
            <a:pPr algn="ctr"/>
            <a:r>
              <a:rPr lang="it-IT" sz="3600" b="1" dirty="0" smtClean="0">
                <a:solidFill>
                  <a:srgbClr val="0000FF"/>
                </a:solidFill>
                <a:latin typeface="Times New Roman" pitchFamily="18" charset="0"/>
                <a:cs typeface="Times New Roman" pitchFamily="18" charset="0"/>
              </a:rPr>
              <a:t>Il responsabile del servizio di prevenzione e protezione (RSPP) </a:t>
            </a:r>
            <a:endParaRPr lang="it-IT" sz="2400" b="1" dirty="0" smtClean="0">
              <a:solidFill>
                <a:srgbClr val="0000FF"/>
              </a:solidFill>
              <a:latin typeface="Times New Roman" pitchFamily="18" charset="0"/>
              <a:cs typeface="Times New Roman" pitchFamily="18" charset="0"/>
            </a:endParaRPr>
          </a:p>
        </p:txBody>
      </p:sp>
      <p:sp>
        <p:nvSpPr>
          <p:cNvPr id="8" name="Rettangolo 7"/>
          <p:cNvSpPr/>
          <p:nvPr/>
        </p:nvSpPr>
        <p:spPr>
          <a:xfrm>
            <a:off x="357158" y="2551836"/>
            <a:ext cx="8786842" cy="3108543"/>
          </a:xfrm>
          <a:prstGeom prst="rect">
            <a:avLst/>
          </a:prstGeom>
        </p:spPr>
        <p:txBody>
          <a:bodyPr wrap="square">
            <a:spAutoFit/>
          </a:bodyPr>
          <a:lstStyle/>
          <a:p>
            <a:r>
              <a:rPr lang="it-IT" sz="2800" b="1" dirty="0" smtClean="0">
                <a:latin typeface="Times New Roman" pitchFamily="18" charset="0"/>
                <a:cs typeface="Times New Roman" pitchFamily="18" charset="0"/>
              </a:rPr>
              <a:t>IL RSPP: Che fa? </a:t>
            </a:r>
          </a:p>
          <a:p>
            <a:r>
              <a:rPr lang="it-IT" sz="2800" dirty="0" smtClean="0">
                <a:latin typeface="Times New Roman" pitchFamily="18" charset="0"/>
                <a:cs typeface="Times New Roman" pitchFamily="18" charset="0"/>
              </a:rPr>
              <a:t>Collabora con il DS per valutare i rischi e definire le misure di prevenzione e protezione </a:t>
            </a:r>
          </a:p>
          <a:p>
            <a:r>
              <a:rPr lang="it-IT" sz="2800" dirty="0" smtClean="0">
                <a:latin typeface="Times New Roman" pitchFamily="18" charset="0"/>
                <a:cs typeface="Times New Roman" pitchFamily="18" charset="0"/>
              </a:rPr>
              <a:t>Propone programmi di informazione e formazione </a:t>
            </a:r>
          </a:p>
          <a:p>
            <a:r>
              <a:rPr lang="it-IT" sz="2800" dirty="0" smtClean="0">
                <a:latin typeface="Times New Roman" pitchFamily="18" charset="0"/>
                <a:cs typeface="Times New Roman" pitchFamily="18" charset="0"/>
              </a:rPr>
              <a:t>Partecipa alle consultazioni e alla riunione periodica in materia di tutela della salute e sicurezza sul lavoro </a:t>
            </a:r>
          </a:p>
          <a:p>
            <a:r>
              <a:rPr lang="it-IT" sz="2800" dirty="0" smtClean="0">
                <a:latin typeface="Times New Roman" pitchFamily="18" charset="0"/>
                <a:cs typeface="Times New Roman" pitchFamily="18" charset="0"/>
              </a:rPr>
              <a:t>Fornisce informazioni ai lavoratori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954107"/>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Il rappresentante dei lavoratori per la sicurezza (RLS) </a:t>
            </a:r>
          </a:p>
        </p:txBody>
      </p:sp>
      <p:sp>
        <p:nvSpPr>
          <p:cNvPr id="8" name="Rettangolo 7"/>
          <p:cNvSpPr/>
          <p:nvPr/>
        </p:nvSpPr>
        <p:spPr>
          <a:xfrm>
            <a:off x="357158" y="2551836"/>
            <a:ext cx="8786842" cy="1815882"/>
          </a:xfrm>
          <a:prstGeom prst="rect">
            <a:avLst/>
          </a:prstGeom>
        </p:spPr>
        <p:txBody>
          <a:bodyPr wrap="square">
            <a:spAutoFit/>
          </a:bodyPr>
          <a:lstStyle/>
          <a:p>
            <a:r>
              <a:rPr lang="it-IT" sz="2800" dirty="0" smtClean="0">
                <a:solidFill>
                  <a:srgbClr val="0000FF"/>
                </a:solidFill>
                <a:latin typeface="Times New Roman" pitchFamily="18" charset="0"/>
                <a:cs typeface="Times New Roman" pitchFamily="18" charset="0"/>
              </a:rPr>
              <a:t>Il rappresentante di lavoratori per la sicurezza è una figura eletta o designata dai lavoratori per essere rappresentante in tema di igiene e sicurezza. L’RLS è di norma eletto direttamente dai lavoratori al loro interno.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685800" y="2571744"/>
            <a:ext cx="7772400" cy="1028706"/>
          </a:xfrm>
        </p:spPr>
        <p:txBody>
          <a:bodyPr>
            <a:noAutofit/>
          </a:bodyPr>
          <a:lstStyle/>
          <a:p>
            <a:pPr algn="just"/>
            <a:r>
              <a:rPr lang="it-IT" sz="2000" b="1" dirty="0" smtClean="0">
                <a:latin typeface="Times New Roman" pitchFamily="18" charset="0"/>
                <a:cs typeface="Times New Roman" pitchFamily="18" charset="0"/>
              </a:rPr>
              <a:t> </a:t>
            </a:r>
            <a:endParaRPr lang="it-IT" sz="2000" dirty="0">
              <a:latin typeface="Times New Roman" pitchFamily="18" charset="0"/>
              <a:cs typeface="Times New Roman" pitchFamily="18" charset="0"/>
            </a:endParaRPr>
          </a:p>
        </p:txBody>
      </p:sp>
      <p:sp>
        <p:nvSpPr>
          <p:cNvPr id="5" name="Rettangolo 4"/>
          <p:cNvSpPr/>
          <p:nvPr/>
        </p:nvSpPr>
        <p:spPr>
          <a:xfrm>
            <a:off x="285720" y="571480"/>
            <a:ext cx="8358246" cy="1138773"/>
          </a:xfrm>
          <a:prstGeom prst="rect">
            <a:avLst/>
          </a:prstGeom>
        </p:spPr>
        <p:txBody>
          <a:bodyPr wrap="square">
            <a:spAutoFit/>
          </a:bodyPr>
          <a:lstStyle/>
          <a:p>
            <a:r>
              <a:rPr lang="it-IT" sz="3200" b="1" dirty="0" smtClean="0">
                <a:solidFill>
                  <a:srgbClr val="FF0000"/>
                </a:solidFill>
                <a:latin typeface="Times New Roman" pitchFamily="18" charset="0"/>
                <a:cs typeface="Times New Roman" pitchFamily="18" charset="0"/>
              </a:rPr>
              <a:t>LE FIGURE COINVOLTE NELLE SCUOLE </a:t>
            </a:r>
          </a:p>
          <a:p>
            <a:endParaRPr lang="it-IT" sz="3600" b="1" dirty="0" smtClean="0">
              <a:latin typeface="Times New Roman" pitchFamily="18" charset="0"/>
              <a:cs typeface="Times New Roman" pitchFamily="18" charset="0"/>
            </a:endParaRPr>
          </a:p>
        </p:txBody>
      </p:sp>
      <p:sp>
        <p:nvSpPr>
          <p:cNvPr id="4" name="Rettangolo 3"/>
          <p:cNvSpPr/>
          <p:nvPr/>
        </p:nvSpPr>
        <p:spPr>
          <a:xfrm>
            <a:off x="500034" y="1357298"/>
            <a:ext cx="7715304" cy="954107"/>
          </a:xfrm>
          <a:prstGeom prst="rect">
            <a:avLst/>
          </a:prstGeom>
        </p:spPr>
        <p:txBody>
          <a:bodyPr wrap="square">
            <a:spAutoFit/>
          </a:bodyPr>
          <a:lstStyle/>
          <a:p>
            <a:pPr algn="ctr"/>
            <a:r>
              <a:rPr lang="it-IT" sz="2800" b="1" dirty="0" smtClean="0">
                <a:solidFill>
                  <a:srgbClr val="0000FF"/>
                </a:solidFill>
                <a:latin typeface="Times New Roman" pitchFamily="18" charset="0"/>
                <a:cs typeface="Times New Roman" pitchFamily="18" charset="0"/>
              </a:rPr>
              <a:t>Il rappresentante dei lavoratori per la sicurezza (RLS) </a:t>
            </a:r>
          </a:p>
        </p:txBody>
      </p:sp>
      <p:sp>
        <p:nvSpPr>
          <p:cNvPr id="8" name="Rettangolo 7"/>
          <p:cNvSpPr/>
          <p:nvPr/>
        </p:nvSpPr>
        <p:spPr>
          <a:xfrm>
            <a:off x="357158" y="2551836"/>
            <a:ext cx="8786842" cy="2677656"/>
          </a:xfrm>
          <a:prstGeom prst="rect">
            <a:avLst/>
          </a:prstGeom>
        </p:spPr>
        <p:txBody>
          <a:bodyPr wrap="square">
            <a:spAutoFit/>
          </a:bodyPr>
          <a:lstStyle/>
          <a:p>
            <a:r>
              <a:rPr lang="it-IT" sz="2800" b="1" dirty="0" smtClean="0">
                <a:solidFill>
                  <a:srgbClr val="0000FF"/>
                </a:solidFill>
                <a:latin typeface="Times New Roman" pitchFamily="18" charset="0"/>
                <a:cs typeface="Times New Roman" pitchFamily="18" charset="0"/>
              </a:rPr>
              <a:t>L’RLS: Che fa? </a:t>
            </a:r>
          </a:p>
          <a:p>
            <a:r>
              <a:rPr lang="it-IT" sz="2800" dirty="0" smtClean="0">
                <a:solidFill>
                  <a:srgbClr val="0000FF"/>
                </a:solidFill>
                <a:latin typeface="Times New Roman" pitchFamily="18" charset="0"/>
                <a:cs typeface="Times New Roman" pitchFamily="18" charset="0"/>
              </a:rPr>
              <a:t>Viene consultato e partecipa attivamente </a:t>
            </a:r>
          </a:p>
          <a:p>
            <a:r>
              <a:rPr lang="it-IT" sz="2800" dirty="0" smtClean="0">
                <a:solidFill>
                  <a:srgbClr val="0000FF"/>
                </a:solidFill>
                <a:latin typeface="Times New Roman" pitchFamily="18" charset="0"/>
                <a:cs typeface="Times New Roman" pitchFamily="18" charset="0"/>
              </a:rPr>
              <a:t>Riceve la documentazione e le informazioni sulla sicurezza </a:t>
            </a:r>
          </a:p>
          <a:p>
            <a:r>
              <a:rPr lang="it-IT" sz="2800" dirty="0" smtClean="0">
                <a:solidFill>
                  <a:srgbClr val="0000FF"/>
                </a:solidFill>
                <a:latin typeface="Times New Roman" pitchFamily="18" charset="0"/>
                <a:cs typeface="Times New Roman" pitchFamily="18" charset="0"/>
              </a:rPr>
              <a:t>Formula proposte </a:t>
            </a:r>
          </a:p>
          <a:p>
            <a:r>
              <a:rPr lang="it-IT" sz="2800" dirty="0" smtClean="0">
                <a:solidFill>
                  <a:srgbClr val="0000FF"/>
                </a:solidFill>
                <a:latin typeface="Times New Roman" pitchFamily="18" charset="0"/>
                <a:cs typeface="Times New Roman" pitchFamily="18" charset="0"/>
              </a:rPr>
              <a:t>Avverte il responsabile dei rischi che individua o di cui ha notizia </a:t>
            </a:r>
            <a:endParaRPr lang="it-IT" sz="2800" dirty="0">
              <a:solidFill>
                <a:srgbClr val="0000FF"/>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4505</Words>
  <PresentationFormat>Presentazione su schermo (4:3)</PresentationFormat>
  <Paragraphs>575</Paragraphs>
  <Slides>62</Slides>
  <Notes>0</Notes>
  <HiddenSlides>0</HiddenSlides>
  <MMClips>0</MMClips>
  <ScaleCrop>false</ScaleCrop>
  <HeadingPairs>
    <vt:vector size="4" baseType="variant">
      <vt:variant>
        <vt:lpstr>Tema</vt:lpstr>
      </vt:variant>
      <vt:variant>
        <vt:i4>1</vt:i4>
      </vt:variant>
      <vt:variant>
        <vt:lpstr>Titoli diapositive</vt:lpstr>
      </vt:variant>
      <vt:variant>
        <vt:i4>62</vt:i4>
      </vt:variant>
    </vt:vector>
  </HeadingPairs>
  <TitlesOfParts>
    <vt:vector size="63" baseType="lpstr">
      <vt:lpstr>Tema di Office</vt:lpstr>
      <vt:lpstr>Manuale Operativo per la Sicurezza nelle SCUOLE</vt:lpstr>
      <vt:lpstr>PREMESSA  Il verificarsi con sempre maggiore frequenza di eventi calamitosi e di infortuni sul lavoro ha contribuito a sensibilizzare la coscienza individuale e ha modificato l’atteggiamento fatalista che pregiudicava l’affermazione del processo culturale della protezione civile e della sicurezza sui posti di lavoro. L’obiettivo principale è quello di superare le condizioni di incertezza ed improvvisazione che, per lungo tempo, hanno rappresentato la precaria risposta alle varie situazioni di rischio, dedicando la massima attenzione nei confronti di ciò che può essere fonte di pericolo con la consapevolezza di dover imparare a prevenire e a fronteggiare gli eventi con adeguate misure di sicurezza e corrette azioni comportamentali. Le azioni e i compiti di ciascuno devono coordinarsi in un programma che ha come scopo la sicurezza di tutti, devono pertanto mirare al senso di responsabilità e ad attiva collaborazione. A tale scopo questo manuale informa sui contenuti del titolo I del D.Lgs. 81/08, i rischi connessi all’attività lavorativa ed ai luoghi di lavoro, le relative misure di prevenzione e protezione e le norme sulla corretta gestione delle emergenze. </vt:lpstr>
      <vt:lpstr> </vt:lpstr>
      <vt:lpstr> </vt:lpstr>
      <vt:lpstr> </vt:lpstr>
      <vt:lpstr> </vt:lpstr>
      <vt:lpstr> </vt:lpstr>
      <vt:lpstr> </vt:lpstr>
      <vt:lpstr> </vt:lpstr>
      <vt:lpstr> </vt:lpstr>
      <vt:lpstr> </vt:lpstr>
      <vt:lpstr> </vt:lpstr>
      <vt:lpstr> </vt:lpstr>
      <vt:lpstr> </vt:lpstr>
      <vt:lpstr> </vt:lpstr>
      <vt:lpstr>RISCHI: Cadute con contusioni, traumi o fratture; - Urti casuali. </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Manuale Operativo per la Sicurezza nelle SCUOLE</dc:title>
  <dc:creator>HP</dc:creator>
  <cp:lastModifiedBy>HP</cp:lastModifiedBy>
  <cp:revision>17</cp:revision>
  <dcterms:created xsi:type="dcterms:W3CDTF">2020-09-04T06:39:58Z</dcterms:created>
  <dcterms:modified xsi:type="dcterms:W3CDTF">2020-09-05T07:16:30Z</dcterms:modified>
</cp:coreProperties>
</file>