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345" r:id="rId14"/>
    <p:sldId id="346" r:id="rId15"/>
    <p:sldId id="347" r:id="rId16"/>
    <p:sldId id="348" r:id="rId17"/>
    <p:sldId id="337" r:id="rId18"/>
    <p:sldId id="338" r:id="rId19"/>
    <p:sldId id="339" r:id="rId20"/>
    <p:sldId id="340" r:id="rId21"/>
    <p:sldId id="266" r:id="rId22"/>
    <p:sldId id="270" r:id="rId23"/>
    <p:sldId id="336" r:id="rId24"/>
    <p:sldId id="271" r:id="rId25"/>
    <p:sldId id="272" r:id="rId26"/>
    <p:sldId id="273" r:id="rId27"/>
    <p:sldId id="274" r:id="rId28"/>
    <p:sldId id="275" r:id="rId29"/>
    <p:sldId id="276" r:id="rId30"/>
    <p:sldId id="277" r:id="rId31"/>
    <p:sldId id="310" r:id="rId32"/>
    <p:sldId id="311" r:id="rId33"/>
    <p:sldId id="312" r:id="rId34"/>
    <p:sldId id="313" r:id="rId35"/>
    <p:sldId id="314" r:id="rId36"/>
    <p:sldId id="315" r:id="rId37"/>
    <p:sldId id="316" r:id="rId38"/>
    <p:sldId id="317" r:id="rId39"/>
    <p:sldId id="318" r:id="rId40"/>
    <p:sldId id="320" r:id="rId41"/>
    <p:sldId id="321" r:id="rId42"/>
    <p:sldId id="322" r:id="rId43"/>
    <p:sldId id="323" r:id="rId44"/>
    <p:sldId id="324" r:id="rId45"/>
    <p:sldId id="325" r:id="rId46"/>
    <p:sldId id="326" r:id="rId47"/>
    <p:sldId id="327" r:id="rId48"/>
    <p:sldId id="305" r:id="rId49"/>
    <p:sldId id="306" r:id="rId50"/>
    <p:sldId id="307" r:id="rId51"/>
    <p:sldId id="308" r:id="rId52"/>
    <p:sldId id="309" r:id="rId53"/>
    <p:sldId id="284" r:id="rId54"/>
    <p:sldId id="285" r:id="rId55"/>
    <p:sldId id="287" r:id="rId56"/>
    <p:sldId id="288" r:id="rId57"/>
    <p:sldId id="328" r:id="rId58"/>
    <p:sldId id="330" r:id="rId59"/>
    <p:sldId id="335" r:id="rId60"/>
    <p:sldId id="331" r:id="rId61"/>
    <p:sldId id="332" r:id="rId62"/>
  </p:sldIdLst>
  <p:sldSz cx="9144000" cy="6858000" type="screen4x3"/>
  <p:notesSz cx="6858000" cy="9144000"/>
  <p:defaultTextStyle>
    <a:defPPr>
      <a:defRPr lang="it-IT"/>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33CC"/>
    <a:srgbClr val="FFFF00"/>
    <a:srgbClr val="0FFF9E"/>
    <a:srgbClr val="000099"/>
    <a:srgbClr val="008000"/>
    <a:srgbClr val="00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71" autoAdjust="0"/>
  </p:normalViewPr>
  <p:slideViewPr>
    <p:cSldViewPr>
      <p:cViewPr varScale="1">
        <p:scale>
          <a:sx n="108" d="100"/>
          <a:sy n="108" d="100"/>
        </p:scale>
        <p:origin x="172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B6BD5-526F-4E5E-8F7E-A17E2141B5A2}" type="doc">
      <dgm:prSet loTypeId="urn:microsoft.com/office/officeart/2005/8/layout/orgChart1" loCatId="hierarchy" qsTypeId="urn:microsoft.com/office/officeart/2005/8/quickstyle/simple1" qsCatId="simple" csTypeId="urn:microsoft.com/office/officeart/2005/8/colors/accent1_2" csCatId="accent1"/>
      <dgm:spPr/>
    </dgm:pt>
    <dgm:pt modelId="{8B7053E0-6662-45C7-AA13-58F0C2358D84}">
      <dgm:prSet/>
      <dgm:spPr/>
      <dgm:t>
        <a:bodyPr/>
        <a:lstStyle/>
        <a:p>
          <a:endParaRPr lang="it-IT"/>
        </a:p>
      </dgm:t>
    </dgm:pt>
    <dgm:pt modelId="{3B27F1AB-167B-4BCF-BFAF-A392B2B46F75}" type="parTrans" cxnId="{C850F85D-E071-4CFD-901B-4290D7A370C4}">
      <dgm:prSet/>
      <dgm:spPr/>
    </dgm:pt>
    <dgm:pt modelId="{320D32FE-4E0D-47DA-96D6-C1151EE24666}" type="sibTrans" cxnId="{C850F85D-E071-4CFD-901B-4290D7A370C4}">
      <dgm:prSet/>
      <dgm:spPr/>
    </dgm:pt>
    <dgm:pt modelId="{75DEBB01-DC61-443B-90B1-151D3271F107}">
      <dgm:prSet/>
      <dgm:spPr/>
      <dgm:t>
        <a:bodyPr/>
        <a:lstStyle/>
        <a:p>
          <a:endParaRPr lang="it-IT"/>
        </a:p>
      </dgm:t>
    </dgm:pt>
    <dgm:pt modelId="{1AA80ECC-3C01-4809-BF66-85269DF6B69E}" type="parTrans" cxnId="{88449B46-2C29-4F6B-9493-19778AC528E3}">
      <dgm:prSet/>
      <dgm:spPr/>
    </dgm:pt>
    <dgm:pt modelId="{BBC4B555-2930-418D-A309-B43E96E007FB}" type="sibTrans" cxnId="{88449B46-2C29-4F6B-9493-19778AC528E3}">
      <dgm:prSet/>
      <dgm:spPr/>
    </dgm:pt>
    <dgm:pt modelId="{53376501-026F-4E62-9CB0-ED139D605A48}">
      <dgm:prSet/>
      <dgm:spPr/>
      <dgm:t>
        <a:bodyPr/>
        <a:lstStyle/>
        <a:p>
          <a:endParaRPr lang="it-IT"/>
        </a:p>
      </dgm:t>
    </dgm:pt>
    <dgm:pt modelId="{E957EA53-60E8-4670-8577-3B25E5B9E562}" type="parTrans" cxnId="{B147FDA1-31FD-416B-90F6-A263C291F542}">
      <dgm:prSet/>
      <dgm:spPr/>
    </dgm:pt>
    <dgm:pt modelId="{14D3B012-D828-496F-9CDE-409E26D89821}" type="sibTrans" cxnId="{B147FDA1-31FD-416B-90F6-A263C291F542}">
      <dgm:prSet/>
      <dgm:spPr/>
    </dgm:pt>
    <dgm:pt modelId="{6452D2A4-9BC7-4163-BED6-62789CB11C4B}">
      <dgm:prSet/>
      <dgm:spPr/>
      <dgm:t>
        <a:bodyPr/>
        <a:lstStyle/>
        <a:p>
          <a:endParaRPr lang="it-IT"/>
        </a:p>
      </dgm:t>
    </dgm:pt>
    <dgm:pt modelId="{530FFFEF-5DC9-46BE-AFE1-70DD14681F0D}" type="parTrans" cxnId="{95A13CD9-8B1F-4E42-A7E9-409ABB435206}">
      <dgm:prSet/>
      <dgm:spPr/>
    </dgm:pt>
    <dgm:pt modelId="{F8221EE9-C8C8-4286-984F-43891B9774BD}" type="sibTrans" cxnId="{95A13CD9-8B1F-4E42-A7E9-409ABB435206}">
      <dgm:prSet/>
      <dgm:spPr/>
    </dgm:pt>
    <dgm:pt modelId="{674C5975-8149-4327-925B-7841B70E40AC}" type="pres">
      <dgm:prSet presAssocID="{66DB6BD5-526F-4E5E-8F7E-A17E2141B5A2}" presName="hierChild1" presStyleCnt="0">
        <dgm:presLayoutVars>
          <dgm:orgChart val="1"/>
          <dgm:chPref val="1"/>
          <dgm:dir/>
          <dgm:animOne val="branch"/>
          <dgm:animLvl val="lvl"/>
          <dgm:resizeHandles/>
        </dgm:presLayoutVars>
      </dgm:prSet>
      <dgm:spPr/>
    </dgm:pt>
    <dgm:pt modelId="{255004F6-12AF-4E30-AE40-94B06B3D3640}" type="pres">
      <dgm:prSet presAssocID="{8B7053E0-6662-45C7-AA13-58F0C2358D84}" presName="hierRoot1" presStyleCnt="0">
        <dgm:presLayoutVars>
          <dgm:hierBranch/>
        </dgm:presLayoutVars>
      </dgm:prSet>
      <dgm:spPr/>
    </dgm:pt>
    <dgm:pt modelId="{7FE19800-9D82-4753-ADEC-45C78C6B44D9}" type="pres">
      <dgm:prSet presAssocID="{8B7053E0-6662-45C7-AA13-58F0C2358D84}" presName="rootComposite1" presStyleCnt="0"/>
      <dgm:spPr/>
    </dgm:pt>
    <dgm:pt modelId="{45F410D8-DE92-4CB3-A031-93499019CD69}" type="pres">
      <dgm:prSet presAssocID="{8B7053E0-6662-45C7-AA13-58F0C2358D84}" presName="rootText1" presStyleLbl="node0" presStyleIdx="0" presStyleCnt="1">
        <dgm:presLayoutVars>
          <dgm:chPref val="3"/>
        </dgm:presLayoutVars>
      </dgm:prSet>
      <dgm:spPr/>
      <dgm:t>
        <a:bodyPr/>
        <a:lstStyle/>
        <a:p>
          <a:endParaRPr lang="it-IT"/>
        </a:p>
      </dgm:t>
    </dgm:pt>
    <dgm:pt modelId="{542C796F-6D24-42DE-A1B7-606884BDF377}" type="pres">
      <dgm:prSet presAssocID="{8B7053E0-6662-45C7-AA13-58F0C2358D84}" presName="rootConnector1" presStyleLbl="node1" presStyleIdx="0" presStyleCnt="0"/>
      <dgm:spPr/>
      <dgm:t>
        <a:bodyPr/>
        <a:lstStyle/>
        <a:p>
          <a:endParaRPr lang="it-IT"/>
        </a:p>
      </dgm:t>
    </dgm:pt>
    <dgm:pt modelId="{D28B8605-4294-4B72-86A1-502D9711960A}" type="pres">
      <dgm:prSet presAssocID="{8B7053E0-6662-45C7-AA13-58F0C2358D84}" presName="hierChild2" presStyleCnt="0"/>
      <dgm:spPr/>
    </dgm:pt>
    <dgm:pt modelId="{86C002A9-40D4-482D-9F65-87FAFDB6B552}" type="pres">
      <dgm:prSet presAssocID="{1AA80ECC-3C01-4809-BF66-85269DF6B69E}" presName="Name35" presStyleLbl="parChTrans1D2" presStyleIdx="0" presStyleCnt="3"/>
      <dgm:spPr/>
    </dgm:pt>
    <dgm:pt modelId="{7469C47A-565B-409F-8B35-5569D87030DB}" type="pres">
      <dgm:prSet presAssocID="{75DEBB01-DC61-443B-90B1-151D3271F107}" presName="hierRoot2" presStyleCnt="0">
        <dgm:presLayoutVars>
          <dgm:hierBranch/>
        </dgm:presLayoutVars>
      </dgm:prSet>
      <dgm:spPr/>
    </dgm:pt>
    <dgm:pt modelId="{A302FC15-F82E-44C3-83A4-DD7ACD4682DF}" type="pres">
      <dgm:prSet presAssocID="{75DEBB01-DC61-443B-90B1-151D3271F107}" presName="rootComposite" presStyleCnt="0"/>
      <dgm:spPr/>
    </dgm:pt>
    <dgm:pt modelId="{4AA00BBB-2D39-4FF2-81B9-4EDAF36E58C4}" type="pres">
      <dgm:prSet presAssocID="{75DEBB01-DC61-443B-90B1-151D3271F107}" presName="rootText" presStyleLbl="node2" presStyleIdx="0" presStyleCnt="3">
        <dgm:presLayoutVars>
          <dgm:chPref val="3"/>
        </dgm:presLayoutVars>
      </dgm:prSet>
      <dgm:spPr/>
      <dgm:t>
        <a:bodyPr/>
        <a:lstStyle/>
        <a:p>
          <a:endParaRPr lang="it-IT"/>
        </a:p>
      </dgm:t>
    </dgm:pt>
    <dgm:pt modelId="{722DAF4D-BE4B-42CD-9971-7A64048243F2}" type="pres">
      <dgm:prSet presAssocID="{75DEBB01-DC61-443B-90B1-151D3271F107}" presName="rootConnector" presStyleLbl="node2" presStyleIdx="0" presStyleCnt="3"/>
      <dgm:spPr/>
      <dgm:t>
        <a:bodyPr/>
        <a:lstStyle/>
        <a:p>
          <a:endParaRPr lang="it-IT"/>
        </a:p>
      </dgm:t>
    </dgm:pt>
    <dgm:pt modelId="{B934EF11-A6E2-4BB0-90E2-DA5352F1A85A}" type="pres">
      <dgm:prSet presAssocID="{75DEBB01-DC61-443B-90B1-151D3271F107}" presName="hierChild4" presStyleCnt="0"/>
      <dgm:spPr/>
    </dgm:pt>
    <dgm:pt modelId="{166D3235-17BA-4EF5-9D86-964A0062A604}" type="pres">
      <dgm:prSet presAssocID="{75DEBB01-DC61-443B-90B1-151D3271F107}" presName="hierChild5" presStyleCnt="0"/>
      <dgm:spPr/>
    </dgm:pt>
    <dgm:pt modelId="{3AAB430B-3C08-4130-B842-704B36A5DF32}" type="pres">
      <dgm:prSet presAssocID="{E957EA53-60E8-4670-8577-3B25E5B9E562}" presName="Name35" presStyleLbl="parChTrans1D2" presStyleIdx="1" presStyleCnt="3"/>
      <dgm:spPr/>
    </dgm:pt>
    <dgm:pt modelId="{2E208FC2-8090-44DA-9906-FCD78E0DA488}" type="pres">
      <dgm:prSet presAssocID="{53376501-026F-4E62-9CB0-ED139D605A48}" presName="hierRoot2" presStyleCnt="0">
        <dgm:presLayoutVars>
          <dgm:hierBranch/>
        </dgm:presLayoutVars>
      </dgm:prSet>
      <dgm:spPr/>
    </dgm:pt>
    <dgm:pt modelId="{1749398F-643D-41DF-BAB4-B833F6AC9DC7}" type="pres">
      <dgm:prSet presAssocID="{53376501-026F-4E62-9CB0-ED139D605A48}" presName="rootComposite" presStyleCnt="0"/>
      <dgm:spPr/>
    </dgm:pt>
    <dgm:pt modelId="{0AC1B8D9-5888-4097-970B-340C8E1E4988}" type="pres">
      <dgm:prSet presAssocID="{53376501-026F-4E62-9CB0-ED139D605A48}" presName="rootText" presStyleLbl="node2" presStyleIdx="1" presStyleCnt="3">
        <dgm:presLayoutVars>
          <dgm:chPref val="3"/>
        </dgm:presLayoutVars>
      </dgm:prSet>
      <dgm:spPr/>
      <dgm:t>
        <a:bodyPr/>
        <a:lstStyle/>
        <a:p>
          <a:endParaRPr lang="it-IT"/>
        </a:p>
      </dgm:t>
    </dgm:pt>
    <dgm:pt modelId="{8741C1DD-6066-491E-94AA-E097580590D5}" type="pres">
      <dgm:prSet presAssocID="{53376501-026F-4E62-9CB0-ED139D605A48}" presName="rootConnector" presStyleLbl="node2" presStyleIdx="1" presStyleCnt="3"/>
      <dgm:spPr/>
      <dgm:t>
        <a:bodyPr/>
        <a:lstStyle/>
        <a:p>
          <a:endParaRPr lang="it-IT"/>
        </a:p>
      </dgm:t>
    </dgm:pt>
    <dgm:pt modelId="{48011F92-C7C8-42E2-9892-6473D8B6FC6E}" type="pres">
      <dgm:prSet presAssocID="{53376501-026F-4E62-9CB0-ED139D605A48}" presName="hierChild4" presStyleCnt="0"/>
      <dgm:spPr/>
    </dgm:pt>
    <dgm:pt modelId="{3530253C-231C-428E-B877-0375966E3C98}" type="pres">
      <dgm:prSet presAssocID="{53376501-026F-4E62-9CB0-ED139D605A48}" presName="hierChild5" presStyleCnt="0"/>
      <dgm:spPr/>
    </dgm:pt>
    <dgm:pt modelId="{28F5D633-A57F-42AB-8CD4-E0C00B337A30}" type="pres">
      <dgm:prSet presAssocID="{530FFFEF-5DC9-46BE-AFE1-70DD14681F0D}" presName="Name35" presStyleLbl="parChTrans1D2" presStyleIdx="2" presStyleCnt="3"/>
      <dgm:spPr/>
    </dgm:pt>
    <dgm:pt modelId="{5E2C2700-8FA6-4B6C-B2A1-271B8CA8881A}" type="pres">
      <dgm:prSet presAssocID="{6452D2A4-9BC7-4163-BED6-62789CB11C4B}" presName="hierRoot2" presStyleCnt="0">
        <dgm:presLayoutVars>
          <dgm:hierBranch/>
        </dgm:presLayoutVars>
      </dgm:prSet>
      <dgm:spPr/>
    </dgm:pt>
    <dgm:pt modelId="{BB186779-7BC8-45E4-8676-BC636D1C3807}" type="pres">
      <dgm:prSet presAssocID="{6452D2A4-9BC7-4163-BED6-62789CB11C4B}" presName="rootComposite" presStyleCnt="0"/>
      <dgm:spPr/>
    </dgm:pt>
    <dgm:pt modelId="{43AA3855-F46D-469C-B8AC-8BE070EF7785}" type="pres">
      <dgm:prSet presAssocID="{6452D2A4-9BC7-4163-BED6-62789CB11C4B}" presName="rootText" presStyleLbl="node2" presStyleIdx="2" presStyleCnt="3">
        <dgm:presLayoutVars>
          <dgm:chPref val="3"/>
        </dgm:presLayoutVars>
      </dgm:prSet>
      <dgm:spPr/>
      <dgm:t>
        <a:bodyPr/>
        <a:lstStyle/>
        <a:p>
          <a:endParaRPr lang="it-IT"/>
        </a:p>
      </dgm:t>
    </dgm:pt>
    <dgm:pt modelId="{8087EEC5-6E3E-456D-934B-67E9D45EAC86}" type="pres">
      <dgm:prSet presAssocID="{6452D2A4-9BC7-4163-BED6-62789CB11C4B}" presName="rootConnector" presStyleLbl="node2" presStyleIdx="2" presStyleCnt="3"/>
      <dgm:spPr/>
      <dgm:t>
        <a:bodyPr/>
        <a:lstStyle/>
        <a:p>
          <a:endParaRPr lang="it-IT"/>
        </a:p>
      </dgm:t>
    </dgm:pt>
    <dgm:pt modelId="{AE4140D3-9BB3-463E-91F0-3547E6F259BA}" type="pres">
      <dgm:prSet presAssocID="{6452D2A4-9BC7-4163-BED6-62789CB11C4B}" presName="hierChild4" presStyleCnt="0"/>
      <dgm:spPr/>
    </dgm:pt>
    <dgm:pt modelId="{DD5581AE-2204-40D2-842F-6A89937A00CE}" type="pres">
      <dgm:prSet presAssocID="{6452D2A4-9BC7-4163-BED6-62789CB11C4B}" presName="hierChild5" presStyleCnt="0"/>
      <dgm:spPr/>
    </dgm:pt>
    <dgm:pt modelId="{42725C3E-3A61-46B3-8BE3-7F5A9146338C}" type="pres">
      <dgm:prSet presAssocID="{8B7053E0-6662-45C7-AA13-58F0C2358D84}" presName="hierChild3" presStyleCnt="0"/>
      <dgm:spPr/>
    </dgm:pt>
  </dgm:ptLst>
  <dgm:cxnLst>
    <dgm:cxn modelId="{7904FF6F-3824-4BEB-BD3A-32B898497119}" type="presOf" srcId="{E957EA53-60E8-4670-8577-3B25E5B9E562}" destId="{3AAB430B-3C08-4130-B842-704B36A5DF32}" srcOrd="0" destOrd="0" presId="urn:microsoft.com/office/officeart/2005/8/layout/orgChart1"/>
    <dgm:cxn modelId="{8AA89851-83F3-4149-89BB-85BB5793C26F}" type="presOf" srcId="{75DEBB01-DC61-443B-90B1-151D3271F107}" destId="{4AA00BBB-2D39-4FF2-81B9-4EDAF36E58C4}" srcOrd="0" destOrd="0" presId="urn:microsoft.com/office/officeart/2005/8/layout/orgChart1"/>
    <dgm:cxn modelId="{4585DA4C-E4E4-45D8-8DD9-6DA29BE97DFE}" type="presOf" srcId="{8B7053E0-6662-45C7-AA13-58F0C2358D84}" destId="{45F410D8-DE92-4CB3-A031-93499019CD69}" srcOrd="0" destOrd="0" presId="urn:microsoft.com/office/officeart/2005/8/layout/orgChart1"/>
    <dgm:cxn modelId="{B147FDA1-31FD-416B-90F6-A263C291F542}" srcId="{8B7053E0-6662-45C7-AA13-58F0C2358D84}" destId="{53376501-026F-4E62-9CB0-ED139D605A48}" srcOrd="1" destOrd="0" parTransId="{E957EA53-60E8-4670-8577-3B25E5B9E562}" sibTransId="{14D3B012-D828-496F-9CDE-409E26D89821}"/>
    <dgm:cxn modelId="{7E86379F-59B7-4BB7-8BA7-C2577E090023}" type="presOf" srcId="{53376501-026F-4E62-9CB0-ED139D605A48}" destId="{0AC1B8D9-5888-4097-970B-340C8E1E4988}" srcOrd="0" destOrd="0" presId="urn:microsoft.com/office/officeart/2005/8/layout/orgChart1"/>
    <dgm:cxn modelId="{3F67C1FB-7566-47D9-A4B9-4C88F971A44E}" type="presOf" srcId="{53376501-026F-4E62-9CB0-ED139D605A48}" destId="{8741C1DD-6066-491E-94AA-E097580590D5}" srcOrd="1" destOrd="0" presId="urn:microsoft.com/office/officeart/2005/8/layout/orgChart1"/>
    <dgm:cxn modelId="{C850F85D-E071-4CFD-901B-4290D7A370C4}" srcId="{66DB6BD5-526F-4E5E-8F7E-A17E2141B5A2}" destId="{8B7053E0-6662-45C7-AA13-58F0C2358D84}" srcOrd="0" destOrd="0" parTransId="{3B27F1AB-167B-4BCF-BFAF-A392B2B46F75}" sibTransId="{320D32FE-4E0D-47DA-96D6-C1151EE24666}"/>
    <dgm:cxn modelId="{54609DBC-6630-4AD5-8DC4-A1199804D8FD}" type="presOf" srcId="{75DEBB01-DC61-443B-90B1-151D3271F107}" destId="{722DAF4D-BE4B-42CD-9971-7A64048243F2}" srcOrd="1" destOrd="0" presId="urn:microsoft.com/office/officeart/2005/8/layout/orgChart1"/>
    <dgm:cxn modelId="{8ABF0F2A-D7A7-42CE-BF0E-FA35BF2D855E}" type="presOf" srcId="{1AA80ECC-3C01-4809-BF66-85269DF6B69E}" destId="{86C002A9-40D4-482D-9F65-87FAFDB6B552}" srcOrd="0" destOrd="0" presId="urn:microsoft.com/office/officeart/2005/8/layout/orgChart1"/>
    <dgm:cxn modelId="{FCE3DB23-C48C-436D-8219-C316AA9423DC}" type="presOf" srcId="{8B7053E0-6662-45C7-AA13-58F0C2358D84}" destId="{542C796F-6D24-42DE-A1B7-606884BDF377}" srcOrd="1" destOrd="0" presId="urn:microsoft.com/office/officeart/2005/8/layout/orgChart1"/>
    <dgm:cxn modelId="{5E17BC4D-0000-429B-8ACF-99E05AA33656}" type="presOf" srcId="{6452D2A4-9BC7-4163-BED6-62789CB11C4B}" destId="{8087EEC5-6E3E-456D-934B-67E9D45EAC86}" srcOrd="1" destOrd="0" presId="urn:microsoft.com/office/officeart/2005/8/layout/orgChart1"/>
    <dgm:cxn modelId="{CB5BF8CF-1508-40D1-84AF-9C638A3802BA}" type="presOf" srcId="{530FFFEF-5DC9-46BE-AFE1-70DD14681F0D}" destId="{28F5D633-A57F-42AB-8CD4-E0C00B337A30}" srcOrd="0" destOrd="0" presId="urn:microsoft.com/office/officeart/2005/8/layout/orgChart1"/>
    <dgm:cxn modelId="{88449B46-2C29-4F6B-9493-19778AC528E3}" srcId="{8B7053E0-6662-45C7-AA13-58F0C2358D84}" destId="{75DEBB01-DC61-443B-90B1-151D3271F107}" srcOrd="0" destOrd="0" parTransId="{1AA80ECC-3C01-4809-BF66-85269DF6B69E}" sibTransId="{BBC4B555-2930-418D-A309-B43E96E007FB}"/>
    <dgm:cxn modelId="{4B73640B-24EE-4918-ABE0-8EB830928028}" type="presOf" srcId="{66DB6BD5-526F-4E5E-8F7E-A17E2141B5A2}" destId="{674C5975-8149-4327-925B-7841B70E40AC}" srcOrd="0" destOrd="0" presId="urn:microsoft.com/office/officeart/2005/8/layout/orgChart1"/>
    <dgm:cxn modelId="{B2EA8B64-C505-473B-B56A-141C70E29B04}" type="presOf" srcId="{6452D2A4-9BC7-4163-BED6-62789CB11C4B}" destId="{43AA3855-F46D-469C-B8AC-8BE070EF7785}" srcOrd="0" destOrd="0" presId="urn:microsoft.com/office/officeart/2005/8/layout/orgChart1"/>
    <dgm:cxn modelId="{95A13CD9-8B1F-4E42-A7E9-409ABB435206}" srcId="{8B7053E0-6662-45C7-AA13-58F0C2358D84}" destId="{6452D2A4-9BC7-4163-BED6-62789CB11C4B}" srcOrd="2" destOrd="0" parTransId="{530FFFEF-5DC9-46BE-AFE1-70DD14681F0D}" sibTransId="{F8221EE9-C8C8-4286-984F-43891B9774BD}"/>
    <dgm:cxn modelId="{5B1179B5-950A-4D19-A9AF-305DD73207B7}" type="presParOf" srcId="{674C5975-8149-4327-925B-7841B70E40AC}" destId="{255004F6-12AF-4E30-AE40-94B06B3D3640}" srcOrd="0" destOrd="0" presId="urn:microsoft.com/office/officeart/2005/8/layout/orgChart1"/>
    <dgm:cxn modelId="{B4250953-9247-4CD7-B183-707F229002D2}" type="presParOf" srcId="{255004F6-12AF-4E30-AE40-94B06B3D3640}" destId="{7FE19800-9D82-4753-ADEC-45C78C6B44D9}" srcOrd="0" destOrd="0" presId="urn:microsoft.com/office/officeart/2005/8/layout/orgChart1"/>
    <dgm:cxn modelId="{5EF72FC1-549A-496F-BE7B-90AE34B99FFF}" type="presParOf" srcId="{7FE19800-9D82-4753-ADEC-45C78C6B44D9}" destId="{45F410D8-DE92-4CB3-A031-93499019CD69}" srcOrd="0" destOrd="0" presId="urn:microsoft.com/office/officeart/2005/8/layout/orgChart1"/>
    <dgm:cxn modelId="{CA0CFD2F-548F-48A5-9088-20D70A837CB5}" type="presParOf" srcId="{7FE19800-9D82-4753-ADEC-45C78C6B44D9}" destId="{542C796F-6D24-42DE-A1B7-606884BDF377}" srcOrd="1" destOrd="0" presId="urn:microsoft.com/office/officeart/2005/8/layout/orgChart1"/>
    <dgm:cxn modelId="{1253B923-C6D4-4217-929B-3491D1B61F97}" type="presParOf" srcId="{255004F6-12AF-4E30-AE40-94B06B3D3640}" destId="{D28B8605-4294-4B72-86A1-502D9711960A}" srcOrd="1" destOrd="0" presId="urn:microsoft.com/office/officeart/2005/8/layout/orgChart1"/>
    <dgm:cxn modelId="{D7A38156-F59B-4765-9412-D42217B04E5B}" type="presParOf" srcId="{D28B8605-4294-4B72-86A1-502D9711960A}" destId="{86C002A9-40D4-482D-9F65-87FAFDB6B552}" srcOrd="0" destOrd="0" presId="urn:microsoft.com/office/officeart/2005/8/layout/orgChart1"/>
    <dgm:cxn modelId="{94D1621A-8506-4413-B3CF-6B6EAF6A1EB9}" type="presParOf" srcId="{D28B8605-4294-4B72-86A1-502D9711960A}" destId="{7469C47A-565B-409F-8B35-5569D87030DB}" srcOrd="1" destOrd="0" presId="urn:microsoft.com/office/officeart/2005/8/layout/orgChart1"/>
    <dgm:cxn modelId="{E36F866F-047D-4824-8338-E0AF292DBC71}" type="presParOf" srcId="{7469C47A-565B-409F-8B35-5569D87030DB}" destId="{A302FC15-F82E-44C3-83A4-DD7ACD4682DF}" srcOrd="0" destOrd="0" presId="urn:microsoft.com/office/officeart/2005/8/layout/orgChart1"/>
    <dgm:cxn modelId="{E0564CCF-39C9-41B8-8998-FBFAEE821A80}" type="presParOf" srcId="{A302FC15-F82E-44C3-83A4-DD7ACD4682DF}" destId="{4AA00BBB-2D39-4FF2-81B9-4EDAF36E58C4}" srcOrd="0" destOrd="0" presId="urn:microsoft.com/office/officeart/2005/8/layout/orgChart1"/>
    <dgm:cxn modelId="{A744CC5A-5EA1-4AB8-B862-1603785D74B0}" type="presParOf" srcId="{A302FC15-F82E-44C3-83A4-DD7ACD4682DF}" destId="{722DAF4D-BE4B-42CD-9971-7A64048243F2}" srcOrd="1" destOrd="0" presId="urn:microsoft.com/office/officeart/2005/8/layout/orgChart1"/>
    <dgm:cxn modelId="{F6904975-B943-4701-84F8-59D881C032AD}" type="presParOf" srcId="{7469C47A-565B-409F-8B35-5569D87030DB}" destId="{B934EF11-A6E2-4BB0-90E2-DA5352F1A85A}" srcOrd="1" destOrd="0" presId="urn:microsoft.com/office/officeart/2005/8/layout/orgChart1"/>
    <dgm:cxn modelId="{42E3F6C2-D6F4-45EB-AFD9-B4830262E912}" type="presParOf" srcId="{7469C47A-565B-409F-8B35-5569D87030DB}" destId="{166D3235-17BA-4EF5-9D86-964A0062A604}" srcOrd="2" destOrd="0" presId="urn:microsoft.com/office/officeart/2005/8/layout/orgChart1"/>
    <dgm:cxn modelId="{A4E567A4-CFD3-48C7-BC06-D357C65BB226}" type="presParOf" srcId="{D28B8605-4294-4B72-86A1-502D9711960A}" destId="{3AAB430B-3C08-4130-B842-704B36A5DF32}" srcOrd="2" destOrd="0" presId="urn:microsoft.com/office/officeart/2005/8/layout/orgChart1"/>
    <dgm:cxn modelId="{D2343D16-0A99-4815-935F-D1DE703AEC57}" type="presParOf" srcId="{D28B8605-4294-4B72-86A1-502D9711960A}" destId="{2E208FC2-8090-44DA-9906-FCD78E0DA488}" srcOrd="3" destOrd="0" presId="urn:microsoft.com/office/officeart/2005/8/layout/orgChart1"/>
    <dgm:cxn modelId="{954C84A8-54CD-4868-B77C-ECC47B4B6276}" type="presParOf" srcId="{2E208FC2-8090-44DA-9906-FCD78E0DA488}" destId="{1749398F-643D-41DF-BAB4-B833F6AC9DC7}" srcOrd="0" destOrd="0" presId="urn:microsoft.com/office/officeart/2005/8/layout/orgChart1"/>
    <dgm:cxn modelId="{E384128F-8736-41CD-90AE-DC0DC150B34F}" type="presParOf" srcId="{1749398F-643D-41DF-BAB4-B833F6AC9DC7}" destId="{0AC1B8D9-5888-4097-970B-340C8E1E4988}" srcOrd="0" destOrd="0" presId="urn:microsoft.com/office/officeart/2005/8/layout/orgChart1"/>
    <dgm:cxn modelId="{F686DC40-E383-482C-B682-DD6B790124F7}" type="presParOf" srcId="{1749398F-643D-41DF-BAB4-B833F6AC9DC7}" destId="{8741C1DD-6066-491E-94AA-E097580590D5}" srcOrd="1" destOrd="0" presId="urn:microsoft.com/office/officeart/2005/8/layout/orgChart1"/>
    <dgm:cxn modelId="{E5655702-7AC7-47F5-80C2-06A430C82963}" type="presParOf" srcId="{2E208FC2-8090-44DA-9906-FCD78E0DA488}" destId="{48011F92-C7C8-42E2-9892-6473D8B6FC6E}" srcOrd="1" destOrd="0" presId="urn:microsoft.com/office/officeart/2005/8/layout/orgChart1"/>
    <dgm:cxn modelId="{5D377D99-368B-420C-91D4-469BC13B8B37}" type="presParOf" srcId="{2E208FC2-8090-44DA-9906-FCD78E0DA488}" destId="{3530253C-231C-428E-B877-0375966E3C98}" srcOrd="2" destOrd="0" presId="urn:microsoft.com/office/officeart/2005/8/layout/orgChart1"/>
    <dgm:cxn modelId="{572C30B4-FDF2-4C78-BF95-401ED60612BA}" type="presParOf" srcId="{D28B8605-4294-4B72-86A1-502D9711960A}" destId="{28F5D633-A57F-42AB-8CD4-E0C00B337A30}" srcOrd="4" destOrd="0" presId="urn:microsoft.com/office/officeart/2005/8/layout/orgChart1"/>
    <dgm:cxn modelId="{31D6BB55-2263-4D56-A0CB-2F80D5E15BBF}" type="presParOf" srcId="{D28B8605-4294-4B72-86A1-502D9711960A}" destId="{5E2C2700-8FA6-4B6C-B2A1-271B8CA8881A}" srcOrd="5" destOrd="0" presId="urn:microsoft.com/office/officeart/2005/8/layout/orgChart1"/>
    <dgm:cxn modelId="{0F33D2A7-D272-479D-A0A1-31EFBA7D7D74}" type="presParOf" srcId="{5E2C2700-8FA6-4B6C-B2A1-271B8CA8881A}" destId="{BB186779-7BC8-45E4-8676-BC636D1C3807}" srcOrd="0" destOrd="0" presId="urn:microsoft.com/office/officeart/2005/8/layout/orgChart1"/>
    <dgm:cxn modelId="{60E8B540-6D0A-42BD-96B4-346A0B654187}" type="presParOf" srcId="{BB186779-7BC8-45E4-8676-BC636D1C3807}" destId="{43AA3855-F46D-469C-B8AC-8BE070EF7785}" srcOrd="0" destOrd="0" presId="urn:microsoft.com/office/officeart/2005/8/layout/orgChart1"/>
    <dgm:cxn modelId="{C5E1AE62-1F85-4047-A830-F7AEE8F296AE}" type="presParOf" srcId="{BB186779-7BC8-45E4-8676-BC636D1C3807}" destId="{8087EEC5-6E3E-456D-934B-67E9D45EAC86}" srcOrd="1" destOrd="0" presId="urn:microsoft.com/office/officeart/2005/8/layout/orgChart1"/>
    <dgm:cxn modelId="{817C6F5A-20AF-4B33-9D0D-E33339CD3CE6}" type="presParOf" srcId="{5E2C2700-8FA6-4B6C-B2A1-271B8CA8881A}" destId="{AE4140D3-9BB3-463E-91F0-3547E6F259BA}" srcOrd="1" destOrd="0" presId="urn:microsoft.com/office/officeart/2005/8/layout/orgChart1"/>
    <dgm:cxn modelId="{97CA1FC8-3CF8-4ABB-905D-A378A9F0D685}" type="presParOf" srcId="{5E2C2700-8FA6-4B6C-B2A1-271B8CA8881A}" destId="{DD5581AE-2204-40D2-842F-6A89937A00CE}" srcOrd="2" destOrd="0" presId="urn:microsoft.com/office/officeart/2005/8/layout/orgChart1"/>
    <dgm:cxn modelId="{87BCFB06-1C53-4B95-A40C-63E7E4A10927}" type="presParOf" srcId="{255004F6-12AF-4E30-AE40-94B06B3D3640}" destId="{42725C3E-3A61-46B3-8BE3-7F5A9146338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5D633-A57F-42AB-8CD4-E0C00B337A30}">
      <dsp:nvSpPr>
        <dsp:cNvPr id="0" name=""/>
        <dsp:cNvSpPr/>
      </dsp:nvSpPr>
      <dsp:spPr>
        <a:xfrm>
          <a:off x="773906" y="339835"/>
          <a:ext cx="547544" cy="95028"/>
        </a:xfrm>
        <a:custGeom>
          <a:avLst/>
          <a:gdLst/>
          <a:ahLst/>
          <a:cxnLst/>
          <a:rect l="0" t="0" r="0" b="0"/>
          <a:pathLst>
            <a:path>
              <a:moveTo>
                <a:pt x="0" y="0"/>
              </a:moveTo>
              <a:lnTo>
                <a:pt x="0" y="47514"/>
              </a:lnTo>
              <a:lnTo>
                <a:pt x="547544" y="47514"/>
              </a:lnTo>
              <a:lnTo>
                <a:pt x="547544" y="950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B430B-3C08-4130-B842-704B36A5DF32}">
      <dsp:nvSpPr>
        <dsp:cNvPr id="0" name=""/>
        <dsp:cNvSpPr/>
      </dsp:nvSpPr>
      <dsp:spPr>
        <a:xfrm>
          <a:off x="728186" y="339835"/>
          <a:ext cx="91440" cy="95028"/>
        </a:xfrm>
        <a:custGeom>
          <a:avLst/>
          <a:gdLst/>
          <a:ahLst/>
          <a:cxnLst/>
          <a:rect l="0" t="0" r="0" b="0"/>
          <a:pathLst>
            <a:path>
              <a:moveTo>
                <a:pt x="45720" y="0"/>
              </a:moveTo>
              <a:lnTo>
                <a:pt x="45720" y="950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C002A9-40D4-482D-9F65-87FAFDB6B552}">
      <dsp:nvSpPr>
        <dsp:cNvPr id="0" name=""/>
        <dsp:cNvSpPr/>
      </dsp:nvSpPr>
      <dsp:spPr>
        <a:xfrm>
          <a:off x="226361" y="339835"/>
          <a:ext cx="547544" cy="95028"/>
        </a:xfrm>
        <a:custGeom>
          <a:avLst/>
          <a:gdLst/>
          <a:ahLst/>
          <a:cxnLst/>
          <a:rect l="0" t="0" r="0" b="0"/>
          <a:pathLst>
            <a:path>
              <a:moveTo>
                <a:pt x="547544" y="0"/>
              </a:moveTo>
              <a:lnTo>
                <a:pt x="547544" y="47514"/>
              </a:lnTo>
              <a:lnTo>
                <a:pt x="0" y="47514"/>
              </a:lnTo>
              <a:lnTo>
                <a:pt x="0" y="950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F410D8-DE92-4CB3-A031-93499019CD69}">
      <dsp:nvSpPr>
        <dsp:cNvPr id="0" name=""/>
        <dsp:cNvSpPr/>
      </dsp:nvSpPr>
      <dsp:spPr>
        <a:xfrm>
          <a:off x="547648" y="113577"/>
          <a:ext cx="452515" cy="226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it-IT" sz="1400" kern="1200"/>
        </a:p>
      </dsp:txBody>
      <dsp:txXfrm>
        <a:off x="547648" y="113577"/>
        <a:ext cx="452515" cy="226257"/>
      </dsp:txXfrm>
    </dsp:sp>
    <dsp:sp modelId="{4AA00BBB-2D39-4FF2-81B9-4EDAF36E58C4}">
      <dsp:nvSpPr>
        <dsp:cNvPr id="0" name=""/>
        <dsp:cNvSpPr/>
      </dsp:nvSpPr>
      <dsp:spPr>
        <a:xfrm>
          <a:off x="103" y="434864"/>
          <a:ext cx="452515" cy="226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it-IT" sz="1400" kern="1200"/>
        </a:p>
      </dsp:txBody>
      <dsp:txXfrm>
        <a:off x="103" y="434864"/>
        <a:ext cx="452515" cy="226257"/>
      </dsp:txXfrm>
    </dsp:sp>
    <dsp:sp modelId="{0AC1B8D9-5888-4097-970B-340C8E1E4988}">
      <dsp:nvSpPr>
        <dsp:cNvPr id="0" name=""/>
        <dsp:cNvSpPr/>
      </dsp:nvSpPr>
      <dsp:spPr>
        <a:xfrm>
          <a:off x="547648" y="434864"/>
          <a:ext cx="452515" cy="226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it-IT" sz="1400" kern="1200"/>
        </a:p>
      </dsp:txBody>
      <dsp:txXfrm>
        <a:off x="547648" y="434864"/>
        <a:ext cx="452515" cy="226257"/>
      </dsp:txXfrm>
    </dsp:sp>
    <dsp:sp modelId="{43AA3855-F46D-469C-B8AC-8BE070EF7785}">
      <dsp:nvSpPr>
        <dsp:cNvPr id="0" name=""/>
        <dsp:cNvSpPr/>
      </dsp:nvSpPr>
      <dsp:spPr>
        <a:xfrm>
          <a:off x="1095192" y="434864"/>
          <a:ext cx="452515" cy="226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it-IT" sz="1400" kern="1200"/>
        </a:p>
      </dsp:txBody>
      <dsp:txXfrm>
        <a:off x="1095192" y="434864"/>
        <a:ext cx="452515" cy="2262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522920B-C6E2-4793-8E78-0091E1F9B1A0}" type="datetimeFigureOut">
              <a:rPr lang="it-IT"/>
              <a:pPr>
                <a:defRPr/>
              </a:pPr>
              <a:t>15/04/2025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1CBECDA-0663-449E-A5CC-17BC8D14EAC2}" type="slidenum">
              <a:rPr lang="it-IT"/>
              <a:pPr>
                <a:defRPr/>
              </a:pPr>
              <a:t>‹N›</a:t>
            </a:fld>
            <a:endParaRPr lang="it-IT"/>
          </a:p>
        </p:txBody>
      </p:sp>
    </p:spTree>
    <p:extLst>
      <p:ext uri="{BB962C8B-B14F-4D97-AF65-F5344CB8AC3E}">
        <p14:creationId xmlns:p14="http://schemas.microsoft.com/office/powerpoint/2010/main" val="3761962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immagine diapositiva 1"/>
          <p:cNvSpPr>
            <a:spLocks noGrp="1" noRot="1" noChangeAspect="1"/>
          </p:cNvSpPr>
          <p:nvPr>
            <p:ph type="sldImg"/>
          </p:nvPr>
        </p:nvSpPr>
        <p:spPr bwMode="auto">
          <a:noFill/>
          <a:ln>
            <a:solidFill>
              <a:srgbClr val="000000"/>
            </a:solidFill>
            <a:miter lim="800000"/>
            <a:headEnd/>
            <a:tailEnd/>
          </a:ln>
        </p:spPr>
      </p:sp>
      <p:sp>
        <p:nvSpPr>
          <p:cNvPr id="3891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0723"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3EBBAC-0BBB-4E1E-AB81-5D412965E0D4}" type="slidenum">
              <a:rPr lang="it-IT"/>
              <a:pPr fontAlgn="base">
                <a:spcBef>
                  <a:spcPct val="0"/>
                </a:spcBef>
                <a:spcAft>
                  <a:spcPct val="0"/>
                </a:spcAft>
                <a:defRPr/>
              </a:pPr>
              <a:t>24</a:t>
            </a:fld>
            <a:endParaRPr lang="it-IT"/>
          </a:p>
        </p:txBody>
      </p:sp>
    </p:spTree>
    <p:extLst>
      <p:ext uri="{BB962C8B-B14F-4D97-AF65-F5344CB8AC3E}">
        <p14:creationId xmlns:p14="http://schemas.microsoft.com/office/powerpoint/2010/main" val="188922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AF69BA3-3913-40FD-BA6E-697810515EFC}" type="datetimeFigureOut">
              <a:rPr lang="it-IT"/>
              <a:pPr>
                <a:defRPr/>
              </a:pPr>
              <a:t>15/04/2025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9A4ADD6-DF68-4F5B-BAC7-F1AB155657A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7D3148E-983B-4015-85BA-9BC7CD8C7003}" type="datetimeFigureOut">
              <a:rPr lang="it-IT"/>
              <a:pPr>
                <a:defRPr/>
              </a:pPr>
              <a:t>15/04/2025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316D73A-DE29-4688-B208-97AB9D6973C8}"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DE23149-C0F4-4506-B754-617B5ED1C7B8}" type="datetimeFigureOut">
              <a:rPr lang="it-IT"/>
              <a:pPr>
                <a:defRPr/>
              </a:pPr>
              <a:t>15/04/2025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18737F9-480D-4578-8F37-B690AE12700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C18B635-7616-4CD2-A2C0-8D7A0F22AC88}" type="datetimeFigureOut">
              <a:rPr lang="it-IT"/>
              <a:pPr>
                <a:defRPr/>
              </a:pPr>
              <a:t>15/04/2025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CD658B2-3DD0-4047-8F42-716B3BE391D0}"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E0D29FEB-5AB1-4E7B-AC51-2DEFEC4B2D7B}" type="datetimeFigureOut">
              <a:rPr lang="it-IT"/>
              <a:pPr>
                <a:defRPr/>
              </a:pPr>
              <a:t>15/04/2025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3F52B73-588A-45DC-B4F9-DB7BF701EB4A}"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0DB31DE-017D-4221-9EDC-2D2A65C040F9}" type="datetimeFigureOut">
              <a:rPr lang="it-IT"/>
              <a:pPr>
                <a:defRPr/>
              </a:pPr>
              <a:t>15/04/2025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BD1D71A-D1DD-4E7A-A9A6-43A759D82EA8}"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DB027786-FDEF-4B35-9A33-01DC73386549}" type="datetimeFigureOut">
              <a:rPr lang="it-IT"/>
              <a:pPr>
                <a:defRPr/>
              </a:pPr>
              <a:t>15/04/2025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4A70C20D-02A1-4F29-BC00-CC802C397FE4}"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8640C3A1-8E2B-41C2-B0DA-3BC2FB7F2D68}" type="datetimeFigureOut">
              <a:rPr lang="it-IT"/>
              <a:pPr>
                <a:defRPr/>
              </a:pPr>
              <a:t>15/04/2025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CDFE6D6-6894-4A66-9576-F56E4A7F260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58D6CAF-6D0D-43CA-A8DF-C6A7BA28D6DD}" type="datetimeFigureOut">
              <a:rPr lang="it-IT"/>
              <a:pPr>
                <a:defRPr/>
              </a:pPr>
              <a:t>15/04/2025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CDC1E429-6806-489A-909A-CFFFA37E9747}"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5012E9C-8D4E-4CC4-83A2-052986094B97}" type="datetimeFigureOut">
              <a:rPr lang="it-IT"/>
              <a:pPr>
                <a:defRPr/>
              </a:pPr>
              <a:t>15/04/2025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27BDB16-0671-4E02-9917-6C4C050F687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5C8057F-A4F0-4139-A1C5-3BA4D514A51A}" type="datetimeFigureOut">
              <a:rPr lang="it-IT"/>
              <a:pPr>
                <a:defRPr/>
              </a:pPr>
              <a:t>15/04/2025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545D881-F0B1-47AA-8D05-C26300EB400A}"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DB8A398-BD2E-478B-AC74-532C4B972582}" type="datetimeFigureOut">
              <a:rPr lang="it-IT"/>
              <a:pPr>
                <a:defRPr/>
              </a:pPr>
              <a:t>15/04/2025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17B1A0D-E84C-49AC-8848-EDC9FBCCCC9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ttangolo 3"/>
          <p:cNvSpPr>
            <a:spLocks noChangeArrowheads="1"/>
          </p:cNvSpPr>
          <p:nvPr/>
        </p:nvSpPr>
        <p:spPr bwMode="auto">
          <a:xfrm>
            <a:off x="900113" y="404813"/>
            <a:ext cx="6840537" cy="1554162"/>
          </a:xfrm>
          <a:prstGeom prst="rect">
            <a:avLst/>
          </a:prstGeom>
          <a:noFill/>
          <a:ln w="9525">
            <a:noFill/>
            <a:miter lim="800000"/>
            <a:headEnd/>
            <a:tailEnd/>
          </a:ln>
        </p:spPr>
        <p:txBody>
          <a:bodyPr>
            <a:spAutoFit/>
          </a:bodyPr>
          <a:lstStyle/>
          <a:p>
            <a:pPr algn="ctr"/>
            <a:r>
              <a:rPr lang="it-IT" sz="3200" b="1">
                <a:solidFill>
                  <a:srgbClr val="FF0000"/>
                </a:solidFill>
                <a:latin typeface="Calibri" pitchFamily="34" charset="0"/>
              </a:rPr>
              <a:t> </a:t>
            </a:r>
            <a:r>
              <a:rPr lang="it-IT" sz="3200" b="1">
                <a:solidFill>
                  <a:srgbClr val="FF0000"/>
                </a:solidFill>
                <a:latin typeface="Comic Sans MS" pitchFamily="66" charset="0"/>
              </a:rPr>
              <a:t>SICUREZZA E PREVENZIONE</a:t>
            </a:r>
          </a:p>
          <a:p>
            <a:pPr algn="ctr"/>
            <a:endParaRPr lang="it-IT" sz="3200" b="1">
              <a:solidFill>
                <a:srgbClr val="FF0000"/>
              </a:solidFill>
              <a:latin typeface="Comic Sans MS" pitchFamily="66" charset="0"/>
            </a:endParaRPr>
          </a:p>
          <a:p>
            <a:pPr algn="ctr"/>
            <a:r>
              <a:rPr lang="it-IT" sz="3200" b="1">
                <a:solidFill>
                  <a:srgbClr val="FF0000"/>
                </a:solidFill>
                <a:latin typeface="Comic Sans MS" pitchFamily="66" charset="0"/>
              </a:rPr>
              <a:t>nella SCUOLA</a:t>
            </a:r>
            <a:endParaRPr lang="it-IT" sz="3200">
              <a:solidFill>
                <a:srgbClr val="FF0000"/>
              </a:solidFill>
              <a:latin typeface="Comic Sans MS" pitchFamily="66" charset="0"/>
            </a:endParaRPr>
          </a:p>
        </p:txBody>
      </p:sp>
      <p:pic>
        <p:nvPicPr>
          <p:cNvPr id="14338" name="Picture 5" descr="sicurezza"/>
          <p:cNvPicPr>
            <a:picLocks noChangeAspect="1" noChangeArrowheads="1"/>
          </p:cNvPicPr>
          <p:nvPr/>
        </p:nvPicPr>
        <p:blipFill>
          <a:blip r:embed="rId2" cstate="print"/>
          <a:srcRect/>
          <a:stretch>
            <a:fillRect/>
          </a:stretch>
        </p:blipFill>
        <p:spPr bwMode="auto">
          <a:xfrm>
            <a:off x="2484438" y="2349500"/>
            <a:ext cx="3455987" cy="2905125"/>
          </a:xfrm>
          <a:prstGeom prst="rect">
            <a:avLst/>
          </a:prstGeom>
          <a:noFill/>
          <a:ln w="9525">
            <a:noFill/>
            <a:miter lim="800000"/>
            <a:headEnd/>
            <a:tailEnd/>
          </a:ln>
        </p:spPr>
      </p:pic>
      <p:sp>
        <p:nvSpPr>
          <p:cNvPr id="14339" name="Text Box 4"/>
          <p:cNvSpPr txBox="1">
            <a:spLocks noChangeArrowheads="1"/>
          </p:cNvSpPr>
          <p:nvPr/>
        </p:nvSpPr>
        <p:spPr bwMode="auto">
          <a:xfrm>
            <a:off x="250825" y="5516563"/>
            <a:ext cx="8642350" cy="461665"/>
          </a:xfrm>
          <a:prstGeom prst="rect">
            <a:avLst/>
          </a:prstGeom>
          <a:noFill/>
          <a:ln w="9525">
            <a:noFill/>
            <a:miter lim="800000"/>
            <a:headEnd/>
            <a:tailEnd/>
          </a:ln>
        </p:spPr>
        <p:txBody>
          <a:bodyPr>
            <a:spAutoFit/>
          </a:bodyPr>
          <a:lstStyle/>
          <a:p>
            <a:pPr algn="ctr">
              <a:spcBef>
                <a:spcPct val="50000"/>
              </a:spcBef>
            </a:pPr>
            <a:r>
              <a:rPr lang="it-IT" sz="2400" b="1" i="1" dirty="0">
                <a:solidFill>
                  <a:schemeClr val="hlink"/>
                </a:solidFill>
                <a:latin typeface="Comic Sans MS" pitchFamily="66" charset="0"/>
              </a:rPr>
              <a:t>Istituto </a:t>
            </a:r>
            <a:r>
              <a:rPr lang="it-IT" sz="2400" b="1" i="1" dirty="0" smtClean="0">
                <a:solidFill>
                  <a:schemeClr val="hlink"/>
                </a:solidFill>
                <a:latin typeface="Comic Sans MS" pitchFamily="66" charset="0"/>
              </a:rPr>
              <a:t>Comprensivo CROSIA</a:t>
            </a:r>
            <a:endParaRPr lang="it-IT" sz="2400" b="1" i="1" dirty="0">
              <a:solidFill>
                <a:schemeClr val="hlink"/>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ttangolo 3"/>
          <p:cNvSpPr>
            <a:spLocks noChangeArrowheads="1"/>
          </p:cNvSpPr>
          <p:nvPr/>
        </p:nvSpPr>
        <p:spPr bwMode="auto">
          <a:xfrm>
            <a:off x="971550" y="692150"/>
            <a:ext cx="6337300" cy="579438"/>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VALUTAZIONE DEL RISCHIO</a:t>
            </a:r>
          </a:p>
        </p:txBody>
      </p:sp>
      <p:sp>
        <p:nvSpPr>
          <p:cNvPr id="23554" name="Rettangolo 4"/>
          <p:cNvSpPr>
            <a:spLocks noChangeArrowheads="1"/>
          </p:cNvSpPr>
          <p:nvPr/>
        </p:nvSpPr>
        <p:spPr bwMode="auto">
          <a:xfrm>
            <a:off x="1403350" y="2133600"/>
            <a:ext cx="5616575" cy="2014538"/>
          </a:xfrm>
          <a:prstGeom prst="rect">
            <a:avLst/>
          </a:prstGeom>
          <a:noFill/>
          <a:ln w="9525">
            <a:noFill/>
            <a:miter lim="800000"/>
            <a:headEnd/>
            <a:tailEnd/>
          </a:ln>
        </p:spPr>
        <p:txBody>
          <a:bodyPr>
            <a:spAutoFit/>
          </a:bodyPr>
          <a:lstStyle/>
          <a:p>
            <a:pPr algn="just"/>
            <a:r>
              <a:rPr lang="it-IT" sz="1800">
                <a:latin typeface="Calibri" pitchFamily="34" charset="0"/>
              </a:rPr>
              <a:t>La centralità del concetto normativo di prevenzione è attribuita alla valutazione, in capo al datore di lavoro, dei rischi presenti in azienda e la conseguente programmazione degli interventi  migliorativi.</a:t>
            </a:r>
          </a:p>
          <a:p>
            <a:pPr algn="just"/>
            <a:r>
              <a:rPr lang="it-IT" sz="1800">
                <a:latin typeface="Calibri" pitchFamily="34" charset="0"/>
              </a:rPr>
              <a:t> </a:t>
            </a:r>
          </a:p>
          <a:p>
            <a:pPr algn="just"/>
            <a:r>
              <a:rPr lang="it-IT" sz="1800">
                <a:latin typeface="Calibri" pitchFamily="34" charset="0"/>
              </a:rPr>
              <a:t>Anche la nostra Scuola, quindi, ha un documento di valutazione del rischio (DVR).</a:t>
            </a:r>
          </a:p>
        </p:txBody>
      </p:sp>
      <p:pic>
        <p:nvPicPr>
          <p:cNvPr id="23555" name="Picture 4" descr="valutazione rischio"/>
          <p:cNvPicPr>
            <a:picLocks noChangeAspect="1" noChangeArrowheads="1"/>
          </p:cNvPicPr>
          <p:nvPr/>
        </p:nvPicPr>
        <p:blipFill>
          <a:blip r:embed="rId2" cstate="print"/>
          <a:srcRect/>
          <a:stretch>
            <a:fillRect/>
          </a:stretch>
        </p:blipFill>
        <p:spPr bwMode="auto">
          <a:xfrm>
            <a:off x="4932363" y="4149725"/>
            <a:ext cx="2028825"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1"/>
          <p:cNvSpPr>
            <a:spLocks noChangeArrowheads="1"/>
          </p:cNvSpPr>
          <p:nvPr/>
        </p:nvSpPr>
        <p:spPr bwMode="auto">
          <a:xfrm>
            <a:off x="1331913" y="476250"/>
            <a:ext cx="5797550"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STUDENTI - LAVORATORI</a:t>
            </a:r>
          </a:p>
        </p:txBody>
      </p:sp>
      <p:sp>
        <p:nvSpPr>
          <p:cNvPr id="24578" name="Rettangolo 2"/>
          <p:cNvSpPr>
            <a:spLocks noChangeArrowheads="1"/>
          </p:cNvSpPr>
          <p:nvPr/>
        </p:nvSpPr>
        <p:spPr bwMode="auto">
          <a:xfrm>
            <a:off x="1403350" y="1484313"/>
            <a:ext cx="5327650" cy="3662362"/>
          </a:xfrm>
          <a:prstGeom prst="rect">
            <a:avLst/>
          </a:prstGeom>
          <a:noFill/>
          <a:ln w="9525">
            <a:noFill/>
            <a:miter lim="800000"/>
            <a:headEnd/>
            <a:tailEnd/>
          </a:ln>
        </p:spPr>
        <p:txBody>
          <a:bodyPr>
            <a:spAutoFit/>
          </a:bodyPr>
          <a:lstStyle/>
          <a:p>
            <a:pPr algn="just"/>
            <a:r>
              <a:rPr lang="it-IT" sz="1800">
                <a:solidFill>
                  <a:schemeClr val="hlink"/>
                </a:solidFill>
                <a:latin typeface="Calibri" pitchFamily="34" charset="0"/>
              </a:rPr>
              <a:t>L’articolo 2 comma 1.a del Dlgs 81/2008 definisce lavoratore….</a:t>
            </a:r>
            <a:r>
              <a:rPr lang="it-IT" sz="1800" b="1">
                <a:solidFill>
                  <a:srgbClr val="FF3300"/>
                </a:solidFill>
                <a:latin typeface="Calibri" pitchFamily="34" charset="0"/>
              </a:rPr>
              <a:t>l’allievo degli istituti di istruzione e il partecipante a corsi di formazione professionale nei quali si faccia uso di laboratori, attrezzature di lavoro in genere, agenti chimici, fisici e biologici ivi comprese le apparecchiature munite di videoterminali,</a:t>
            </a:r>
            <a:r>
              <a:rPr lang="it-IT" sz="1800" b="1">
                <a:latin typeface="Calibri" pitchFamily="34" charset="0"/>
              </a:rPr>
              <a:t> </a:t>
            </a:r>
            <a:r>
              <a:rPr lang="it-IT" sz="1800">
                <a:solidFill>
                  <a:schemeClr val="hlink"/>
                </a:solidFill>
                <a:latin typeface="Calibri" pitchFamily="34" charset="0"/>
              </a:rPr>
              <a:t>limitatamente ai periodi in cui l’allievo sia effettivamente applicato alla strumentazione o ai laboratori in questione.</a:t>
            </a:r>
          </a:p>
          <a:p>
            <a:endParaRPr lang="it-IT" sz="1800">
              <a:solidFill>
                <a:schemeClr val="hlink"/>
              </a:solidFill>
              <a:latin typeface="Calibri" pitchFamily="34" charset="0"/>
            </a:endParaRPr>
          </a:p>
          <a:p>
            <a:pPr algn="just"/>
            <a:r>
              <a:rPr lang="it-IT" sz="1800">
                <a:solidFill>
                  <a:schemeClr val="hlink"/>
                </a:solidFill>
                <a:latin typeface="Calibri" pitchFamily="34" charset="0"/>
              </a:rPr>
              <a:t>E’ anche equiparato al lavoratore </a:t>
            </a:r>
            <a:r>
              <a:rPr lang="it-IT" sz="1800" b="1">
                <a:solidFill>
                  <a:schemeClr val="hlink"/>
                </a:solidFill>
                <a:latin typeface="Calibri" pitchFamily="34" charset="0"/>
              </a:rPr>
              <a:t>il</a:t>
            </a:r>
            <a:r>
              <a:rPr lang="it-IT" sz="1800" b="1">
                <a:latin typeface="Calibri" pitchFamily="34" charset="0"/>
              </a:rPr>
              <a:t> </a:t>
            </a:r>
            <a:r>
              <a:rPr lang="it-IT" sz="1800" b="1">
                <a:solidFill>
                  <a:srgbClr val="FF3300"/>
                </a:solidFill>
                <a:latin typeface="Calibri" pitchFamily="34" charset="0"/>
              </a:rPr>
              <a:t>soggetto beneficiario di tirocini formativi e partecipante a forme di alternanza studio - lavoro</a:t>
            </a:r>
            <a:endParaRPr lang="it-IT" sz="1800">
              <a:solidFill>
                <a:srgbClr val="FF3300"/>
              </a:solidFill>
              <a:latin typeface="Calibri" pitchFamily="34" charset="0"/>
            </a:endParaRPr>
          </a:p>
        </p:txBody>
      </p:sp>
      <p:pic>
        <p:nvPicPr>
          <p:cNvPr id="24579" name="Picture 4" descr="stud"/>
          <p:cNvPicPr>
            <a:picLocks noChangeAspect="1" noChangeArrowheads="1"/>
          </p:cNvPicPr>
          <p:nvPr/>
        </p:nvPicPr>
        <p:blipFill>
          <a:blip r:embed="rId2" cstate="print"/>
          <a:srcRect/>
          <a:stretch>
            <a:fillRect/>
          </a:stretch>
        </p:blipFill>
        <p:spPr bwMode="auto">
          <a:xfrm>
            <a:off x="1403350" y="5300663"/>
            <a:ext cx="1296988" cy="1020762"/>
          </a:xfrm>
          <a:prstGeom prst="rect">
            <a:avLst/>
          </a:prstGeom>
          <a:noFill/>
          <a:ln w="9525">
            <a:noFill/>
            <a:miter lim="800000"/>
            <a:headEnd/>
            <a:tailEnd/>
          </a:ln>
        </p:spPr>
      </p:pic>
      <p:pic>
        <p:nvPicPr>
          <p:cNvPr id="24580" name="Picture 5" descr="stud"/>
          <p:cNvPicPr>
            <a:picLocks noChangeAspect="1" noChangeArrowheads="1"/>
          </p:cNvPicPr>
          <p:nvPr/>
        </p:nvPicPr>
        <p:blipFill>
          <a:blip r:embed="rId3" cstate="print"/>
          <a:srcRect/>
          <a:stretch>
            <a:fillRect/>
          </a:stretch>
        </p:blipFill>
        <p:spPr bwMode="auto">
          <a:xfrm>
            <a:off x="6659563" y="5013325"/>
            <a:ext cx="1296987"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ttangolo 1"/>
          <p:cNvSpPr>
            <a:spLocks noChangeArrowheads="1"/>
          </p:cNvSpPr>
          <p:nvPr/>
        </p:nvSpPr>
        <p:spPr bwMode="auto">
          <a:xfrm>
            <a:off x="611188" y="981075"/>
            <a:ext cx="7416800" cy="519113"/>
          </a:xfrm>
          <a:prstGeom prst="rect">
            <a:avLst/>
          </a:prstGeom>
          <a:noFill/>
          <a:ln w="9525">
            <a:noFill/>
            <a:miter lim="800000"/>
            <a:headEnd/>
            <a:tailEnd/>
          </a:ln>
        </p:spPr>
        <p:txBody>
          <a:bodyPr>
            <a:spAutoFit/>
          </a:bodyPr>
          <a:lstStyle/>
          <a:p>
            <a:r>
              <a:rPr lang="it-IT" b="1">
                <a:solidFill>
                  <a:srgbClr val="FF3300"/>
                </a:solidFill>
                <a:latin typeface="Comic Sans MS" pitchFamily="66" charset="0"/>
              </a:rPr>
              <a:t>DIRITTI OBBLIGHI  RESPONSABILITA’</a:t>
            </a:r>
          </a:p>
        </p:txBody>
      </p:sp>
      <p:sp>
        <p:nvSpPr>
          <p:cNvPr id="25602" name="Rettangolo 2"/>
          <p:cNvSpPr>
            <a:spLocks noChangeArrowheads="1"/>
          </p:cNvSpPr>
          <p:nvPr/>
        </p:nvSpPr>
        <p:spPr bwMode="auto">
          <a:xfrm>
            <a:off x="1187450" y="2420938"/>
            <a:ext cx="5689600" cy="1190625"/>
          </a:xfrm>
          <a:prstGeom prst="rect">
            <a:avLst/>
          </a:prstGeom>
          <a:noFill/>
          <a:ln w="9525">
            <a:noFill/>
            <a:miter lim="800000"/>
            <a:headEnd/>
            <a:tailEnd/>
          </a:ln>
        </p:spPr>
        <p:txBody>
          <a:bodyPr>
            <a:spAutoFit/>
          </a:bodyPr>
          <a:lstStyle/>
          <a:p>
            <a:pPr algn="just"/>
            <a:r>
              <a:rPr lang="it-IT" sz="1800">
                <a:solidFill>
                  <a:schemeClr val="hlink"/>
                </a:solidFill>
                <a:latin typeface="Calibri" pitchFamily="34" charset="0"/>
              </a:rPr>
              <a:t>Lo studente quindi, come ogni altro soggetto presente in Istituto, è titolare di diritti, doveri e responsabilità in relazione al proprio operato ed alla sicurezza nell’ambiente scolastico.</a:t>
            </a:r>
          </a:p>
        </p:txBody>
      </p:sp>
      <p:pic>
        <p:nvPicPr>
          <p:cNvPr id="25603" name="Immagine 1"/>
          <p:cNvPicPr>
            <a:picLocks noChangeAspect="1"/>
          </p:cNvPicPr>
          <p:nvPr/>
        </p:nvPicPr>
        <p:blipFill>
          <a:blip r:embed="rId2" cstate="print"/>
          <a:srcRect/>
          <a:stretch>
            <a:fillRect/>
          </a:stretch>
        </p:blipFill>
        <p:spPr bwMode="auto">
          <a:xfrm>
            <a:off x="2116138" y="4508500"/>
            <a:ext cx="3832225" cy="159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1258888" y="692150"/>
            <a:ext cx="5314950" cy="519113"/>
          </a:xfrm>
          <a:prstGeom prst="rect">
            <a:avLst/>
          </a:prstGeom>
          <a:noFill/>
          <a:ln w="9525">
            <a:noFill/>
            <a:miter lim="800000"/>
            <a:headEnd/>
            <a:tailEnd/>
          </a:ln>
        </p:spPr>
        <p:txBody>
          <a:bodyPr wrap="none">
            <a:spAutoFit/>
          </a:bodyPr>
          <a:lstStyle/>
          <a:p>
            <a:r>
              <a:rPr lang="it-IT" b="1">
                <a:solidFill>
                  <a:srgbClr val="FF3300"/>
                </a:solidFill>
                <a:latin typeface="Comic Sans MS" pitchFamily="66" charset="0"/>
              </a:rPr>
              <a:t>RIFERIMENTO NORMATIVO</a:t>
            </a:r>
          </a:p>
        </p:txBody>
      </p:sp>
      <p:sp>
        <p:nvSpPr>
          <p:cNvPr id="26626" name="Rectangle 5"/>
          <p:cNvSpPr>
            <a:spLocks noChangeArrowheads="1"/>
          </p:cNvSpPr>
          <p:nvPr/>
        </p:nvSpPr>
        <p:spPr bwMode="auto">
          <a:xfrm>
            <a:off x="1116013" y="1916113"/>
            <a:ext cx="6769100" cy="4362450"/>
          </a:xfrm>
          <a:prstGeom prst="rect">
            <a:avLst/>
          </a:prstGeom>
          <a:noFill/>
          <a:ln w="9525">
            <a:noFill/>
            <a:miter lim="800000"/>
            <a:headEnd/>
            <a:tailEnd/>
          </a:ln>
        </p:spPr>
        <p:txBody>
          <a:bodyPr>
            <a:spAutoFit/>
          </a:bodyPr>
          <a:lstStyle/>
          <a:p>
            <a:pPr marL="533400" indent="-533400">
              <a:buFontTx/>
              <a:buChar char="•"/>
            </a:pPr>
            <a:r>
              <a:rPr lang="it-IT" b="1">
                <a:solidFill>
                  <a:schemeClr val="hlink"/>
                </a:solidFill>
              </a:rPr>
              <a:t>COSTITUZIONE</a:t>
            </a:r>
          </a:p>
          <a:p>
            <a:pPr marL="533400" indent="-533400"/>
            <a:endParaRPr lang="it-IT" b="1">
              <a:solidFill>
                <a:schemeClr val="hlink"/>
              </a:solidFill>
            </a:endParaRPr>
          </a:p>
          <a:p>
            <a:pPr marL="533400" indent="-533400">
              <a:buFontTx/>
              <a:buChar char="•"/>
            </a:pPr>
            <a:r>
              <a:rPr lang="it-IT" b="1">
                <a:solidFill>
                  <a:schemeClr val="hlink"/>
                </a:solidFill>
              </a:rPr>
              <a:t>CODICE CIVILE</a:t>
            </a:r>
          </a:p>
          <a:p>
            <a:pPr marL="533400" indent="-533400"/>
            <a:endParaRPr lang="it-IT" b="1">
              <a:solidFill>
                <a:schemeClr val="hlink"/>
              </a:solidFill>
            </a:endParaRPr>
          </a:p>
          <a:p>
            <a:pPr marL="533400" indent="-533400">
              <a:buFontTx/>
              <a:buChar char="•"/>
            </a:pPr>
            <a:r>
              <a:rPr lang="it-IT" b="1">
                <a:solidFill>
                  <a:schemeClr val="hlink"/>
                </a:solidFill>
              </a:rPr>
              <a:t>D.LGS 81/2008 e D.LGS 106/09</a:t>
            </a:r>
          </a:p>
          <a:p>
            <a:pPr marL="533400" indent="-533400"/>
            <a:endParaRPr lang="it-IT" b="1">
              <a:solidFill>
                <a:schemeClr val="hlink"/>
              </a:solidFill>
            </a:endParaRPr>
          </a:p>
          <a:p>
            <a:pPr marL="533400" indent="-533400">
              <a:buFontTx/>
              <a:buChar char="•"/>
            </a:pPr>
            <a:r>
              <a:rPr lang="it-IT" b="1">
                <a:solidFill>
                  <a:schemeClr val="hlink"/>
                </a:solidFill>
              </a:rPr>
              <a:t>Altre norme specifiche (edilizia</a:t>
            </a:r>
          </a:p>
          <a:p>
            <a:pPr marL="533400" indent="-533400"/>
            <a:r>
              <a:rPr lang="it-IT" b="1">
                <a:solidFill>
                  <a:schemeClr val="hlink"/>
                </a:solidFill>
              </a:rPr>
              <a:t>     scolastica, prevenzione incendi,</a:t>
            </a:r>
          </a:p>
          <a:p>
            <a:pPr marL="533400" indent="-533400"/>
            <a:r>
              <a:rPr lang="it-IT" b="1">
                <a:solidFill>
                  <a:schemeClr val="hlink"/>
                </a:solidFill>
              </a:rPr>
              <a:t>     primo soccorso….)</a:t>
            </a:r>
          </a:p>
          <a:p>
            <a:pPr marL="533400" indent="-533400"/>
            <a:endParaRPr lang="it-IT" b="1">
              <a:solidFill>
                <a:schemeClr val="hlink"/>
              </a:solidFill>
            </a:endParaRPr>
          </a:p>
        </p:txBody>
      </p:sp>
      <p:pic>
        <p:nvPicPr>
          <p:cNvPr id="26627" name="Picture 4" descr="rif"/>
          <p:cNvPicPr>
            <a:picLocks noChangeAspect="1" noChangeArrowheads="1"/>
          </p:cNvPicPr>
          <p:nvPr/>
        </p:nvPicPr>
        <p:blipFill>
          <a:blip r:embed="rId2" cstate="print"/>
          <a:srcRect/>
          <a:stretch>
            <a:fillRect/>
          </a:stretch>
        </p:blipFill>
        <p:spPr bwMode="auto">
          <a:xfrm>
            <a:off x="6588125" y="1341438"/>
            <a:ext cx="16764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ChangeArrowheads="1"/>
          </p:cNvSpPr>
          <p:nvPr/>
        </p:nvSpPr>
        <p:spPr bwMode="auto">
          <a:xfrm>
            <a:off x="755650" y="2060575"/>
            <a:ext cx="7416800" cy="3743325"/>
          </a:xfrm>
          <a:prstGeom prst="rect">
            <a:avLst/>
          </a:prstGeom>
          <a:noFill/>
          <a:ln w="9525">
            <a:noFill/>
            <a:miter lim="800000"/>
            <a:headEnd/>
            <a:tailEnd/>
          </a:ln>
        </p:spPr>
        <p:txBody>
          <a:bodyPr>
            <a:spAutoFit/>
          </a:bodyPr>
          <a:lstStyle/>
          <a:p>
            <a:r>
              <a:rPr lang="it-IT" sz="2400" b="1">
                <a:solidFill>
                  <a:srgbClr val="FF3300"/>
                </a:solidFill>
              </a:rPr>
              <a:t>Articolo 32:</a:t>
            </a:r>
            <a:r>
              <a:rPr lang="it-IT" sz="2400"/>
              <a:t> </a:t>
            </a:r>
            <a:r>
              <a:rPr lang="it-IT" sz="2400">
                <a:solidFill>
                  <a:srgbClr val="000099"/>
                </a:solidFill>
              </a:rPr>
              <a:t>La Repubblica tutela la salute come</a:t>
            </a:r>
          </a:p>
          <a:p>
            <a:r>
              <a:rPr lang="it-IT" sz="2400">
                <a:solidFill>
                  <a:srgbClr val="000099"/>
                </a:solidFill>
              </a:rPr>
              <a:t>fondamentale diritto dell’individuo e interesse della</a:t>
            </a:r>
          </a:p>
          <a:p>
            <a:r>
              <a:rPr lang="it-IT" sz="2400">
                <a:solidFill>
                  <a:srgbClr val="000099"/>
                </a:solidFill>
              </a:rPr>
              <a:t>collettività e garantisce cure gratuite agli indigenti.</a:t>
            </a:r>
          </a:p>
          <a:p>
            <a:endParaRPr lang="it-IT" sz="2400">
              <a:solidFill>
                <a:srgbClr val="000099"/>
              </a:solidFill>
            </a:endParaRPr>
          </a:p>
          <a:p>
            <a:pPr algn="just"/>
            <a:r>
              <a:rPr lang="it-IT" sz="2400" b="1">
                <a:solidFill>
                  <a:srgbClr val="FF3300"/>
                </a:solidFill>
              </a:rPr>
              <a:t>Articolo 35:</a:t>
            </a:r>
            <a:r>
              <a:rPr lang="it-IT" sz="2400"/>
              <a:t> </a:t>
            </a:r>
            <a:r>
              <a:rPr lang="it-IT" sz="2400">
                <a:solidFill>
                  <a:srgbClr val="000099"/>
                </a:solidFill>
              </a:rPr>
              <a:t>La Repubblica tutela il lavoro in tutte</a:t>
            </a:r>
          </a:p>
          <a:p>
            <a:pPr algn="just"/>
            <a:r>
              <a:rPr lang="it-IT" sz="2400">
                <a:solidFill>
                  <a:srgbClr val="000099"/>
                </a:solidFill>
              </a:rPr>
              <a:t>le sue forme e applicazioni. Cura la formazione e</a:t>
            </a:r>
          </a:p>
          <a:p>
            <a:pPr algn="just"/>
            <a:r>
              <a:rPr lang="it-IT" sz="2400">
                <a:solidFill>
                  <a:srgbClr val="000099"/>
                </a:solidFill>
              </a:rPr>
              <a:t>l’elevazione professionale dei lavoratori. Promuove e</a:t>
            </a:r>
          </a:p>
          <a:p>
            <a:pPr algn="just"/>
            <a:r>
              <a:rPr lang="it-IT" sz="2400">
                <a:solidFill>
                  <a:srgbClr val="000099"/>
                </a:solidFill>
              </a:rPr>
              <a:t>favorisce gli accordi e le organizzazioni</a:t>
            </a:r>
          </a:p>
          <a:p>
            <a:pPr algn="just"/>
            <a:r>
              <a:rPr lang="it-IT" sz="2400">
                <a:solidFill>
                  <a:srgbClr val="000099"/>
                </a:solidFill>
              </a:rPr>
              <a:t>internazionali intesi ad affermare e regolare i</a:t>
            </a:r>
          </a:p>
          <a:p>
            <a:pPr algn="just"/>
            <a:r>
              <a:rPr lang="it-IT" sz="2400">
                <a:solidFill>
                  <a:srgbClr val="000099"/>
                </a:solidFill>
              </a:rPr>
              <a:t>diritti del lavoro</a:t>
            </a:r>
          </a:p>
        </p:txBody>
      </p:sp>
      <p:sp>
        <p:nvSpPr>
          <p:cNvPr id="27650" name="Rectangle 5"/>
          <p:cNvSpPr>
            <a:spLocks noChangeArrowheads="1"/>
          </p:cNvSpPr>
          <p:nvPr/>
        </p:nvSpPr>
        <p:spPr bwMode="auto">
          <a:xfrm>
            <a:off x="900113" y="765175"/>
            <a:ext cx="6985000" cy="946150"/>
          </a:xfrm>
          <a:prstGeom prst="rect">
            <a:avLst/>
          </a:prstGeom>
          <a:noFill/>
          <a:ln w="9525">
            <a:noFill/>
            <a:miter lim="800000"/>
            <a:headEnd/>
            <a:tailEnd/>
          </a:ln>
        </p:spPr>
        <p:txBody>
          <a:bodyPr>
            <a:spAutoFit/>
          </a:bodyPr>
          <a:lstStyle/>
          <a:p>
            <a:r>
              <a:rPr lang="it-IT" b="1">
                <a:solidFill>
                  <a:srgbClr val="FF3300"/>
                </a:solidFill>
                <a:latin typeface="Comic Sans MS" pitchFamily="66" charset="0"/>
              </a:rPr>
              <a:t>COSTITUZIONE DELLA REDUBBLICA</a:t>
            </a:r>
          </a:p>
          <a:p>
            <a:endParaRPr lang="it-IT" b="1">
              <a:solidFill>
                <a:srgbClr val="FF3300"/>
              </a:solidFill>
              <a:latin typeface="Comic Sans MS" pitchFamily="66" charset="0"/>
            </a:endParaRPr>
          </a:p>
        </p:txBody>
      </p:sp>
      <p:pic>
        <p:nvPicPr>
          <p:cNvPr id="27651" name="Picture 4" descr="cost"/>
          <p:cNvPicPr>
            <a:picLocks noChangeAspect="1" noChangeArrowheads="1"/>
          </p:cNvPicPr>
          <p:nvPr/>
        </p:nvPicPr>
        <p:blipFill>
          <a:blip r:embed="rId2" cstate="print"/>
          <a:srcRect/>
          <a:stretch>
            <a:fillRect/>
          </a:stretch>
        </p:blipFill>
        <p:spPr bwMode="auto">
          <a:xfrm>
            <a:off x="7596188" y="4797425"/>
            <a:ext cx="1147762" cy="187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827088" y="2276475"/>
            <a:ext cx="7489825" cy="3081338"/>
          </a:xfrm>
          <a:prstGeom prst="rect">
            <a:avLst/>
          </a:prstGeom>
          <a:noFill/>
          <a:ln w="9525">
            <a:noFill/>
            <a:miter lim="800000"/>
            <a:headEnd/>
            <a:tailEnd/>
          </a:ln>
        </p:spPr>
        <p:txBody>
          <a:bodyPr>
            <a:spAutoFit/>
          </a:bodyPr>
          <a:lstStyle/>
          <a:p>
            <a:r>
              <a:rPr lang="it-IT" b="1">
                <a:solidFill>
                  <a:srgbClr val="FF3300"/>
                </a:solidFill>
              </a:rPr>
              <a:t>Articolo 2087:</a:t>
            </a:r>
            <a:r>
              <a:rPr lang="it-IT"/>
              <a:t> </a:t>
            </a:r>
            <a:r>
              <a:rPr lang="it-IT">
                <a:solidFill>
                  <a:srgbClr val="000099"/>
                </a:solidFill>
              </a:rPr>
              <a:t>L’imprenditore è tenuto</a:t>
            </a:r>
          </a:p>
          <a:p>
            <a:r>
              <a:rPr lang="it-IT">
                <a:solidFill>
                  <a:srgbClr val="000099"/>
                </a:solidFill>
              </a:rPr>
              <a:t>ad adottare nell’esercizio dell’impresa</a:t>
            </a:r>
          </a:p>
          <a:p>
            <a:r>
              <a:rPr lang="it-IT">
                <a:solidFill>
                  <a:srgbClr val="000099"/>
                </a:solidFill>
              </a:rPr>
              <a:t>le misure che, secondo la particolarità</a:t>
            </a:r>
          </a:p>
          <a:p>
            <a:r>
              <a:rPr lang="it-IT">
                <a:solidFill>
                  <a:srgbClr val="000099"/>
                </a:solidFill>
              </a:rPr>
              <a:t>del lavoro, l’esperienza e la tecnica,</a:t>
            </a:r>
          </a:p>
          <a:p>
            <a:r>
              <a:rPr lang="it-IT">
                <a:solidFill>
                  <a:srgbClr val="000099"/>
                </a:solidFill>
              </a:rPr>
              <a:t>sono necessarie a tutelare l’integrità</a:t>
            </a:r>
          </a:p>
          <a:p>
            <a:r>
              <a:rPr lang="it-IT">
                <a:solidFill>
                  <a:srgbClr val="000099"/>
                </a:solidFill>
              </a:rPr>
              <a:t>fisica e la personalità morale dei</a:t>
            </a:r>
          </a:p>
          <a:p>
            <a:r>
              <a:rPr lang="it-IT">
                <a:solidFill>
                  <a:srgbClr val="000099"/>
                </a:solidFill>
              </a:rPr>
              <a:t>prestatori di lavoro.</a:t>
            </a:r>
          </a:p>
        </p:txBody>
      </p:sp>
      <p:sp>
        <p:nvSpPr>
          <p:cNvPr id="28674" name="Rectangle 3"/>
          <p:cNvSpPr>
            <a:spLocks noChangeArrowheads="1"/>
          </p:cNvSpPr>
          <p:nvPr/>
        </p:nvSpPr>
        <p:spPr bwMode="auto">
          <a:xfrm>
            <a:off x="1042988" y="1052513"/>
            <a:ext cx="3001962" cy="519112"/>
          </a:xfrm>
          <a:prstGeom prst="rect">
            <a:avLst/>
          </a:prstGeom>
          <a:noFill/>
          <a:ln w="9525">
            <a:noFill/>
            <a:miter lim="800000"/>
            <a:headEnd/>
            <a:tailEnd/>
          </a:ln>
        </p:spPr>
        <p:txBody>
          <a:bodyPr wrap="none">
            <a:spAutoFit/>
          </a:bodyPr>
          <a:lstStyle/>
          <a:p>
            <a:r>
              <a:rPr lang="it-IT" b="1">
                <a:solidFill>
                  <a:srgbClr val="FF3300"/>
                </a:solidFill>
                <a:latin typeface="Comic Sans MS" pitchFamily="66" charset="0"/>
              </a:rPr>
              <a:t>CODICE CIVILE</a:t>
            </a:r>
          </a:p>
        </p:txBody>
      </p:sp>
      <p:pic>
        <p:nvPicPr>
          <p:cNvPr id="28675" name="Picture 4" descr="cod civ"/>
          <p:cNvPicPr>
            <a:picLocks noChangeAspect="1" noChangeArrowheads="1"/>
          </p:cNvPicPr>
          <p:nvPr/>
        </p:nvPicPr>
        <p:blipFill>
          <a:blip r:embed="rId2" cstate="print"/>
          <a:srcRect/>
          <a:stretch>
            <a:fillRect/>
          </a:stretch>
        </p:blipFill>
        <p:spPr bwMode="auto">
          <a:xfrm>
            <a:off x="6156325" y="260350"/>
            <a:ext cx="1524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1258888" y="692150"/>
            <a:ext cx="4572000" cy="946150"/>
          </a:xfrm>
          <a:prstGeom prst="rect">
            <a:avLst/>
          </a:prstGeom>
          <a:noFill/>
          <a:ln w="9525">
            <a:noFill/>
            <a:miter lim="800000"/>
            <a:headEnd/>
            <a:tailEnd/>
          </a:ln>
        </p:spPr>
        <p:txBody>
          <a:bodyPr>
            <a:spAutoFit/>
          </a:bodyPr>
          <a:lstStyle/>
          <a:p>
            <a:pPr algn="ctr"/>
            <a:r>
              <a:rPr lang="it-IT" b="1">
                <a:solidFill>
                  <a:srgbClr val="FF3300"/>
                </a:solidFill>
                <a:latin typeface="Comic Sans MS" pitchFamily="66" charset="0"/>
              </a:rPr>
              <a:t>Decreti legislativi</a:t>
            </a:r>
          </a:p>
          <a:p>
            <a:pPr algn="ctr"/>
            <a:r>
              <a:rPr lang="it-IT" b="1">
                <a:solidFill>
                  <a:srgbClr val="FF3300"/>
                </a:solidFill>
                <a:latin typeface="Comic Sans MS" pitchFamily="66" charset="0"/>
              </a:rPr>
              <a:t>81/2008 e 106/2009</a:t>
            </a:r>
          </a:p>
        </p:txBody>
      </p:sp>
      <p:sp>
        <p:nvSpPr>
          <p:cNvPr id="29698" name="Rectangle 3"/>
          <p:cNvSpPr>
            <a:spLocks noChangeArrowheads="1"/>
          </p:cNvSpPr>
          <p:nvPr/>
        </p:nvSpPr>
        <p:spPr bwMode="auto">
          <a:xfrm>
            <a:off x="755650" y="1989138"/>
            <a:ext cx="7272338" cy="3743325"/>
          </a:xfrm>
          <a:prstGeom prst="rect">
            <a:avLst/>
          </a:prstGeom>
          <a:noFill/>
          <a:ln w="9525">
            <a:noFill/>
            <a:miter lim="800000"/>
            <a:headEnd/>
            <a:tailEnd/>
          </a:ln>
        </p:spPr>
        <p:txBody>
          <a:bodyPr>
            <a:spAutoFit/>
          </a:bodyPr>
          <a:lstStyle/>
          <a:p>
            <a:pPr algn="just"/>
            <a:r>
              <a:rPr lang="it-IT" sz="2400"/>
              <a:t>La recente normativa per la tutela della salute</a:t>
            </a:r>
          </a:p>
          <a:p>
            <a:pPr algn="just"/>
            <a:r>
              <a:rPr lang="it-IT" sz="2400"/>
              <a:t>e della sicurezza nei luoghi di lavoro, nota come Testo Unico, ha riunito, aggiornato ed armonizzato, le innumerevoli disposizioni di Legge, succedutesi nell’arco di più di mezzo secolo, al fine di adeguare la sicurezza sul lavoro e la prevenzione all’evoluzione tecnologia ed organizzativa. </a:t>
            </a:r>
          </a:p>
          <a:p>
            <a:pPr algn="just"/>
            <a:r>
              <a:rPr lang="it-IT" sz="2400"/>
              <a:t>Il Testo Unico si applica a tutti i settori di attività, privati e pubblici, quindi anche nelle scuole di ogni ordine e grado.</a:t>
            </a:r>
          </a:p>
        </p:txBody>
      </p:sp>
      <p:pic>
        <p:nvPicPr>
          <p:cNvPr id="29699" name="Picture 5" descr="decr1"/>
          <p:cNvPicPr>
            <a:picLocks noChangeAspect="1" noChangeArrowheads="1"/>
          </p:cNvPicPr>
          <p:nvPr/>
        </p:nvPicPr>
        <p:blipFill>
          <a:blip r:embed="rId2" cstate="print"/>
          <a:srcRect/>
          <a:stretch>
            <a:fillRect/>
          </a:stretch>
        </p:blipFill>
        <p:spPr bwMode="auto">
          <a:xfrm>
            <a:off x="6588125" y="404813"/>
            <a:ext cx="1439863" cy="1319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539750" y="1628775"/>
            <a:ext cx="7920038" cy="4362450"/>
          </a:xfrm>
          <a:prstGeom prst="rect">
            <a:avLst/>
          </a:prstGeom>
          <a:noFill/>
          <a:ln w="9525">
            <a:noFill/>
            <a:miter lim="800000"/>
            <a:headEnd/>
            <a:tailEnd/>
          </a:ln>
        </p:spPr>
        <p:txBody>
          <a:bodyPr>
            <a:spAutoFit/>
          </a:bodyPr>
          <a:lstStyle/>
          <a:p>
            <a:pPr marL="533400" indent="-533400"/>
            <a:endParaRPr lang="it-IT">
              <a:solidFill>
                <a:srgbClr val="FF3300"/>
              </a:solidFill>
              <a:latin typeface="Comic Sans MS" pitchFamily="66" charset="0"/>
            </a:endParaRPr>
          </a:p>
          <a:p>
            <a:pPr marL="533400" indent="-533400"/>
            <a:r>
              <a:rPr lang="it-IT"/>
              <a:t>L’articolo 36 del TUSL informazione dei</a:t>
            </a:r>
          </a:p>
          <a:p>
            <a:pPr marL="533400" indent="-533400"/>
            <a:r>
              <a:rPr lang="it-IT"/>
              <a:t>lavoratori prescrive che il datore di lavoro</a:t>
            </a:r>
          </a:p>
          <a:p>
            <a:pPr marL="533400" indent="-533400"/>
            <a:r>
              <a:rPr lang="it-IT"/>
              <a:t>provveda affinché ciascun lavoratore sia</a:t>
            </a:r>
          </a:p>
          <a:p>
            <a:pPr marL="533400" indent="-533400"/>
            <a:r>
              <a:rPr lang="it-IT"/>
              <a:t>informato su:</a:t>
            </a:r>
          </a:p>
          <a:p>
            <a:pPr marL="533400" indent="-533400"/>
            <a:endParaRPr lang="it-IT"/>
          </a:p>
          <a:p>
            <a:pPr marL="533400" indent="-533400">
              <a:buFontTx/>
              <a:buChar char="•"/>
            </a:pPr>
            <a:r>
              <a:rPr lang="it-IT" b="1">
                <a:solidFill>
                  <a:schemeClr val="hlink"/>
                </a:solidFill>
              </a:rPr>
              <a:t>i rischi</a:t>
            </a:r>
          </a:p>
          <a:p>
            <a:pPr marL="533400" indent="-533400">
              <a:buFontTx/>
              <a:buChar char="•"/>
            </a:pPr>
            <a:r>
              <a:rPr lang="it-IT" b="1">
                <a:solidFill>
                  <a:schemeClr val="hlink"/>
                </a:solidFill>
              </a:rPr>
              <a:t>le procedure</a:t>
            </a:r>
          </a:p>
          <a:p>
            <a:pPr marL="533400" indent="-533400">
              <a:buFontTx/>
              <a:buChar char="•"/>
            </a:pPr>
            <a:r>
              <a:rPr lang="it-IT" b="1">
                <a:solidFill>
                  <a:schemeClr val="hlink"/>
                </a:solidFill>
              </a:rPr>
              <a:t>i nominativi delle figure responsabili</a:t>
            </a:r>
          </a:p>
          <a:p>
            <a:pPr marL="533400" indent="-533400">
              <a:buFontTx/>
              <a:buChar char="•"/>
            </a:pPr>
            <a:r>
              <a:rPr lang="it-IT" b="1">
                <a:solidFill>
                  <a:schemeClr val="hlink"/>
                </a:solidFill>
              </a:rPr>
              <a:t>le misure adottate</a:t>
            </a:r>
          </a:p>
        </p:txBody>
      </p:sp>
      <p:sp>
        <p:nvSpPr>
          <p:cNvPr id="30722" name="Text Box 5"/>
          <p:cNvSpPr txBox="1">
            <a:spLocks noChangeArrowheads="1"/>
          </p:cNvSpPr>
          <p:nvPr/>
        </p:nvSpPr>
        <p:spPr bwMode="auto">
          <a:xfrm>
            <a:off x="900113" y="765175"/>
            <a:ext cx="6767512" cy="519113"/>
          </a:xfrm>
          <a:prstGeom prst="rect">
            <a:avLst/>
          </a:prstGeom>
          <a:noFill/>
          <a:ln w="9525">
            <a:noFill/>
            <a:miter lim="800000"/>
            <a:headEnd/>
            <a:tailEnd/>
          </a:ln>
        </p:spPr>
        <p:txBody>
          <a:bodyPr>
            <a:spAutoFit/>
          </a:bodyPr>
          <a:lstStyle/>
          <a:p>
            <a:pPr>
              <a:spcBef>
                <a:spcPct val="50000"/>
              </a:spcBef>
            </a:pPr>
            <a:endParaRPr lang="it-IT"/>
          </a:p>
        </p:txBody>
      </p:sp>
      <p:sp>
        <p:nvSpPr>
          <p:cNvPr id="30723" name="Rectangle 8"/>
          <p:cNvSpPr>
            <a:spLocks noChangeArrowheads="1"/>
          </p:cNvSpPr>
          <p:nvPr/>
        </p:nvSpPr>
        <p:spPr bwMode="auto">
          <a:xfrm>
            <a:off x="684213" y="844550"/>
            <a:ext cx="4227512" cy="519113"/>
          </a:xfrm>
          <a:prstGeom prst="rect">
            <a:avLst/>
          </a:prstGeom>
          <a:noFill/>
          <a:ln w="9525">
            <a:noFill/>
            <a:miter lim="800000"/>
            <a:headEnd/>
            <a:tailEnd/>
          </a:ln>
        </p:spPr>
        <p:txBody>
          <a:bodyPr wrap="none">
            <a:spAutoFit/>
          </a:bodyPr>
          <a:lstStyle/>
          <a:p>
            <a:r>
              <a:rPr lang="it-IT" b="1">
                <a:solidFill>
                  <a:srgbClr val="FF3300"/>
                </a:solidFill>
                <a:latin typeface="Comic Sans MS" pitchFamily="66" charset="0"/>
              </a:rPr>
              <a:t>D. Lgs 81/2008 art.36</a:t>
            </a:r>
          </a:p>
        </p:txBody>
      </p:sp>
      <p:pic>
        <p:nvPicPr>
          <p:cNvPr id="30724" name="Picture 5" descr="decr"/>
          <p:cNvPicPr>
            <a:picLocks noChangeAspect="1" noChangeArrowheads="1"/>
          </p:cNvPicPr>
          <p:nvPr/>
        </p:nvPicPr>
        <p:blipFill>
          <a:blip r:embed="rId2" cstate="print"/>
          <a:srcRect/>
          <a:stretch>
            <a:fillRect/>
          </a:stretch>
        </p:blipFill>
        <p:spPr bwMode="auto">
          <a:xfrm>
            <a:off x="6011863" y="333375"/>
            <a:ext cx="2232025"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3" name="Text Box 137"/>
          <p:cNvSpPr txBox="1">
            <a:spLocks noChangeArrowheads="1"/>
          </p:cNvSpPr>
          <p:nvPr/>
        </p:nvSpPr>
        <p:spPr bwMode="auto">
          <a:xfrm>
            <a:off x="1331913" y="260350"/>
            <a:ext cx="3529012" cy="519113"/>
          </a:xfrm>
          <a:prstGeom prst="rect">
            <a:avLst/>
          </a:prstGeom>
          <a:noFill/>
          <a:ln w="9525">
            <a:noFill/>
            <a:miter lim="800000"/>
            <a:headEnd/>
            <a:tailEnd/>
          </a:ln>
        </p:spPr>
        <p:txBody>
          <a:bodyPr>
            <a:spAutoFit/>
          </a:bodyPr>
          <a:lstStyle/>
          <a:p>
            <a:pPr>
              <a:spcBef>
                <a:spcPct val="50000"/>
              </a:spcBef>
            </a:pPr>
            <a:r>
              <a:rPr lang="it-IT" b="1">
                <a:solidFill>
                  <a:srgbClr val="FF3300"/>
                </a:solidFill>
                <a:latin typeface="Comic Sans MS" pitchFamily="66" charset="0"/>
              </a:rPr>
              <a:t>ORGANIGRAMMA</a:t>
            </a:r>
          </a:p>
        </p:txBody>
      </p:sp>
      <p:graphicFrame>
        <p:nvGraphicFramePr>
          <p:cNvPr id="31832" name="Group 88"/>
          <p:cNvGraphicFramePr>
            <a:graphicFrameLocks noGrp="1"/>
          </p:cNvGraphicFramePr>
          <p:nvPr/>
        </p:nvGraphicFramePr>
        <p:xfrm>
          <a:off x="1116013" y="836613"/>
          <a:ext cx="6527800" cy="4846003"/>
        </p:xfrm>
        <a:graphic>
          <a:graphicData uri="http://schemas.openxmlformats.org/drawingml/2006/table">
            <a:tbl>
              <a:tblPr/>
              <a:tblGrid>
                <a:gridCol w="2565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Responsabile </a:t>
                      </a:r>
                      <a:r>
                        <a:rPr kumimoji="0" lang="it-IT"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S.P.P</a:t>
                      </a: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it-I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t>
                      </a: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it-IT"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Addetto al coordinamento delle attivit</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à</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del S.P.P. nei plessi dell'istituto, all'attivit</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à</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di formazione e informazione.Responsabile alla tenuta del registro infortuni.</a:t>
                      </a:r>
                      <a:endPar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it-IT"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t>
                      </a: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it-IT" sz="2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it-IT"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1" i="0" u="none" strike="noStrike" cap="none" normalizeH="0" baseline="0" dirty="0" smtClean="0">
                        <a:ln>
                          <a:noFill/>
                        </a:ln>
                        <a:solidFill>
                          <a:srgbClr val="FF3300"/>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rgbClr val="FF3300"/>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Addetto alla prevenzione incendi, lotta antincendio, evacuazione in caso di pericolo grave e immediato  Scuola Primaria e Sec. 1° Gr. -Uffici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it-IT"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t>
                      </a: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t>
                      </a: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Addetto al pronto soccorso Scuola  Primaria e Sec. 1° Gr.   </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Uffici</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Addetto al pronto soccorso Scuola dell</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Infanzia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Addetto alla prevenzione incendi, lotta antincendio, evacuazione in caso di pericolo grave immediato     Scuola dell</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Infanzia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1830" name="Rectangle 270"/>
          <p:cNvSpPr>
            <a:spLocks noChangeArrowheads="1"/>
          </p:cNvSpPr>
          <p:nvPr/>
        </p:nvSpPr>
        <p:spPr bwMode="auto">
          <a:xfrm>
            <a:off x="1116013" y="6075363"/>
            <a:ext cx="223138" cy="261610"/>
          </a:xfrm>
          <a:prstGeom prst="rect">
            <a:avLst/>
          </a:prstGeom>
          <a:noFill/>
          <a:ln w="9525">
            <a:noFill/>
            <a:miter lim="800000"/>
            <a:headEnd/>
            <a:tailEnd/>
          </a:ln>
        </p:spPr>
        <p:txBody>
          <a:bodyPr wrap="none" anchor="ctr">
            <a:spAutoFit/>
          </a:bodyPr>
          <a:lstStyle/>
          <a:p>
            <a:r>
              <a:rPr lang="it-IT" sz="1100" dirty="0" smtClean="0">
                <a:ea typeface="Calibri" pitchFamily="34" charset="0"/>
                <a:cs typeface="Times New Roman" pitchFamily="18" charset="0"/>
              </a:rPr>
              <a:t> </a:t>
            </a:r>
            <a:endParaRPr lang="it-IT" dirty="0">
              <a:ea typeface="Calibri" pitchFamily="34" charset="0"/>
              <a:cs typeface="Times New Roman" pitchFamily="18" charset="0"/>
            </a:endParaRPr>
          </a:p>
        </p:txBody>
      </p:sp>
      <p:graphicFrame>
        <p:nvGraphicFramePr>
          <p:cNvPr id="2" name="Diagramma 1"/>
          <p:cNvGraphicFramePr/>
          <p:nvPr/>
        </p:nvGraphicFramePr>
        <p:xfrm>
          <a:off x="6948488" y="404813"/>
          <a:ext cx="1547812" cy="774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12" name="Group 44"/>
          <p:cNvGraphicFramePr>
            <a:graphicFrameLocks noGrp="1"/>
          </p:cNvGraphicFramePr>
          <p:nvPr/>
        </p:nvGraphicFramePr>
        <p:xfrm>
          <a:off x="1547813" y="1484313"/>
          <a:ext cx="6210300" cy="4606608"/>
        </p:xfrm>
        <a:graphic>
          <a:graphicData uri="http://schemas.openxmlformats.org/drawingml/2006/table">
            <a:tbl>
              <a:tblPr/>
              <a:tblGrid>
                <a:gridCol w="3105150">
                  <a:extLst>
                    <a:ext uri="{9D8B030D-6E8A-4147-A177-3AD203B41FA5}">
                      <a16:colId xmlns:a16="http://schemas.microsoft.com/office/drawing/2014/main" val="20000"/>
                    </a:ext>
                  </a:extLst>
                </a:gridCol>
                <a:gridCol w="3105150">
                  <a:extLst>
                    <a:ext uri="{9D8B030D-6E8A-4147-A177-3AD203B41FA5}">
                      <a16:colId xmlns:a16="http://schemas.microsoft.com/office/drawing/2014/main" val="20001"/>
                    </a:ext>
                  </a:extLst>
                </a:gridCol>
              </a:tblGrid>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Compito assegnato</a:t>
                      </a:r>
                      <a:endParaRPr kumimoji="0" lang="it-I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Nominativo</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    Emanazione e diffusione ordine di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evacuazione</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arabicPeriod" startAt="2"/>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Coordinamento e controllo delle </a:t>
                      </a:r>
                    </a:p>
                    <a:p>
                      <a:pPr marL="533400" marR="0" lvl="0" indent="-5334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operazioni</a:t>
                      </a:r>
                      <a:r>
                        <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di evacuazione</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Interruzione erogazione gas, energia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elettrica, acqua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    Apertura porte e vie di fuga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    Chiamate di soccorso</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arabicPeriod" startAt="6"/>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Attivazione e controllo periodico estintori  e  idranti</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7.   Controllo quotidiano della praticabilit</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à</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delle vie d</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uscita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8.   Primo soccorso</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2801" name="Rectangle 113"/>
          <p:cNvSpPr>
            <a:spLocks noChangeArrowheads="1"/>
          </p:cNvSpPr>
          <p:nvPr/>
        </p:nvSpPr>
        <p:spPr bwMode="auto">
          <a:xfrm>
            <a:off x="0" y="5667375"/>
            <a:ext cx="9144000" cy="0"/>
          </a:xfrm>
          <a:prstGeom prst="rect">
            <a:avLst/>
          </a:prstGeom>
          <a:noFill/>
          <a:ln w="9525">
            <a:noFill/>
            <a:miter lim="800000"/>
            <a:headEnd/>
            <a:tailEnd/>
          </a:ln>
        </p:spPr>
        <p:txBody>
          <a:bodyPr wrap="none" anchor="ctr">
            <a:spAutoFit/>
          </a:bodyPr>
          <a:lstStyle/>
          <a:p>
            <a:endParaRPr lang="it-IT"/>
          </a:p>
        </p:txBody>
      </p:sp>
      <p:sp>
        <p:nvSpPr>
          <p:cNvPr id="32802" name="Text Box 116"/>
          <p:cNvSpPr txBox="1">
            <a:spLocks noChangeArrowheads="1"/>
          </p:cNvSpPr>
          <p:nvPr/>
        </p:nvSpPr>
        <p:spPr bwMode="auto">
          <a:xfrm>
            <a:off x="1476375" y="188913"/>
            <a:ext cx="3816350" cy="1160462"/>
          </a:xfrm>
          <a:prstGeom prst="rect">
            <a:avLst/>
          </a:prstGeom>
          <a:noFill/>
          <a:ln w="9525">
            <a:noFill/>
            <a:miter lim="800000"/>
            <a:headEnd/>
            <a:tailEnd/>
          </a:ln>
        </p:spPr>
        <p:txBody>
          <a:bodyPr>
            <a:spAutoFit/>
          </a:bodyPr>
          <a:lstStyle/>
          <a:p>
            <a:pPr>
              <a:spcBef>
                <a:spcPct val="50000"/>
              </a:spcBef>
            </a:pPr>
            <a:r>
              <a:rPr lang="it-IT" b="1">
                <a:solidFill>
                  <a:srgbClr val="FF3300"/>
                </a:solidFill>
                <a:latin typeface="Comic Sans MS" pitchFamily="66" charset="0"/>
              </a:rPr>
              <a:t>Compiti assegnati </a:t>
            </a:r>
          </a:p>
          <a:p>
            <a:pPr>
              <a:spcBef>
                <a:spcPct val="50000"/>
              </a:spcBef>
            </a:pPr>
            <a:r>
              <a:rPr lang="it-IT" b="1">
                <a:solidFill>
                  <a:srgbClr val="FF3300"/>
                </a:solidFill>
                <a:latin typeface="Comic Sans MS" pitchFamily="66" charset="0"/>
              </a:rPr>
              <a:t>in caso di emergenza</a:t>
            </a:r>
          </a:p>
        </p:txBody>
      </p:sp>
      <p:pic>
        <p:nvPicPr>
          <p:cNvPr id="32804" name="Picture 37" descr="compiti"/>
          <p:cNvPicPr>
            <a:picLocks noChangeAspect="1" noChangeArrowheads="1"/>
          </p:cNvPicPr>
          <p:nvPr/>
        </p:nvPicPr>
        <p:blipFill>
          <a:blip r:embed="rId2" cstate="print"/>
          <a:srcRect/>
          <a:stretch>
            <a:fillRect/>
          </a:stretch>
        </p:blipFill>
        <p:spPr bwMode="auto">
          <a:xfrm>
            <a:off x="468313" y="404813"/>
            <a:ext cx="790575"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ttangolo 3"/>
          <p:cNvSpPr>
            <a:spLocks noChangeArrowheads="1"/>
          </p:cNvSpPr>
          <p:nvPr/>
        </p:nvSpPr>
        <p:spPr bwMode="auto">
          <a:xfrm>
            <a:off x="1042988" y="1989138"/>
            <a:ext cx="6840537" cy="3387725"/>
          </a:xfrm>
          <a:prstGeom prst="rect">
            <a:avLst/>
          </a:prstGeom>
          <a:noFill/>
          <a:ln w="9525">
            <a:noFill/>
            <a:miter lim="800000"/>
            <a:headEnd/>
            <a:tailEnd/>
          </a:ln>
        </p:spPr>
        <p:txBody>
          <a:bodyPr>
            <a:spAutoFit/>
          </a:bodyPr>
          <a:lstStyle/>
          <a:p>
            <a:pPr algn="just"/>
            <a:r>
              <a:rPr lang="it-IT" sz="1800" b="1">
                <a:solidFill>
                  <a:schemeClr val="hlink"/>
                </a:solidFill>
                <a:latin typeface="Calibri" pitchFamily="34" charset="0"/>
              </a:rPr>
              <a:t>La cultura della sicurezza, come concetto trasversale a tutti i settori di vita e lavoro, deve diventare patrimonio di tutti i cittadini.</a:t>
            </a:r>
          </a:p>
          <a:p>
            <a:pPr algn="just"/>
            <a:endParaRPr lang="it-IT" sz="1800" b="1">
              <a:solidFill>
                <a:schemeClr val="hlink"/>
              </a:solidFill>
              <a:latin typeface="Calibri" pitchFamily="34" charset="0"/>
            </a:endParaRPr>
          </a:p>
          <a:p>
            <a:pPr algn="just"/>
            <a:endParaRPr lang="it-IT" sz="1800" b="1">
              <a:solidFill>
                <a:schemeClr val="hlink"/>
              </a:solidFill>
              <a:latin typeface="Calibri" pitchFamily="34" charset="0"/>
            </a:endParaRPr>
          </a:p>
          <a:p>
            <a:pPr algn="just"/>
            <a:r>
              <a:rPr lang="it-IT" sz="1800" b="1">
                <a:solidFill>
                  <a:srgbClr val="009900"/>
                </a:solidFill>
                <a:latin typeface="Calibri" pitchFamily="34" charset="0"/>
              </a:rPr>
              <a:t>La scuola, agenzia formativa per eccellenza,deve quindi promuovere la cultura della sicurezza e della prevenzione, la diffusione di buone prassi lavorative e di comportamenti sicuri sul luogo di vita e di lavoro.</a:t>
            </a:r>
          </a:p>
          <a:p>
            <a:pPr algn="just"/>
            <a:endParaRPr lang="it-IT" sz="1800" b="1">
              <a:solidFill>
                <a:srgbClr val="009900"/>
              </a:solidFill>
              <a:latin typeface="Calibri" pitchFamily="34" charset="0"/>
            </a:endParaRPr>
          </a:p>
          <a:p>
            <a:pPr algn="just"/>
            <a:endParaRPr lang="it-IT" sz="1800" b="1">
              <a:solidFill>
                <a:srgbClr val="009900"/>
              </a:solidFill>
              <a:latin typeface="Calibri" pitchFamily="34" charset="0"/>
            </a:endParaRPr>
          </a:p>
          <a:p>
            <a:pPr algn="just"/>
            <a:r>
              <a:rPr lang="it-IT" sz="1800" b="1">
                <a:solidFill>
                  <a:srgbClr val="FF3300"/>
                </a:solidFill>
                <a:latin typeface="Calibri" pitchFamily="34" charset="0"/>
              </a:rPr>
              <a:t>Il D. Lgs 81/2008, (art. 11), invita le scuole ad inserire percorsi formativi interdisciplinari in materia di sicurezza.</a:t>
            </a:r>
          </a:p>
        </p:txBody>
      </p:sp>
      <p:sp>
        <p:nvSpPr>
          <p:cNvPr id="15362" name="Text Box 3"/>
          <p:cNvSpPr txBox="1">
            <a:spLocks noChangeArrowheads="1"/>
          </p:cNvSpPr>
          <p:nvPr/>
        </p:nvSpPr>
        <p:spPr bwMode="auto">
          <a:xfrm>
            <a:off x="2987675" y="981075"/>
            <a:ext cx="1871663" cy="457200"/>
          </a:xfrm>
          <a:prstGeom prst="rect">
            <a:avLst/>
          </a:prstGeom>
          <a:noFill/>
          <a:ln w="9525">
            <a:noFill/>
            <a:miter lim="800000"/>
            <a:headEnd/>
            <a:tailEnd/>
          </a:ln>
        </p:spPr>
        <p:txBody>
          <a:bodyPr>
            <a:spAutoFit/>
          </a:bodyPr>
          <a:lstStyle/>
          <a:p>
            <a:pPr>
              <a:spcBef>
                <a:spcPct val="50000"/>
              </a:spcBef>
            </a:pPr>
            <a:r>
              <a:rPr lang="it-IT" sz="2400" b="1">
                <a:solidFill>
                  <a:srgbClr val="FF3300"/>
                </a:solidFill>
                <a:latin typeface="Comic Sans MS" pitchFamily="66" charset="0"/>
              </a:rPr>
              <a:t>PREMESSA</a:t>
            </a:r>
          </a:p>
        </p:txBody>
      </p:sp>
      <p:pic>
        <p:nvPicPr>
          <p:cNvPr id="15363" name="Immagine 1"/>
          <p:cNvPicPr>
            <a:picLocks noChangeAspect="1"/>
          </p:cNvPicPr>
          <p:nvPr/>
        </p:nvPicPr>
        <p:blipFill>
          <a:blip r:embed="rId2" cstate="print"/>
          <a:srcRect/>
          <a:stretch>
            <a:fillRect/>
          </a:stretch>
        </p:blipFill>
        <p:spPr bwMode="auto">
          <a:xfrm>
            <a:off x="684213" y="5445125"/>
            <a:ext cx="1079500" cy="1077913"/>
          </a:xfrm>
          <a:prstGeom prst="rect">
            <a:avLst/>
          </a:prstGeom>
          <a:noFill/>
          <a:ln w="9525">
            <a:noFill/>
            <a:miter lim="800000"/>
            <a:headEnd/>
            <a:tailEnd/>
          </a:ln>
        </p:spPr>
      </p:pic>
      <p:pic>
        <p:nvPicPr>
          <p:cNvPr id="15364" name="Picture 7" descr="sicurezza1"/>
          <p:cNvPicPr>
            <a:picLocks noChangeAspect="1" noChangeArrowheads="1"/>
          </p:cNvPicPr>
          <p:nvPr/>
        </p:nvPicPr>
        <p:blipFill>
          <a:blip r:embed="rId3" cstate="print"/>
          <a:srcRect/>
          <a:stretch>
            <a:fillRect/>
          </a:stretch>
        </p:blipFill>
        <p:spPr bwMode="auto">
          <a:xfrm>
            <a:off x="5724525" y="404813"/>
            <a:ext cx="2232025" cy="128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37" name="Group 45"/>
          <p:cNvGraphicFramePr>
            <a:graphicFrameLocks noGrp="1"/>
          </p:cNvGraphicFramePr>
          <p:nvPr/>
        </p:nvGraphicFramePr>
        <p:xfrm>
          <a:off x="1403350" y="1557338"/>
          <a:ext cx="6210300" cy="4541521"/>
        </p:xfrm>
        <a:graphic>
          <a:graphicData uri="http://schemas.openxmlformats.org/drawingml/2006/table">
            <a:tbl>
              <a:tblPr/>
              <a:tblGrid>
                <a:gridCol w="3105150">
                  <a:extLst>
                    <a:ext uri="{9D8B030D-6E8A-4147-A177-3AD203B41FA5}">
                      <a16:colId xmlns:a16="http://schemas.microsoft.com/office/drawing/2014/main" val="20000"/>
                    </a:ext>
                  </a:extLst>
                </a:gridCol>
                <a:gridCol w="3105150">
                  <a:extLst>
                    <a:ext uri="{9D8B030D-6E8A-4147-A177-3AD203B41FA5}">
                      <a16:colId xmlns:a16="http://schemas.microsoft.com/office/drawing/2014/main" val="20001"/>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Compito assegnato</a:t>
                      </a:r>
                      <a:endParaRPr kumimoji="0" lang="it-I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Nominativo</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    Emanazione e diffusione ordine di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evacuazione</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    Coordinamento e controllo delle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operazioni</a:t>
                      </a:r>
                      <a:r>
                        <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di evacuazione</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Interruzione erogazione gas, energia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elettrica, acqua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    Apertura porte e vie di fuga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    Chiamate di soccorso</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arabicPeriod" startAt="6"/>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Attivazione e controllo periodico estintori  e idranti</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7.   Controllo quotidiano della praticabilit</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à</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delle vie d</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uscita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8.   Primo soccorso</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3825" name="Text Box 113"/>
          <p:cNvSpPr txBox="1">
            <a:spLocks noChangeArrowheads="1"/>
          </p:cNvSpPr>
          <p:nvPr/>
        </p:nvSpPr>
        <p:spPr bwMode="auto">
          <a:xfrm>
            <a:off x="1331913" y="188913"/>
            <a:ext cx="4321175" cy="1160462"/>
          </a:xfrm>
          <a:prstGeom prst="rect">
            <a:avLst/>
          </a:prstGeom>
          <a:noFill/>
          <a:ln w="9525">
            <a:noFill/>
            <a:miter lim="800000"/>
            <a:headEnd/>
            <a:tailEnd/>
          </a:ln>
        </p:spPr>
        <p:txBody>
          <a:bodyPr>
            <a:spAutoFit/>
          </a:bodyPr>
          <a:lstStyle/>
          <a:p>
            <a:pPr>
              <a:spcBef>
                <a:spcPct val="50000"/>
              </a:spcBef>
            </a:pPr>
            <a:r>
              <a:rPr lang="it-IT" b="1">
                <a:solidFill>
                  <a:srgbClr val="FF3300"/>
                </a:solidFill>
                <a:latin typeface="Comic Sans MS" pitchFamily="66" charset="0"/>
              </a:rPr>
              <a:t>Compiti assegnati </a:t>
            </a:r>
          </a:p>
          <a:p>
            <a:pPr>
              <a:spcBef>
                <a:spcPct val="50000"/>
              </a:spcBef>
            </a:pPr>
            <a:r>
              <a:rPr lang="it-IT" b="1">
                <a:solidFill>
                  <a:srgbClr val="FF3300"/>
                </a:solidFill>
                <a:latin typeface="Comic Sans MS" pitchFamily="66" charset="0"/>
              </a:rPr>
              <a:t>in caso di emergenza</a:t>
            </a:r>
          </a:p>
        </p:txBody>
      </p:sp>
      <p:pic>
        <p:nvPicPr>
          <p:cNvPr id="33827" name="Picture 36" descr="compiti"/>
          <p:cNvPicPr>
            <a:picLocks noChangeAspect="1" noChangeArrowheads="1"/>
          </p:cNvPicPr>
          <p:nvPr/>
        </p:nvPicPr>
        <p:blipFill>
          <a:blip r:embed="rId2" cstate="print"/>
          <a:srcRect/>
          <a:stretch>
            <a:fillRect/>
          </a:stretch>
        </p:blipFill>
        <p:spPr bwMode="auto">
          <a:xfrm>
            <a:off x="7451725" y="260350"/>
            <a:ext cx="790575"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ttangolo 1"/>
          <p:cNvSpPr>
            <a:spLocks noChangeArrowheads="1"/>
          </p:cNvSpPr>
          <p:nvPr/>
        </p:nvSpPr>
        <p:spPr bwMode="auto">
          <a:xfrm>
            <a:off x="1476375" y="549275"/>
            <a:ext cx="5616575" cy="1066800"/>
          </a:xfrm>
          <a:prstGeom prst="rect">
            <a:avLst/>
          </a:prstGeom>
          <a:noFill/>
          <a:ln w="9525">
            <a:noFill/>
            <a:miter lim="800000"/>
            <a:headEnd/>
            <a:tailEnd/>
          </a:ln>
        </p:spPr>
        <p:txBody>
          <a:bodyPr>
            <a:spAutoFit/>
          </a:bodyPr>
          <a:lstStyle/>
          <a:p>
            <a:pPr algn="ctr"/>
            <a:r>
              <a:rPr lang="it-IT" sz="3200" b="1">
                <a:solidFill>
                  <a:srgbClr val="FF3300"/>
                </a:solidFill>
                <a:latin typeface="Comic Sans MS" pitchFamily="66" charset="0"/>
              </a:rPr>
              <a:t>FATTORI DI RISCHIO </a:t>
            </a:r>
          </a:p>
          <a:p>
            <a:pPr algn="ctr"/>
            <a:r>
              <a:rPr lang="it-IT" sz="3200" b="1">
                <a:solidFill>
                  <a:srgbClr val="FF3300"/>
                </a:solidFill>
                <a:latin typeface="Comic Sans MS" pitchFamily="66" charset="0"/>
              </a:rPr>
              <a:t>NELLA SCUOLA</a:t>
            </a:r>
          </a:p>
        </p:txBody>
      </p:sp>
      <p:sp>
        <p:nvSpPr>
          <p:cNvPr id="34818" name="Rettangolo 2"/>
          <p:cNvSpPr>
            <a:spLocks noChangeArrowheads="1"/>
          </p:cNvSpPr>
          <p:nvPr/>
        </p:nvSpPr>
        <p:spPr bwMode="auto">
          <a:xfrm>
            <a:off x="1258888" y="2060575"/>
            <a:ext cx="5526087" cy="4359275"/>
          </a:xfrm>
          <a:prstGeom prst="rect">
            <a:avLst/>
          </a:prstGeom>
          <a:noFill/>
          <a:ln w="9525">
            <a:noFill/>
            <a:miter lim="800000"/>
            <a:headEnd/>
            <a:tailEnd/>
          </a:ln>
        </p:spPr>
        <p:txBody>
          <a:bodyPr>
            <a:spAutoFit/>
          </a:bodyPr>
          <a:lstStyle/>
          <a:p>
            <a:pPr>
              <a:buFontTx/>
              <a:buChar char="•"/>
            </a:pPr>
            <a:r>
              <a:rPr lang="it-IT" sz="1800">
                <a:latin typeface="Calibri" pitchFamily="34" charset="0"/>
              </a:rPr>
              <a:t>  </a:t>
            </a:r>
            <a:r>
              <a:rPr lang="it-IT" sz="2000" b="1">
                <a:solidFill>
                  <a:schemeClr val="hlink"/>
                </a:solidFill>
                <a:latin typeface="Comic Sans MS" pitchFamily="66" charset="0"/>
              </a:rPr>
              <a:t>INCENDIO</a:t>
            </a:r>
          </a:p>
          <a:p>
            <a:endParaRPr lang="it-IT" sz="2000" b="1">
              <a:solidFill>
                <a:schemeClr val="hlink"/>
              </a:solidFill>
              <a:latin typeface="Comic Sans MS" pitchFamily="66" charset="0"/>
            </a:endParaRPr>
          </a:p>
          <a:p>
            <a:pPr>
              <a:buFontTx/>
              <a:buChar char="•"/>
            </a:pPr>
            <a:endParaRPr lang="it-IT" sz="2000" b="1">
              <a:solidFill>
                <a:schemeClr val="hlink"/>
              </a:solidFill>
              <a:latin typeface="Comic Sans MS" pitchFamily="66" charset="0"/>
            </a:endParaRPr>
          </a:p>
          <a:p>
            <a:pPr>
              <a:buFontTx/>
              <a:buChar char="•"/>
            </a:pPr>
            <a:r>
              <a:rPr lang="it-IT" sz="2000" b="1">
                <a:solidFill>
                  <a:schemeClr val="hlink"/>
                </a:solidFill>
                <a:latin typeface="Comic Sans MS" pitchFamily="66" charset="0"/>
              </a:rPr>
              <a:t>  SPAZI E STRUTTURA IN GENERE</a:t>
            </a:r>
          </a:p>
          <a:p>
            <a:endParaRPr lang="it-IT" sz="2000" b="1">
              <a:solidFill>
                <a:schemeClr val="hlink"/>
              </a:solidFill>
              <a:latin typeface="Comic Sans MS" pitchFamily="66" charset="0"/>
            </a:endParaRPr>
          </a:p>
          <a:p>
            <a:pPr>
              <a:buFontTx/>
              <a:buChar char="•"/>
            </a:pPr>
            <a:endParaRPr lang="it-IT" sz="2000" b="1">
              <a:solidFill>
                <a:schemeClr val="hlink"/>
              </a:solidFill>
              <a:latin typeface="Comic Sans MS" pitchFamily="66" charset="0"/>
            </a:endParaRPr>
          </a:p>
          <a:p>
            <a:pPr>
              <a:buFontTx/>
              <a:buChar char="•"/>
            </a:pPr>
            <a:r>
              <a:rPr lang="it-IT" sz="2000" b="1">
                <a:solidFill>
                  <a:schemeClr val="hlink"/>
                </a:solidFill>
                <a:latin typeface="Comic Sans MS" pitchFamily="66" charset="0"/>
              </a:rPr>
              <a:t>  PALESTRA</a:t>
            </a:r>
          </a:p>
          <a:p>
            <a:endParaRPr lang="it-IT" sz="2000" b="1">
              <a:solidFill>
                <a:schemeClr val="hlink"/>
              </a:solidFill>
              <a:latin typeface="Comic Sans MS" pitchFamily="66" charset="0"/>
            </a:endParaRPr>
          </a:p>
          <a:p>
            <a:endParaRPr lang="it-IT" sz="2000" b="1">
              <a:solidFill>
                <a:schemeClr val="hlink"/>
              </a:solidFill>
              <a:latin typeface="Comic Sans MS" pitchFamily="66" charset="0"/>
            </a:endParaRPr>
          </a:p>
          <a:p>
            <a:pPr>
              <a:buFontTx/>
              <a:buChar char="•"/>
            </a:pPr>
            <a:r>
              <a:rPr lang="it-IT" sz="2000" b="1">
                <a:solidFill>
                  <a:schemeClr val="hlink"/>
                </a:solidFill>
                <a:latin typeface="Comic Sans MS" pitchFamily="66" charset="0"/>
              </a:rPr>
              <a:t>  RISCHIO COMPORTAMENTALE</a:t>
            </a:r>
          </a:p>
          <a:p>
            <a:pPr>
              <a:buFontTx/>
              <a:buChar char="•"/>
            </a:pPr>
            <a:endParaRPr lang="it-IT" sz="2000" b="1">
              <a:solidFill>
                <a:schemeClr val="hlink"/>
              </a:solidFill>
              <a:latin typeface="Comic Sans MS" pitchFamily="66" charset="0"/>
            </a:endParaRPr>
          </a:p>
          <a:p>
            <a:endParaRPr lang="it-IT" sz="2000" b="1">
              <a:solidFill>
                <a:schemeClr val="hlink"/>
              </a:solidFill>
              <a:latin typeface="Comic Sans MS" pitchFamily="66" charset="0"/>
            </a:endParaRPr>
          </a:p>
          <a:p>
            <a:pPr>
              <a:buFontTx/>
              <a:buChar char="•"/>
            </a:pPr>
            <a:r>
              <a:rPr lang="it-IT" sz="2000" b="1">
                <a:solidFill>
                  <a:schemeClr val="hlink"/>
                </a:solidFill>
                <a:latin typeface="Comic Sans MS" pitchFamily="66" charset="0"/>
              </a:rPr>
              <a:t>  RISCHIO BIOLOGICO</a:t>
            </a:r>
          </a:p>
          <a:p>
            <a:endParaRPr lang="it-IT" sz="2000" b="1">
              <a:solidFill>
                <a:schemeClr val="hlink"/>
              </a:solidFill>
              <a:latin typeface="Comic Sans MS" pitchFamily="66" charset="0"/>
            </a:endParaRPr>
          </a:p>
        </p:txBody>
      </p:sp>
      <p:pic>
        <p:nvPicPr>
          <p:cNvPr id="34819" name="Immagine 1"/>
          <p:cNvPicPr>
            <a:picLocks noChangeAspect="1"/>
          </p:cNvPicPr>
          <p:nvPr/>
        </p:nvPicPr>
        <p:blipFill>
          <a:blip r:embed="rId2" cstate="print"/>
          <a:srcRect/>
          <a:stretch>
            <a:fillRect/>
          </a:stretch>
        </p:blipFill>
        <p:spPr bwMode="auto">
          <a:xfrm>
            <a:off x="3708400" y="1616075"/>
            <a:ext cx="863600" cy="1082675"/>
          </a:xfrm>
          <a:prstGeom prst="rect">
            <a:avLst/>
          </a:prstGeom>
          <a:noFill/>
          <a:ln w="9525">
            <a:noFill/>
            <a:miter lim="800000"/>
            <a:headEnd/>
            <a:tailEnd/>
          </a:ln>
        </p:spPr>
      </p:pic>
      <p:pic>
        <p:nvPicPr>
          <p:cNvPr id="34820" name="Immagine 2"/>
          <p:cNvPicPr>
            <a:picLocks noChangeAspect="1"/>
          </p:cNvPicPr>
          <p:nvPr/>
        </p:nvPicPr>
        <p:blipFill>
          <a:blip r:embed="rId3" cstate="print"/>
          <a:srcRect/>
          <a:stretch>
            <a:fillRect/>
          </a:stretch>
        </p:blipFill>
        <p:spPr bwMode="auto">
          <a:xfrm>
            <a:off x="6372225" y="2552700"/>
            <a:ext cx="1233488" cy="928688"/>
          </a:xfrm>
          <a:prstGeom prst="rect">
            <a:avLst/>
          </a:prstGeom>
          <a:noFill/>
          <a:ln w="9525">
            <a:noFill/>
            <a:miter lim="800000"/>
            <a:headEnd/>
            <a:tailEnd/>
          </a:ln>
        </p:spPr>
      </p:pic>
      <p:pic>
        <p:nvPicPr>
          <p:cNvPr id="34821" name="Immagine 3"/>
          <p:cNvPicPr>
            <a:picLocks noChangeAspect="1"/>
          </p:cNvPicPr>
          <p:nvPr/>
        </p:nvPicPr>
        <p:blipFill>
          <a:blip r:embed="rId4" cstate="print"/>
          <a:srcRect/>
          <a:stretch>
            <a:fillRect/>
          </a:stretch>
        </p:blipFill>
        <p:spPr bwMode="auto">
          <a:xfrm>
            <a:off x="3860800" y="3481388"/>
            <a:ext cx="1238250" cy="923925"/>
          </a:xfrm>
          <a:prstGeom prst="rect">
            <a:avLst/>
          </a:prstGeom>
          <a:noFill/>
          <a:ln w="9525">
            <a:noFill/>
            <a:miter lim="800000"/>
            <a:headEnd/>
            <a:tailEnd/>
          </a:ln>
        </p:spPr>
      </p:pic>
      <p:pic>
        <p:nvPicPr>
          <p:cNvPr id="34822" name="Immagine 4"/>
          <p:cNvPicPr>
            <a:picLocks noChangeAspect="1"/>
          </p:cNvPicPr>
          <p:nvPr/>
        </p:nvPicPr>
        <p:blipFill>
          <a:blip r:embed="rId5" cstate="print"/>
          <a:srcRect/>
          <a:stretch>
            <a:fillRect/>
          </a:stretch>
        </p:blipFill>
        <p:spPr bwMode="auto">
          <a:xfrm>
            <a:off x="5961063" y="4508500"/>
            <a:ext cx="1647825" cy="958850"/>
          </a:xfrm>
          <a:prstGeom prst="rect">
            <a:avLst/>
          </a:prstGeom>
          <a:noFill/>
          <a:ln w="9525">
            <a:noFill/>
            <a:miter lim="800000"/>
            <a:headEnd/>
            <a:tailEnd/>
          </a:ln>
        </p:spPr>
      </p:pic>
      <p:pic>
        <p:nvPicPr>
          <p:cNvPr id="34823" name="Immagine 5"/>
          <p:cNvPicPr>
            <a:picLocks noChangeAspect="1"/>
          </p:cNvPicPr>
          <p:nvPr/>
        </p:nvPicPr>
        <p:blipFill>
          <a:blip r:embed="rId6" cstate="print"/>
          <a:srcRect/>
          <a:stretch>
            <a:fillRect/>
          </a:stretch>
        </p:blipFill>
        <p:spPr bwMode="auto">
          <a:xfrm>
            <a:off x="4852988" y="5661025"/>
            <a:ext cx="1519237"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ttangolo 1"/>
          <p:cNvSpPr>
            <a:spLocks noChangeArrowheads="1"/>
          </p:cNvSpPr>
          <p:nvPr/>
        </p:nvSpPr>
        <p:spPr bwMode="auto">
          <a:xfrm>
            <a:off x="2124075" y="765175"/>
            <a:ext cx="4462463"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RISCHIO INCENDIO</a:t>
            </a:r>
          </a:p>
        </p:txBody>
      </p:sp>
      <p:sp>
        <p:nvSpPr>
          <p:cNvPr id="35842" name="Rettangolo 2"/>
          <p:cNvSpPr>
            <a:spLocks noChangeArrowheads="1"/>
          </p:cNvSpPr>
          <p:nvPr/>
        </p:nvSpPr>
        <p:spPr bwMode="auto">
          <a:xfrm>
            <a:off x="971550" y="4508500"/>
            <a:ext cx="7559675" cy="1311275"/>
          </a:xfrm>
          <a:prstGeom prst="rect">
            <a:avLst/>
          </a:prstGeom>
          <a:noFill/>
          <a:ln w="9525">
            <a:noFill/>
            <a:miter lim="800000"/>
            <a:headEnd/>
            <a:tailEnd/>
          </a:ln>
        </p:spPr>
        <p:txBody>
          <a:bodyPr>
            <a:spAutoFit/>
          </a:bodyPr>
          <a:lstStyle/>
          <a:p>
            <a:pPr algn="just"/>
            <a:r>
              <a:rPr lang="it-IT" sz="2000">
                <a:latin typeface="Calibri" pitchFamily="34" charset="0"/>
              </a:rPr>
              <a:t>L’attività scolastica, per tipologia e dimensioni, è soggetta a particolari</a:t>
            </a:r>
          </a:p>
          <a:p>
            <a:pPr algn="just"/>
            <a:r>
              <a:rPr lang="it-IT" sz="2000">
                <a:latin typeface="Calibri" pitchFamily="34" charset="0"/>
              </a:rPr>
              <a:t>prescrizioni che riguardano il rischio incendio che assume quindi notevole importanza per le conseguenze in termini di perdita di vite umane e danni economici.</a:t>
            </a:r>
          </a:p>
        </p:txBody>
      </p:sp>
      <p:pic>
        <p:nvPicPr>
          <p:cNvPr id="35843" name="Immagine 1"/>
          <p:cNvPicPr>
            <a:picLocks noChangeAspect="1"/>
          </p:cNvPicPr>
          <p:nvPr/>
        </p:nvPicPr>
        <p:blipFill>
          <a:blip r:embed="rId2" cstate="print"/>
          <a:srcRect/>
          <a:stretch>
            <a:fillRect/>
          </a:stretch>
        </p:blipFill>
        <p:spPr bwMode="auto">
          <a:xfrm>
            <a:off x="2124075" y="1700213"/>
            <a:ext cx="5035550" cy="239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p:cNvSpPr txBox="1">
            <a:spLocks noChangeArrowheads="1"/>
          </p:cNvSpPr>
          <p:nvPr/>
        </p:nvSpPr>
        <p:spPr bwMode="auto">
          <a:xfrm>
            <a:off x="900113" y="620713"/>
            <a:ext cx="5545137" cy="519112"/>
          </a:xfrm>
          <a:prstGeom prst="rect">
            <a:avLst/>
          </a:prstGeom>
          <a:noFill/>
          <a:ln w="9525">
            <a:noFill/>
            <a:miter lim="800000"/>
            <a:headEnd/>
            <a:tailEnd/>
          </a:ln>
        </p:spPr>
        <p:txBody>
          <a:bodyPr>
            <a:spAutoFit/>
          </a:bodyPr>
          <a:lstStyle/>
          <a:p>
            <a:pPr>
              <a:spcBef>
                <a:spcPct val="50000"/>
              </a:spcBef>
            </a:pPr>
            <a:r>
              <a:rPr lang="it-IT" b="1">
                <a:solidFill>
                  <a:srgbClr val="FF3300"/>
                </a:solidFill>
                <a:latin typeface="Comic Sans MS" pitchFamily="66" charset="0"/>
              </a:rPr>
              <a:t>COME CI SI COMPORTA ?</a:t>
            </a:r>
          </a:p>
        </p:txBody>
      </p:sp>
      <p:sp>
        <p:nvSpPr>
          <p:cNvPr id="36866" name="Rectangle 5"/>
          <p:cNvSpPr>
            <a:spLocks noChangeArrowheads="1"/>
          </p:cNvSpPr>
          <p:nvPr/>
        </p:nvSpPr>
        <p:spPr bwMode="auto">
          <a:xfrm>
            <a:off x="827088" y="1628775"/>
            <a:ext cx="4752975" cy="3622675"/>
          </a:xfrm>
          <a:prstGeom prst="rect">
            <a:avLst/>
          </a:prstGeom>
          <a:noFill/>
          <a:ln w="9525">
            <a:noFill/>
            <a:miter lim="800000"/>
            <a:headEnd/>
            <a:tailEnd/>
          </a:ln>
        </p:spPr>
        <p:txBody>
          <a:bodyPr>
            <a:spAutoFit/>
          </a:bodyPr>
          <a:lstStyle/>
          <a:p>
            <a:r>
              <a:rPr lang="it-IT" sz="2400" b="1">
                <a:solidFill>
                  <a:srgbClr val="FF0000"/>
                </a:solidFill>
                <a:latin typeface="Calibri" pitchFamily="34" charset="0"/>
              </a:rPr>
              <a:t>Chiunque</a:t>
            </a:r>
            <a:r>
              <a:rPr lang="it-IT" sz="2400" b="1">
                <a:latin typeface="Calibri" pitchFamily="34" charset="0"/>
              </a:rPr>
              <a:t> </a:t>
            </a:r>
            <a:r>
              <a:rPr lang="it-IT" sz="2400" b="1">
                <a:solidFill>
                  <a:schemeClr val="hlink"/>
                </a:solidFill>
                <a:latin typeface="Calibri" pitchFamily="34" charset="0"/>
              </a:rPr>
              <a:t>si accorga dell’incendio</a:t>
            </a:r>
            <a:r>
              <a:rPr lang="it-IT" sz="2000" b="1">
                <a:solidFill>
                  <a:schemeClr val="hlink"/>
                </a:solidFill>
                <a:latin typeface="Calibri" pitchFamily="34" charset="0"/>
              </a:rPr>
              <a:t>:</a:t>
            </a:r>
          </a:p>
          <a:p>
            <a:endParaRPr lang="it-IT" sz="2000" b="1">
              <a:solidFill>
                <a:schemeClr val="hlink"/>
              </a:solidFill>
              <a:latin typeface="Calibri" pitchFamily="34" charset="0"/>
            </a:endParaRPr>
          </a:p>
          <a:p>
            <a:r>
              <a:rPr lang="it-IT" sz="2000" b="1"/>
              <a:t>- </a:t>
            </a:r>
            <a:r>
              <a:rPr lang="it-IT" sz="2400" b="1">
                <a:solidFill>
                  <a:srgbClr val="FF0000"/>
                </a:solidFill>
                <a:latin typeface="Calibri" pitchFamily="34" charset="0"/>
              </a:rPr>
              <a:t>avverte </a:t>
            </a:r>
            <a:r>
              <a:rPr lang="it-IT" sz="2400" b="1">
                <a:latin typeface="Calibri" pitchFamily="34" charset="0"/>
              </a:rPr>
              <a:t>la persona addestrata  all’uso dell’estintore che interviene immediatamente</a:t>
            </a:r>
          </a:p>
          <a:p>
            <a:endParaRPr lang="it-IT" sz="2000" b="1"/>
          </a:p>
          <a:p>
            <a:r>
              <a:rPr lang="it-IT" sz="2400" b="1">
                <a:latin typeface="Calibri" pitchFamily="34" charset="0"/>
              </a:rPr>
              <a:t>- </a:t>
            </a:r>
            <a:r>
              <a:rPr lang="it-IT" sz="2400" b="1">
                <a:solidFill>
                  <a:srgbClr val="FF0000"/>
                </a:solidFill>
                <a:latin typeface="Calibri" pitchFamily="34" charset="0"/>
              </a:rPr>
              <a:t>avverte il Coordinatore</a:t>
            </a:r>
            <a:r>
              <a:rPr lang="it-IT" sz="2400" b="1">
                <a:latin typeface="Calibri" pitchFamily="34" charset="0"/>
              </a:rPr>
              <a:t> dell’emergenza che si reca sul luogo dell’incendio e dispone lo stato di preallarme</a:t>
            </a:r>
          </a:p>
        </p:txBody>
      </p:sp>
      <p:pic>
        <p:nvPicPr>
          <p:cNvPr id="36867" name="Immagine 1"/>
          <p:cNvPicPr>
            <a:picLocks noChangeAspect="1"/>
          </p:cNvPicPr>
          <p:nvPr/>
        </p:nvPicPr>
        <p:blipFill>
          <a:blip r:embed="rId2" cstate="print"/>
          <a:srcRect/>
          <a:stretch>
            <a:fillRect/>
          </a:stretch>
        </p:blipFill>
        <p:spPr bwMode="auto">
          <a:xfrm>
            <a:off x="5795963" y="1989138"/>
            <a:ext cx="2457450"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ttangolo 1"/>
          <p:cNvSpPr>
            <a:spLocks noChangeArrowheads="1"/>
          </p:cNvSpPr>
          <p:nvPr/>
        </p:nvSpPr>
        <p:spPr bwMode="auto">
          <a:xfrm>
            <a:off x="684213" y="692150"/>
            <a:ext cx="7559675" cy="1066800"/>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SPAZI E STRUTTURA IN GENERE</a:t>
            </a:r>
          </a:p>
          <a:p>
            <a:endParaRPr lang="it-IT" sz="3200">
              <a:latin typeface="Calibri" pitchFamily="34" charset="0"/>
            </a:endParaRPr>
          </a:p>
        </p:txBody>
      </p:sp>
      <p:sp>
        <p:nvSpPr>
          <p:cNvPr id="37890" name="Rettangolo 2"/>
          <p:cNvSpPr>
            <a:spLocks noChangeArrowheads="1"/>
          </p:cNvSpPr>
          <p:nvPr/>
        </p:nvSpPr>
        <p:spPr bwMode="auto">
          <a:xfrm>
            <a:off x="1258888" y="1773238"/>
            <a:ext cx="4968875" cy="2835275"/>
          </a:xfrm>
          <a:prstGeom prst="rect">
            <a:avLst/>
          </a:prstGeom>
          <a:noFill/>
          <a:ln w="9525">
            <a:noFill/>
            <a:miter lim="800000"/>
            <a:headEnd/>
            <a:tailEnd/>
          </a:ln>
        </p:spPr>
        <p:txBody>
          <a:bodyPr>
            <a:spAutoFit/>
          </a:bodyPr>
          <a:lstStyle/>
          <a:p>
            <a:pPr algn="just"/>
            <a:r>
              <a:rPr lang="it-IT" sz="2000">
                <a:solidFill>
                  <a:schemeClr val="hlink"/>
                </a:solidFill>
                <a:latin typeface="Calibri" pitchFamily="34" charset="0"/>
              </a:rPr>
              <a:t>Il rischio all’interno degli spazi scolastici può essere rappresentato da arredi, scale, pavimentazioni bagnate o scivolose, porte e finestre, spigoli, ecc. </a:t>
            </a:r>
          </a:p>
          <a:p>
            <a:pPr algn="just"/>
            <a:endParaRPr lang="it-IT" sz="2000">
              <a:solidFill>
                <a:schemeClr val="hlink"/>
              </a:solidFill>
              <a:latin typeface="Calibri" pitchFamily="34" charset="0"/>
            </a:endParaRPr>
          </a:p>
          <a:p>
            <a:pPr algn="just"/>
            <a:r>
              <a:rPr lang="it-IT" sz="2000">
                <a:solidFill>
                  <a:schemeClr val="hlink"/>
                </a:solidFill>
                <a:latin typeface="Calibri" pitchFamily="34" charset="0"/>
              </a:rPr>
              <a:t>Comportamenti deliberatamente imprudenti o mancanza di attenzione possono portare a conseguenze negative per infortunio.</a:t>
            </a:r>
          </a:p>
          <a:p>
            <a:pPr algn="just"/>
            <a:endParaRPr lang="it-IT" sz="2000">
              <a:solidFill>
                <a:schemeClr val="hlink"/>
              </a:solidFill>
              <a:latin typeface="Calibri" pitchFamily="34" charset="0"/>
            </a:endParaRPr>
          </a:p>
        </p:txBody>
      </p:sp>
      <p:pic>
        <p:nvPicPr>
          <p:cNvPr id="37891" name="Immagine 1"/>
          <p:cNvPicPr>
            <a:picLocks noChangeAspect="1"/>
          </p:cNvPicPr>
          <p:nvPr/>
        </p:nvPicPr>
        <p:blipFill>
          <a:blip r:embed="rId3" cstate="print"/>
          <a:srcRect/>
          <a:stretch>
            <a:fillRect/>
          </a:stretch>
        </p:blipFill>
        <p:spPr bwMode="auto">
          <a:xfrm>
            <a:off x="2159000" y="4559300"/>
            <a:ext cx="3168650" cy="197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ttangolo 1"/>
          <p:cNvSpPr>
            <a:spLocks noChangeArrowheads="1"/>
          </p:cNvSpPr>
          <p:nvPr/>
        </p:nvSpPr>
        <p:spPr bwMode="auto">
          <a:xfrm>
            <a:off x="395288" y="1773238"/>
            <a:ext cx="7631112" cy="2862262"/>
          </a:xfrm>
          <a:prstGeom prst="rect">
            <a:avLst/>
          </a:prstGeom>
          <a:noFill/>
          <a:ln w="9525">
            <a:noFill/>
            <a:miter lim="800000"/>
            <a:headEnd/>
            <a:tailEnd/>
          </a:ln>
        </p:spPr>
        <p:txBody>
          <a:bodyPr>
            <a:spAutoFit/>
          </a:bodyPr>
          <a:lstStyle/>
          <a:p>
            <a:pPr algn="just"/>
            <a:r>
              <a:rPr lang="it-IT" sz="2000">
                <a:latin typeface="Calibri" pitchFamily="34" charset="0"/>
              </a:rPr>
              <a:t>L’attività in palestra è quella statisticamente più rappresentativa per infortuni occorsi agli studenti.</a:t>
            </a:r>
          </a:p>
          <a:p>
            <a:pPr algn="just"/>
            <a:endParaRPr lang="it-IT" sz="2000">
              <a:latin typeface="Calibri" pitchFamily="34" charset="0"/>
            </a:endParaRPr>
          </a:p>
          <a:p>
            <a:pPr algn="just"/>
            <a:r>
              <a:rPr lang="it-IT" sz="2000">
                <a:latin typeface="Calibri" pitchFamily="34" charset="0"/>
              </a:rPr>
              <a:t>Il rischi sono di natura meccanica in conseguenza a cadute, colpi, urti,….</a:t>
            </a:r>
          </a:p>
          <a:p>
            <a:pPr algn="just"/>
            <a:endParaRPr lang="it-IT" sz="2000">
              <a:latin typeface="Calibri" pitchFamily="34" charset="0"/>
            </a:endParaRPr>
          </a:p>
          <a:p>
            <a:pPr algn="just"/>
            <a:r>
              <a:rPr lang="it-IT" sz="2000">
                <a:latin typeface="Calibri" pitchFamily="34" charset="0"/>
              </a:rPr>
              <a:t>L’infortunio può accadere per cause involontarie o in seguito a disattenzione, imprudenza o peggio ancora per comportamenti deliberatamente dolosi.</a:t>
            </a:r>
          </a:p>
          <a:p>
            <a:pPr algn="just"/>
            <a:endParaRPr lang="it-IT" sz="2000">
              <a:latin typeface="Calibri" pitchFamily="34" charset="0"/>
            </a:endParaRPr>
          </a:p>
        </p:txBody>
      </p:sp>
      <p:sp>
        <p:nvSpPr>
          <p:cNvPr id="39938" name="Rettangolo 2"/>
          <p:cNvSpPr>
            <a:spLocks noChangeArrowheads="1"/>
          </p:cNvSpPr>
          <p:nvPr/>
        </p:nvSpPr>
        <p:spPr bwMode="auto">
          <a:xfrm>
            <a:off x="2843213" y="765175"/>
            <a:ext cx="2735262" cy="579438"/>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PALESTRA</a:t>
            </a:r>
          </a:p>
        </p:txBody>
      </p:sp>
      <p:pic>
        <p:nvPicPr>
          <p:cNvPr id="39939" name="Immagine 1"/>
          <p:cNvPicPr>
            <a:picLocks noChangeAspect="1"/>
          </p:cNvPicPr>
          <p:nvPr/>
        </p:nvPicPr>
        <p:blipFill>
          <a:blip r:embed="rId2" cstate="print"/>
          <a:srcRect/>
          <a:stretch>
            <a:fillRect/>
          </a:stretch>
        </p:blipFill>
        <p:spPr bwMode="auto">
          <a:xfrm>
            <a:off x="5795963" y="477838"/>
            <a:ext cx="1358900" cy="1154112"/>
          </a:xfrm>
          <a:prstGeom prst="rect">
            <a:avLst/>
          </a:prstGeom>
          <a:noFill/>
          <a:ln w="9525">
            <a:noFill/>
            <a:miter lim="800000"/>
            <a:headEnd/>
            <a:tailEnd/>
          </a:ln>
        </p:spPr>
      </p:pic>
      <p:pic>
        <p:nvPicPr>
          <p:cNvPr id="39940" name="Immagine 2"/>
          <p:cNvPicPr>
            <a:picLocks noChangeAspect="1"/>
          </p:cNvPicPr>
          <p:nvPr/>
        </p:nvPicPr>
        <p:blipFill>
          <a:blip r:embed="rId3" cstate="print"/>
          <a:srcRect/>
          <a:stretch>
            <a:fillRect/>
          </a:stretch>
        </p:blipFill>
        <p:spPr bwMode="auto">
          <a:xfrm>
            <a:off x="539750" y="4635500"/>
            <a:ext cx="2619375"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ttangolo 1"/>
          <p:cNvSpPr>
            <a:spLocks noChangeArrowheads="1"/>
          </p:cNvSpPr>
          <p:nvPr/>
        </p:nvSpPr>
        <p:spPr bwMode="auto">
          <a:xfrm>
            <a:off x="2339975" y="765175"/>
            <a:ext cx="3300413"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…IN PALESTRA</a:t>
            </a:r>
          </a:p>
        </p:txBody>
      </p:sp>
      <p:sp>
        <p:nvSpPr>
          <p:cNvPr id="40962" name="Rettangolo 2"/>
          <p:cNvSpPr>
            <a:spLocks noChangeArrowheads="1"/>
          </p:cNvSpPr>
          <p:nvPr/>
        </p:nvSpPr>
        <p:spPr bwMode="auto">
          <a:xfrm>
            <a:off x="1331913" y="1773238"/>
            <a:ext cx="6048375" cy="3662362"/>
          </a:xfrm>
          <a:prstGeom prst="rect">
            <a:avLst/>
          </a:prstGeom>
          <a:noFill/>
          <a:ln w="9525">
            <a:noFill/>
            <a:miter lim="800000"/>
            <a:headEnd/>
            <a:tailEnd/>
          </a:ln>
        </p:spPr>
        <p:txBody>
          <a:bodyPr>
            <a:spAutoFit/>
          </a:bodyPr>
          <a:lstStyle/>
          <a:p>
            <a:pPr marL="342900" indent="-342900">
              <a:buFontTx/>
              <a:buChar char="•"/>
            </a:pPr>
            <a:r>
              <a:rPr lang="it-IT" sz="1800" b="1" i="1">
                <a:latin typeface="Calibri" pitchFamily="34" charset="0"/>
              </a:rPr>
              <a:t>L’ACCESSO ALLE ATTIVITA’ SPORTIVE ED AI LOCALI E’ CONSENTITO SOLO ALLA PRESENZA DELL’INSEGNANTE</a:t>
            </a:r>
          </a:p>
          <a:p>
            <a:pPr marL="342900" indent="-342900"/>
            <a:endParaRPr lang="it-IT" sz="1800" i="1">
              <a:latin typeface="Calibri" pitchFamily="34" charset="0"/>
            </a:endParaRPr>
          </a:p>
          <a:p>
            <a:pPr marL="342900" indent="-342900">
              <a:buFontTx/>
              <a:buChar char="•"/>
            </a:pPr>
            <a:r>
              <a:rPr lang="it-IT" sz="1800" b="1" i="1">
                <a:latin typeface="Calibri" pitchFamily="34" charset="0"/>
              </a:rPr>
              <a:t>IL REGOLAMENTO ESPOSTO DEVE ESSERE PUNTUALMENTE RISPETTATO IN OGNI SUA PARTE</a:t>
            </a:r>
          </a:p>
          <a:p>
            <a:pPr marL="342900" indent="-342900"/>
            <a:endParaRPr lang="it-IT" sz="1800" b="1" i="1">
              <a:latin typeface="Calibri" pitchFamily="34" charset="0"/>
            </a:endParaRPr>
          </a:p>
          <a:p>
            <a:pPr marL="342900" indent="-342900">
              <a:buFontTx/>
              <a:buChar char="•"/>
            </a:pPr>
            <a:r>
              <a:rPr lang="it-IT" sz="1800" b="1" i="1">
                <a:latin typeface="Calibri" pitchFamily="34" charset="0"/>
              </a:rPr>
              <a:t>EVITARE COMPORTAMENTI CHE POSSANO METTERE IN PERICOLO LA PROPRIA INCOLUMITA’ E QUELLA DEI COMPAGNI</a:t>
            </a:r>
          </a:p>
          <a:p>
            <a:pPr marL="342900" indent="-342900"/>
            <a:endParaRPr lang="it-IT" sz="1800" b="1" i="1">
              <a:latin typeface="Calibri" pitchFamily="34" charset="0"/>
            </a:endParaRPr>
          </a:p>
          <a:p>
            <a:pPr marL="342900" indent="-342900">
              <a:buFontTx/>
              <a:buChar char="•"/>
            </a:pPr>
            <a:r>
              <a:rPr lang="it-IT" sz="1800" b="1" i="1">
                <a:latin typeface="Calibri" pitchFamily="34" charset="0"/>
              </a:rPr>
              <a:t>LE INDICAZIONI FORNITE DAL DOCENTE DEVONO ESSERE SEMPRE RISPETTATE.</a:t>
            </a:r>
          </a:p>
          <a:p>
            <a:pPr marL="342900" indent="-342900"/>
            <a:endParaRPr lang="it-IT" sz="1800" b="1" i="1">
              <a:latin typeface="Calibri" pitchFamily="34" charset="0"/>
            </a:endParaRPr>
          </a:p>
        </p:txBody>
      </p:sp>
      <p:pic>
        <p:nvPicPr>
          <p:cNvPr id="40963" name="Immagine 1"/>
          <p:cNvPicPr>
            <a:picLocks noChangeAspect="1"/>
          </p:cNvPicPr>
          <p:nvPr/>
        </p:nvPicPr>
        <p:blipFill>
          <a:blip r:embed="rId2" cstate="print"/>
          <a:srcRect/>
          <a:stretch>
            <a:fillRect/>
          </a:stretch>
        </p:blipFill>
        <p:spPr bwMode="auto">
          <a:xfrm>
            <a:off x="971550" y="5487988"/>
            <a:ext cx="993775" cy="963612"/>
          </a:xfrm>
          <a:prstGeom prst="rect">
            <a:avLst/>
          </a:prstGeom>
          <a:noFill/>
          <a:ln w="9525">
            <a:noFill/>
            <a:miter lim="800000"/>
            <a:headEnd/>
            <a:tailEnd/>
          </a:ln>
        </p:spPr>
      </p:pic>
      <p:pic>
        <p:nvPicPr>
          <p:cNvPr id="40964" name="Immagine 2"/>
          <p:cNvPicPr>
            <a:picLocks noChangeAspect="1"/>
          </p:cNvPicPr>
          <p:nvPr/>
        </p:nvPicPr>
        <p:blipFill>
          <a:blip r:embed="rId3" cstate="print"/>
          <a:srcRect/>
          <a:stretch>
            <a:fillRect/>
          </a:stretch>
        </p:blipFill>
        <p:spPr bwMode="auto">
          <a:xfrm>
            <a:off x="7308850" y="260350"/>
            <a:ext cx="1690688" cy="194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ttangolo 1"/>
          <p:cNvSpPr>
            <a:spLocks noChangeArrowheads="1"/>
          </p:cNvSpPr>
          <p:nvPr/>
        </p:nvSpPr>
        <p:spPr bwMode="auto">
          <a:xfrm>
            <a:off x="1116013" y="333375"/>
            <a:ext cx="6985000" cy="579438"/>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RISCHIO  COMPORTAMENTALE</a:t>
            </a:r>
          </a:p>
        </p:txBody>
      </p:sp>
      <p:sp>
        <p:nvSpPr>
          <p:cNvPr id="41986" name="Rettangolo 2"/>
          <p:cNvSpPr>
            <a:spLocks noChangeArrowheads="1"/>
          </p:cNvSpPr>
          <p:nvPr/>
        </p:nvSpPr>
        <p:spPr bwMode="auto">
          <a:xfrm>
            <a:off x="1331913" y="1484313"/>
            <a:ext cx="6192837" cy="3113087"/>
          </a:xfrm>
          <a:prstGeom prst="rect">
            <a:avLst/>
          </a:prstGeom>
          <a:noFill/>
          <a:ln w="9525">
            <a:noFill/>
            <a:miter lim="800000"/>
            <a:headEnd/>
            <a:tailEnd/>
          </a:ln>
        </p:spPr>
        <p:txBody>
          <a:bodyPr>
            <a:spAutoFit/>
          </a:bodyPr>
          <a:lstStyle/>
          <a:p>
            <a:r>
              <a:rPr lang="it-IT" sz="1800">
                <a:solidFill>
                  <a:schemeClr val="hlink"/>
                </a:solidFill>
                <a:latin typeface="Calibri" pitchFamily="34" charset="0"/>
              </a:rPr>
              <a:t>Una fetta statisticamente rilevante di infortuni a studenti è causata da errati comportamenti propri o dei compagni, sia in buona fede che dolosi e volontari.</a:t>
            </a:r>
          </a:p>
          <a:p>
            <a:endParaRPr lang="it-IT" sz="1800">
              <a:solidFill>
                <a:schemeClr val="hlink"/>
              </a:solidFill>
              <a:latin typeface="Calibri" pitchFamily="34" charset="0"/>
            </a:endParaRPr>
          </a:p>
          <a:p>
            <a:r>
              <a:rPr lang="it-IT" sz="1800">
                <a:latin typeface="Calibri" pitchFamily="34" charset="0"/>
              </a:rPr>
              <a:t>Per talune circostanze imprevedibili quello che può apparire un semplice gioco si può trasformare in tragedia.</a:t>
            </a:r>
          </a:p>
          <a:p>
            <a:endParaRPr lang="it-IT" sz="1800">
              <a:latin typeface="Calibri" pitchFamily="34" charset="0"/>
            </a:endParaRPr>
          </a:p>
          <a:p>
            <a:r>
              <a:rPr lang="it-IT" sz="1800">
                <a:solidFill>
                  <a:schemeClr val="hlink"/>
                </a:solidFill>
                <a:latin typeface="Calibri" pitchFamily="34" charset="0"/>
              </a:rPr>
              <a:t>L’infortunio può accadere per cause involontarie o in seguito a disattenzione, imprudenza o peggio ancora per comportamenti deliberatamente dolosi.</a:t>
            </a:r>
          </a:p>
          <a:p>
            <a:endParaRPr lang="it-IT" sz="1800">
              <a:solidFill>
                <a:schemeClr val="hlink"/>
              </a:solidFill>
              <a:latin typeface="Calibri" pitchFamily="34" charset="0"/>
            </a:endParaRPr>
          </a:p>
        </p:txBody>
      </p:sp>
      <p:pic>
        <p:nvPicPr>
          <p:cNvPr id="41987" name="Immagine 1"/>
          <p:cNvPicPr>
            <a:picLocks noChangeAspect="1"/>
          </p:cNvPicPr>
          <p:nvPr/>
        </p:nvPicPr>
        <p:blipFill>
          <a:blip r:embed="rId2" cstate="print"/>
          <a:srcRect/>
          <a:stretch>
            <a:fillRect/>
          </a:stretch>
        </p:blipFill>
        <p:spPr bwMode="auto">
          <a:xfrm>
            <a:off x="5148263" y="4359275"/>
            <a:ext cx="2376487" cy="210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ttangolo 1"/>
          <p:cNvSpPr>
            <a:spLocks noChangeArrowheads="1"/>
          </p:cNvSpPr>
          <p:nvPr/>
        </p:nvSpPr>
        <p:spPr bwMode="auto">
          <a:xfrm>
            <a:off x="1763713" y="476250"/>
            <a:ext cx="5881687"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COME CI SI COMPORTA???</a:t>
            </a:r>
            <a:endParaRPr lang="it-IT" sz="3200">
              <a:solidFill>
                <a:srgbClr val="FF3300"/>
              </a:solidFill>
              <a:latin typeface="Comic Sans MS" pitchFamily="66" charset="0"/>
            </a:endParaRPr>
          </a:p>
        </p:txBody>
      </p:sp>
      <p:sp>
        <p:nvSpPr>
          <p:cNvPr id="43010" name="Rettangolo 2"/>
          <p:cNvSpPr>
            <a:spLocks noChangeArrowheads="1"/>
          </p:cNvSpPr>
          <p:nvPr/>
        </p:nvSpPr>
        <p:spPr bwMode="auto">
          <a:xfrm>
            <a:off x="1403350" y="1412875"/>
            <a:ext cx="5616575" cy="5035550"/>
          </a:xfrm>
          <a:prstGeom prst="rect">
            <a:avLst/>
          </a:prstGeom>
          <a:noFill/>
          <a:ln w="9525">
            <a:noFill/>
            <a:miter lim="800000"/>
            <a:headEnd/>
            <a:tailEnd/>
          </a:ln>
        </p:spPr>
        <p:txBody>
          <a:bodyPr>
            <a:spAutoFit/>
          </a:bodyPr>
          <a:lstStyle/>
          <a:p>
            <a:pPr marL="342900" indent="-342900">
              <a:buFontTx/>
              <a:buChar char="•"/>
            </a:pPr>
            <a:r>
              <a:rPr lang="it-IT" sz="1800">
                <a:latin typeface="Calibri" pitchFamily="34" charset="0"/>
              </a:rPr>
              <a:t>EVITARE COMPORTAMENTI CHE METTONO A RISCHIO LA PROPRIA INCOLUMITA’ E SALUTE, QUELLA DEI COMPAGNI E DI TUTTO IL PERSONALE SCOLASTICO</a:t>
            </a:r>
          </a:p>
          <a:p>
            <a:pPr marL="342900" indent="-342900"/>
            <a:endParaRPr lang="it-IT" sz="1800">
              <a:latin typeface="Calibri" pitchFamily="34" charset="0"/>
            </a:endParaRPr>
          </a:p>
          <a:p>
            <a:pPr marL="342900" indent="-342900">
              <a:buFontTx/>
              <a:buChar char="•"/>
            </a:pPr>
            <a:r>
              <a:rPr lang="it-IT" sz="1800">
                <a:latin typeface="Calibri" pitchFamily="34" charset="0"/>
              </a:rPr>
              <a:t>RISPETTARE PUNTUALMENTE IL REGOLAMENTO DI ISTITUTO</a:t>
            </a:r>
          </a:p>
          <a:p>
            <a:pPr marL="342900" indent="-342900"/>
            <a:endParaRPr lang="it-IT" sz="1800">
              <a:latin typeface="Calibri" pitchFamily="34" charset="0"/>
            </a:endParaRPr>
          </a:p>
          <a:p>
            <a:pPr marL="342900" indent="-342900">
              <a:buFontTx/>
              <a:buChar char="•"/>
            </a:pPr>
            <a:r>
              <a:rPr lang="it-IT" sz="1800">
                <a:latin typeface="Calibri" pitchFamily="34" charset="0"/>
              </a:rPr>
              <a:t>SEGUIRE PUNTUALMENTE LE INDICAZIONI FORNITE DAI DOCENTI, DAL PERSONALE SCOLASTICO IN GENERE E DALLE SEGNALAZIONI/AVVISI ESPOSTI</a:t>
            </a:r>
          </a:p>
          <a:p>
            <a:pPr marL="342900" indent="-342900"/>
            <a:endParaRPr lang="it-IT" sz="1800">
              <a:latin typeface="Calibri" pitchFamily="34" charset="0"/>
            </a:endParaRPr>
          </a:p>
          <a:p>
            <a:pPr marL="342900" indent="-342900"/>
            <a:endParaRPr lang="it-IT" sz="1800">
              <a:latin typeface="Calibri" pitchFamily="34" charset="0"/>
            </a:endParaRPr>
          </a:p>
          <a:p>
            <a:pPr marL="342900" indent="-342900" algn="ctr"/>
            <a:r>
              <a:rPr lang="it-IT" sz="1800">
                <a:latin typeface="Calibri" pitchFamily="34" charset="0"/>
              </a:rPr>
              <a:t>       </a:t>
            </a:r>
            <a:r>
              <a:rPr lang="it-IT" sz="1800" b="1">
                <a:solidFill>
                  <a:schemeClr val="hlink"/>
                </a:solidFill>
                <a:latin typeface="Comic Sans MS" pitchFamily="66" charset="0"/>
              </a:rPr>
              <a:t>RIASSUMENDO:</a:t>
            </a:r>
          </a:p>
          <a:p>
            <a:pPr marL="342900" indent="-342900" algn="ctr"/>
            <a:endParaRPr lang="it-IT" sz="1800" b="1">
              <a:solidFill>
                <a:srgbClr val="FF3300"/>
              </a:solidFill>
              <a:latin typeface="Comic Sans MS" pitchFamily="66" charset="0"/>
            </a:endParaRPr>
          </a:p>
          <a:p>
            <a:pPr marL="342900" indent="-342900" algn="ctr"/>
            <a:r>
              <a:rPr lang="it-IT" sz="1800" b="1">
                <a:latin typeface="Calibri" pitchFamily="34" charset="0"/>
              </a:rPr>
              <a:t>       </a:t>
            </a:r>
            <a:r>
              <a:rPr lang="it-IT" sz="1800" b="1">
                <a:solidFill>
                  <a:srgbClr val="FF3300"/>
                </a:solidFill>
                <a:latin typeface="Comic Sans MS" pitchFamily="66" charset="0"/>
              </a:rPr>
              <a:t>RESPONSABILITA’, PRUDENZA, ATTENZIONE, RISPETTO DEGLI ALTRI, DELLA LEGGE E DEI  REGOLAMENTI…..</a:t>
            </a:r>
          </a:p>
          <a:p>
            <a:pPr marL="342900" indent="-342900" algn="ctr"/>
            <a:endParaRPr lang="it-IT" sz="1800" b="1">
              <a:solidFill>
                <a:srgbClr val="FF3300"/>
              </a:solidFill>
              <a:latin typeface="Comic Sans MS" pitchFamily="66" charset="0"/>
            </a:endParaRPr>
          </a:p>
        </p:txBody>
      </p:sp>
      <p:pic>
        <p:nvPicPr>
          <p:cNvPr id="43011" name="Immagine 1"/>
          <p:cNvPicPr>
            <a:picLocks noChangeAspect="1"/>
          </p:cNvPicPr>
          <p:nvPr/>
        </p:nvPicPr>
        <p:blipFill>
          <a:blip r:embed="rId2" cstate="print"/>
          <a:srcRect/>
          <a:stretch>
            <a:fillRect/>
          </a:stretch>
        </p:blipFill>
        <p:spPr bwMode="auto">
          <a:xfrm>
            <a:off x="7656513" y="4343400"/>
            <a:ext cx="1371600" cy="1828800"/>
          </a:xfrm>
          <a:prstGeom prst="rect">
            <a:avLst/>
          </a:prstGeom>
          <a:noFill/>
          <a:ln w="9525">
            <a:noFill/>
            <a:miter lim="800000"/>
            <a:headEnd/>
            <a:tailEnd/>
          </a:ln>
        </p:spPr>
      </p:pic>
      <p:pic>
        <p:nvPicPr>
          <p:cNvPr id="43012" name="Picture 5" descr="regolamento"/>
          <p:cNvPicPr>
            <a:picLocks noChangeAspect="1" noChangeArrowheads="1"/>
          </p:cNvPicPr>
          <p:nvPr/>
        </p:nvPicPr>
        <p:blipFill>
          <a:blip r:embed="rId3" cstate="print"/>
          <a:srcRect/>
          <a:stretch>
            <a:fillRect/>
          </a:stretch>
        </p:blipFill>
        <p:spPr bwMode="auto">
          <a:xfrm>
            <a:off x="395288" y="4292600"/>
            <a:ext cx="1339850"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ttangolo 1"/>
          <p:cNvSpPr>
            <a:spLocks noChangeArrowheads="1"/>
          </p:cNvSpPr>
          <p:nvPr/>
        </p:nvSpPr>
        <p:spPr bwMode="auto">
          <a:xfrm>
            <a:off x="971550" y="692150"/>
            <a:ext cx="7272338" cy="579438"/>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RISCHIO BIOLOGICO ED IGIENE</a:t>
            </a:r>
          </a:p>
        </p:txBody>
      </p:sp>
      <p:sp>
        <p:nvSpPr>
          <p:cNvPr id="44034" name="Rettangolo 2"/>
          <p:cNvSpPr>
            <a:spLocks noChangeArrowheads="1"/>
          </p:cNvSpPr>
          <p:nvPr/>
        </p:nvSpPr>
        <p:spPr bwMode="auto">
          <a:xfrm>
            <a:off x="1403350" y="2060575"/>
            <a:ext cx="6048375" cy="2838450"/>
          </a:xfrm>
          <a:prstGeom prst="rect">
            <a:avLst/>
          </a:prstGeom>
          <a:noFill/>
          <a:ln w="9525">
            <a:noFill/>
            <a:miter lim="800000"/>
            <a:headEnd/>
            <a:tailEnd/>
          </a:ln>
        </p:spPr>
        <p:txBody>
          <a:bodyPr>
            <a:spAutoFit/>
          </a:bodyPr>
          <a:lstStyle/>
          <a:p>
            <a:pPr algn="just"/>
            <a:r>
              <a:rPr lang="it-IT" sz="1800">
                <a:solidFill>
                  <a:schemeClr val="hlink"/>
                </a:solidFill>
                <a:latin typeface="Calibri" pitchFamily="34" charset="0"/>
              </a:rPr>
              <a:t>Il rischio biologico è dovuto alla esposizione ad agenti quali microrganismi, ad esempio virus e batteri, che potrebbero provocare infezioni, allergie, intossicazioni.</a:t>
            </a:r>
          </a:p>
          <a:p>
            <a:pPr algn="just"/>
            <a:endParaRPr lang="it-IT" sz="1800">
              <a:solidFill>
                <a:schemeClr val="hlink"/>
              </a:solidFill>
              <a:latin typeface="Calibri" pitchFamily="34" charset="0"/>
            </a:endParaRPr>
          </a:p>
          <a:p>
            <a:endParaRPr lang="it-IT" sz="1800">
              <a:solidFill>
                <a:schemeClr val="hlink"/>
              </a:solidFill>
              <a:latin typeface="Calibri" pitchFamily="34" charset="0"/>
            </a:endParaRPr>
          </a:p>
          <a:p>
            <a:pPr algn="ctr"/>
            <a:r>
              <a:rPr lang="it-IT" sz="1800">
                <a:solidFill>
                  <a:schemeClr val="hlink"/>
                </a:solidFill>
                <a:latin typeface="Calibri" pitchFamily="34" charset="0"/>
              </a:rPr>
              <a:t>Nell’Istituto non vi è una esposizione professionale a tali agenti ed il rischio è confinato nella possibile propagazione di virus/batteri tipica dei normali rapporti di relazione tra persone in una comunità.</a:t>
            </a:r>
          </a:p>
          <a:p>
            <a:endParaRPr lang="it-IT" sz="1800">
              <a:latin typeface="Calibri" pitchFamily="34" charset="0"/>
            </a:endParaRPr>
          </a:p>
        </p:txBody>
      </p:sp>
      <p:pic>
        <p:nvPicPr>
          <p:cNvPr id="44035" name="Picture 4" descr="biol"/>
          <p:cNvPicPr>
            <a:picLocks noChangeAspect="1" noChangeArrowheads="1"/>
          </p:cNvPicPr>
          <p:nvPr/>
        </p:nvPicPr>
        <p:blipFill>
          <a:blip r:embed="rId2" cstate="print"/>
          <a:srcRect/>
          <a:stretch>
            <a:fillRect/>
          </a:stretch>
        </p:blipFill>
        <p:spPr bwMode="auto">
          <a:xfrm>
            <a:off x="3851275" y="5013325"/>
            <a:ext cx="93662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ttangolo 1"/>
          <p:cNvSpPr>
            <a:spLocks noChangeArrowheads="1"/>
          </p:cNvSpPr>
          <p:nvPr/>
        </p:nvSpPr>
        <p:spPr bwMode="auto">
          <a:xfrm>
            <a:off x="2627313" y="549275"/>
            <a:ext cx="2762250" cy="519113"/>
          </a:xfrm>
          <a:prstGeom prst="rect">
            <a:avLst/>
          </a:prstGeom>
          <a:noFill/>
          <a:ln w="9525">
            <a:noFill/>
            <a:miter lim="800000"/>
            <a:headEnd/>
            <a:tailEnd/>
          </a:ln>
        </p:spPr>
        <p:txBody>
          <a:bodyPr wrap="none">
            <a:spAutoFit/>
          </a:bodyPr>
          <a:lstStyle/>
          <a:p>
            <a:r>
              <a:rPr lang="it-IT" b="1">
                <a:solidFill>
                  <a:srgbClr val="FF3300"/>
                </a:solidFill>
                <a:latin typeface="Comic Sans MS" pitchFamily="66" charset="0"/>
              </a:rPr>
              <a:t>DEFINIZIONI</a:t>
            </a:r>
          </a:p>
        </p:txBody>
      </p:sp>
      <p:sp>
        <p:nvSpPr>
          <p:cNvPr id="16386" name="Rettangolo 2"/>
          <p:cNvSpPr>
            <a:spLocks noChangeArrowheads="1"/>
          </p:cNvSpPr>
          <p:nvPr/>
        </p:nvSpPr>
        <p:spPr bwMode="auto">
          <a:xfrm>
            <a:off x="1187450" y="1484313"/>
            <a:ext cx="5616575" cy="3937000"/>
          </a:xfrm>
          <a:prstGeom prst="rect">
            <a:avLst/>
          </a:prstGeom>
          <a:noFill/>
          <a:ln w="9525">
            <a:noFill/>
            <a:miter lim="800000"/>
            <a:headEnd/>
            <a:tailEnd/>
          </a:ln>
        </p:spPr>
        <p:txBody>
          <a:bodyPr>
            <a:spAutoFit/>
          </a:bodyPr>
          <a:lstStyle/>
          <a:p>
            <a:pPr algn="just"/>
            <a:r>
              <a:rPr lang="it-IT" sz="1800" b="1">
                <a:solidFill>
                  <a:srgbClr val="FF3300"/>
                </a:solidFill>
                <a:latin typeface="Comic Sans MS" pitchFamily="66" charset="0"/>
              </a:rPr>
              <a:t>PERICOLO:</a:t>
            </a:r>
            <a:r>
              <a:rPr lang="it-IT" sz="1800">
                <a:latin typeface="Calibri" pitchFamily="34" charset="0"/>
              </a:rPr>
              <a:t> caratteristica intrinseca di una situazione,  </a:t>
            </a:r>
          </a:p>
          <a:p>
            <a:pPr algn="just"/>
            <a:r>
              <a:rPr lang="it-IT" sz="1800">
                <a:latin typeface="Calibri" pitchFamily="34" charset="0"/>
              </a:rPr>
              <a:t>                          lavorazione, macchinario o attrezzatura  </a:t>
            </a:r>
          </a:p>
          <a:p>
            <a:pPr algn="just"/>
            <a:r>
              <a:rPr lang="it-IT" sz="1800">
                <a:latin typeface="Calibri" pitchFamily="34" charset="0"/>
              </a:rPr>
              <a:t>                          tale per cui l’esposizione del lavoratore può   </a:t>
            </a:r>
          </a:p>
          <a:p>
            <a:pPr algn="just"/>
            <a:r>
              <a:rPr lang="it-IT" sz="1800">
                <a:latin typeface="Calibri" pitchFamily="34" charset="0"/>
              </a:rPr>
              <a:t>                          portare a conseguenze negative.</a:t>
            </a:r>
          </a:p>
          <a:p>
            <a:pPr algn="just"/>
            <a:endParaRPr lang="it-IT" sz="1800">
              <a:latin typeface="Calibri" pitchFamily="34" charset="0"/>
            </a:endParaRPr>
          </a:p>
          <a:p>
            <a:pPr algn="just"/>
            <a:r>
              <a:rPr lang="it-IT" sz="1800" b="1">
                <a:solidFill>
                  <a:srgbClr val="FF3300"/>
                </a:solidFill>
                <a:latin typeface="Comic Sans MS" pitchFamily="66" charset="0"/>
              </a:rPr>
              <a:t>DANNO:</a:t>
            </a:r>
            <a:r>
              <a:rPr lang="it-IT" sz="1800">
                <a:latin typeface="Calibri" pitchFamily="34" charset="0"/>
              </a:rPr>
              <a:t> tutto ciò che rappresenta una perdita,</a:t>
            </a:r>
          </a:p>
          <a:p>
            <a:pPr algn="just"/>
            <a:r>
              <a:rPr lang="it-IT" sz="1800">
                <a:latin typeface="Calibri" pitchFamily="34" charset="0"/>
              </a:rPr>
              <a:t>                    non solo di tipo monetario.</a:t>
            </a:r>
          </a:p>
          <a:p>
            <a:pPr algn="just"/>
            <a:endParaRPr lang="it-IT" sz="1800">
              <a:latin typeface="Calibri" pitchFamily="34" charset="0"/>
            </a:endParaRPr>
          </a:p>
          <a:p>
            <a:pPr algn="just"/>
            <a:r>
              <a:rPr lang="it-IT" sz="1800" b="1">
                <a:solidFill>
                  <a:srgbClr val="FF3300"/>
                </a:solidFill>
                <a:latin typeface="Comic Sans MS" pitchFamily="66" charset="0"/>
              </a:rPr>
              <a:t>RISCHIO:</a:t>
            </a:r>
            <a:r>
              <a:rPr lang="it-IT" sz="1800">
                <a:latin typeface="Calibri" pitchFamily="34" charset="0"/>
              </a:rPr>
              <a:t> è causato dalla esposizione al pericolo e</a:t>
            </a:r>
          </a:p>
          <a:p>
            <a:pPr algn="just"/>
            <a:r>
              <a:rPr lang="it-IT" sz="1800">
                <a:latin typeface="Calibri" pitchFamily="34" charset="0"/>
              </a:rPr>
              <a:t>                       consiste nell’eventualità di subire un danno  </a:t>
            </a:r>
          </a:p>
          <a:p>
            <a:pPr algn="just"/>
            <a:r>
              <a:rPr lang="it-IT" sz="1800">
                <a:latin typeface="Calibri" pitchFamily="34" charset="0"/>
              </a:rPr>
              <a:t>                       più o meno grave.</a:t>
            </a:r>
          </a:p>
          <a:p>
            <a:pPr algn="just"/>
            <a:endParaRPr lang="it-IT" sz="1800">
              <a:latin typeface="Calibri" pitchFamily="34" charset="0"/>
            </a:endParaRPr>
          </a:p>
          <a:p>
            <a:pPr algn="just"/>
            <a:r>
              <a:rPr lang="it-IT" sz="1800" b="1">
                <a:solidFill>
                  <a:srgbClr val="FF3300"/>
                </a:solidFill>
                <a:latin typeface="Comic Sans MS" pitchFamily="66" charset="0"/>
              </a:rPr>
              <a:t>INFORTUNIO:</a:t>
            </a:r>
            <a:r>
              <a:rPr lang="it-IT" sz="1800">
                <a:latin typeface="Calibri" pitchFamily="34" charset="0"/>
              </a:rPr>
              <a:t> è un incidente che provoca un danno </a:t>
            </a:r>
          </a:p>
          <a:p>
            <a:pPr algn="just"/>
            <a:r>
              <a:rPr lang="it-IT" sz="1800">
                <a:latin typeface="Calibri" pitchFamily="34" charset="0"/>
              </a:rPr>
              <a:t>                                  più o meno grave</a:t>
            </a:r>
          </a:p>
        </p:txBody>
      </p:sp>
      <p:pic>
        <p:nvPicPr>
          <p:cNvPr id="16387" name="Picture 4" descr="pericolo"/>
          <p:cNvPicPr>
            <a:picLocks noChangeAspect="1" noChangeArrowheads="1"/>
          </p:cNvPicPr>
          <p:nvPr/>
        </p:nvPicPr>
        <p:blipFill>
          <a:blip r:embed="rId2" cstate="print"/>
          <a:srcRect/>
          <a:stretch>
            <a:fillRect/>
          </a:stretch>
        </p:blipFill>
        <p:spPr bwMode="auto">
          <a:xfrm>
            <a:off x="250825" y="1268413"/>
            <a:ext cx="792163" cy="715962"/>
          </a:xfrm>
          <a:prstGeom prst="rect">
            <a:avLst/>
          </a:prstGeom>
          <a:noFill/>
          <a:ln w="9525">
            <a:noFill/>
            <a:miter lim="800000"/>
            <a:headEnd/>
            <a:tailEnd/>
          </a:ln>
        </p:spPr>
      </p:pic>
      <p:pic>
        <p:nvPicPr>
          <p:cNvPr id="16388" name="Picture 5" descr="danno"/>
          <p:cNvPicPr>
            <a:picLocks noChangeAspect="1" noChangeArrowheads="1"/>
          </p:cNvPicPr>
          <p:nvPr/>
        </p:nvPicPr>
        <p:blipFill>
          <a:blip r:embed="rId3" cstate="print"/>
          <a:srcRect/>
          <a:stretch>
            <a:fillRect/>
          </a:stretch>
        </p:blipFill>
        <p:spPr bwMode="auto">
          <a:xfrm>
            <a:off x="6300788" y="2781300"/>
            <a:ext cx="1008062" cy="754063"/>
          </a:xfrm>
          <a:prstGeom prst="rect">
            <a:avLst/>
          </a:prstGeom>
          <a:noFill/>
          <a:ln w="9525">
            <a:noFill/>
            <a:miter lim="800000"/>
            <a:headEnd/>
            <a:tailEnd/>
          </a:ln>
        </p:spPr>
      </p:pic>
      <p:pic>
        <p:nvPicPr>
          <p:cNvPr id="16389" name="Picture 6" descr="rischio1"/>
          <p:cNvPicPr>
            <a:picLocks noChangeAspect="1" noChangeArrowheads="1"/>
          </p:cNvPicPr>
          <p:nvPr/>
        </p:nvPicPr>
        <p:blipFill>
          <a:blip r:embed="rId4" cstate="print"/>
          <a:srcRect/>
          <a:stretch>
            <a:fillRect/>
          </a:stretch>
        </p:blipFill>
        <p:spPr bwMode="auto">
          <a:xfrm>
            <a:off x="250825" y="3357563"/>
            <a:ext cx="865188" cy="860425"/>
          </a:xfrm>
          <a:prstGeom prst="rect">
            <a:avLst/>
          </a:prstGeom>
          <a:noFill/>
          <a:ln w="9525">
            <a:noFill/>
            <a:miter lim="800000"/>
            <a:headEnd/>
            <a:tailEnd/>
          </a:ln>
        </p:spPr>
      </p:pic>
      <p:pic>
        <p:nvPicPr>
          <p:cNvPr id="16390" name="Picture 7" descr="infortunio"/>
          <p:cNvPicPr>
            <a:picLocks noChangeAspect="1" noChangeArrowheads="1"/>
          </p:cNvPicPr>
          <p:nvPr/>
        </p:nvPicPr>
        <p:blipFill>
          <a:blip r:embed="rId5" cstate="print"/>
          <a:srcRect/>
          <a:stretch>
            <a:fillRect/>
          </a:stretch>
        </p:blipFill>
        <p:spPr bwMode="auto">
          <a:xfrm>
            <a:off x="6732588" y="4941888"/>
            <a:ext cx="1439862"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ttangolo 1"/>
          <p:cNvSpPr>
            <a:spLocks noChangeArrowheads="1"/>
          </p:cNvSpPr>
          <p:nvPr/>
        </p:nvSpPr>
        <p:spPr bwMode="auto">
          <a:xfrm>
            <a:off x="1258888" y="620713"/>
            <a:ext cx="4568825"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REGOLE DA SEGUIRE</a:t>
            </a:r>
          </a:p>
        </p:txBody>
      </p:sp>
      <p:sp>
        <p:nvSpPr>
          <p:cNvPr id="45058" name="Rettangolo 2"/>
          <p:cNvSpPr>
            <a:spLocks noChangeArrowheads="1"/>
          </p:cNvSpPr>
          <p:nvPr/>
        </p:nvSpPr>
        <p:spPr bwMode="auto">
          <a:xfrm>
            <a:off x="755650" y="1412875"/>
            <a:ext cx="7848600" cy="4760913"/>
          </a:xfrm>
          <a:prstGeom prst="rect">
            <a:avLst/>
          </a:prstGeom>
          <a:noFill/>
          <a:ln w="9525">
            <a:noFill/>
            <a:miter lim="800000"/>
            <a:headEnd/>
            <a:tailEnd/>
          </a:ln>
        </p:spPr>
        <p:txBody>
          <a:bodyPr>
            <a:spAutoFit/>
          </a:bodyPr>
          <a:lstStyle/>
          <a:p>
            <a:pPr marL="342900" indent="-342900" algn="just"/>
            <a:r>
              <a:rPr lang="it-IT" sz="1800">
                <a:solidFill>
                  <a:schemeClr val="hlink"/>
                </a:solidFill>
                <a:latin typeface="Calibri" pitchFamily="34" charset="0"/>
              </a:rPr>
              <a:t>      E’ indispensabile mettere in atto misure igieniche e comportamentali personali e collettive tali da ridurre il rischio di propagazione di virus/batteri dovuta a normali rapporti di relazione quali:</a:t>
            </a:r>
          </a:p>
          <a:p>
            <a:pPr marL="342900" indent="-342900"/>
            <a:endParaRPr lang="it-IT" sz="1800">
              <a:solidFill>
                <a:schemeClr val="hlink"/>
              </a:solidFill>
              <a:latin typeface="Calibri" pitchFamily="34" charset="0"/>
            </a:endParaRPr>
          </a:p>
          <a:p>
            <a:pPr marL="342900" indent="-342900">
              <a:buFontTx/>
              <a:buChar char="•"/>
            </a:pPr>
            <a:r>
              <a:rPr lang="it-IT" sz="1800">
                <a:latin typeface="Calibri" pitchFamily="34" charset="0"/>
              </a:rPr>
              <a:t>curare particolarmente la propria igiene personale</a:t>
            </a:r>
          </a:p>
          <a:p>
            <a:pPr marL="342900" indent="-342900"/>
            <a:endParaRPr lang="it-IT" sz="1800">
              <a:latin typeface="Calibri" pitchFamily="34" charset="0"/>
            </a:endParaRPr>
          </a:p>
          <a:p>
            <a:pPr marL="342900" indent="-342900">
              <a:buFontTx/>
              <a:buChar char="•"/>
            </a:pPr>
            <a:r>
              <a:rPr lang="it-IT" sz="1800">
                <a:latin typeface="Calibri" pitchFamily="34" charset="0"/>
              </a:rPr>
              <a:t>adottare comportamenti e stili di vita rispettosi della propria salute e di quella altrui</a:t>
            </a:r>
          </a:p>
          <a:p>
            <a:pPr marL="342900" indent="-342900"/>
            <a:endParaRPr lang="it-IT" sz="1800">
              <a:latin typeface="Calibri" pitchFamily="34" charset="0"/>
            </a:endParaRPr>
          </a:p>
          <a:p>
            <a:pPr marL="342900" indent="-342900">
              <a:buFontTx/>
              <a:buChar char="•"/>
            </a:pPr>
            <a:r>
              <a:rPr lang="it-IT" sz="1800">
                <a:latin typeface="Calibri" pitchFamily="34" charset="0"/>
              </a:rPr>
              <a:t>aerare frequentemente l’aula, possibilmente ad ogni cambio di ora/lezione e sempre all’intervallo</a:t>
            </a:r>
          </a:p>
          <a:p>
            <a:pPr marL="342900" indent="-342900"/>
            <a:endParaRPr lang="it-IT" sz="1800">
              <a:latin typeface="Calibri" pitchFamily="34" charset="0"/>
            </a:endParaRPr>
          </a:p>
          <a:p>
            <a:pPr marL="342900" indent="-342900">
              <a:buFontTx/>
              <a:buChar char="•"/>
            </a:pPr>
            <a:r>
              <a:rPr lang="it-IT" sz="1800">
                <a:latin typeface="Calibri" pitchFamily="34" charset="0"/>
              </a:rPr>
              <a:t>fare riferimento al docente in servizio ed al personale di primo soccorso scolastico per eventuali stati di malessere</a:t>
            </a:r>
          </a:p>
          <a:p>
            <a:pPr marL="342900" indent="-342900"/>
            <a:endParaRPr lang="it-IT" sz="1800">
              <a:latin typeface="Calibri" pitchFamily="34" charset="0"/>
            </a:endParaRPr>
          </a:p>
          <a:p>
            <a:pPr marL="342900" indent="-342900">
              <a:buFontTx/>
              <a:buChar char="•"/>
            </a:pPr>
            <a:r>
              <a:rPr lang="it-IT" sz="1800">
                <a:latin typeface="Calibri" pitchFamily="34" charset="0"/>
              </a:rPr>
              <a:t>segnalare prontamente al personale in servizio anche la presenza di piccole ferite, abrasioni, ustioni, per le cure del caso.</a:t>
            </a:r>
          </a:p>
        </p:txBody>
      </p:sp>
      <p:pic>
        <p:nvPicPr>
          <p:cNvPr id="45059" name="Picture 4" descr="regole"/>
          <p:cNvPicPr>
            <a:picLocks noChangeAspect="1" noChangeArrowheads="1"/>
          </p:cNvPicPr>
          <p:nvPr/>
        </p:nvPicPr>
        <p:blipFill>
          <a:blip r:embed="rId2" cstate="print"/>
          <a:srcRect/>
          <a:stretch>
            <a:fillRect/>
          </a:stretch>
        </p:blipFill>
        <p:spPr bwMode="auto">
          <a:xfrm>
            <a:off x="6516688" y="333375"/>
            <a:ext cx="1512887" cy="103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900113" y="1557338"/>
            <a:ext cx="7559675" cy="3870325"/>
          </a:xfrm>
          <a:prstGeom prst="rect">
            <a:avLst/>
          </a:prstGeom>
          <a:noFill/>
          <a:ln w="9525">
            <a:noFill/>
            <a:miter lim="800000"/>
            <a:headEnd/>
            <a:tailEnd/>
          </a:ln>
        </p:spPr>
        <p:txBody>
          <a:bodyPr>
            <a:spAutoFit/>
          </a:bodyPr>
          <a:lstStyle/>
          <a:p>
            <a:pPr algn="ctr"/>
            <a:r>
              <a:rPr lang="it-IT" sz="2400" b="1">
                <a:solidFill>
                  <a:schemeClr val="hlink"/>
                </a:solidFill>
              </a:rPr>
              <a:t>Emergenza terremoto</a:t>
            </a:r>
          </a:p>
          <a:p>
            <a:pPr algn="ctr"/>
            <a:endParaRPr lang="it-IT" sz="2400" b="1">
              <a:solidFill>
                <a:schemeClr val="hlink"/>
              </a:solidFill>
            </a:endParaRPr>
          </a:p>
          <a:p>
            <a:pPr>
              <a:buFontTx/>
              <a:buChar char="•"/>
            </a:pPr>
            <a:r>
              <a:rPr lang="it-IT" sz="2000" b="1" i="1">
                <a:solidFill>
                  <a:schemeClr val="accent2"/>
                </a:solidFill>
                <a:latin typeface="Calibri" pitchFamily="34" charset="0"/>
              </a:rPr>
              <a:t>NON USARE L’ASCENSORE</a:t>
            </a:r>
          </a:p>
          <a:p>
            <a:r>
              <a:rPr lang="it-IT" sz="2000" b="1" i="1">
                <a:solidFill>
                  <a:srgbClr val="000099"/>
                </a:solidFill>
                <a:latin typeface="Calibri" pitchFamily="34" charset="0"/>
              </a:rPr>
              <a:t>• </a:t>
            </a:r>
            <a:r>
              <a:rPr lang="it-IT" sz="2000" b="1" i="1">
                <a:solidFill>
                  <a:srgbClr val="008000"/>
                </a:solidFill>
                <a:latin typeface="Calibri" pitchFamily="34" charset="0"/>
              </a:rPr>
              <a:t>NON FARSI PRENDERE DAL PANICO</a:t>
            </a:r>
          </a:p>
          <a:p>
            <a:r>
              <a:rPr lang="it-IT" sz="2000" b="1" i="1">
                <a:solidFill>
                  <a:srgbClr val="000099"/>
                </a:solidFill>
                <a:latin typeface="Calibri" pitchFamily="34" charset="0"/>
              </a:rPr>
              <a:t>• </a:t>
            </a:r>
            <a:r>
              <a:rPr lang="it-IT" sz="2000" b="1" i="1">
                <a:solidFill>
                  <a:schemeClr val="hlink"/>
                </a:solidFill>
                <a:latin typeface="Calibri" pitchFamily="34" charset="0"/>
              </a:rPr>
              <a:t>RIPARARSI SOTTO UNA TRAVE PORTANTE</a:t>
            </a:r>
          </a:p>
          <a:p>
            <a:r>
              <a:rPr lang="it-IT" sz="2000" b="1" i="1">
                <a:solidFill>
                  <a:srgbClr val="FF3300"/>
                </a:solidFill>
                <a:latin typeface="Calibri" pitchFamily="34" charset="0"/>
              </a:rPr>
              <a:t>• NON PRECIPITARSI DURANTE LA SCOSSA LUNGO LE SCALE (SONO LA</a:t>
            </a:r>
          </a:p>
          <a:p>
            <a:r>
              <a:rPr lang="it-IT" sz="2000" b="1" i="1">
                <a:solidFill>
                  <a:srgbClr val="FF3300"/>
                </a:solidFill>
                <a:latin typeface="Calibri" pitchFamily="34" charset="0"/>
              </a:rPr>
              <a:t>   PARTE PIU’ DEBOLE DELL’EDIFICIO)</a:t>
            </a:r>
          </a:p>
          <a:p>
            <a:r>
              <a:rPr lang="it-IT" sz="2000" b="1" i="1">
                <a:solidFill>
                  <a:srgbClr val="FF33CC"/>
                </a:solidFill>
                <a:latin typeface="Calibri" pitchFamily="34" charset="0"/>
              </a:rPr>
              <a:t>• ALLONTANARSI DALLE FINESTRE (POTREBBERO ROMPERSI E  </a:t>
            </a:r>
          </a:p>
          <a:p>
            <a:r>
              <a:rPr lang="it-IT" sz="2000" b="1" i="1">
                <a:solidFill>
                  <a:srgbClr val="FF33CC"/>
                </a:solidFill>
                <a:latin typeface="Calibri" pitchFamily="34" charset="0"/>
              </a:rPr>
              <a:t>   PROIETTARE FRAMMENTI PERICOLOSI)</a:t>
            </a:r>
          </a:p>
          <a:p>
            <a:r>
              <a:rPr lang="it-IT" sz="2000" b="1" i="1">
                <a:solidFill>
                  <a:srgbClr val="000099"/>
                </a:solidFill>
                <a:latin typeface="Calibri" pitchFamily="34" charset="0"/>
              </a:rPr>
              <a:t>• </a:t>
            </a:r>
            <a:r>
              <a:rPr lang="it-IT" sz="2000" b="1" i="1">
                <a:solidFill>
                  <a:srgbClr val="008000"/>
                </a:solidFill>
                <a:latin typeface="Calibri" pitchFamily="34" charset="0"/>
              </a:rPr>
              <a:t>ATTENDERE LA FINE DELLA SCOSSA E ALLONTANARSI DALL’EDIFICIO</a:t>
            </a:r>
          </a:p>
          <a:p>
            <a:r>
              <a:rPr lang="it-IT" sz="2000" b="1" i="1">
                <a:solidFill>
                  <a:srgbClr val="008000"/>
                </a:solidFill>
                <a:latin typeface="Calibri" pitchFamily="34" charset="0"/>
              </a:rPr>
              <a:t>   METTENDOSI IN SICUREZZA</a:t>
            </a:r>
          </a:p>
          <a:p>
            <a:r>
              <a:rPr lang="it-IT" sz="2000" b="1" i="1">
                <a:solidFill>
                  <a:srgbClr val="000099"/>
                </a:solidFill>
                <a:latin typeface="Calibri" pitchFamily="34" charset="0"/>
              </a:rPr>
              <a:t>• </a:t>
            </a:r>
            <a:r>
              <a:rPr lang="it-IT" sz="2000" b="1" i="1">
                <a:solidFill>
                  <a:srgbClr val="CC3300"/>
                </a:solidFill>
                <a:latin typeface="Calibri" pitchFamily="34" charset="0"/>
              </a:rPr>
              <a:t>NON CAMMINARE A PIEDI NUDI PER LE STRADE</a:t>
            </a:r>
          </a:p>
        </p:txBody>
      </p:sp>
      <p:sp>
        <p:nvSpPr>
          <p:cNvPr id="46082" name="Text Box 3"/>
          <p:cNvSpPr txBox="1">
            <a:spLocks noChangeArrowheads="1"/>
          </p:cNvSpPr>
          <p:nvPr/>
        </p:nvSpPr>
        <p:spPr bwMode="auto">
          <a:xfrm>
            <a:off x="1042988" y="404813"/>
            <a:ext cx="6408737" cy="822325"/>
          </a:xfrm>
          <a:prstGeom prst="rect">
            <a:avLst/>
          </a:prstGeom>
          <a:noFill/>
          <a:ln w="9525">
            <a:noFill/>
            <a:miter lim="800000"/>
            <a:headEnd/>
            <a:tailEnd/>
          </a:ln>
        </p:spPr>
        <p:txBody>
          <a:bodyPr>
            <a:spAutoFit/>
          </a:bodyPr>
          <a:lstStyle/>
          <a:p>
            <a:pPr algn="ctr">
              <a:spcBef>
                <a:spcPct val="50000"/>
              </a:spcBef>
            </a:pPr>
            <a:r>
              <a:rPr lang="it-IT" sz="2400" b="1">
                <a:solidFill>
                  <a:srgbClr val="FF3300"/>
                </a:solidFill>
                <a:latin typeface="Comic Sans MS" pitchFamily="66" charset="0"/>
              </a:rPr>
              <a:t>Tipo di emergenza e norme comportamentali</a:t>
            </a:r>
          </a:p>
        </p:txBody>
      </p:sp>
      <p:pic>
        <p:nvPicPr>
          <p:cNvPr id="46083" name="Picture 4" descr="terr1"/>
          <p:cNvPicPr>
            <a:picLocks noChangeAspect="1" noChangeArrowheads="1"/>
          </p:cNvPicPr>
          <p:nvPr/>
        </p:nvPicPr>
        <p:blipFill>
          <a:blip r:embed="rId2" cstate="print"/>
          <a:srcRect/>
          <a:stretch>
            <a:fillRect/>
          </a:stretch>
        </p:blipFill>
        <p:spPr bwMode="auto">
          <a:xfrm>
            <a:off x="684213" y="981075"/>
            <a:ext cx="1857375" cy="1163638"/>
          </a:xfrm>
          <a:prstGeom prst="rect">
            <a:avLst/>
          </a:prstGeom>
          <a:noFill/>
          <a:ln w="9525">
            <a:noFill/>
            <a:miter lim="800000"/>
            <a:headEnd/>
            <a:tailEnd/>
          </a:ln>
        </p:spPr>
      </p:pic>
      <p:pic>
        <p:nvPicPr>
          <p:cNvPr id="46084" name="Picture 5" descr="terr"/>
          <p:cNvPicPr>
            <a:picLocks noChangeAspect="1" noChangeArrowheads="1"/>
          </p:cNvPicPr>
          <p:nvPr/>
        </p:nvPicPr>
        <p:blipFill>
          <a:blip r:embed="rId3" cstate="print"/>
          <a:srcRect/>
          <a:stretch>
            <a:fillRect/>
          </a:stretch>
        </p:blipFill>
        <p:spPr bwMode="auto">
          <a:xfrm>
            <a:off x="6732588" y="5300663"/>
            <a:ext cx="1497012" cy="1046162"/>
          </a:xfrm>
          <a:prstGeom prst="rect">
            <a:avLst/>
          </a:prstGeom>
          <a:noFill/>
          <a:ln w="9525">
            <a:noFill/>
            <a:miter lim="800000"/>
            <a:headEnd/>
            <a:tailEnd/>
          </a:ln>
        </p:spPr>
      </p:pic>
      <p:pic>
        <p:nvPicPr>
          <p:cNvPr id="46085" name="Picture 6" descr="terr2"/>
          <p:cNvPicPr>
            <a:picLocks noChangeAspect="1" noChangeArrowheads="1"/>
          </p:cNvPicPr>
          <p:nvPr/>
        </p:nvPicPr>
        <p:blipFill>
          <a:blip r:embed="rId4" cstate="print"/>
          <a:srcRect/>
          <a:stretch>
            <a:fillRect/>
          </a:stretch>
        </p:blipFill>
        <p:spPr bwMode="auto">
          <a:xfrm>
            <a:off x="7019925" y="692150"/>
            <a:ext cx="1655763" cy="115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611188" y="549275"/>
            <a:ext cx="5040312" cy="4489450"/>
          </a:xfrm>
          <a:prstGeom prst="rect">
            <a:avLst/>
          </a:prstGeom>
          <a:noFill/>
          <a:ln w="9525">
            <a:noFill/>
            <a:miter lim="800000"/>
            <a:headEnd/>
            <a:tailEnd/>
          </a:ln>
        </p:spPr>
        <p:txBody>
          <a:bodyPr>
            <a:spAutoFit/>
          </a:bodyPr>
          <a:lstStyle/>
          <a:p>
            <a:r>
              <a:rPr lang="it-IT" sz="2000" b="1">
                <a:solidFill>
                  <a:srgbClr val="FF3300"/>
                </a:solidFill>
                <a:latin typeface="Comic Sans MS" pitchFamily="66" charset="0"/>
              </a:rPr>
              <a:t>Emergenza infortunio</a:t>
            </a:r>
          </a:p>
          <a:p>
            <a:endParaRPr lang="it-IT" sz="2000" b="1">
              <a:solidFill>
                <a:srgbClr val="FF3300"/>
              </a:solidFill>
              <a:latin typeface="Comic Sans MS" pitchFamily="66" charset="0"/>
            </a:endParaRPr>
          </a:p>
          <a:p>
            <a:r>
              <a:rPr lang="it-IT" sz="1600">
                <a:solidFill>
                  <a:schemeClr val="hlink"/>
                </a:solidFill>
              </a:rPr>
              <a:t>Le emergenze più ricorrenti possono essere:</a:t>
            </a:r>
          </a:p>
          <a:p>
            <a:r>
              <a:rPr lang="it-IT" sz="1600"/>
              <a:t>1</a:t>
            </a:r>
            <a:r>
              <a:rPr lang="it-IT" sz="1600" b="1"/>
              <a:t>) la folgorazione</a:t>
            </a:r>
          </a:p>
          <a:p>
            <a:r>
              <a:rPr lang="it-IT" sz="1600" b="1"/>
              <a:t>2) le ferite</a:t>
            </a:r>
          </a:p>
          <a:p>
            <a:r>
              <a:rPr lang="it-IT" sz="1600" b="1"/>
              <a:t>3) l’emorragia</a:t>
            </a:r>
          </a:p>
          <a:p>
            <a:r>
              <a:rPr lang="it-IT" sz="1600" b="1"/>
              <a:t>4) la frattura</a:t>
            </a:r>
          </a:p>
          <a:p>
            <a:r>
              <a:rPr lang="it-IT" sz="1600" b="1"/>
              <a:t>5) l’ustione</a:t>
            </a:r>
          </a:p>
          <a:p>
            <a:r>
              <a:rPr lang="it-IT" sz="1600" b="1"/>
              <a:t>6) l’incidente stradale</a:t>
            </a:r>
          </a:p>
          <a:p>
            <a:r>
              <a:rPr lang="it-IT" sz="1600" b="1"/>
              <a:t>7) il morso di vipera</a:t>
            </a:r>
          </a:p>
          <a:p>
            <a:r>
              <a:rPr lang="it-IT" sz="1600" b="1"/>
              <a:t>8) le punture di insetti</a:t>
            </a:r>
          </a:p>
          <a:p>
            <a:r>
              <a:rPr lang="it-IT" sz="1600" b="1"/>
              <a:t>9) l’insolazione</a:t>
            </a:r>
          </a:p>
          <a:p>
            <a:endParaRPr lang="it-IT" sz="1600" b="1"/>
          </a:p>
          <a:p>
            <a:r>
              <a:rPr lang="it-IT" sz="1600" b="1" i="1">
                <a:solidFill>
                  <a:schemeClr val="hlink"/>
                </a:solidFill>
              </a:rPr>
              <a:t>Comportamento da adottare in caso di infortunio</a:t>
            </a:r>
          </a:p>
          <a:p>
            <a:endParaRPr lang="it-IT" sz="1600" b="1" i="1">
              <a:solidFill>
                <a:schemeClr val="hlink"/>
              </a:solidFill>
            </a:endParaRPr>
          </a:p>
          <a:p>
            <a:r>
              <a:rPr lang="it-IT" sz="1600" b="1">
                <a:solidFill>
                  <a:srgbClr val="FF3300"/>
                </a:solidFill>
              </a:rPr>
              <a:t>               </a:t>
            </a:r>
            <a:r>
              <a:rPr lang="it-IT" sz="2000" b="1">
                <a:solidFill>
                  <a:srgbClr val="FF3300"/>
                </a:solidFill>
              </a:rPr>
              <a:t>CHIAMARE I SOCCORSI</a:t>
            </a:r>
          </a:p>
          <a:p>
            <a:endParaRPr lang="it-IT" sz="2000" b="1">
              <a:solidFill>
                <a:srgbClr val="FF3300"/>
              </a:solidFill>
            </a:endParaRPr>
          </a:p>
        </p:txBody>
      </p:sp>
      <p:sp>
        <p:nvSpPr>
          <p:cNvPr id="47106" name="Rectangle 5"/>
          <p:cNvSpPr>
            <a:spLocks noChangeArrowheads="1"/>
          </p:cNvSpPr>
          <p:nvPr/>
        </p:nvSpPr>
        <p:spPr bwMode="auto">
          <a:xfrm>
            <a:off x="684213" y="5157788"/>
            <a:ext cx="7777162" cy="1311275"/>
          </a:xfrm>
          <a:prstGeom prst="rect">
            <a:avLst/>
          </a:prstGeom>
          <a:noFill/>
          <a:ln w="9525">
            <a:noFill/>
            <a:miter lim="800000"/>
            <a:headEnd/>
            <a:tailEnd/>
          </a:ln>
        </p:spPr>
        <p:txBody>
          <a:bodyPr>
            <a:spAutoFit/>
          </a:bodyPr>
          <a:lstStyle/>
          <a:p>
            <a:pPr>
              <a:buFontTx/>
              <a:buChar char="•"/>
            </a:pPr>
            <a:r>
              <a:rPr lang="it-IT" sz="2000">
                <a:solidFill>
                  <a:srgbClr val="000099"/>
                </a:solidFill>
              </a:rPr>
              <a:t> PRIMO ESAME</a:t>
            </a:r>
          </a:p>
          <a:p>
            <a:r>
              <a:rPr lang="it-IT" sz="2000">
                <a:solidFill>
                  <a:srgbClr val="000099"/>
                </a:solidFill>
              </a:rPr>
              <a:t>• PRIMO SOCCORSO</a:t>
            </a:r>
            <a:r>
              <a:rPr lang="it-IT" sz="2000"/>
              <a:t> (solo se addestrati a farlo)</a:t>
            </a:r>
          </a:p>
          <a:p>
            <a:endParaRPr lang="it-IT" sz="2000"/>
          </a:p>
          <a:p>
            <a:r>
              <a:rPr lang="it-IT" sz="2000"/>
              <a:t>Verificare se l’infortunato è cosciente, se respira, se il cuore batte.</a:t>
            </a:r>
          </a:p>
        </p:txBody>
      </p:sp>
      <p:sp>
        <p:nvSpPr>
          <p:cNvPr id="47107" name="Rectangle 7"/>
          <p:cNvSpPr>
            <a:spLocks noChangeArrowheads="1"/>
          </p:cNvSpPr>
          <p:nvPr/>
        </p:nvSpPr>
        <p:spPr bwMode="auto">
          <a:xfrm>
            <a:off x="6659563" y="4797425"/>
            <a:ext cx="1504950" cy="457200"/>
          </a:xfrm>
          <a:prstGeom prst="rect">
            <a:avLst/>
          </a:prstGeom>
          <a:noFill/>
          <a:ln w="9525">
            <a:noFill/>
            <a:miter lim="800000"/>
            <a:headEnd/>
            <a:tailEnd/>
          </a:ln>
        </p:spPr>
        <p:txBody>
          <a:bodyPr wrap="none">
            <a:spAutoFit/>
          </a:bodyPr>
          <a:lstStyle/>
          <a:p>
            <a:r>
              <a:rPr lang="it-IT" sz="2400" b="1"/>
              <a:t>(Tel. 118)</a:t>
            </a:r>
          </a:p>
        </p:txBody>
      </p:sp>
      <p:pic>
        <p:nvPicPr>
          <p:cNvPr id="47108" name="Picture 7" descr="emer"/>
          <p:cNvPicPr>
            <a:picLocks noChangeAspect="1" noChangeArrowheads="1"/>
          </p:cNvPicPr>
          <p:nvPr/>
        </p:nvPicPr>
        <p:blipFill>
          <a:blip r:embed="rId2" cstate="print"/>
          <a:srcRect/>
          <a:stretch>
            <a:fillRect/>
          </a:stretch>
        </p:blipFill>
        <p:spPr bwMode="auto">
          <a:xfrm>
            <a:off x="5651500" y="981075"/>
            <a:ext cx="2343150" cy="1952625"/>
          </a:xfrm>
          <a:prstGeom prst="rect">
            <a:avLst/>
          </a:prstGeom>
          <a:noFill/>
          <a:ln w="9525">
            <a:noFill/>
            <a:miter lim="800000"/>
            <a:headEnd/>
            <a:tailEnd/>
          </a:ln>
        </p:spPr>
      </p:pic>
      <p:pic>
        <p:nvPicPr>
          <p:cNvPr id="47109" name="Picture 8" descr="tel"/>
          <p:cNvPicPr>
            <a:picLocks noChangeAspect="1" noChangeArrowheads="1"/>
          </p:cNvPicPr>
          <p:nvPr/>
        </p:nvPicPr>
        <p:blipFill>
          <a:blip r:embed="rId3" cstate="print"/>
          <a:srcRect/>
          <a:stretch>
            <a:fillRect/>
          </a:stretch>
        </p:blipFill>
        <p:spPr bwMode="auto">
          <a:xfrm>
            <a:off x="6877050" y="3429000"/>
            <a:ext cx="1143000" cy="113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250825" y="333375"/>
            <a:ext cx="8280400" cy="5980113"/>
          </a:xfrm>
          <a:prstGeom prst="rect">
            <a:avLst/>
          </a:prstGeom>
          <a:noFill/>
          <a:ln w="9525">
            <a:noFill/>
            <a:miter lim="800000"/>
            <a:headEnd/>
            <a:tailEnd/>
          </a:ln>
        </p:spPr>
        <p:txBody>
          <a:bodyPr>
            <a:spAutoFit/>
          </a:bodyPr>
          <a:lstStyle/>
          <a:p>
            <a:r>
              <a:rPr lang="it-IT" sz="2000" b="1">
                <a:solidFill>
                  <a:schemeClr val="hlink"/>
                </a:solidFill>
                <a:latin typeface="Comic Sans MS" pitchFamily="66" charset="0"/>
              </a:rPr>
              <a:t>Primo esame</a:t>
            </a:r>
          </a:p>
          <a:p>
            <a:endParaRPr lang="it-IT" sz="2000" b="1">
              <a:solidFill>
                <a:schemeClr val="hlink"/>
              </a:solidFill>
              <a:latin typeface="Comic Sans MS" pitchFamily="66" charset="0"/>
            </a:endParaRPr>
          </a:p>
          <a:p>
            <a:r>
              <a:rPr lang="it-IT" sz="1800"/>
              <a:t>Se cosciente, il paziente indica dove sente dolore o, se non riesce a parlare, lo</a:t>
            </a:r>
          </a:p>
          <a:p>
            <a:r>
              <a:rPr lang="it-IT" sz="1800"/>
              <a:t>indica con la mano. Se non risponde, va considerato lo stato di shock. </a:t>
            </a:r>
          </a:p>
          <a:p>
            <a:r>
              <a:rPr lang="it-IT" sz="1800"/>
              <a:t>Dal sollevarsi del petto o appoggiando leggermente una mano sul torace ci si accerta che il paziente respira. Per verificare le pulsazioni del cuore si può prendere in esame il polso, la carotide al collo o l’arteria femorale all’inguine.</a:t>
            </a:r>
          </a:p>
          <a:p>
            <a:endParaRPr lang="it-IT" sz="1800" b="1">
              <a:solidFill>
                <a:schemeClr val="hlink"/>
              </a:solidFill>
              <a:latin typeface="Comic Sans MS" pitchFamily="66" charset="0"/>
            </a:endParaRPr>
          </a:p>
          <a:p>
            <a:r>
              <a:rPr lang="it-IT" sz="2000" b="1">
                <a:solidFill>
                  <a:schemeClr val="hlink"/>
                </a:solidFill>
                <a:latin typeface="Comic Sans MS" pitchFamily="66" charset="0"/>
              </a:rPr>
              <a:t>Primo soccorso</a:t>
            </a:r>
          </a:p>
          <a:p>
            <a:endParaRPr lang="it-IT" sz="2000" b="1">
              <a:solidFill>
                <a:schemeClr val="hlink"/>
              </a:solidFill>
              <a:latin typeface="Comic Sans MS" pitchFamily="66" charset="0"/>
            </a:endParaRPr>
          </a:p>
          <a:p>
            <a:r>
              <a:rPr lang="it-IT" sz="1800"/>
              <a:t>Per primo soccorso si intende l’aiuto che si dà immediatamente ai feriti o a chi</a:t>
            </a:r>
          </a:p>
          <a:p>
            <a:r>
              <a:rPr lang="it-IT" sz="1800"/>
              <a:t>si sente improvvisamente male prima che intervenga un esperto (medico o infermiere).</a:t>
            </a:r>
          </a:p>
          <a:p>
            <a:endParaRPr lang="it-IT" sz="1800"/>
          </a:p>
          <a:p>
            <a:r>
              <a:rPr lang="it-IT" sz="1800"/>
              <a:t>Lo scopo del primo soccorso è:</a:t>
            </a:r>
          </a:p>
          <a:p>
            <a:r>
              <a:rPr lang="it-IT" sz="1800"/>
              <a:t>• Salvare la vita.</a:t>
            </a:r>
          </a:p>
          <a:p>
            <a:r>
              <a:rPr lang="it-IT" sz="1800"/>
              <a:t>• Prevenire il peggioramento delle ferite o dei malori.</a:t>
            </a:r>
          </a:p>
          <a:p>
            <a:r>
              <a:rPr lang="it-IT" sz="1800"/>
              <a:t>• Aiutare la ripresa del paziente.</a:t>
            </a:r>
          </a:p>
          <a:p>
            <a:endParaRPr lang="it-IT" sz="1800"/>
          </a:p>
          <a:p>
            <a:pPr algn="ctr"/>
            <a:r>
              <a:rPr lang="it-IT" sz="1800" b="1">
                <a:solidFill>
                  <a:srgbClr val="FF3300"/>
                </a:solidFill>
              </a:rPr>
              <a:t>Poiché il soccorritore in questa fase deve sostituirsi al medico, egli deve</a:t>
            </a:r>
          </a:p>
          <a:p>
            <a:pPr algn="ctr"/>
            <a:r>
              <a:rPr lang="it-IT" sz="1800" b="1">
                <a:solidFill>
                  <a:srgbClr val="FF3300"/>
                </a:solidFill>
              </a:rPr>
              <a:t>essere addestrato a farlo e conoscere i movimenti da eseguire.</a:t>
            </a:r>
          </a:p>
        </p:txBody>
      </p:sp>
      <p:pic>
        <p:nvPicPr>
          <p:cNvPr id="48130" name="Picture 3" descr="socc"/>
          <p:cNvPicPr>
            <a:picLocks noChangeAspect="1" noChangeArrowheads="1"/>
          </p:cNvPicPr>
          <p:nvPr/>
        </p:nvPicPr>
        <p:blipFill>
          <a:blip r:embed="rId2" cstate="print"/>
          <a:srcRect/>
          <a:stretch>
            <a:fillRect/>
          </a:stretch>
        </p:blipFill>
        <p:spPr bwMode="auto">
          <a:xfrm>
            <a:off x="6877050" y="4076700"/>
            <a:ext cx="1223963" cy="116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395288" y="260350"/>
            <a:ext cx="7632700" cy="4108450"/>
          </a:xfrm>
          <a:prstGeom prst="rect">
            <a:avLst/>
          </a:prstGeom>
          <a:noFill/>
          <a:ln w="9525">
            <a:noFill/>
            <a:miter lim="800000"/>
            <a:headEnd/>
            <a:tailEnd/>
          </a:ln>
        </p:spPr>
        <p:txBody>
          <a:bodyPr>
            <a:spAutoFit/>
          </a:bodyPr>
          <a:lstStyle/>
          <a:p>
            <a:r>
              <a:rPr lang="it-IT" sz="2400" b="1">
                <a:solidFill>
                  <a:schemeClr val="hlink"/>
                </a:solidFill>
              </a:rPr>
              <a:t>In presenza di un infortunato grave bisogna accertare nell’ordine:</a:t>
            </a:r>
          </a:p>
          <a:p>
            <a:r>
              <a:rPr lang="it-IT" sz="2400"/>
              <a:t>• Se respira.</a:t>
            </a:r>
          </a:p>
          <a:p>
            <a:r>
              <a:rPr lang="it-IT" sz="2400"/>
              <a:t>• Se perde sangue.</a:t>
            </a:r>
          </a:p>
          <a:p>
            <a:r>
              <a:rPr lang="it-IT" sz="2400"/>
              <a:t>• Se è sotto shock.</a:t>
            </a:r>
          </a:p>
          <a:p>
            <a:endParaRPr lang="it-IT" sz="2400"/>
          </a:p>
          <a:p>
            <a:r>
              <a:rPr lang="it-IT" sz="2400" b="1">
                <a:solidFill>
                  <a:schemeClr val="hlink"/>
                </a:solidFill>
              </a:rPr>
              <a:t>A seconda dell’esigenza:</a:t>
            </a:r>
          </a:p>
          <a:p>
            <a:r>
              <a:rPr lang="it-IT" sz="2400"/>
              <a:t>• Aiutare la respirazione.</a:t>
            </a:r>
          </a:p>
          <a:p>
            <a:r>
              <a:rPr lang="it-IT" sz="2400"/>
              <a:t>• Arrestare l’emorragia.</a:t>
            </a:r>
          </a:p>
          <a:p>
            <a:r>
              <a:rPr lang="it-IT" sz="2400"/>
              <a:t>• Prevenire lo shock.</a:t>
            </a:r>
          </a:p>
          <a:p>
            <a:endParaRPr lang="it-IT" sz="2400" b="1"/>
          </a:p>
        </p:txBody>
      </p:sp>
      <p:sp>
        <p:nvSpPr>
          <p:cNvPr id="49154" name="Rectangle 4"/>
          <p:cNvSpPr>
            <a:spLocks noChangeArrowheads="1"/>
          </p:cNvSpPr>
          <p:nvPr/>
        </p:nvSpPr>
        <p:spPr bwMode="auto">
          <a:xfrm>
            <a:off x="323850" y="4292600"/>
            <a:ext cx="8172450" cy="2308225"/>
          </a:xfrm>
          <a:prstGeom prst="rect">
            <a:avLst/>
          </a:prstGeom>
          <a:noFill/>
          <a:ln w="25400">
            <a:solidFill>
              <a:srgbClr val="FF0000"/>
            </a:solidFill>
            <a:miter lim="800000"/>
            <a:headEnd/>
            <a:tailEnd/>
          </a:ln>
        </p:spPr>
        <p:txBody>
          <a:bodyPr>
            <a:spAutoFit/>
          </a:bodyPr>
          <a:lstStyle/>
          <a:p>
            <a:pPr algn="ctr"/>
            <a:endParaRPr lang="it-IT" sz="2400" b="1"/>
          </a:p>
          <a:p>
            <a:pPr algn="ctr"/>
            <a:r>
              <a:rPr lang="it-IT" sz="2400" b="1"/>
              <a:t>     </a:t>
            </a:r>
            <a:r>
              <a:rPr lang="it-IT" sz="2400" b="1">
                <a:solidFill>
                  <a:srgbClr val="FF3300"/>
                </a:solidFill>
              </a:rPr>
              <a:t>In attesa dei soccorsi non rimuovere</a:t>
            </a:r>
          </a:p>
          <a:p>
            <a:pPr algn="ctr"/>
            <a:r>
              <a:rPr lang="it-IT" sz="2400" b="1">
                <a:solidFill>
                  <a:srgbClr val="FF3300"/>
                </a:solidFill>
              </a:rPr>
              <a:t>l’infortunato a meno che non sia</a:t>
            </a:r>
          </a:p>
          <a:p>
            <a:pPr algn="ctr"/>
            <a:r>
              <a:rPr lang="it-IT" sz="2400" b="1">
                <a:solidFill>
                  <a:srgbClr val="FF3300"/>
                </a:solidFill>
              </a:rPr>
              <a:t>strettamente necessario.</a:t>
            </a:r>
          </a:p>
          <a:p>
            <a:pPr algn="r"/>
            <a:endParaRPr lang="it-IT" sz="2400" b="1">
              <a:solidFill>
                <a:srgbClr val="FF3300"/>
              </a:solidFill>
            </a:endParaRPr>
          </a:p>
          <a:p>
            <a:pPr algn="r"/>
            <a:endParaRPr lang="it-IT" sz="2400" b="1"/>
          </a:p>
        </p:txBody>
      </p:sp>
      <p:pic>
        <p:nvPicPr>
          <p:cNvPr id="49155" name="Picture 5" descr="per"/>
          <p:cNvPicPr>
            <a:picLocks noChangeAspect="1" noChangeArrowheads="1"/>
          </p:cNvPicPr>
          <p:nvPr/>
        </p:nvPicPr>
        <p:blipFill>
          <a:blip r:embed="rId2" cstate="print"/>
          <a:srcRect/>
          <a:stretch>
            <a:fillRect/>
          </a:stretch>
        </p:blipFill>
        <p:spPr bwMode="auto">
          <a:xfrm>
            <a:off x="684213" y="5157788"/>
            <a:ext cx="1295400" cy="1233487"/>
          </a:xfrm>
          <a:prstGeom prst="rect">
            <a:avLst/>
          </a:prstGeom>
          <a:noFill/>
          <a:ln w="9525">
            <a:noFill/>
            <a:miter lim="800000"/>
            <a:headEnd/>
            <a:tailEnd/>
          </a:ln>
        </p:spPr>
      </p:pic>
      <p:pic>
        <p:nvPicPr>
          <p:cNvPr id="49156" name="Picture 6" descr="emorr"/>
          <p:cNvPicPr>
            <a:picLocks noChangeAspect="1" noChangeArrowheads="1"/>
          </p:cNvPicPr>
          <p:nvPr/>
        </p:nvPicPr>
        <p:blipFill>
          <a:blip r:embed="rId3" cstate="print"/>
          <a:srcRect/>
          <a:stretch>
            <a:fillRect/>
          </a:stretch>
        </p:blipFill>
        <p:spPr bwMode="auto">
          <a:xfrm>
            <a:off x="5724525" y="2492375"/>
            <a:ext cx="1096963" cy="156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323850" y="620713"/>
            <a:ext cx="8496300" cy="5705475"/>
          </a:xfrm>
          <a:prstGeom prst="rect">
            <a:avLst/>
          </a:prstGeom>
          <a:noFill/>
          <a:ln w="9525">
            <a:noFill/>
            <a:miter lim="800000"/>
            <a:headEnd/>
            <a:tailEnd/>
          </a:ln>
        </p:spPr>
        <p:txBody>
          <a:bodyPr>
            <a:spAutoFit/>
          </a:bodyPr>
          <a:lstStyle/>
          <a:p>
            <a:r>
              <a:rPr lang="it-IT" sz="2000" b="1">
                <a:solidFill>
                  <a:srgbClr val="FF3300"/>
                </a:solidFill>
                <a:latin typeface="Comic Sans MS" pitchFamily="66" charset="0"/>
              </a:rPr>
              <a:t>COSA FARE IN CASO DI</a:t>
            </a:r>
          </a:p>
          <a:p>
            <a:endParaRPr lang="it-IT" sz="2000" b="1">
              <a:solidFill>
                <a:srgbClr val="FF3300"/>
              </a:solidFill>
              <a:latin typeface="Comic Sans MS" pitchFamily="66" charset="0"/>
            </a:endParaRPr>
          </a:p>
          <a:p>
            <a:r>
              <a:rPr lang="it-IT" sz="2000" b="1">
                <a:solidFill>
                  <a:schemeClr val="hlink"/>
                </a:solidFill>
              </a:rPr>
              <a:t>1) Folgorazione</a:t>
            </a:r>
          </a:p>
          <a:p>
            <a:r>
              <a:rPr lang="it-IT" sz="1800"/>
              <a:t>• Staccare immediatamente l’interruttore generale.</a:t>
            </a:r>
          </a:p>
          <a:p>
            <a:r>
              <a:rPr lang="it-IT" sz="1800"/>
              <a:t>• Chiamare i soccorsi (</a:t>
            </a:r>
            <a:r>
              <a:rPr lang="it-IT" sz="1800" b="1"/>
              <a:t>tel. 118</a:t>
            </a:r>
            <a:r>
              <a:rPr lang="it-IT" sz="1800"/>
              <a:t>).</a:t>
            </a:r>
          </a:p>
          <a:p>
            <a:r>
              <a:rPr lang="it-IT" sz="1800"/>
              <a:t>• Non toccare mai con le mani l’infortunato se è ancora in contatto con la fonte</a:t>
            </a:r>
          </a:p>
          <a:p>
            <a:r>
              <a:rPr lang="it-IT" sz="1800"/>
              <a:t>   di energia.</a:t>
            </a:r>
          </a:p>
          <a:p>
            <a:r>
              <a:rPr lang="it-IT" sz="1800"/>
              <a:t>• Controllare la respirazione, se necessario praticare la respirazione bocca a</a:t>
            </a:r>
          </a:p>
          <a:p>
            <a:r>
              <a:rPr lang="it-IT" sz="1800"/>
              <a:t>   bocca.</a:t>
            </a:r>
          </a:p>
          <a:p>
            <a:r>
              <a:rPr lang="it-IT" sz="2000" b="1">
                <a:solidFill>
                  <a:schemeClr val="hlink"/>
                </a:solidFill>
              </a:rPr>
              <a:t>2) Ferite</a:t>
            </a:r>
          </a:p>
          <a:p>
            <a:r>
              <a:rPr lang="it-IT" sz="1800"/>
              <a:t>• Lavarsi accuratamente le mani prima di medicare una ferita.</a:t>
            </a:r>
          </a:p>
          <a:p>
            <a:r>
              <a:rPr lang="it-IT" sz="1800"/>
              <a:t>• Pulire la pelle con garza sterile, acqua corrente e sapone, procedendo sempre</a:t>
            </a:r>
          </a:p>
          <a:p>
            <a:r>
              <a:rPr lang="it-IT" sz="1800"/>
              <a:t>  dalla ferita verso l’esterno.</a:t>
            </a:r>
          </a:p>
          <a:p>
            <a:pPr>
              <a:buFontTx/>
              <a:buChar char="•"/>
            </a:pPr>
            <a:r>
              <a:rPr lang="it-IT" sz="1800"/>
              <a:t> Lavare più volte la ferita con acqua e sapone, usando garza sterile e                                                                         </a:t>
            </a:r>
          </a:p>
          <a:p>
            <a:r>
              <a:rPr lang="it-IT" sz="1800"/>
              <a:t>  rinnovandola frequentemente.</a:t>
            </a:r>
          </a:p>
          <a:p>
            <a:r>
              <a:rPr lang="it-IT" sz="1800"/>
              <a:t>• Disinfettare con comune disinfettante.</a:t>
            </a:r>
          </a:p>
          <a:p>
            <a:r>
              <a:rPr lang="it-IT" sz="1800"/>
              <a:t>• Coprire la ferita con garza sterile, fissandola con cerotto o con una benda.</a:t>
            </a:r>
          </a:p>
          <a:p>
            <a:pPr>
              <a:buFontTx/>
              <a:buChar char="•"/>
            </a:pPr>
            <a:r>
              <a:rPr lang="it-IT" sz="1800"/>
              <a:t> Ricordarsi che in ogni ferita si annida il pericolo di tetano: se il ferito non è</a:t>
            </a:r>
          </a:p>
          <a:p>
            <a:r>
              <a:rPr lang="it-IT" sz="1800"/>
              <a:t>  vaccinato contro il tetano o lo è stato da molto tempo (oltre 7 anni) deve</a:t>
            </a:r>
          </a:p>
          <a:p>
            <a:r>
              <a:rPr lang="it-IT" sz="1800"/>
              <a:t>  recarsi dal medico per la profilassi antitetanica.</a:t>
            </a:r>
            <a:endParaRPr lang="it-IT" sz="1800" b="1"/>
          </a:p>
        </p:txBody>
      </p:sp>
      <p:pic>
        <p:nvPicPr>
          <p:cNvPr id="50178" name="Picture 3" descr="folg"/>
          <p:cNvPicPr>
            <a:picLocks noChangeAspect="1" noChangeArrowheads="1"/>
          </p:cNvPicPr>
          <p:nvPr/>
        </p:nvPicPr>
        <p:blipFill>
          <a:blip r:embed="rId2" cstate="print"/>
          <a:srcRect/>
          <a:stretch>
            <a:fillRect/>
          </a:stretch>
        </p:blipFill>
        <p:spPr bwMode="auto">
          <a:xfrm>
            <a:off x="6084888" y="549275"/>
            <a:ext cx="1298575" cy="1108075"/>
          </a:xfrm>
          <a:prstGeom prst="rect">
            <a:avLst/>
          </a:prstGeom>
          <a:noFill/>
          <a:ln w="9525">
            <a:noFill/>
            <a:miter lim="800000"/>
            <a:headEnd/>
            <a:tailEnd/>
          </a:ln>
        </p:spPr>
      </p:pic>
      <p:pic>
        <p:nvPicPr>
          <p:cNvPr id="50179" name="Picture 4" descr="ferita"/>
          <p:cNvPicPr>
            <a:picLocks noChangeAspect="1" noChangeArrowheads="1"/>
          </p:cNvPicPr>
          <p:nvPr/>
        </p:nvPicPr>
        <p:blipFill>
          <a:blip r:embed="rId3" cstate="print"/>
          <a:srcRect/>
          <a:stretch>
            <a:fillRect/>
          </a:stretch>
        </p:blipFill>
        <p:spPr bwMode="auto">
          <a:xfrm>
            <a:off x="7235825" y="2997200"/>
            <a:ext cx="1008063" cy="74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684213" y="620713"/>
            <a:ext cx="8135937" cy="4576762"/>
          </a:xfrm>
          <a:prstGeom prst="rect">
            <a:avLst/>
          </a:prstGeom>
          <a:noFill/>
          <a:ln w="9525">
            <a:noFill/>
            <a:miter lim="800000"/>
            <a:headEnd/>
            <a:tailEnd/>
          </a:ln>
        </p:spPr>
        <p:txBody>
          <a:bodyPr>
            <a:spAutoFit/>
          </a:bodyPr>
          <a:lstStyle/>
          <a:p>
            <a:r>
              <a:rPr lang="it-IT" sz="2000" b="1">
                <a:solidFill>
                  <a:schemeClr val="hlink"/>
                </a:solidFill>
              </a:rPr>
              <a:t>3) Emorragia</a:t>
            </a:r>
          </a:p>
          <a:p>
            <a:r>
              <a:rPr lang="it-IT" sz="1800"/>
              <a:t>L’emorragia è la perdita abbondante di sangue.</a:t>
            </a:r>
          </a:p>
          <a:p>
            <a:r>
              <a:rPr lang="it-IT" sz="1800"/>
              <a:t>• Chiamare i soccorsi (</a:t>
            </a:r>
            <a:r>
              <a:rPr lang="it-IT" sz="1800" b="1"/>
              <a:t>tel. 118</a:t>
            </a:r>
            <a:r>
              <a:rPr lang="it-IT" sz="1800"/>
              <a:t>).</a:t>
            </a:r>
          </a:p>
          <a:p>
            <a:r>
              <a:rPr lang="it-IT" sz="1800"/>
              <a:t>• Calmare l’infortunato, poichè la perdita abbondante di sangue provoca</a:t>
            </a:r>
          </a:p>
          <a:p>
            <a:r>
              <a:rPr lang="it-IT" sz="1800"/>
              <a:t>   shock.</a:t>
            </a:r>
          </a:p>
          <a:p>
            <a:r>
              <a:rPr lang="it-IT" sz="1800"/>
              <a:t>• Adagiare l’infortunato in modo che la ferita sia più in alto del cuore.</a:t>
            </a:r>
          </a:p>
          <a:p>
            <a:r>
              <a:rPr lang="it-IT" sz="1800"/>
              <a:t>• Effettuare una compressione manuale direttamente sulla ferita.</a:t>
            </a:r>
          </a:p>
          <a:p>
            <a:r>
              <a:rPr lang="it-IT" sz="1800"/>
              <a:t>• Fasciare la ferita senza stringere troppo. </a:t>
            </a:r>
          </a:p>
          <a:p>
            <a:endParaRPr lang="it-IT" sz="2000">
              <a:solidFill>
                <a:schemeClr val="hlink"/>
              </a:solidFill>
            </a:endParaRPr>
          </a:p>
          <a:p>
            <a:r>
              <a:rPr lang="it-IT" sz="2000" b="1">
                <a:solidFill>
                  <a:schemeClr val="hlink"/>
                </a:solidFill>
              </a:rPr>
              <a:t>4) Frattura</a:t>
            </a:r>
          </a:p>
          <a:p>
            <a:r>
              <a:rPr lang="it-IT" sz="1800"/>
              <a:t>• Chiamare i soccorsi (</a:t>
            </a:r>
            <a:r>
              <a:rPr lang="it-IT" sz="1800" b="1"/>
              <a:t>tel. 118</a:t>
            </a:r>
            <a:r>
              <a:rPr lang="it-IT" sz="1800"/>
              <a:t>).</a:t>
            </a:r>
          </a:p>
          <a:p>
            <a:r>
              <a:rPr lang="it-IT" sz="1800"/>
              <a:t>• Non muovere la parte interessata (le ossa fratturate possono causare  </a:t>
            </a:r>
          </a:p>
          <a:p>
            <a:r>
              <a:rPr lang="it-IT" sz="1800"/>
              <a:t>  ulteriori danni ai tessuti).</a:t>
            </a:r>
          </a:p>
          <a:p>
            <a:r>
              <a:rPr lang="it-IT" sz="1800"/>
              <a:t>• In caso di frattura al braccio o alla mano, immobilizzare l’arto e appenderlo al</a:t>
            </a:r>
          </a:p>
          <a:p>
            <a:r>
              <a:rPr lang="it-IT" sz="1800"/>
              <a:t>  collo con un fazzoletto o con una sciarpa.</a:t>
            </a:r>
          </a:p>
          <a:p>
            <a:r>
              <a:rPr lang="it-IT" sz="1800"/>
              <a:t>• Se la frattura è aperta, arrestare l’emorragia con una garza.</a:t>
            </a:r>
          </a:p>
        </p:txBody>
      </p:sp>
      <p:pic>
        <p:nvPicPr>
          <p:cNvPr id="51202" name="Picture 3" descr="frattt"/>
          <p:cNvPicPr>
            <a:picLocks noChangeAspect="1" noChangeArrowheads="1"/>
          </p:cNvPicPr>
          <p:nvPr/>
        </p:nvPicPr>
        <p:blipFill>
          <a:blip r:embed="rId2" cstate="print"/>
          <a:srcRect/>
          <a:stretch>
            <a:fillRect/>
          </a:stretch>
        </p:blipFill>
        <p:spPr bwMode="auto">
          <a:xfrm>
            <a:off x="7308850" y="5157788"/>
            <a:ext cx="873125" cy="1223962"/>
          </a:xfrm>
          <a:prstGeom prst="rect">
            <a:avLst/>
          </a:prstGeom>
          <a:noFill/>
          <a:ln w="9525">
            <a:noFill/>
            <a:miter lim="800000"/>
            <a:headEnd/>
            <a:tailEnd/>
          </a:ln>
        </p:spPr>
      </p:pic>
      <p:pic>
        <p:nvPicPr>
          <p:cNvPr id="51203" name="Picture 4" descr="emorr"/>
          <p:cNvPicPr>
            <a:picLocks noChangeAspect="1" noChangeArrowheads="1"/>
          </p:cNvPicPr>
          <p:nvPr/>
        </p:nvPicPr>
        <p:blipFill>
          <a:blip r:embed="rId3" cstate="print"/>
          <a:srcRect/>
          <a:stretch>
            <a:fillRect/>
          </a:stretch>
        </p:blipFill>
        <p:spPr bwMode="auto">
          <a:xfrm>
            <a:off x="7308850" y="188913"/>
            <a:ext cx="790575" cy="112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827088" y="260350"/>
            <a:ext cx="7129462" cy="1495425"/>
          </a:xfrm>
          <a:prstGeom prst="rect">
            <a:avLst/>
          </a:prstGeom>
          <a:noFill/>
          <a:ln w="9525">
            <a:noFill/>
            <a:miter lim="800000"/>
            <a:headEnd/>
            <a:tailEnd/>
          </a:ln>
        </p:spPr>
        <p:txBody>
          <a:bodyPr>
            <a:spAutoFit/>
          </a:bodyPr>
          <a:lstStyle/>
          <a:p>
            <a:r>
              <a:rPr lang="it-IT" sz="2000" b="1">
                <a:solidFill>
                  <a:schemeClr val="hlink"/>
                </a:solidFill>
              </a:rPr>
              <a:t>5) Ustione</a:t>
            </a:r>
          </a:p>
          <a:p>
            <a:r>
              <a:rPr lang="it-IT" sz="1800"/>
              <a:t>Le ustioni possono essere di:</a:t>
            </a:r>
          </a:p>
          <a:p>
            <a:r>
              <a:rPr lang="it-IT" sz="1800"/>
              <a:t>1° grado: arrossamento e gonfiore della cute.</a:t>
            </a:r>
          </a:p>
          <a:p>
            <a:r>
              <a:rPr lang="it-IT" sz="1800"/>
              <a:t>2° grado: arrossamento con vescicole contenenti siero.</a:t>
            </a:r>
          </a:p>
          <a:p>
            <a:r>
              <a:rPr lang="it-IT" sz="1800"/>
              <a:t>3° grado: distruzione della cute e dei tessuti sottostanti.</a:t>
            </a:r>
          </a:p>
        </p:txBody>
      </p:sp>
      <p:sp>
        <p:nvSpPr>
          <p:cNvPr id="52226" name="Rectangle 3"/>
          <p:cNvSpPr>
            <a:spLocks noChangeArrowheads="1"/>
          </p:cNvSpPr>
          <p:nvPr/>
        </p:nvSpPr>
        <p:spPr bwMode="auto">
          <a:xfrm>
            <a:off x="684213" y="1773238"/>
            <a:ext cx="8066087" cy="4791075"/>
          </a:xfrm>
          <a:prstGeom prst="rect">
            <a:avLst/>
          </a:prstGeom>
          <a:noFill/>
          <a:ln w="9525">
            <a:noFill/>
            <a:miter lim="800000"/>
            <a:headEnd/>
            <a:tailEnd/>
          </a:ln>
        </p:spPr>
        <p:txBody>
          <a:bodyPr>
            <a:spAutoFit/>
          </a:bodyPr>
          <a:lstStyle/>
          <a:p>
            <a:r>
              <a:rPr lang="it-IT" sz="1800" b="1">
                <a:solidFill>
                  <a:srgbClr val="008000"/>
                </a:solidFill>
              </a:rPr>
              <a:t>Per ustioni lievi</a:t>
            </a:r>
            <a:r>
              <a:rPr lang="it-IT" sz="1800" i="1"/>
              <a:t> </a:t>
            </a:r>
            <a:r>
              <a:rPr lang="it-IT" sz="1800"/>
              <a:t>(1° e 2° grado con estensione inferiore al 5%)</a:t>
            </a:r>
          </a:p>
          <a:p>
            <a:r>
              <a:rPr lang="it-IT" sz="1800"/>
              <a:t>• </a:t>
            </a:r>
            <a:r>
              <a:rPr lang="it-IT" sz="1800">
                <a:solidFill>
                  <a:schemeClr val="hlink"/>
                </a:solidFill>
              </a:rPr>
              <a:t>Versare abbondantemente acqua fredda sulla parte fino all’attenuazione del</a:t>
            </a:r>
          </a:p>
          <a:p>
            <a:r>
              <a:rPr lang="it-IT" sz="1800">
                <a:solidFill>
                  <a:schemeClr val="hlink"/>
                </a:solidFill>
              </a:rPr>
              <a:t>  dolore.</a:t>
            </a:r>
          </a:p>
          <a:p>
            <a:r>
              <a:rPr lang="it-IT" sz="1800">
                <a:solidFill>
                  <a:schemeClr val="hlink"/>
                </a:solidFill>
              </a:rPr>
              <a:t>• Applicare sull’ustione della garza sterile ed eventualmente pomata   </a:t>
            </a:r>
          </a:p>
          <a:p>
            <a:r>
              <a:rPr lang="it-IT" sz="1800">
                <a:solidFill>
                  <a:schemeClr val="hlink"/>
                </a:solidFill>
              </a:rPr>
              <a:t>   antiustione.</a:t>
            </a:r>
          </a:p>
          <a:p>
            <a:r>
              <a:rPr lang="it-IT" sz="1800">
                <a:solidFill>
                  <a:schemeClr val="hlink"/>
                </a:solidFill>
              </a:rPr>
              <a:t>• Fasciare o fissare con cerotto, senza comprimere.</a:t>
            </a:r>
          </a:p>
          <a:p>
            <a:r>
              <a:rPr lang="it-IT" sz="1800">
                <a:solidFill>
                  <a:schemeClr val="hlink"/>
                </a:solidFill>
              </a:rPr>
              <a:t>• Non rompere o bucare le eventuali bolle.</a:t>
            </a:r>
          </a:p>
          <a:p>
            <a:r>
              <a:rPr lang="it-IT" sz="2000" b="1">
                <a:solidFill>
                  <a:srgbClr val="008000"/>
                </a:solidFill>
              </a:rPr>
              <a:t>Per ustioni gravi</a:t>
            </a:r>
          </a:p>
          <a:p>
            <a:r>
              <a:rPr lang="it-IT" sz="1800"/>
              <a:t>• </a:t>
            </a:r>
            <a:r>
              <a:rPr lang="it-IT" sz="1800">
                <a:solidFill>
                  <a:srgbClr val="FF3300"/>
                </a:solidFill>
              </a:rPr>
              <a:t>Chiamare i soccorsi (</a:t>
            </a:r>
            <a:r>
              <a:rPr lang="it-IT" sz="1800" b="1">
                <a:solidFill>
                  <a:srgbClr val="FF3300"/>
                </a:solidFill>
              </a:rPr>
              <a:t>tel. 118</a:t>
            </a:r>
            <a:r>
              <a:rPr lang="it-IT" sz="1800">
                <a:solidFill>
                  <a:srgbClr val="FF3300"/>
                </a:solidFill>
              </a:rPr>
              <a:t>).</a:t>
            </a:r>
          </a:p>
          <a:p>
            <a:r>
              <a:rPr lang="it-IT" sz="1800">
                <a:solidFill>
                  <a:srgbClr val="FF3300"/>
                </a:solidFill>
              </a:rPr>
              <a:t>• Non spogliare l’infortunato.</a:t>
            </a:r>
          </a:p>
          <a:p>
            <a:r>
              <a:rPr lang="it-IT" sz="1800">
                <a:solidFill>
                  <a:srgbClr val="FF3300"/>
                </a:solidFill>
              </a:rPr>
              <a:t>• Non toccare la parte ustionata.</a:t>
            </a:r>
          </a:p>
          <a:p>
            <a:r>
              <a:rPr lang="it-IT" sz="1800">
                <a:solidFill>
                  <a:srgbClr val="FF3300"/>
                </a:solidFill>
              </a:rPr>
              <a:t>• Ricoprire l’ustione con garza sterile.</a:t>
            </a:r>
          </a:p>
          <a:p>
            <a:r>
              <a:rPr lang="it-IT" sz="1800">
                <a:solidFill>
                  <a:srgbClr val="FF3300"/>
                </a:solidFill>
              </a:rPr>
              <a:t>• Se l’infortunato è cosciente e non ha sintomi di nausea o di vomito, dare</a:t>
            </a:r>
          </a:p>
          <a:p>
            <a:r>
              <a:rPr lang="it-IT" sz="1800">
                <a:solidFill>
                  <a:srgbClr val="FF3300"/>
                </a:solidFill>
              </a:rPr>
              <a:t>  da bere, a piccoli sorsi, una soluzione di acqua e sale (un cucchiaino di sale</a:t>
            </a:r>
          </a:p>
          <a:p>
            <a:r>
              <a:rPr lang="it-IT" sz="1800">
                <a:solidFill>
                  <a:srgbClr val="FF3300"/>
                </a:solidFill>
              </a:rPr>
              <a:t>  da cucina in un litro d’acqua). </a:t>
            </a:r>
          </a:p>
          <a:p>
            <a:r>
              <a:rPr lang="it-IT" sz="1800" b="1">
                <a:solidFill>
                  <a:srgbClr val="FF3300"/>
                </a:solidFill>
              </a:rPr>
              <a:t>N.B.:</a:t>
            </a:r>
            <a:r>
              <a:rPr lang="it-IT" sz="1800"/>
              <a:t> </a:t>
            </a:r>
            <a:r>
              <a:rPr lang="it-IT" sz="1600" b="1">
                <a:solidFill>
                  <a:schemeClr val="hlink"/>
                </a:solidFill>
              </a:rPr>
              <a:t>evitare di farlo in caso di shock, perdita di sensi o ustioni alla faccia.</a:t>
            </a:r>
          </a:p>
          <a:p>
            <a:r>
              <a:rPr lang="it-IT" sz="1800">
                <a:solidFill>
                  <a:schemeClr val="folHlink"/>
                </a:solidFill>
              </a:rPr>
              <a:t>• Controllare la respirazione e i battiti cardiaci.</a:t>
            </a:r>
          </a:p>
        </p:txBody>
      </p:sp>
      <p:pic>
        <p:nvPicPr>
          <p:cNvPr id="52227" name="Picture 4" descr="ustione"/>
          <p:cNvPicPr>
            <a:picLocks noChangeAspect="1" noChangeArrowheads="1"/>
          </p:cNvPicPr>
          <p:nvPr/>
        </p:nvPicPr>
        <p:blipFill>
          <a:blip r:embed="rId2" cstate="print"/>
          <a:srcRect/>
          <a:stretch>
            <a:fillRect/>
          </a:stretch>
        </p:blipFill>
        <p:spPr bwMode="auto">
          <a:xfrm>
            <a:off x="7092950" y="3141663"/>
            <a:ext cx="1255713" cy="177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827088" y="1196975"/>
            <a:ext cx="7489825" cy="3448050"/>
          </a:xfrm>
          <a:prstGeom prst="rect">
            <a:avLst/>
          </a:prstGeom>
          <a:noFill/>
          <a:ln w="9525">
            <a:noFill/>
            <a:miter lim="800000"/>
            <a:headEnd/>
            <a:tailEnd/>
          </a:ln>
        </p:spPr>
        <p:txBody>
          <a:bodyPr>
            <a:spAutoFit/>
          </a:bodyPr>
          <a:lstStyle/>
          <a:p>
            <a:r>
              <a:rPr lang="it-IT" sz="2000" b="1">
                <a:solidFill>
                  <a:schemeClr val="hlink"/>
                </a:solidFill>
              </a:rPr>
              <a:t>6) Incidente stradale</a:t>
            </a:r>
          </a:p>
          <a:p>
            <a:endParaRPr lang="it-IT" sz="2000" b="1">
              <a:solidFill>
                <a:schemeClr val="hlink"/>
              </a:solidFill>
            </a:endParaRPr>
          </a:p>
          <a:p>
            <a:r>
              <a:rPr lang="it-IT" sz="1800"/>
              <a:t>• Se i feriti non corrono alcun rischio immediato, non vanno spostati ma  </a:t>
            </a:r>
          </a:p>
          <a:p>
            <a:r>
              <a:rPr lang="it-IT" sz="1800"/>
              <a:t>  curati sul posto in attesa di un'ambulanza.</a:t>
            </a:r>
          </a:p>
          <a:p>
            <a:r>
              <a:rPr lang="it-IT" sz="1800"/>
              <a:t>• Chiamare i soccorsi (</a:t>
            </a:r>
            <a:r>
              <a:rPr lang="it-IT" sz="1800" b="1"/>
              <a:t>tel. 118 e 113</a:t>
            </a:r>
            <a:r>
              <a:rPr lang="it-IT" sz="1800"/>
              <a:t>).</a:t>
            </a:r>
          </a:p>
          <a:p>
            <a:r>
              <a:rPr lang="it-IT" sz="1800"/>
              <a:t>• Se l’infortunato è rimasto all’interno della vettura, rompere il vetro o  </a:t>
            </a:r>
          </a:p>
          <a:p>
            <a:r>
              <a:rPr lang="it-IT" sz="1800"/>
              <a:t>   aprire le portiere, slacciare la cintura di sicurezza ed estrarre  </a:t>
            </a:r>
          </a:p>
          <a:p>
            <a:r>
              <a:rPr lang="it-IT" sz="1800"/>
              <a:t>  l’infortunato afferrandolo per gli avambracci o per i vestiti, facendolo   </a:t>
            </a:r>
          </a:p>
          <a:p>
            <a:r>
              <a:rPr lang="it-IT" sz="1800"/>
              <a:t>  uscire a ritroso.</a:t>
            </a:r>
          </a:p>
          <a:p>
            <a:r>
              <a:rPr lang="it-IT" sz="1800"/>
              <a:t>• Sorreggere bene il capo, poichè negli incidenti stradali è molto  </a:t>
            </a:r>
          </a:p>
          <a:p>
            <a:r>
              <a:rPr lang="it-IT" sz="1800"/>
              <a:t>  frequente la frattura delle vertebre cervicali.</a:t>
            </a:r>
          </a:p>
          <a:p>
            <a:r>
              <a:rPr lang="it-IT" sz="1800"/>
              <a:t>• Coprire l’infortunato con una coperta in attesa dei soccorsi.</a:t>
            </a:r>
          </a:p>
        </p:txBody>
      </p:sp>
      <p:pic>
        <p:nvPicPr>
          <p:cNvPr id="53250" name="Picture 3" descr="incidente"/>
          <p:cNvPicPr>
            <a:picLocks noChangeAspect="1" noChangeArrowheads="1"/>
          </p:cNvPicPr>
          <p:nvPr/>
        </p:nvPicPr>
        <p:blipFill>
          <a:blip r:embed="rId2" cstate="print"/>
          <a:srcRect/>
          <a:stretch>
            <a:fillRect/>
          </a:stretch>
        </p:blipFill>
        <p:spPr bwMode="auto">
          <a:xfrm>
            <a:off x="3203575" y="4797425"/>
            <a:ext cx="2543175"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ChangeArrowheads="1"/>
          </p:cNvSpPr>
          <p:nvPr/>
        </p:nvSpPr>
        <p:spPr bwMode="auto">
          <a:xfrm>
            <a:off x="468313" y="260350"/>
            <a:ext cx="7920037" cy="2413000"/>
          </a:xfrm>
          <a:prstGeom prst="rect">
            <a:avLst/>
          </a:prstGeom>
          <a:noFill/>
          <a:ln w="9525">
            <a:noFill/>
            <a:miter lim="800000"/>
            <a:headEnd/>
            <a:tailEnd/>
          </a:ln>
        </p:spPr>
        <p:txBody>
          <a:bodyPr>
            <a:spAutoFit/>
          </a:bodyPr>
          <a:lstStyle/>
          <a:p>
            <a:r>
              <a:rPr lang="it-IT" sz="2000" b="1">
                <a:solidFill>
                  <a:schemeClr val="hlink"/>
                </a:solidFill>
              </a:rPr>
              <a:t>7) Morso di vipera</a:t>
            </a:r>
          </a:p>
          <a:p>
            <a:endParaRPr lang="it-IT" sz="2000" b="1">
              <a:solidFill>
                <a:schemeClr val="hlink"/>
              </a:solidFill>
            </a:endParaRPr>
          </a:p>
          <a:p>
            <a:r>
              <a:rPr lang="it-IT" sz="1600"/>
              <a:t>Il periodo di attività dei viperidi corre tra la primavera e l’autunno cioè dopo il</a:t>
            </a:r>
          </a:p>
          <a:p>
            <a:r>
              <a:rPr lang="it-IT" sz="1600"/>
              <a:t>risveglio dal letargo invernale.</a:t>
            </a:r>
          </a:p>
          <a:p>
            <a:r>
              <a:rPr lang="it-IT" sz="1600"/>
              <a:t>Le vipere, contrariamente a quanto si crede, non hanno un atteggiamento aggressivo ma mordono l’uomo solo se vengono molestate.</a:t>
            </a:r>
          </a:p>
          <a:p>
            <a:r>
              <a:rPr lang="it-IT" sz="1600"/>
              <a:t>Il morso della vipera è chiaramente distinguibile poiché è rappresentato da due forellini distanti tra loro circa 1 cm prodotti da due denti veleniferi spesso non seguiti da quelli dei denti più piccoli.</a:t>
            </a:r>
          </a:p>
        </p:txBody>
      </p:sp>
      <p:pic>
        <p:nvPicPr>
          <p:cNvPr id="54274" name="Picture 4"/>
          <p:cNvPicPr>
            <a:picLocks noChangeAspect="1" noChangeArrowheads="1"/>
          </p:cNvPicPr>
          <p:nvPr/>
        </p:nvPicPr>
        <p:blipFill>
          <a:blip r:embed="rId2" cstate="print"/>
          <a:srcRect/>
          <a:stretch>
            <a:fillRect/>
          </a:stretch>
        </p:blipFill>
        <p:spPr bwMode="auto">
          <a:xfrm>
            <a:off x="1908175" y="2636838"/>
            <a:ext cx="5040313" cy="2473325"/>
          </a:xfrm>
          <a:prstGeom prst="rect">
            <a:avLst/>
          </a:prstGeom>
          <a:noFill/>
          <a:ln w="9525">
            <a:noFill/>
            <a:miter lim="800000"/>
            <a:headEnd/>
            <a:tailEnd/>
          </a:ln>
        </p:spPr>
      </p:pic>
      <p:sp>
        <p:nvSpPr>
          <p:cNvPr id="54275" name="Rectangle 5"/>
          <p:cNvSpPr>
            <a:spLocks noChangeArrowheads="1"/>
          </p:cNvSpPr>
          <p:nvPr/>
        </p:nvSpPr>
        <p:spPr bwMode="auto">
          <a:xfrm>
            <a:off x="395288" y="5084763"/>
            <a:ext cx="8280400" cy="1558925"/>
          </a:xfrm>
          <a:prstGeom prst="rect">
            <a:avLst/>
          </a:prstGeom>
          <a:noFill/>
          <a:ln w="9525">
            <a:noFill/>
            <a:miter lim="800000"/>
            <a:headEnd/>
            <a:tailEnd/>
          </a:ln>
        </p:spPr>
        <p:txBody>
          <a:bodyPr>
            <a:spAutoFit/>
          </a:bodyPr>
          <a:lstStyle/>
          <a:p>
            <a:r>
              <a:rPr lang="it-IT" sz="1600">
                <a:solidFill>
                  <a:srgbClr val="FF3300"/>
                </a:solidFill>
              </a:rPr>
              <a:t>• Chiamare immediatamente i soccorsi</a:t>
            </a:r>
            <a:r>
              <a:rPr lang="it-IT" sz="1600"/>
              <a:t> </a:t>
            </a:r>
            <a:r>
              <a:rPr lang="it-IT" sz="1600" b="1">
                <a:solidFill>
                  <a:srgbClr val="FF3300"/>
                </a:solidFill>
              </a:rPr>
              <a:t>(tel. 118).</a:t>
            </a:r>
          </a:p>
          <a:p>
            <a:r>
              <a:rPr lang="it-IT" sz="1600"/>
              <a:t>• </a:t>
            </a:r>
            <a:r>
              <a:rPr lang="it-IT" sz="1600">
                <a:solidFill>
                  <a:schemeClr val="hlink"/>
                </a:solidFill>
              </a:rPr>
              <a:t>Mantenere l’infortunato immobile e steso.</a:t>
            </a:r>
          </a:p>
          <a:p>
            <a:r>
              <a:rPr lang="it-IT" sz="1600">
                <a:solidFill>
                  <a:srgbClr val="FF3300"/>
                </a:solidFill>
              </a:rPr>
              <a:t>• Rallentare la circolazione applicando un laccio emostatico a monte della  </a:t>
            </a:r>
          </a:p>
          <a:p>
            <a:r>
              <a:rPr lang="it-IT" sz="1600">
                <a:solidFill>
                  <a:srgbClr val="FF3300"/>
                </a:solidFill>
              </a:rPr>
              <a:t>  morsicatura.</a:t>
            </a:r>
          </a:p>
          <a:p>
            <a:r>
              <a:rPr lang="it-IT" sz="1600">
                <a:solidFill>
                  <a:schemeClr val="hlink"/>
                </a:solidFill>
              </a:rPr>
              <a:t>• Incidere la pelle con un coltellino in corrispondenza dei due forellini del morso.</a:t>
            </a:r>
          </a:p>
          <a:p>
            <a:r>
              <a:rPr lang="it-IT" sz="1600">
                <a:solidFill>
                  <a:srgbClr val="FF3300"/>
                </a:solidFill>
              </a:rPr>
              <a:t>• Pulire la ferita, cercando di fare uscire quanto più sangue possibile.</a:t>
            </a:r>
          </a:p>
        </p:txBody>
      </p:sp>
      <p:pic>
        <p:nvPicPr>
          <p:cNvPr id="54276" name="Picture 5" descr="vipera"/>
          <p:cNvPicPr>
            <a:picLocks noChangeAspect="1" noChangeArrowheads="1"/>
          </p:cNvPicPr>
          <p:nvPr/>
        </p:nvPicPr>
        <p:blipFill>
          <a:blip r:embed="rId3" cstate="print"/>
          <a:srcRect/>
          <a:stretch>
            <a:fillRect/>
          </a:stretch>
        </p:blipFill>
        <p:spPr bwMode="auto">
          <a:xfrm>
            <a:off x="3708400" y="188913"/>
            <a:ext cx="10795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ttangolo 1"/>
          <p:cNvSpPr>
            <a:spLocks noChangeArrowheads="1"/>
          </p:cNvSpPr>
          <p:nvPr/>
        </p:nvSpPr>
        <p:spPr bwMode="auto">
          <a:xfrm>
            <a:off x="2268538" y="692150"/>
            <a:ext cx="3186112"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PREVENZIONE</a:t>
            </a:r>
          </a:p>
        </p:txBody>
      </p:sp>
      <p:sp>
        <p:nvSpPr>
          <p:cNvPr id="17410" name="Rettangolo 2"/>
          <p:cNvSpPr>
            <a:spLocks noChangeArrowheads="1"/>
          </p:cNvSpPr>
          <p:nvPr/>
        </p:nvSpPr>
        <p:spPr bwMode="auto">
          <a:xfrm>
            <a:off x="1331913" y="1844675"/>
            <a:ext cx="5543550" cy="2835275"/>
          </a:xfrm>
          <a:prstGeom prst="rect">
            <a:avLst/>
          </a:prstGeom>
          <a:noFill/>
          <a:ln w="9525">
            <a:noFill/>
            <a:miter lim="800000"/>
            <a:headEnd/>
            <a:tailEnd/>
          </a:ln>
        </p:spPr>
        <p:txBody>
          <a:bodyPr>
            <a:spAutoFit/>
          </a:bodyPr>
          <a:lstStyle/>
          <a:p>
            <a:pPr algn="just"/>
            <a:r>
              <a:rPr lang="it-IT" sz="2000" b="1">
                <a:solidFill>
                  <a:schemeClr val="hlink"/>
                </a:solidFill>
                <a:latin typeface="Calibri" pitchFamily="34" charset="0"/>
              </a:rPr>
              <a:t>La prevenzione è l’insieme di tutte le azioni, disposizioni e interventi atti a evitare o ridurre quanto più possibile l’accadere di eventi dannosi.</a:t>
            </a:r>
          </a:p>
          <a:p>
            <a:pPr algn="just"/>
            <a:r>
              <a:rPr lang="it-IT" sz="2000" b="1">
                <a:solidFill>
                  <a:schemeClr val="hlink"/>
                </a:solidFill>
                <a:latin typeface="Calibri" pitchFamily="34" charset="0"/>
              </a:rPr>
              <a:t> </a:t>
            </a:r>
          </a:p>
          <a:p>
            <a:pPr algn="just"/>
            <a:r>
              <a:rPr lang="it-IT" sz="2000" b="1">
                <a:solidFill>
                  <a:schemeClr val="hlink"/>
                </a:solidFill>
                <a:latin typeface="Calibri" pitchFamily="34" charset="0"/>
              </a:rPr>
              <a:t>Le misure di prevenzione hanno sempre la priorità</a:t>
            </a:r>
          </a:p>
          <a:p>
            <a:pPr algn="just"/>
            <a:r>
              <a:rPr lang="it-IT" sz="2000" b="1">
                <a:solidFill>
                  <a:schemeClr val="hlink"/>
                </a:solidFill>
                <a:latin typeface="Calibri" pitchFamily="34" charset="0"/>
              </a:rPr>
              <a:t>rispetto ad altre soluzioni. </a:t>
            </a:r>
          </a:p>
          <a:p>
            <a:pPr algn="just"/>
            <a:endParaRPr lang="it-IT" sz="2000" b="1">
              <a:solidFill>
                <a:schemeClr val="hlink"/>
              </a:solidFill>
              <a:latin typeface="Calibri" pitchFamily="34" charset="0"/>
            </a:endParaRPr>
          </a:p>
          <a:p>
            <a:pPr algn="just"/>
            <a:r>
              <a:rPr lang="it-IT" sz="2000" b="1">
                <a:solidFill>
                  <a:schemeClr val="hlink"/>
                </a:solidFill>
                <a:latin typeface="Calibri" pitchFamily="34" charset="0"/>
              </a:rPr>
              <a:t>Fare informazione è una importante ed obbligatoria misura di prevenzione!</a:t>
            </a:r>
          </a:p>
        </p:txBody>
      </p:sp>
      <p:pic>
        <p:nvPicPr>
          <p:cNvPr id="17411" name="Picture 4" descr="prevenzione"/>
          <p:cNvPicPr>
            <a:picLocks noChangeAspect="1" noChangeArrowheads="1"/>
          </p:cNvPicPr>
          <p:nvPr/>
        </p:nvPicPr>
        <p:blipFill>
          <a:blip r:embed="rId2" cstate="print"/>
          <a:srcRect/>
          <a:stretch>
            <a:fillRect/>
          </a:stretch>
        </p:blipFill>
        <p:spPr bwMode="auto">
          <a:xfrm>
            <a:off x="7164388" y="692150"/>
            <a:ext cx="1460500" cy="206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468313" y="620713"/>
            <a:ext cx="8064500" cy="5705475"/>
          </a:xfrm>
          <a:prstGeom prst="rect">
            <a:avLst/>
          </a:prstGeom>
          <a:noFill/>
          <a:ln w="9525">
            <a:noFill/>
            <a:miter lim="800000"/>
            <a:headEnd/>
            <a:tailEnd/>
          </a:ln>
        </p:spPr>
        <p:txBody>
          <a:bodyPr>
            <a:spAutoFit/>
          </a:bodyPr>
          <a:lstStyle/>
          <a:p>
            <a:r>
              <a:rPr lang="it-IT" sz="2000" b="1">
                <a:solidFill>
                  <a:schemeClr val="hlink"/>
                </a:solidFill>
              </a:rPr>
              <a:t>8) Punture di insetti</a:t>
            </a:r>
          </a:p>
          <a:p>
            <a:endParaRPr lang="it-IT" sz="2000" b="1">
              <a:solidFill>
                <a:schemeClr val="hlink"/>
              </a:solidFill>
            </a:endParaRPr>
          </a:p>
          <a:p>
            <a:r>
              <a:rPr lang="it-IT" sz="1800"/>
              <a:t>Le punture di api e vespe sono dolorose ma raramente pericolose, fatta eccezione per coloro che sono allergici al veleno di tali insetti.</a:t>
            </a:r>
          </a:p>
          <a:p>
            <a:r>
              <a:rPr lang="it-IT" sz="1800">
                <a:solidFill>
                  <a:srgbClr val="008000"/>
                </a:solidFill>
              </a:rPr>
              <a:t>• Estrarre il pungiglione con uno spillo o con un coltellino disinfettato o sterile.</a:t>
            </a:r>
          </a:p>
          <a:p>
            <a:r>
              <a:rPr lang="it-IT" sz="1800">
                <a:solidFill>
                  <a:srgbClr val="008000"/>
                </a:solidFill>
              </a:rPr>
              <a:t>• Bagnare la puntura con leggero disinfettante.</a:t>
            </a:r>
          </a:p>
          <a:p>
            <a:r>
              <a:rPr lang="it-IT" sz="1800">
                <a:solidFill>
                  <a:srgbClr val="008000"/>
                </a:solidFill>
              </a:rPr>
              <a:t>• Tenere sotto osservazione l’infortunato per circa un’ora, per vedere se </a:t>
            </a:r>
          </a:p>
          <a:p>
            <a:r>
              <a:rPr lang="it-IT" sz="1800">
                <a:solidFill>
                  <a:srgbClr val="008000"/>
                </a:solidFill>
              </a:rPr>
              <a:t>   insorgono sintomi di allergia.</a:t>
            </a:r>
          </a:p>
          <a:p>
            <a:r>
              <a:rPr lang="it-IT" sz="1800">
                <a:solidFill>
                  <a:srgbClr val="008000"/>
                </a:solidFill>
              </a:rPr>
              <a:t>• Se il gonfiore è molto esteso e permane a lungo, fare ricorso a cure  </a:t>
            </a:r>
          </a:p>
          <a:p>
            <a:r>
              <a:rPr lang="it-IT" sz="1800">
                <a:solidFill>
                  <a:srgbClr val="008000"/>
                </a:solidFill>
              </a:rPr>
              <a:t>  mediche.</a:t>
            </a:r>
          </a:p>
          <a:p>
            <a:endParaRPr lang="it-IT" sz="1800">
              <a:solidFill>
                <a:srgbClr val="008000"/>
              </a:solidFill>
            </a:endParaRPr>
          </a:p>
          <a:p>
            <a:r>
              <a:rPr lang="it-IT" sz="2000" b="1">
                <a:solidFill>
                  <a:schemeClr val="hlink"/>
                </a:solidFill>
              </a:rPr>
              <a:t>9) Rischio insolazione</a:t>
            </a:r>
          </a:p>
          <a:p>
            <a:endParaRPr lang="it-IT" sz="2000" b="1">
              <a:solidFill>
                <a:schemeClr val="hlink"/>
              </a:solidFill>
            </a:endParaRPr>
          </a:p>
          <a:p>
            <a:r>
              <a:rPr lang="it-IT" sz="1800">
                <a:solidFill>
                  <a:srgbClr val="FF3300"/>
                </a:solidFill>
              </a:rPr>
              <a:t>• Gli addetti al primo soccorso chiameranno i soccorsi (</a:t>
            </a:r>
            <a:r>
              <a:rPr lang="it-IT" sz="1800" b="1">
                <a:solidFill>
                  <a:srgbClr val="FF3300"/>
                </a:solidFill>
              </a:rPr>
              <a:t>tel. 118</a:t>
            </a:r>
            <a:r>
              <a:rPr lang="it-IT" sz="1800">
                <a:solidFill>
                  <a:srgbClr val="FF3300"/>
                </a:solidFill>
              </a:rPr>
              <a:t>).</a:t>
            </a:r>
          </a:p>
          <a:p>
            <a:r>
              <a:rPr lang="it-IT" sz="1800">
                <a:solidFill>
                  <a:srgbClr val="FF3300"/>
                </a:solidFill>
              </a:rPr>
              <a:t>• Adagiare l’infortunato all’ombra.</a:t>
            </a:r>
          </a:p>
          <a:p>
            <a:r>
              <a:rPr lang="it-IT" sz="1800">
                <a:solidFill>
                  <a:srgbClr val="FF3300"/>
                </a:solidFill>
              </a:rPr>
              <a:t>• Nella perdita di sensi, controllare il respiro; se il respiro è presente, </a:t>
            </a:r>
          </a:p>
          <a:p>
            <a:r>
              <a:rPr lang="it-IT" sz="1800">
                <a:solidFill>
                  <a:srgbClr val="FF3300"/>
                </a:solidFill>
              </a:rPr>
              <a:t>  posizionare in sicurezza l’infortunato in decubito laterale.</a:t>
            </a:r>
          </a:p>
          <a:p>
            <a:r>
              <a:rPr lang="it-IT" sz="1800">
                <a:solidFill>
                  <a:srgbClr val="FF3300"/>
                </a:solidFill>
              </a:rPr>
              <a:t>• Se il respiro è assente, praticare la respirazione a bocca a bocca.</a:t>
            </a:r>
          </a:p>
          <a:p>
            <a:r>
              <a:rPr lang="it-IT" sz="1800">
                <a:solidFill>
                  <a:srgbClr val="FF3300"/>
                </a:solidFill>
              </a:rPr>
              <a:t>• Se l’infortunato ha i brividi, coprirlo.</a:t>
            </a:r>
          </a:p>
          <a:p>
            <a:r>
              <a:rPr lang="it-IT" sz="1800">
                <a:solidFill>
                  <a:srgbClr val="FF3300"/>
                </a:solidFill>
              </a:rPr>
              <a:t>• Se cosciente, far bere dell’acqua, possibilmente con del sale.</a:t>
            </a:r>
          </a:p>
        </p:txBody>
      </p:sp>
      <p:pic>
        <p:nvPicPr>
          <p:cNvPr id="55298" name="Picture 3" descr="insetto"/>
          <p:cNvPicPr>
            <a:picLocks noChangeAspect="1" noChangeArrowheads="1"/>
          </p:cNvPicPr>
          <p:nvPr/>
        </p:nvPicPr>
        <p:blipFill>
          <a:blip r:embed="rId2" cstate="print"/>
          <a:srcRect/>
          <a:stretch>
            <a:fillRect/>
          </a:stretch>
        </p:blipFill>
        <p:spPr bwMode="auto">
          <a:xfrm>
            <a:off x="3779838" y="188913"/>
            <a:ext cx="1512887" cy="971550"/>
          </a:xfrm>
          <a:prstGeom prst="rect">
            <a:avLst/>
          </a:prstGeom>
          <a:noFill/>
          <a:ln w="9525">
            <a:noFill/>
            <a:miter lim="800000"/>
            <a:headEnd/>
            <a:tailEnd/>
          </a:ln>
        </p:spPr>
      </p:pic>
      <p:pic>
        <p:nvPicPr>
          <p:cNvPr id="55299" name="Picture 4" descr="insolazione"/>
          <p:cNvPicPr>
            <a:picLocks noChangeAspect="1" noChangeArrowheads="1"/>
          </p:cNvPicPr>
          <p:nvPr/>
        </p:nvPicPr>
        <p:blipFill>
          <a:blip r:embed="rId3" cstate="print"/>
          <a:srcRect/>
          <a:stretch>
            <a:fillRect/>
          </a:stretch>
        </p:blipFill>
        <p:spPr bwMode="auto">
          <a:xfrm>
            <a:off x="5076825" y="3357563"/>
            <a:ext cx="1023938" cy="839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ttangolo 1"/>
          <p:cNvSpPr>
            <a:spLocks noChangeArrowheads="1"/>
          </p:cNvSpPr>
          <p:nvPr/>
        </p:nvSpPr>
        <p:spPr bwMode="auto">
          <a:xfrm>
            <a:off x="1692275" y="620713"/>
            <a:ext cx="5467350"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PROVE DI EVACUAZIONE</a:t>
            </a:r>
          </a:p>
        </p:txBody>
      </p:sp>
      <p:sp>
        <p:nvSpPr>
          <p:cNvPr id="56322" name="Rettangolo 2"/>
          <p:cNvSpPr>
            <a:spLocks noChangeArrowheads="1"/>
          </p:cNvSpPr>
          <p:nvPr/>
        </p:nvSpPr>
        <p:spPr bwMode="auto">
          <a:xfrm>
            <a:off x="1403350" y="1773238"/>
            <a:ext cx="6121400" cy="2654300"/>
          </a:xfrm>
          <a:prstGeom prst="rect">
            <a:avLst/>
          </a:prstGeom>
          <a:noFill/>
          <a:ln w="9525">
            <a:noFill/>
            <a:miter lim="800000"/>
            <a:headEnd/>
            <a:tailEnd/>
          </a:ln>
        </p:spPr>
        <p:txBody>
          <a:bodyPr>
            <a:spAutoFit/>
          </a:bodyPr>
          <a:lstStyle/>
          <a:p>
            <a:pPr algn="ctr"/>
            <a:r>
              <a:rPr lang="it-IT" sz="2000" b="1">
                <a:solidFill>
                  <a:schemeClr val="hlink"/>
                </a:solidFill>
                <a:latin typeface="Calibri" pitchFamily="34" charset="0"/>
              </a:rPr>
              <a:t>Nel corso di un anno scolastico si effettuano,</a:t>
            </a:r>
          </a:p>
          <a:p>
            <a:pPr algn="ctr"/>
            <a:r>
              <a:rPr lang="it-IT" sz="2000" b="1">
                <a:solidFill>
                  <a:schemeClr val="hlink"/>
                </a:solidFill>
                <a:latin typeface="Calibri" pitchFamily="34" charset="0"/>
              </a:rPr>
              <a:t>di norma, due prove di evacuazione.</a:t>
            </a:r>
          </a:p>
          <a:p>
            <a:pPr algn="ctr"/>
            <a:endParaRPr lang="it-IT" sz="2000" b="1">
              <a:solidFill>
                <a:schemeClr val="hlink"/>
              </a:solidFill>
              <a:latin typeface="Calibri" pitchFamily="34" charset="0"/>
            </a:endParaRPr>
          </a:p>
          <a:p>
            <a:endParaRPr lang="it-IT" sz="1800">
              <a:latin typeface="Calibri" pitchFamily="34" charset="0"/>
            </a:endParaRPr>
          </a:p>
          <a:p>
            <a:pPr algn="just"/>
            <a:r>
              <a:rPr lang="it-IT" sz="1800">
                <a:latin typeface="Calibri" pitchFamily="34" charset="0"/>
              </a:rPr>
              <a:t>Le prove di evacuazione rappresentano un momento fondamentale per la verifica del buon funzionamento del piano di emergenza pertanto devono essere svolte con la massima</a:t>
            </a:r>
          </a:p>
          <a:p>
            <a:pPr algn="just"/>
            <a:r>
              <a:rPr lang="it-IT" sz="1800">
                <a:latin typeface="Calibri" pitchFamily="34" charset="0"/>
              </a:rPr>
              <a:t>serietà e partecipazione da parte di tutto il personale e degli studenti.</a:t>
            </a:r>
          </a:p>
        </p:txBody>
      </p:sp>
      <p:pic>
        <p:nvPicPr>
          <p:cNvPr id="56323" name="Picture 4" descr="evac"/>
          <p:cNvPicPr>
            <a:picLocks noChangeAspect="1" noChangeArrowheads="1"/>
          </p:cNvPicPr>
          <p:nvPr/>
        </p:nvPicPr>
        <p:blipFill>
          <a:blip r:embed="rId2" cstate="print"/>
          <a:srcRect/>
          <a:stretch>
            <a:fillRect/>
          </a:stretch>
        </p:blipFill>
        <p:spPr bwMode="auto">
          <a:xfrm>
            <a:off x="2843213" y="4437063"/>
            <a:ext cx="3457575" cy="216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ttangolo 1"/>
          <p:cNvSpPr>
            <a:spLocks noChangeArrowheads="1"/>
          </p:cNvSpPr>
          <p:nvPr/>
        </p:nvSpPr>
        <p:spPr bwMode="auto">
          <a:xfrm>
            <a:off x="900113" y="981075"/>
            <a:ext cx="6985000" cy="579438"/>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SEGNALE DI  EVACUAZIONE</a:t>
            </a:r>
          </a:p>
        </p:txBody>
      </p:sp>
      <p:sp>
        <p:nvSpPr>
          <p:cNvPr id="57346" name="Rettangolo 2"/>
          <p:cNvSpPr>
            <a:spLocks noChangeArrowheads="1"/>
          </p:cNvSpPr>
          <p:nvPr/>
        </p:nvSpPr>
        <p:spPr bwMode="auto">
          <a:xfrm>
            <a:off x="1187450" y="2276475"/>
            <a:ext cx="6121400" cy="1465263"/>
          </a:xfrm>
          <a:prstGeom prst="rect">
            <a:avLst/>
          </a:prstGeom>
          <a:noFill/>
          <a:ln w="9525">
            <a:noFill/>
            <a:miter lim="800000"/>
            <a:headEnd/>
            <a:tailEnd/>
          </a:ln>
        </p:spPr>
        <p:txBody>
          <a:bodyPr>
            <a:spAutoFit/>
          </a:bodyPr>
          <a:lstStyle/>
          <a:p>
            <a:r>
              <a:rPr lang="it-IT" sz="1800">
                <a:latin typeface="Calibri" pitchFamily="34" charset="0"/>
              </a:rPr>
              <a:t>L’ordine di evacuare l’edifico è dato dal</a:t>
            </a:r>
          </a:p>
          <a:p>
            <a:r>
              <a:rPr lang="it-IT" sz="1800">
                <a:latin typeface="Calibri" pitchFamily="34" charset="0"/>
              </a:rPr>
              <a:t>Coordinatore dell’emergenza (DS o sostituto)</a:t>
            </a:r>
          </a:p>
          <a:p>
            <a:r>
              <a:rPr lang="it-IT" sz="1800">
                <a:latin typeface="Calibri" pitchFamily="34" charset="0"/>
              </a:rPr>
              <a:t>tramite fischietto con sequenza : </a:t>
            </a:r>
          </a:p>
          <a:p>
            <a:endParaRPr lang="it-IT" sz="1800">
              <a:latin typeface="Calibri" pitchFamily="34" charset="0"/>
            </a:endParaRPr>
          </a:p>
          <a:p>
            <a:r>
              <a:rPr lang="it-IT" sz="1800" b="1">
                <a:solidFill>
                  <a:schemeClr val="hlink"/>
                </a:solidFill>
                <a:latin typeface="Comic Sans MS" pitchFamily="66" charset="0"/>
              </a:rPr>
              <a:t>TRE FISCHI BREVI seguiti da UN FISCHIO LUNGO</a:t>
            </a:r>
          </a:p>
        </p:txBody>
      </p:sp>
      <p:pic>
        <p:nvPicPr>
          <p:cNvPr id="57347" name="Picture 4" descr="acust"/>
          <p:cNvPicPr>
            <a:picLocks noChangeAspect="1" noChangeArrowheads="1"/>
          </p:cNvPicPr>
          <p:nvPr/>
        </p:nvPicPr>
        <p:blipFill>
          <a:blip r:embed="rId2" cstate="print"/>
          <a:srcRect/>
          <a:stretch>
            <a:fillRect/>
          </a:stretch>
        </p:blipFill>
        <p:spPr bwMode="auto">
          <a:xfrm>
            <a:off x="2987675" y="4221163"/>
            <a:ext cx="2486025" cy="1838325"/>
          </a:xfrm>
          <a:prstGeom prst="rect">
            <a:avLst/>
          </a:prstGeom>
          <a:noFill/>
          <a:ln w="9525">
            <a:noFill/>
            <a:miter lim="800000"/>
            <a:headEnd/>
            <a:tailEnd/>
          </a:ln>
        </p:spPr>
      </p:pic>
      <p:pic>
        <p:nvPicPr>
          <p:cNvPr id="57348" name="Picture 5" descr="acust1"/>
          <p:cNvPicPr>
            <a:picLocks noChangeAspect="1" noChangeArrowheads="1"/>
          </p:cNvPicPr>
          <p:nvPr/>
        </p:nvPicPr>
        <p:blipFill>
          <a:blip r:embed="rId3" cstate="print"/>
          <a:srcRect/>
          <a:stretch>
            <a:fillRect/>
          </a:stretch>
        </p:blipFill>
        <p:spPr bwMode="auto">
          <a:xfrm>
            <a:off x="7451725" y="1052513"/>
            <a:ext cx="863600"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ttangolo 1"/>
          <p:cNvSpPr>
            <a:spLocks noChangeArrowheads="1"/>
          </p:cNvSpPr>
          <p:nvPr/>
        </p:nvSpPr>
        <p:spPr bwMode="auto">
          <a:xfrm>
            <a:off x="323850" y="620713"/>
            <a:ext cx="8280400" cy="519112"/>
          </a:xfrm>
          <a:prstGeom prst="rect">
            <a:avLst/>
          </a:prstGeom>
          <a:noFill/>
          <a:ln w="9525">
            <a:noFill/>
            <a:miter lim="800000"/>
            <a:headEnd/>
            <a:tailEnd/>
          </a:ln>
        </p:spPr>
        <p:txBody>
          <a:bodyPr>
            <a:spAutoFit/>
          </a:bodyPr>
          <a:lstStyle/>
          <a:p>
            <a:r>
              <a:rPr lang="it-IT" b="1">
                <a:solidFill>
                  <a:srgbClr val="FF3300"/>
                </a:solidFill>
                <a:latin typeface="Comic Sans MS" pitchFamily="66" charset="0"/>
              </a:rPr>
              <a:t>PIANO DI EMERGENZA ED EVACUAZIONE</a:t>
            </a:r>
          </a:p>
        </p:txBody>
      </p:sp>
      <p:sp>
        <p:nvSpPr>
          <p:cNvPr id="58370" name="Rettangolo 2"/>
          <p:cNvSpPr>
            <a:spLocks noChangeArrowheads="1"/>
          </p:cNvSpPr>
          <p:nvPr/>
        </p:nvSpPr>
        <p:spPr bwMode="auto">
          <a:xfrm>
            <a:off x="971550" y="1773238"/>
            <a:ext cx="6408738" cy="3387725"/>
          </a:xfrm>
          <a:prstGeom prst="rect">
            <a:avLst/>
          </a:prstGeom>
          <a:noFill/>
          <a:ln w="9525">
            <a:noFill/>
            <a:miter lim="800000"/>
            <a:headEnd/>
            <a:tailEnd/>
          </a:ln>
        </p:spPr>
        <p:txBody>
          <a:bodyPr>
            <a:spAutoFit/>
          </a:bodyPr>
          <a:lstStyle/>
          <a:p>
            <a:pPr algn="just"/>
            <a:r>
              <a:rPr lang="it-IT" sz="1800">
                <a:latin typeface="Calibri" pitchFamily="34" charset="0"/>
              </a:rPr>
              <a:t>Il piano di emergenza ed evacuazione è il documento che illustra le procedure di lotta antincendio, emergenza, evacuazione dei lavoratori e primo soccorso.</a:t>
            </a:r>
          </a:p>
          <a:p>
            <a:pPr algn="just"/>
            <a:r>
              <a:rPr lang="it-IT" sz="1800">
                <a:latin typeface="Calibri" pitchFamily="34" charset="0"/>
              </a:rPr>
              <a:t> </a:t>
            </a:r>
          </a:p>
          <a:p>
            <a:pPr algn="just"/>
            <a:endParaRPr lang="it-IT" sz="1800">
              <a:latin typeface="Calibri" pitchFamily="34" charset="0"/>
            </a:endParaRPr>
          </a:p>
          <a:p>
            <a:pPr algn="just"/>
            <a:r>
              <a:rPr lang="it-IT" sz="1800">
                <a:latin typeface="Calibri" pitchFamily="34" charset="0"/>
              </a:rPr>
              <a:t>Il piano è esposto in bacheca, in aula insegnanti, in Ufficio Tecnico e sul sito internet della scuola.</a:t>
            </a:r>
          </a:p>
          <a:p>
            <a:pPr algn="just"/>
            <a:endParaRPr lang="it-IT" sz="1800">
              <a:latin typeface="Calibri" pitchFamily="34" charset="0"/>
            </a:endParaRPr>
          </a:p>
          <a:p>
            <a:pPr algn="just"/>
            <a:endParaRPr lang="it-IT" sz="1800">
              <a:latin typeface="Calibri" pitchFamily="34" charset="0"/>
            </a:endParaRPr>
          </a:p>
          <a:p>
            <a:pPr algn="just"/>
            <a:r>
              <a:rPr lang="it-IT" sz="1800">
                <a:latin typeface="Calibri" pitchFamily="34" charset="0"/>
              </a:rPr>
              <a:t>E’ un documento che tutti i lavoratori, almeno per sommi capi, sono tenuti a conoscere.</a:t>
            </a:r>
          </a:p>
          <a:p>
            <a:pPr algn="just"/>
            <a:endParaRPr lang="it-IT" sz="1800">
              <a:latin typeface="Calibri" pitchFamily="34" charset="0"/>
            </a:endParaRPr>
          </a:p>
        </p:txBody>
      </p:sp>
      <p:pic>
        <p:nvPicPr>
          <p:cNvPr id="58371" name="Picture 4" descr="piano1"/>
          <p:cNvPicPr>
            <a:picLocks noChangeAspect="1" noChangeArrowheads="1"/>
          </p:cNvPicPr>
          <p:nvPr/>
        </p:nvPicPr>
        <p:blipFill>
          <a:blip r:embed="rId2" cstate="print"/>
          <a:srcRect/>
          <a:stretch>
            <a:fillRect/>
          </a:stretch>
        </p:blipFill>
        <p:spPr bwMode="auto">
          <a:xfrm>
            <a:off x="2987675" y="4941888"/>
            <a:ext cx="299085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ttangolo 1"/>
          <p:cNvSpPr>
            <a:spLocks noChangeArrowheads="1"/>
          </p:cNvSpPr>
          <p:nvPr/>
        </p:nvSpPr>
        <p:spPr bwMode="auto">
          <a:xfrm>
            <a:off x="1547813" y="836613"/>
            <a:ext cx="5037137"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OBIETTIVI DEL PIANO</a:t>
            </a:r>
          </a:p>
        </p:txBody>
      </p:sp>
      <p:sp>
        <p:nvSpPr>
          <p:cNvPr id="59394" name="Rettangolo 2"/>
          <p:cNvSpPr>
            <a:spLocks noChangeArrowheads="1"/>
          </p:cNvSpPr>
          <p:nvPr/>
        </p:nvSpPr>
        <p:spPr bwMode="auto">
          <a:xfrm>
            <a:off x="1331913" y="2060575"/>
            <a:ext cx="5526087" cy="3113088"/>
          </a:xfrm>
          <a:prstGeom prst="rect">
            <a:avLst/>
          </a:prstGeom>
          <a:noFill/>
          <a:ln w="9525">
            <a:noFill/>
            <a:miter lim="800000"/>
            <a:headEnd/>
            <a:tailEnd/>
          </a:ln>
        </p:spPr>
        <p:txBody>
          <a:bodyPr>
            <a:spAutoFit/>
          </a:bodyPr>
          <a:lstStyle/>
          <a:p>
            <a:pPr marL="342900" indent="-342900">
              <a:buFontTx/>
              <a:buChar char="•"/>
            </a:pPr>
            <a:r>
              <a:rPr lang="it-IT" sz="1800">
                <a:latin typeface="Calibri" pitchFamily="34" charset="0"/>
              </a:rPr>
              <a:t>Affrontare l’emergenza fin dal primo insorgere, per contenere gli effetti sulla popolazione scolastica e su eventuali Visitatori.</a:t>
            </a:r>
          </a:p>
          <a:p>
            <a:pPr marL="342900" indent="-342900"/>
            <a:endParaRPr lang="it-IT" sz="1800">
              <a:latin typeface="Calibri" pitchFamily="34" charset="0"/>
            </a:endParaRPr>
          </a:p>
          <a:p>
            <a:pPr marL="342900" indent="-342900">
              <a:buFontTx/>
              <a:buChar char="•"/>
            </a:pPr>
            <a:r>
              <a:rPr lang="it-IT" sz="1800">
                <a:latin typeface="Calibri" pitchFamily="34" charset="0"/>
              </a:rPr>
              <a:t>Pianificare le azioni necessarie per proteggere le persone da eventi esterni/interni</a:t>
            </a:r>
          </a:p>
          <a:p>
            <a:pPr marL="342900" indent="-342900"/>
            <a:endParaRPr lang="it-IT" sz="1800">
              <a:latin typeface="Calibri" pitchFamily="34" charset="0"/>
            </a:endParaRPr>
          </a:p>
          <a:p>
            <a:pPr marL="342900" indent="-342900">
              <a:buFontTx/>
              <a:buChar char="•"/>
            </a:pPr>
            <a:r>
              <a:rPr lang="it-IT" sz="1800">
                <a:latin typeface="Calibri" pitchFamily="34" charset="0"/>
              </a:rPr>
              <a:t>Coordinare tutte le relative operazioni</a:t>
            </a:r>
          </a:p>
          <a:p>
            <a:pPr marL="342900" indent="-342900"/>
            <a:endParaRPr lang="it-IT" sz="1800">
              <a:latin typeface="Calibri" pitchFamily="34" charset="0"/>
            </a:endParaRPr>
          </a:p>
          <a:p>
            <a:pPr marL="342900" indent="-342900">
              <a:buFontTx/>
              <a:buChar char="•"/>
            </a:pPr>
            <a:r>
              <a:rPr lang="it-IT" sz="1800">
                <a:latin typeface="Calibri" pitchFamily="34" charset="0"/>
              </a:rPr>
              <a:t>Fare informazione e prevenzione</a:t>
            </a:r>
          </a:p>
          <a:p>
            <a:pPr marL="342900" indent="-342900"/>
            <a:endParaRPr lang="it-IT" sz="1800">
              <a:latin typeface="Calibri" pitchFamily="34" charset="0"/>
            </a:endParaRPr>
          </a:p>
        </p:txBody>
      </p:sp>
      <p:pic>
        <p:nvPicPr>
          <p:cNvPr id="59395" name="Picture 4" descr="evac2"/>
          <p:cNvPicPr>
            <a:picLocks noChangeAspect="1" noChangeArrowheads="1"/>
          </p:cNvPicPr>
          <p:nvPr/>
        </p:nvPicPr>
        <p:blipFill>
          <a:blip r:embed="rId2" cstate="print"/>
          <a:srcRect/>
          <a:stretch>
            <a:fillRect/>
          </a:stretch>
        </p:blipFill>
        <p:spPr bwMode="auto">
          <a:xfrm>
            <a:off x="6156325" y="4292600"/>
            <a:ext cx="2420938"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ttangolo 1"/>
          <p:cNvSpPr>
            <a:spLocks noChangeArrowheads="1"/>
          </p:cNvSpPr>
          <p:nvPr/>
        </p:nvSpPr>
        <p:spPr bwMode="auto">
          <a:xfrm>
            <a:off x="1403350" y="908050"/>
            <a:ext cx="4856163"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COME COMPORTARSI?</a:t>
            </a:r>
          </a:p>
        </p:txBody>
      </p:sp>
      <p:sp>
        <p:nvSpPr>
          <p:cNvPr id="60418" name="Rettangolo 2"/>
          <p:cNvSpPr>
            <a:spLocks noChangeArrowheads="1"/>
          </p:cNvSpPr>
          <p:nvPr/>
        </p:nvSpPr>
        <p:spPr bwMode="auto">
          <a:xfrm>
            <a:off x="1403350" y="1916113"/>
            <a:ext cx="5473700" cy="2835275"/>
          </a:xfrm>
          <a:prstGeom prst="rect">
            <a:avLst/>
          </a:prstGeom>
          <a:noFill/>
          <a:ln w="9525">
            <a:noFill/>
            <a:miter lim="800000"/>
            <a:headEnd/>
            <a:tailEnd/>
          </a:ln>
        </p:spPr>
        <p:txBody>
          <a:bodyPr>
            <a:spAutoFit/>
          </a:bodyPr>
          <a:lstStyle/>
          <a:p>
            <a:pPr algn="just"/>
            <a:r>
              <a:rPr lang="it-IT" sz="2000">
                <a:solidFill>
                  <a:schemeClr val="hlink"/>
                </a:solidFill>
                <a:latin typeface="Calibri" pitchFamily="34" charset="0"/>
              </a:rPr>
              <a:t>In base al tipo di emergenza, il piano prevede norme comportamentali e procedure diverse.</a:t>
            </a:r>
          </a:p>
          <a:p>
            <a:pPr algn="just"/>
            <a:endParaRPr lang="it-IT" sz="2000">
              <a:solidFill>
                <a:schemeClr val="hlink"/>
              </a:solidFill>
              <a:latin typeface="Calibri" pitchFamily="34" charset="0"/>
            </a:endParaRPr>
          </a:p>
          <a:p>
            <a:pPr algn="just"/>
            <a:endParaRPr lang="it-IT" sz="2000">
              <a:latin typeface="Calibri" pitchFamily="34" charset="0"/>
            </a:endParaRPr>
          </a:p>
          <a:p>
            <a:pPr algn="just"/>
            <a:r>
              <a:rPr lang="it-IT" sz="2000">
                <a:latin typeface="Calibri" pitchFamily="34" charset="0"/>
              </a:rPr>
              <a:t>Una scheda riepilogativa, con le indicazioni generali e particolari per le principali emergenze dovrebbe essere  affissa in ogni locale dell’Istituto e nelle aree comuni</a:t>
            </a:r>
          </a:p>
          <a:p>
            <a:pPr algn="just"/>
            <a:endParaRPr lang="it-IT" sz="2000">
              <a:latin typeface="Calibri" pitchFamily="34" charset="0"/>
            </a:endParaRPr>
          </a:p>
        </p:txBody>
      </p:sp>
      <p:pic>
        <p:nvPicPr>
          <p:cNvPr id="60419" name="Picture 4" descr="evac1"/>
          <p:cNvPicPr>
            <a:picLocks noChangeAspect="1" noChangeArrowheads="1"/>
          </p:cNvPicPr>
          <p:nvPr/>
        </p:nvPicPr>
        <p:blipFill>
          <a:blip r:embed="rId2" cstate="print"/>
          <a:srcRect/>
          <a:stretch>
            <a:fillRect/>
          </a:stretch>
        </p:blipFill>
        <p:spPr bwMode="auto">
          <a:xfrm>
            <a:off x="2843213" y="4508500"/>
            <a:ext cx="3241675" cy="210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ttangolo 1"/>
          <p:cNvSpPr>
            <a:spLocks noChangeArrowheads="1"/>
          </p:cNvSpPr>
          <p:nvPr/>
        </p:nvSpPr>
        <p:spPr bwMode="auto">
          <a:xfrm>
            <a:off x="1835150" y="476250"/>
            <a:ext cx="4856163"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COME COMPORTARSI?</a:t>
            </a:r>
          </a:p>
        </p:txBody>
      </p:sp>
      <p:sp>
        <p:nvSpPr>
          <p:cNvPr id="61442" name="Rettangolo 2"/>
          <p:cNvSpPr>
            <a:spLocks noChangeArrowheads="1"/>
          </p:cNvSpPr>
          <p:nvPr/>
        </p:nvSpPr>
        <p:spPr bwMode="auto">
          <a:xfrm>
            <a:off x="395288" y="1268413"/>
            <a:ext cx="8137525" cy="5035550"/>
          </a:xfrm>
          <a:prstGeom prst="rect">
            <a:avLst/>
          </a:prstGeom>
          <a:noFill/>
          <a:ln w="9525">
            <a:noFill/>
            <a:miter lim="800000"/>
            <a:headEnd/>
            <a:tailEnd/>
          </a:ln>
        </p:spPr>
        <p:txBody>
          <a:bodyPr>
            <a:spAutoFit/>
          </a:bodyPr>
          <a:lstStyle/>
          <a:p>
            <a:pPr marL="342900" indent="-342900">
              <a:buFontTx/>
              <a:buChar char="•"/>
            </a:pPr>
            <a:r>
              <a:rPr lang="it-IT" sz="1800" b="1">
                <a:solidFill>
                  <a:schemeClr val="hlink"/>
                </a:solidFill>
                <a:latin typeface="Calibri" pitchFamily="34" charset="0"/>
              </a:rPr>
              <a:t>Al segnale di evacuazione interrompere ogni attività, mantenere la calma, non farsi prendere dal panico</a:t>
            </a:r>
          </a:p>
          <a:p>
            <a:pPr marL="342900" indent="-342900">
              <a:buFontTx/>
              <a:buChar char="•"/>
            </a:pPr>
            <a:r>
              <a:rPr lang="it-IT" sz="1800" b="1">
                <a:solidFill>
                  <a:srgbClr val="008000"/>
                </a:solidFill>
                <a:latin typeface="Calibri" pitchFamily="34" charset="0"/>
              </a:rPr>
              <a:t>Lasciare gli oggetti personali ove si trovano, prendere -se a portata di mano- un</a:t>
            </a:r>
          </a:p>
          <a:p>
            <a:pPr marL="342900" indent="-342900"/>
            <a:r>
              <a:rPr lang="it-IT" sz="1800" b="1">
                <a:solidFill>
                  <a:srgbClr val="008000"/>
                </a:solidFill>
                <a:latin typeface="Calibri" pitchFamily="34" charset="0"/>
              </a:rPr>
              <a:t>       indumento per proteggersi dal freddo</a:t>
            </a:r>
          </a:p>
          <a:p>
            <a:pPr marL="342900" indent="-342900">
              <a:buFontTx/>
              <a:buChar char="•"/>
            </a:pPr>
            <a:r>
              <a:rPr lang="it-IT" sz="1800" b="1">
                <a:solidFill>
                  <a:schemeClr val="hlink"/>
                </a:solidFill>
                <a:latin typeface="Calibri" pitchFamily="34" charset="0"/>
              </a:rPr>
              <a:t>Gli studenti devono uscire ordinatamente dalle classi incolonnandosi dietro gli</a:t>
            </a:r>
          </a:p>
          <a:p>
            <a:pPr marL="342900" indent="-342900"/>
            <a:r>
              <a:rPr lang="it-IT" sz="1800" b="1">
                <a:solidFill>
                  <a:schemeClr val="hlink"/>
                </a:solidFill>
                <a:latin typeface="Calibri" pitchFamily="34" charset="0"/>
              </a:rPr>
              <a:t>       apri-fila e procedere in fila indiana tenendosi in contatto con chi precede (mano</a:t>
            </a:r>
          </a:p>
          <a:p>
            <a:pPr marL="342900" indent="-342900"/>
            <a:r>
              <a:rPr lang="it-IT" sz="1800" b="1">
                <a:solidFill>
                  <a:schemeClr val="hlink"/>
                </a:solidFill>
                <a:latin typeface="Calibri" pitchFamily="34" charset="0"/>
              </a:rPr>
              <a:t>       sulla spalla o tenendosi per mano)</a:t>
            </a:r>
          </a:p>
          <a:p>
            <a:pPr marL="342900" indent="-342900">
              <a:buFontTx/>
              <a:buChar char="•"/>
            </a:pPr>
            <a:r>
              <a:rPr lang="it-IT" sz="1800" b="1">
                <a:solidFill>
                  <a:srgbClr val="008000"/>
                </a:solidFill>
                <a:latin typeface="Calibri" pitchFamily="34" charset="0"/>
              </a:rPr>
              <a:t>Seguire i percorsi di evacuazione previsti dal piano di emergenza fino al punto di</a:t>
            </a:r>
          </a:p>
          <a:p>
            <a:pPr marL="342900" indent="-342900"/>
            <a:r>
              <a:rPr lang="it-IT" sz="1800" b="1">
                <a:solidFill>
                  <a:srgbClr val="008000"/>
                </a:solidFill>
                <a:latin typeface="Calibri" pitchFamily="34" charset="0"/>
              </a:rPr>
              <a:t>      ritrovo assegnato</a:t>
            </a:r>
          </a:p>
          <a:p>
            <a:pPr marL="342900" indent="-342900">
              <a:buFontTx/>
              <a:buChar char="•"/>
            </a:pPr>
            <a:r>
              <a:rPr lang="it-IT" sz="1800" b="1">
                <a:solidFill>
                  <a:schemeClr val="hlink"/>
                </a:solidFill>
                <a:latin typeface="Calibri" pitchFamily="34" charset="0"/>
              </a:rPr>
              <a:t>Dare le precedenza, nelle vie di fuga già impegnate da altri</a:t>
            </a:r>
          </a:p>
          <a:p>
            <a:pPr marL="342900" indent="-342900">
              <a:buFontTx/>
              <a:buChar char="•"/>
            </a:pPr>
            <a:r>
              <a:rPr lang="it-IT" sz="1800" b="1">
                <a:solidFill>
                  <a:srgbClr val="008000"/>
                </a:solidFill>
                <a:latin typeface="Calibri" pitchFamily="34" charset="0"/>
              </a:rPr>
              <a:t>Mantenere la calma, non spingere, non correre</a:t>
            </a:r>
            <a:r>
              <a:rPr lang="it-IT" sz="1800" b="1">
                <a:latin typeface="Calibri" pitchFamily="34" charset="0"/>
              </a:rPr>
              <a:t>, </a:t>
            </a:r>
            <a:r>
              <a:rPr lang="it-IT" sz="1800" b="1">
                <a:solidFill>
                  <a:srgbClr val="008000"/>
                </a:solidFill>
                <a:latin typeface="Calibri" pitchFamily="34" charset="0"/>
              </a:rPr>
              <a:t>non urlare</a:t>
            </a:r>
          </a:p>
          <a:p>
            <a:pPr marL="342900" indent="-342900">
              <a:buFontTx/>
              <a:buChar char="•"/>
            </a:pPr>
            <a:r>
              <a:rPr lang="it-IT" sz="1800" b="1">
                <a:solidFill>
                  <a:schemeClr val="hlink"/>
                </a:solidFill>
                <a:latin typeface="Calibri" pitchFamily="34" charset="0"/>
              </a:rPr>
              <a:t>Gli studenti non in classe al momento dell’evacuazione devono comunque</a:t>
            </a:r>
          </a:p>
          <a:p>
            <a:pPr marL="342900" indent="-342900"/>
            <a:r>
              <a:rPr lang="it-IT" sz="1800" b="1">
                <a:solidFill>
                  <a:schemeClr val="hlink"/>
                </a:solidFill>
                <a:latin typeface="Calibri" pitchFamily="34" charset="0"/>
              </a:rPr>
              <a:t>      raggiungere, secondo le vie di fuga previste dalla zona in cui si trovano, la propria classe nel punto di ritrovo prestabilito</a:t>
            </a:r>
          </a:p>
          <a:p>
            <a:pPr marL="342900" indent="-342900">
              <a:buFontTx/>
              <a:buChar char="•"/>
            </a:pPr>
            <a:r>
              <a:rPr lang="it-IT" sz="1800" b="1">
                <a:solidFill>
                  <a:srgbClr val="008000"/>
                </a:solidFill>
                <a:latin typeface="Calibri" pitchFamily="34" charset="0"/>
              </a:rPr>
              <a:t>Fare riferimento al personale delle squadre di emergenza per ogni necessità</a:t>
            </a:r>
          </a:p>
          <a:p>
            <a:pPr marL="342900" indent="-342900">
              <a:buFontTx/>
              <a:buChar char="•"/>
            </a:pPr>
            <a:r>
              <a:rPr lang="it-IT" sz="1800" b="1">
                <a:solidFill>
                  <a:schemeClr val="hlink"/>
                </a:solidFill>
                <a:latin typeface="Calibri" pitchFamily="34" charset="0"/>
              </a:rPr>
              <a:t>Non utilizzare in alcun caso l’ascensore</a:t>
            </a:r>
          </a:p>
          <a:p>
            <a:pPr marL="342900" indent="-342900">
              <a:buFontTx/>
              <a:buChar char="•"/>
            </a:pPr>
            <a:r>
              <a:rPr lang="it-IT" sz="1800" b="1">
                <a:solidFill>
                  <a:srgbClr val="008000"/>
                </a:solidFill>
                <a:latin typeface="Calibri" pitchFamily="34" charset="0"/>
              </a:rPr>
              <a:t>Non rientrare per alcun motivo all’interno dell’edificio fino al cessato allarme dato dal Coordinatore dell’emergenza</a:t>
            </a:r>
            <a:endParaRPr lang="it-IT" sz="1800">
              <a:solidFill>
                <a:srgbClr val="008000"/>
              </a:solidFill>
              <a:latin typeface="Calibri" pitchFamily="34" charset="0"/>
            </a:endParaRPr>
          </a:p>
        </p:txBody>
      </p:sp>
      <p:pic>
        <p:nvPicPr>
          <p:cNvPr id="61443" name="Picture 4" descr="evac3"/>
          <p:cNvPicPr>
            <a:picLocks noChangeAspect="1" noChangeArrowheads="1"/>
          </p:cNvPicPr>
          <p:nvPr/>
        </p:nvPicPr>
        <p:blipFill>
          <a:blip r:embed="rId2" cstate="print"/>
          <a:srcRect/>
          <a:stretch>
            <a:fillRect/>
          </a:stretch>
        </p:blipFill>
        <p:spPr bwMode="auto">
          <a:xfrm>
            <a:off x="6804025" y="333375"/>
            <a:ext cx="1577975" cy="87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ChangeArrowheads="1"/>
          </p:cNvSpPr>
          <p:nvPr/>
        </p:nvSpPr>
        <p:spPr bwMode="auto">
          <a:xfrm>
            <a:off x="827088" y="620713"/>
            <a:ext cx="7705725" cy="579437"/>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IN PARTICOLARE GLI STUDENTI….</a:t>
            </a:r>
          </a:p>
        </p:txBody>
      </p:sp>
      <p:sp>
        <p:nvSpPr>
          <p:cNvPr id="62466" name="Rectangle 5"/>
          <p:cNvSpPr>
            <a:spLocks noChangeArrowheads="1"/>
          </p:cNvSpPr>
          <p:nvPr/>
        </p:nvSpPr>
        <p:spPr bwMode="auto">
          <a:xfrm>
            <a:off x="1042988" y="1844675"/>
            <a:ext cx="6624637" cy="2838450"/>
          </a:xfrm>
          <a:prstGeom prst="rect">
            <a:avLst/>
          </a:prstGeom>
          <a:noFill/>
          <a:ln w="9525">
            <a:noFill/>
            <a:miter lim="800000"/>
            <a:headEnd/>
            <a:tailEnd/>
          </a:ln>
        </p:spPr>
        <p:txBody>
          <a:bodyPr>
            <a:spAutoFit/>
          </a:bodyPr>
          <a:lstStyle/>
          <a:p>
            <a:pPr marL="342900" indent="-342900" algn="just">
              <a:buFontTx/>
              <a:buChar char="•"/>
            </a:pPr>
            <a:r>
              <a:rPr lang="it-IT" sz="1800"/>
              <a:t>In caso di emergenza, all’ordine di evacuazione dell’edificio, mantenere la calma e seguire le istruzioni del docente e le procedure stabilite.</a:t>
            </a:r>
          </a:p>
          <a:p>
            <a:pPr marL="342900" indent="-342900" algn="just"/>
            <a:endParaRPr lang="it-IT" sz="1800"/>
          </a:p>
          <a:p>
            <a:pPr marL="342900" indent="-342900"/>
            <a:endParaRPr lang="it-IT" sz="1800"/>
          </a:p>
          <a:p>
            <a:pPr marL="342900" indent="-342900" algn="just">
              <a:buFontTx/>
              <a:buChar char="•"/>
            </a:pPr>
            <a:r>
              <a:rPr lang="it-IT" sz="1800"/>
              <a:t>Nell’ambito della classe sono individuati gli studenti apri fila e chiudi fila  che operano secondo le procedure riportate nella apposita scheda e che sono state comunicate dal coordinatore di classe.</a:t>
            </a:r>
          </a:p>
          <a:p>
            <a:pPr marL="342900" indent="-342900">
              <a:buFontTx/>
              <a:buChar char="•"/>
            </a:pPr>
            <a:endParaRPr lang="it-IT" sz="1800"/>
          </a:p>
        </p:txBody>
      </p:sp>
      <p:pic>
        <p:nvPicPr>
          <p:cNvPr id="62467" name="Picture 4" descr="evac4"/>
          <p:cNvPicPr>
            <a:picLocks noChangeAspect="1" noChangeArrowheads="1"/>
          </p:cNvPicPr>
          <p:nvPr/>
        </p:nvPicPr>
        <p:blipFill>
          <a:blip r:embed="rId2" cstate="print"/>
          <a:srcRect/>
          <a:stretch>
            <a:fillRect/>
          </a:stretch>
        </p:blipFill>
        <p:spPr bwMode="auto">
          <a:xfrm>
            <a:off x="3059113" y="4581525"/>
            <a:ext cx="2808287" cy="2036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468313" y="1916113"/>
            <a:ext cx="8066087" cy="1187450"/>
          </a:xfrm>
          <a:prstGeom prst="rect">
            <a:avLst/>
          </a:prstGeom>
          <a:noFill/>
          <a:ln w="9525">
            <a:noFill/>
            <a:miter lim="800000"/>
            <a:headEnd/>
            <a:tailEnd/>
          </a:ln>
        </p:spPr>
        <p:txBody>
          <a:bodyPr>
            <a:spAutoFit/>
          </a:bodyPr>
          <a:lstStyle/>
          <a:p>
            <a:r>
              <a:rPr lang="it-IT" sz="2400"/>
              <a:t>In situazioni di emergenza,</a:t>
            </a:r>
            <a:r>
              <a:rPr lang="it-IT" sz="2400" i="1"/>
              <a:t> le vittime ed i feriti che si riscontrano possono essere spesso causati da precise alterazioni nei comportamenti dovute al </a:t>
            </a:r>
            <a:r>
              <a:rPr lang="it-IT" sz="2400" b="1" i="1">
                <a:solidFill>
                  <a:srgbClr val="FF3300"/>
                </a:solidFill>
              </a:rPr>
              <a:t>PANICO</a:t>
            </a:r>
            <a:r>
              <a:rPr lang="it-IT" sz="2400" i="1">
                <a:solidFill>
                  <a:srgbClr val="FF3300"/>
                </a:solidFill>
              </a:rPr>
              <a:t>.</a:t>
            </a:r>
            <a:r>
              <a:rPr lang="it-IT" sz="2400">
                <a:solidFill>
                  <a:srgbClr val="FF3300"/>
                </a:solidFill>
              </a:rPr>
              <a:t> </a:t>
            </a:r>
          </a:p>
        </p:txBody>
      </p:sp>
      <p:pic>
        <p:nvPicPr>
          <p:cNvPr id="63490" name="Picture 3" descr="panico"/>
          <p:cNvPicPr>
            <a:picLocks noChangeAspect="1" noChangeArrowheads="1"/>
          </p:cNvPicPr>
          <p:nvPr/>
        </p:nvPicPr>
        <p:blipFill>
          <a:blip r:embed="rId2" cstate="print"/>
          <a:srcRect/>
          <a:stretch>
            <a:fillRect/>
          </a:stretch>
        </p:blipFill>
        <p:spPr bwMode="auto">
          <a:xfrm>
            <a:off x="2987675" y="3429000"/>
            <a:ext cx="2676525" cy="2933700"/>
          </a:xfrm>
          <a:prstGeom prst="rect">
            <a:avLst/>
          </a:prstGeom>
          <a:noFill/>
          <a:ln w="9525">
            <a:noFill/>
            <a:miter lim="800000"/>
            <a:headEnd/>
            <a:tailEnd/>
          </a:ln>
        </p:spPr>
      </p:pic>
      <p:sp>
        <p:nvSpPr>
          <p:cNvPr id="63491" name="Text Box 4"/>
          <p:cNvSpPr txBox="1">
            <a:spLocks noChangeArrowheads="1"/>
          </p:cNvSpPr>
          <p:nvPr/>
        </p:nvSpPr>
        <p:spPr bwMode="auto">
          <a:xfrm>
            <a:off x="2268538" y="404813"/>
            <a:ext cx="4176712" cy="579437"/>
          </a:xfrm>
          <a:prstGeom prst="rect">
            <a:avLst/>
          </a:prstGeom>
          <a:noFill/>
          <a:ln w="9525">
            <a:noFill/>
            <a:miter lim="800000"/>
            <a:headEnd/>
            <a:tailEnd/>
          </a:ln>
        </p:spPr>
        <p:txBody>
          <a:bodyPr>
            <a:spAutoFit/>
          </a:bodyPr>
          <a:lstStyle/>
          <a:p>
            <a:pPr>
              <a:spcBef>
                <a:spcPct val="50000"/>
              </a:spcBef>
            </a:pPr>
            <a:r>
              <a:rPr lang="it-IT" sz="3200" b="1">
                <a:solidFill>
                  <a:srgbClr val="FF3300"/>
                </a:solidFill>
                <a:latin typeface="Comic Sans MS" pitchFamily="66" charset="0"/>
              </a:rPr>
              <a:t>COSA  EVITARE ?</a:t>
            </a:r>
          </a:p>
        </p:txBody>
      </p:sp>
      <p:sp>
        <p:nvSpPr>
          <p:cNvPr id="63492" name="Text Box 5"/>
          <p:cNvSpPr txBox="1">
            <a:spLocks noChangeArrowheads="1"/>
          </p:cNvSpPr>
          <p:nvPr/>
        </p:nvSpPr>
        <p:spPr bwMode="auto">
          <a:xfrm>
            <a:off x="2771775" y="1196975"/>
            <a:ext cx="3455988" cy="579438"/>
          </a:xfrm>
          <a:prstGeom prst="rect">
            <a:avLst/>
          </a:prstGeom>
          <a:noFill/>
          <a:ln w="9525">
            <a:noFill/>
            <a:miter lim="800000"/>
            <a:headEnd/>
            <a:tailEnd/>
          </a:ln>
        </p:spPr>
        <p:txBody>
          <a:bodyPr>
            <a:spAutoFit/>
          </a:bodyPr>
          <a:lstStyle/>
          <a:p>
            <a:pPr>
              <a:spcBef>
                <a:spcPct val="50000"/>
              </a:spcBef>
            </a:pPr>
            <a:r>
              <a:rPr lang="it-IT" sz="3200" b="1">
                <a:solidFill>
                  <a:srgbClr val="000099"/>
                </a:solidFill>
                <a:latin typeface="Comic Sans MS" pitchFamily="66" charset="0"/>
              </a:rPr>
              <a:t>IL PANICO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4859338" y="908050"/>
            <a:ext cx="3887787" cy="4121150"/>
          </a:xfrm>
          <a:prstGeom prst="rect">
            <a:avLst/>
          </a:prstGeom>
          <a:noFill/>
          <a:ln w="12700">
            <a:solidFill>
              <a:srgbClr val="000080"/>
            </a:solidFill>
            <a:miter lim="800000"/>
            <a:headEnd/>
            <a:tailEnd/>
          </a:ln>
        </p:spPr>
        <p:txBody>
          <a:bodyPr>
            <a:spAutoFit/>
          </a:bodyPr>
          <a:lstStyle/>
          <a:p>
            <a:pPr algn="ctr"/>
            <a:r>
              <a:rPr lang="it-IT" sz="2400"/>
              <a:t>Per</a:t>
            </a:r>
            <a:r>
              <a:rPr lang="it-IT" sz="2400" b="1"/>
              <a:t> </a:t>
            </a:r>
            <a:r>
              <a:rPr lang="it-IT" sz="2400" b="1">
                <a:solidFill>
                  <a:srgbClr val="FF3300"/>
                </a:solidFill>
              </a:rPr>
              <a:t>PANICO</a:t>
            </a:r>
          </a:p>
          <a:p>
            <a:pPr algn="ctr"/>
            <a:r>
              <a:rPr lang="it-IT" sz="2400"/>
              <a:t> s'intende una particolare condizione dell'uomo che fa perdere alcune capacità fondamentali per la sua sopravvivenza, quali </a:t>
            </a:r>
            <a:r>
              <a:rPr lang="it-IT" sz="2400" b="1">
                <a:solidFill>
                  <a:srgbClr val="FF3300"/>
                </a:solidFill>
              </a:rPr>
              <a:t>l'attenzione,la capacità del corpo di rispondere ai comandi del cervello</a:t>
            </a:r>
          </a:p>
          <a:p>
            <a:pPr algn="ctr"/>
            <a:r>
              <a:rPr lang="it-IT" sz="2400" b="1">
                <a:solidFill>
                  <a:srgbClr val="FF3300"/>
                </a:solidFill>
              </a:rPr>
              <a:t> e la facoltà di ragionamento</a:t>
            </a:r>
            <a:r>
              <a:rPr lang="it-IT" sz="2400"/>
              <a:t> </a:t>
            </a:r>
          </a:p>
        </p:txBody>
      </p:sp>
      <p:pic>
        <p:nvPicPr>
          <p:cNvPr id="64514" name="Picture 3" descr="panico1"/>
          <p:cNvPicPr>
            <a:picLocks noChangeAspect="1" noChangeArrowheads="1"/>
          </p:cNvPicPr>
          <p:nvPr/>
        </p:nvPicPr>
        <p:blipFill>
          <a:blip r:embed="rId2" cstate="print"/>
          <a:srcRect/>
          <a:stretch>
            <a:fillRect/>
          </a:stretch>
        </p:blipFill>
        <p:spPr bwMode="auto">
          <a:xfrm>
            <a:off x="323850" y="3284538"/>
            <a:ext cx="4229100" cy="2592387"/>
          </a:xfrm>
          <a:prstGeom prst="rect">
            <a:avLst/>
          </a:prstGeom>
          <a:noFill/>
          <a:ln w="9525">
            <a:noFill/>
            <a:miter lim="800000"/>
            <a:headEnd/>
            <a:tailEnd/>
          </a:ln>
        </p:spPr>
      </p:pic>
      <p:sp>
        <p:nvSpPr>
          <p:cNvPr id="64515" name="Text Box 4"/>
          <p:cNvSpPr txBox="1">
            <a:spLocks noChangeArrowheads="1"/>
          </p:cNvSpPr>
          <p:nvPr/>
        </p:nvSpPr>
        <p:spPr bwMode="auto">
          <a:xfrm>
            <a:off x="2124075" y="1052513"/>
            <a:ext cx="2447925" cy="519112"/>
          </a:xfrm>
          <a:prstGeom prst="rect">
            <a:avLst/>
          </a:prstGeom>
          <a:noFill/>
          <a:ln w="9525">
            <a:noFill/>
            <a:miter lim="800000"/>
            <a:headEnd/>
            <a:tailEnd/>
          </a:ln>
        </p:spPr>
        <p:txBody>
          <a:bodyPr>
            <a:spAutoFit/>
          </a:bodyPr>
          <a:lstStyle/>
          <a:p>
            <a:pPr>
              <a:spcBef>
                <a:spcPct val="50000"/>
              </a:spcBef>
            </a:pPr>
            <a:r>
              <a:rPr lang="it-IT" b="1">
                <a:solidFill>
                  <a:srgbClr val="FF3300"/>
                </a:solidFill>
                <a:latin typeface="Comic Sans MS" pitchFamily="66" charset="0"/>
              </a:rPr>
              <a:t>Definizione: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ttangolo 1"/>
          <p:cNvSpPr>
            <a:spLocks noChangeArrowheads="1"/>
          </p:cNvSpPr>
          <p:nvPr/>
        </p:nvSpPr>
        <p:spPr bwMode="auto">
          <a:xfrm>
            <a:off x="2268538" y="692150"/>
            <a:ext cx="2933700"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PROTEZIONE</a:t>
            </a:r>
          </a:p>
        </p:txBody>
      </p:sp>
      <p:sp>
        <p:nvSpPr>
          <p:cNvPr id="18434" name="Rettangolo 2"/>
          <p:cNvSpPr>
            <a:spLocks noChangeArrowheads="1"/>
          </p:cNvSpPr>
          <p:nvPr/>
        </p:nvSpPr>
        <p:spPr bwMode="auto">
          <a:xfrm>
            <a:off x="1476375" y="1628775"/>
            <a:ext cx="5040313" cy="3444875"/>
          </a:xfrm>
          <a:prstGeom prst="rect">
            <a:avLst/>
          </a:prstGeom>
          <a:noFill/>
          <a:ln w="9525">
            <a:noFill/>
            <a:miter lim="800000"/>
            <a:headEnd/>
            <a:tailEnd/>
          </a:ln>
        </p:spPr>
        <p:txBody>
          <a:bodyPr>
            <a:spAutoFit/>
          </a:bodyPr>
          <a:lstStyle/>
          <a:p>
            <a:r>
              <a:rPr lang="it-IT" sz="2000" b="1">
                <a:solidFill>
                  <a:srgbClr val="008000"/>
                </a:solidFill>
                <a:latin typeface="Calibri" pitchFamily="34" charset="0"/>
              </a:rPr>
              <a:t>Le misure di protezione non impediscono che accada un evento sfavorevole ma ne riducono le conseguenze.</a:t>
            </a:r>
          </a:p>
          <a:p>
            <a:r>
              <a:rPr lang="it-IT" sz="2000" b="1">
                <a:solidFill>
                  <a:srgbClr val="008000"/>
                </a:solidFill>
                <a:latin typeface="Calibri" pitchFamily="34" charset="0"/>
              </a:rPr>
              <a:t> </a:t>
            </a:r>
          </a:p>
          <a:p>
            <a:r>
              <a:rPr lang="it-IT" sz="2000" b="1">
                <a:solidFill>
                  <a:srgbClr val="008000"/>
                </a:solidFill>
                <a:latin typeface="Calibri" pitchFamily="34" charset="0"/>
              </a:rPr>
              <a:t>Tipico esempio di misura protettiva è l’utilizzo dei DPI (Dispositivi di Protezione Individuale).</a:t>
            </a:r>
          </a:p>
          <a:p>
            <a:r>
              <a:rPr lang="it-IT" sz="2000" b="1">
                <a:solidFill>
                  <a:srgbClr val="008000"/>
                </a:solidFill>
                <a:latin typeface="Calibri" pitchFamily="34" charset="0"/>
              </a:rPr>
              <a:t> </a:t>
            </a:r>
          </a:p>
          <a:p>
            <a:r>
              <a:rPr lang="it-IT" sz="2000" b="1">
                <a:solidFill>
                  <a:srgbClr val="008000"/>
                </a:solidFill>
                <a:latin typeface="Calibri" pitchFamily="34" charset="0"/>
              </a:rPr>
              <a:t>Le misure di protezione, talvolta indispensabili, sono seconde per importanza all’attività di prevenzione.</a:t>
            </a:r>
          </a:p>
        </p:txBody>
      </p:sp>
      <p:pic>
        <p:nvPicPr>
          <p:cNvPr id="18435" name="Picture 4" descr="protezione"/>
          <p:cNvPicPr>
            <a:picLocks noChangeAspect="1" noChangeArrowheads="1"/>
          </p:cNvPicPr>
          <p:nvPr/>
        </p:nvPicPr>
        <p:blipFill>
          <a:blip r:embed="rId2" cstate="print"/>
          <a:srcRect/>
          <a:stretch>
            <a:fillRect/>
          </a:stretch>
        </p:blipFill>
        <p:spPr bwMode="auto">
          <a:xfrm>
            <a:off x="6804025" y="620713"/>
            <a:ext cx="2111375" cy="1493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ChangeArrowheads="1"/>
          </p:cNvSpPr>
          <p:nvPr/>
        </p:nvSpPr>
        <p:spPr bwMode="auto">
          <a:xfrm>
            <a:off x="755650" y="692150"/>
            <a:ext cx="7632700" cy="3540125"/>
          </a:xfrm>
          <a:prstGeom prst="rect">
            <a:avLst/>
          </a:prstGeom>
          <a:noFill/>
          <a:ln w="9525">
            <a:noFill/>
            <a:miter lim="800000"/>
            <a:headEnd/>
            <a:tailEnd/>
          </a:ln>
        </p:spPr>
        <p:txBody>
          <a:bodyPr>
            <a:spAutoFit/>
          </a:bodyPr>
          <a:lstStyle/>
          <a:p>
            <a:pPr marL="533400" indent="-533400"/>
            <a:r>
              <a:rPr lang="it-IT" sz="1800" b="1">
                <a:solidFill>
                  <a:srgbClr val="FF3300"/>
                </a:solidFill>
              </a:rPr>
              <a:t>Il panico</a:t>
            </a:r>
            <a:r>
              <a:rPr lang="it-IT" sz="1800"/>
              <a:t> presenta  </a:t>
            </a:r>
            <a:r>
              <a:rPr lang="it-IT" sz="1800">
                <a:solidFill>
                  <a:srgbClr val="FF0000"/>
                </a:solidFill>
              </a:rPr>
              <a:t>due spontanee manifestazioni</a:t>
            </a:r>
            <a:r>
              <a:rPr lang="it-IT" sz="1800"/>
              <a:t> che se non controllate costituiscono di per sé un elemento di grave pericolo:</a:t>
            </a:r>
          </a:p>
          <a:p>
            <a:pPr marL="533400" indent="-533400"/>
            <a:endParaRPr lang="it-IT" sz="1800"/>
          </a:p>
          <a:p>
            <a:pPr marL="533400" indent="-533400"/>
            <a:r>
              <a:rPr lang="it-IT" sz="1800"/>
              <a:t> </a:t>
            </a:r>
          </a:p>
          <a:p>
            <a:pPr marL="533400" indent="-533400">
              <a:buFontTx/>
              <a:buChar char="•"/>
            </a:pPr>
            <a:r>
              <a:rPr lang="it-IT" sz="1800" b="1">
                <a:solidFill>
                  <a:srgbClr val="FF3300"/>
                </a:solidFill>
              </a:rPr>
              <a:t>istinto di coinvolgere gli altri nell'ansia generale </a:t>
            </a:r>
          </a:p>
          <a:p>
            <a:pPr marL="533400" indent="-533400"/>
            <a:r>
              <a:rPr lang="it-IT" sz="1800"/>
              <a:t>         ( invocazione di aiuto, grida, atti di disperazione,</a:t>
            </a:r>
            <a:r>
              <a:rPr lang="it-IT" sz="1800">
                <a:sym typeface="Symbol" pitchFamily="18" charset="2"/>
              </a:rPr>
              <a:t></a:t>
            </a:r>
            <a:r>
              <a:rPr lang="it-IT" sz="1800"/>
              <a:t>); </a:t>
            </a:r>
          </a:p>
          <a:p>
            <a:pPr marL="533400" indent="-533400">
              <a:buFontTx/>
              <a:buChar char="•"/>
            </a:pPr>
            <a:endParaRPr lang="it-IT" sz="1800"/>
          </a:p>
          <a:p>
            <a:pPr marL="533400" indent="-533400">
              <a:buFontTx/>
              <a:buChar char="•"/>
            </a:pPr>
            <a:endParaRPr lang="it-IT" sz="1800">
              <a:sym typeface="Symbol" pitchFamily="18" charset="2"/>
            </a:endParaRPr>
          </a:p>
          <a:p>
            <a:pPr marL="533400" indent="-533400">
              <a:buFontTx/>
              <a:buChar char="•"/>
            </a:pPr>
            <a:r>
              <a:rPr lang="it-IT" sz="1800" b="1">
                <a:solidFill>
                  <a:srgbClr val="FF0000"/>
                </a:solidFill>
                <a:sym typeface="Symbol" pitchFamily="18" charset="2"/>
              </a:rPr>
              <a:t>istinto alla fuga</a:t>
            </a:r>
            <a:r>
              <a:rPr lang="it-IT" sz="1800">
                <a:sym typeface="Symbol" pitchFamily="18" charset="2"/>
              </a:rPr>
              <a:t>, in cui predomina l'autodifesa, </a:t>
            </a:r>
            <a:r>
              <a:rPr lang="it-IT" sz="1800" b="1">
                <a:solidFill>
                  <a:srgbClr val="FF3300"/>
                </a:solidFill>
                <a:sym typeface="Symbol" pitchFamily="18" charset="2"/>
              </a:rPr>
              <a:t>con tentativo di</a:t>
            </a:r>
            <a:r>
              <a:rPr lang="it-IT" sz="1800">
                <a:solidFill>
                  <a:srgbClr val="FF0000"/>
                </a:solidFill>
                <a:sym typeface="Symbol" pitchFamily="18" charset="2"/>
              </a:rPr>
              <a:t> </a:t>
            </a:r>
            <a:r>
              <a:rPr lang="it-IT" sz="1800" b="1">
                <a:solidFill>
                  <a:srgbClr val="FF3300"/>
                </a:solidFill>
                <a:sym typeface="Symbol" pitchFamily="18" charset="2"/>
              </a:rPr>
              <a:t>esclusione anche violenta degli altri con spinte</a:t>
            </a:r>
            <a:r>
              <a:rPr lang="it-IT" sz="1800">
                <a:sym typeface="Symbol" pitchFamily="18" charset="2"/>
              </a:rPr>
              <a:t>, corse in avanti ed  affermazione dei posti conquistati verso la via della salvezza.</a:t>
            </a:r>
          </a:p>
          <a:p>
            <a:pPr marL="533400" indent="-533400"/>
            <a:r>
              <a:rPr lang="it-IT">
                <a:sym typeface="Symbol" pitchFamily="18" charset="2"/>
              </a:rPr>
              <a:t> </a:t>
            </a:r>
          </a:p>
        </p:txBody>
      </p:sp>
      <p:pic>
        <p:nvPicPr>
          <p:cNvPr id="65538" name="Picture 4" descr="panico2"/>
          <p:cNvPicPr>
            <a:picLocks noChangeAspect="1" noChangeArrowheads="1"/>
          </p:cNvPicPr>
          <p:nvPr/>
        </p:nvPicPr>
        <p:blipFill>
          <a:blip r:embed="rId2" cstate="print"/>
          <a:srcRect/>
          <a:stretch>
            <a:fillRect/>
          </a:stretch>
        </p:blipFill>
        <p:spPr bwMode="auto">
          <a:xfrm>
            <a:off x="3059113" y="4032250"/>
            <a:ext cx="3384550" cy="254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ChangeArrowheads="1"/>
          </p:cNvSpPr>
          <p:nvPr/>
        </p:nvSpPr>
        <p:spPr bwMode="auto">
          <a:xfrm>
            <a:off x="250825" y="765175"/>
            <a:ext cx="8493125"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Come ridurre i rischi e l’eventuale panico?</a:t>
            </a:r>
          </a:p>
        </p:txBody>
      </p:sp>
      <p:sp>
        <p:nvSpPr>
          <p:cNvPr id="66562" name="Litebulb"/>
          <p:cNvSpPr>
            <a:spLocks noEditPoints="1" noChangeArrowheads="1"/>
          </p:cNvSpPr>
          <p:nvPr/>
        </p:nvSpPr>
        <p:spPr bwMode="auto">
          <a:xfrm>
            <a:off x="3059113" y="2205038"/>
            <a:ext cx="2690812" cy="27416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it-IT"/>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1187450" y="1989138"/>
            <a:ext cx="6985000" cy="1495425"/>
          </a:xfrm>
          <a:prstGeom prst="rect">
            <a:avLst/>
          </a:prstGeom>
          <a:noFill/>
          <a:ln w="9525">
            <a:noFill/>
            <a:miter lim="800000"/>
            <a:headEnd/>
            <a:tailEnd/>
          </a:ln>
        </p:spPr>
        <p:txBody>
          <a:bodyPr>
            <a:spAutoFit/>
          </a:bodyPr>
          <a:lstStyle/>
          <a:p>
            <a:pPr algn="ctr"/>
            <a:r>
              <a:rPr lang="it-IT" b="1">
                <a:solidFill>
                  <a:schemeClr val="hlink"/>
                </a:solidFill>
                <a:latin typeface="Comic Sans MS" pitchFamily="66" charset="0"/>
              </a:rPr>
              <a:t>Attuando correttamente il </a:t>
            </a:r>
          </a:p>
          <a:p>
            <a:pPr algn="ctr"/>
            <a:endParaRPr lang="it-IT" b="1">
              <a:solidFill>
                <a:schemeClr val="hlink"/>
              </a:solidFill>
              <a:latin typeface="Comic Sans MS" pitchFamily="66" charset="0"/>
            </a:endParaRPr>
          </a:p>
          <a:p>
            <a:pPr algn="ctr"/>
            <a:r>
              <a:rPr lang="it-IT" sz="3600" b="1">
                <a:solidFill>
                  <a:srgbClr val="FF3300"/>
                </a:solidFill>
                <a:latin typeface="Comic Sans MS" pitchFamily="66" charset="0"/>
              </a:rPr>
              <a:t>PIANO di EMERGENZA !!!</a:t>
            </a:r>
          </a:p>
        </p:txBody>
      </p:sp>
      <p:pic>
        <p:nvPicPr>
          <p:cNvPr id="67586" name="Picture 3" descr="piano5"/>
          <p:cNvPicPr>
            <a:picLocks noChangeAspect="1" noChangeArrowheads="1"/>
          </p:cNvPicPr>
          <p:nvPr/>
        </p:nvPicPr>
        <p:blipFill>
          <a:blip r:embed="rId2" cstate="print"/>
          <a:srcRect/>
          <a:stretch>
            <a:fillRect/>
          </a:stretch>
        </p:blipFill>
        <p:spPr bwMode="auto">
          <a:xfrm>
            <a:off x="3419475" y="3933825"/>
            <a:ext cx="1819275"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ttangolo 1"/>
          <p:cNvSpPr>
            <a:spLocks noChangeArrowheads="1"/>
          </p:cNvSpPr>
          <p:nvPr/>
        </p:nvSpPr>
        <p:spPr bwMode="auto">
          <a:xfrm>
            <a:off x="827088" y="620713"/>
            <a:ext cx="7272337" cy="1066800"/>
          </a:xfrm>
          <a:prstGeom prst="rect">
            <a:avLst/>
          </a:prstGeom>
          <a:noFill/>
          <a:ln w="9525">
            <a:noFill/>
            <a:miter lim="800000"/>
            <a:headEnd/>
            <a:tailEnd/>
          </a:ln>
        </p:spPr>
        <p:txBody>
          <a:bodyPr>
            <a:spAutoFit/>
          </a:bodyPr>
          <a:lstStyle/>
          <a:p>
            <a:pPr algn="ctr"/>
            <a:r>
              <a:rPr lang="it-IT" sz="3200" b="1">
                <a:solidFill>
                  <a:srgbClr val="FF3300"/>
                </a:solidFill>
                <a:latin typeface="Comic Sans MS" pitchFamily="66" charset="0"/>
              </a:rPr>
              <a:t>ABBINAMENT0</a:t>
            </a:r>
          </a:p>
          <a:p>
            <a:pPr algn="ctr"/>
            <a:r>
              <a:rPr lang="it-IT" sz="3200" b="1">
                <a:solidFill>
                  <a:srgbClr val="FF3300"/>
                </a:solidFill>
                <a:latin typeface="Comic Sans MS" pitchFamily="66" charset="0"/>
              </a:rPr>
              <a:t>LOCALI - AREE DI RACCOLTA</a:t>
            </a:r>
          </a:p>
        </p:txBody>
      </p:sp>
      <p:sp>
        <p:nvSpPr>
          <p:cNvPr id="68610" name="Rettangolo 2"/>
          <p:cNvSpPr>
            <a:spLocks noChangeArrowheads="1"/>
          </p:cNvSpPr>
          <p:nvPr/>
        </p:nvSpPr>
        <p:spPr bwMode="auto">
          <a:xfrm>
            <a:off x="1187450" y="2276475"/>
            <a:ext cx="6624638" cy="2289175"/>
          </a:xfrm>
          <a:prstGeom prst="rect">
            <a:avLst/>
          </a:prstGeom>
          <a:noFill/>
          <a:ln w="9525">
            <a:noFill/>
            <a:miter lim="800000"/>
            <a:headEnd/>
            <a:tailEnd/>
          </a:ln>
        </p:spPr>
        <p:txBody>
          <a:bodyPr>
            <a:spAutoFit/>
          </a:bodyPr>
          <a:lstStyle/>
          <a:p>
            <a:pPr marL="342900" indent="-342900">
              <a:buFontTx/>
              <a:buChar char="•"/>
            </a:pPr>
            <a:r>
              <a:rPr lang="it-IT" sz="1800">
                <a:latin typeface="Calibri" pitchFamily="34" charset="0"/>
              </a:rPr>
              <a:t>Ogni aula o locale della scuola è abbinato ad un percorso di esodo che porta  alla relativa area di raccolta.</a:t>
            </a:r>
          </a:p>
          <a:p>
            <a:pPr marL="342900" indent="-342900"/>
            <a:endParaRPr lang="it-IT" sz="1800">
              <a:latin typeface="Calibri" pitchFamily="34" charset="0"/>
            </a:endParaRPr>
          </a:p>
          <a:p>
            <a:pPr marL="342900" indent="-342900">
              <a:buFontTx/>
              <a:buChar char="•"/>
            </a:pPr>
            <a:r>
              <a:rPr lang="it-IT" sz="1800">
                <a:latin typeface="Calibri" pitchFamily="34" charset="0"/>
              </a:rPr>
              <a:t>Prendere visione della planimetria affissa nel locale e del percorso da seguire.</a:t>
            </a:r>
          </a:p>
          <a:p>
            <a:pPr marL="342900" indent="-342900"/>
            <a:r>
              <a:rPr lang="it-IT" sz="1800">
                <a:latin typeface="Calibri" pitchFamily="34" charset="0"/>
              </a:rPr>
              <a:t> </a:t>
            </a:r>
          </a:p>
          <a:p>
            <a:pPr marL="342900" indent="-342900">
              <a:buFontTx/>
              <a:buChar char="•"/>
            </a:pPr>
            <a:r>
              <a:rPr lang="it-IT" sz="1800">
                <a:latin typeface="Calibri" pitchFamily="34" charset="0"/>
              </a:rPr>
              <a:t>Se permangono dubbi chiedere al Coordinatore di Classe.</a:t>
            </a:r>
          </a:p>
          <a:p>
            <a:pPr marL="342900" indent="-342900"/>
            <a:endParaRPr lang="it-IT" sz="1800">
              <a:latin typeface="Calibri" pitchFamily="34" charset="0"/>
            </a:endParaRPr>
          </a:p>
        </p:txBody>
      </p:sp>
      <p:pic>
        <p:nvPicPr>
          <p:cNvPr id="68611" name="Picture 4" descr="esodo"/>
          <p:cNvPicPr>
            <a:picLocks noChangeAspect="1" noChangeArrowheads="1"/>
          </p:cNvPicPr>
          <p:nvPr/>
        </p:nvPicPr>
        <p:blipFill>
          <a:blip r:embed="rId2" cstate="print"/>
          <a:srcRect/>
          <a:stretch>
            <a:fillRect/>
          </a:stretch>
        </p:blipFill>
        <p:spPr bwMode="auto">
          <a:xfrm>
            <a:off x="1187450" y="4672013"/>
            <a:ext cx="4032250" cy="1889125"/>
          </a:xfrm>
          <a:prstGeom prst="rect">
            <a:avLst/>
          </a:prstGeom>
          <a:noFill/>
          <a:ln w="9525">
            <a:noFill/>
            <a:miter lim="800000"/>
            <a:headEnd/>
            <a:tailEnd/>
          </a:ln>
        </p:spPr>
      </p:pic>
      <p:pic>
        <p:nvPicPr>
          <p:cNvPr id="68612" name="Picture 5" descr="punto6"/>
          <p:cNvPicPr>
            <a:picLocks noChangeAspect="1" noChangeArrowheads="1"/>
          </p:cNvPicPr>
          <p:nvPr/>
        </p:nvPicPr>
        <p:blipFill>
          <a:blip r:embed="rId3" cstate="print"/>
          <a:srcRect/>
          <a:stretch>
            <a:fillRect/>
          </a:stretch>
        </p:blipFill>
        <p:spPr bwMode="auto">
          <a:xfrm>
            <a:off x="6443663" y="4652963"/>
            <a:ext cx="1689100" cy="168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ttangolo 2"/>
          <p:cNvSpPr>
            <a:spLocks noChangeArrowheads="1"/>
          </p:cNvSpPr>
          <p:nvPr/>
        </p:nvSpPr>
        <p:spPr bwMode="auto">
          <a:xfrm>
            <a:off x="1979613" y="692150"/>
            <a:ext cx="4589462"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PUNTI DI RACCOLTA</a:t>
            </a:r>
            <a:endParaRPr lang="it-IT" sz="3200">
              <a:solidFill>
                <a:srgbClr val="FF3300"/>
              </a:solidFill>
              <a:latin typeface="Comic Sans MS" pitchFamily="66" charset="0"/>
            </a:endParaRPr>
          </a:p>
        </p:txBody>
      </p:sp>
      <p:sp>
        <p:nvSpPr>
          <p:cNvPr id="69634" name="Rectangle 4"/>
          <p:cNvSpPr>
            <a:spLocks noChangeArrowheads="1"/>
          </p:cNvSpPr>
          <p:nvPr/>
        </p:nvSpPr>
        <p:spPr bwMode="auto">
          <a:xfrm>
            <a:off x="1331913" y="2133600"/>
            <a:ext cx="6119812" cy="2289175"/>
          </a:xfrm>
          <a:prstGeom prst="rect">
            <a:avLst/>
          </a:prstGeom>
          <a:noFill/>
          <a:ln w="9525">
            <a:noFill/>
            <a:miter lim="800000"/>
            <a:headEnd/>
            <a:tailEnd/>
          </a:ln>
        </p:spPr>
        <p:txBody>
          <a:bodyPr>
            <a:spAutoFit/>
          </a:bodyPr>
          <a:lstStyle/>
          <a:p>
            <a:r>
              <a:rPr lang="it-IT" sz="1800">
                <a:solidFill>
                  <a:srgbClr val="000099"/>
                </a:solidFill>
              </a:rPr>
              <a:t>L’ area di raccolta esterna della sede centrale dell’Istituto che comprende la Scuola Primaria e Secondaria di 1° grado si  trova in</a:t>
            </a:r>
            <a:r>
              <a:rPr lang="it-IT" sz="1800"/>
              <a:t> </a:t>
            </a:r>
            <a:r>
              <a:rPr lang="it-IT" sz="1800" b="1">
                <a:solidFill>
                  <a:srgbClr val="FF3300"/>
                </a:solidFill>
              </a:rPr>
              <a:t>Piazza IV Novembre a Cupramontana.</a:t>
            </a:r>
          </a:p>
          <a:p>
            <a:endParaRPr lang="it-IT" sz="1800"/>
          </a:p>
          <a:p>
            <a:endParaRPr lang="it-IT" sz="1800"/>
          </a:p>
          <a:p>
            <a:r>
              <a:rPr lang="it-IT" sz="1800"/>
              <a:t>Ogni scuola facente parte dell’Istituto Comprensivo “ L. Bartolini “ di Cupramontana ha un suo punto di raccolta conosciuto da tutti gli utenti.</a:t>
            </a:r>
          </a:p>
        </p:txBody>
      </p:sp>
      <p:pic>
        <p:nvPicPr>
          <p:cNvPr id="69635" name="Picture 4" descr="RACC"/>
          <p:cNvPicPr>
            <a:picLocks noChangeAspect="1" noChangeArrowheads="1"/>
          </p:cNvPicPr>
          <p:nvPr/>
        </p:nvPicPr>
        <p:blipFill>
          <a:blip r:embed="rId2" cstate="print"/>
          <a:srcRect/>
          <a:stretch>
            <a:fillRect/>
          </a:stretch>
        </p:blipFill>
        <p:spPr bwMode="auto">
          <a:xfrm>
            <a:off x="3563938" y="4581525"/>
            <a:ext cx="1728787" cy="172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1979613" y="765175"/>
            <a:ext cx="4249737"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SEGNALI E AVVISI</a:t>
            </a:r>
          </a:p>
        </p:txBody>
      </p:sp>
      <p:sp>
        <p:nvSpPr>
          <p:cNvPr id="71682" name="Rectangle 3"/>
          <p:cNvSpPr>
            <a:spLocks noChangeArrowheads="1"/>
          </p:cNvSpPr>
          <p:nvPr/>
        </p:nvSpPr>
        <p:spPr bwMode="auto">
          <a:xfrm>
            <a:off x="1116013" y="1989138"/>
            <a:ext cx="6769100" cy="2838450"/>
          </a:xfrm>
          <a:prstGeom prst="rect">
            <a:avLst/>
          </a:prstGeom>
          <a:noFill/>
          <a:ln w="9525">
            <a:noFill/>
            <a:miter lim="800000"/>
            <a:headEnd/>
            <a:tailEnd/>
          </a:ln>
        </p:spPr>
        <p:txBody>
          <a:bodyPr>
            <a:spAutoFit/>
          </a:bodyPr>
          <a:lstStyle/>
          <a:p>
            <a:r>
              <a:rPr lang="it-IT" sz="1800"/>
              <a:t>Nell’attività di prevenzione viene data grande importanza alla comunicazione ed alla informazione, attuata anche mediante cartelli di segnalazione. </a:t>
            </a:r>
          </a:p>
          <a:p>
            <a:endParaRPr lang="it-IT" sz="1800"/>
          </a:p>
          <a:p>
            <a:endParaRPr lang="it-IT" sz="1800"/>
          </a:p>
          <a:p>
            <a:pPr algn="just"/>
            <a:r>
              <a:rPr lang="it-IT" sz="1800" b="1"/>
              <a:t>In generale si definisce</a:t>
            </a:r>
            <a:r>
              <a:rPr lang="it-IT" sz="1800"/>
              <a:t> </a:t>
            </a:r>
            <a:r>
              <a:rPr lang="it-IT" sz="1800" b="1">
                <a:solidFill>
                  <a:srgbClr val="FF3300"/>
                </a:solidFill>
              </a:rPr>
              <a:t>segnaletica di sicurezza</a:t>
            </a:r>
            <a:r>
              <a:rPr lang="it-IT" sz="1800"/>
              <a:t> </a:t>
            </a:r>
            <a:r>
              <a:rPr lang="it-IT" sz="1800" b="1">
                <a:solidFill>
                  <a:srgbClr val="000099"/>
                </a:solidFill>
              </a:rPr>
              <a:t>il sistema di segnalazione che, riferito ad una determinata macchina o situazione, trasmette mediante un colore o un simbolo,</a:t>
            </a:r>
          </a:p>
          <a:p>
            <a:pPr algn="just"/>
            <a:r>
              <a:rPr lang="it-IT" sz="1800" b="1">
                <a:solidFill>
                  <a:srgbClr val="000099"/>
                </a:solidFill>
              </a:rPr>
              <a:t>un messaggio di sicurezza.</a:t>
            </a:r>
          </a:p>
          <a:p>
            <a:pPr algn="just"/>
            <a:endParaRPr lang="it-IT" sz="1800" b="1">
              <a:solidFill>
                <a:srgbClr val="000099"/>
              </a:solidFill>
            </a:endParaRPr>
          </a:p>
        </p:txBody>
      </p:sp>
      <p:pic>
        <p:nvPicPr>
          <p:cNvPr id="71683" name="Picture 4" descr="segnaletica"/>
          <p:cNvPicPr>
            <a:picLocks noChangeAspect="1" noChangeArrowheads="1"/>
          </p:cNvPicPr>
          <p:nvPr/>
        </p:nvPicPr>
        <p:blipFill>
          <a:blip r:embed="rId2" cstate="print"/>
          <a:srcRect/>
          <a:stretch>
            <a:fillRect/>
          </a:stretch>
        </p:blipFill>
        <p:spPr bwMode="auto">
          <a:xfrm>
            <a:off x="2627313" y="4724400"/>
            <a:ext cx="3168650" cy="190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1547813" y="620713"/>
            <a:ext cx="4249737"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SEGNALI E AVVISI</a:t>
            </a:r>
          </a:p>
        </p:txBody>
      </p:sp>
      <p:sp>
        <p:nvSpPr>
          <p:cNvPr id="72706" name="Rectangle 3"/>
          <p:cNvSpPr>
            <a:spLocks noChangeArrowheads="1"/>
          </p:cNvSpPr>
          <p:nvPr/>
        </p:nvSpPr>
        <p:spPr bwMode="auto">
          <a:xfrm>
            <a:off x="971550" y="1628775"/>
            <a:ext cx="7416800" cy="3937000"/>
          </a:xfrm>
          <a:prstGeom prst="rect">
            <a:avLst/>
          </a:prstGeom>
          <a:noFill/>
          <a:ln w="9525">
            <a:noFill/>
            <a:miter lim="800000"/>
            <a:headEnd/>
            <a:tailEnd/>
          </a:ln>
        </p:spPr>
        <p:txBody>
          <a:bodyPr>
            <a:spAutoFit/>
          </a:bodyPr>
          <a:lstStyle/>
          <a:p>
            <a:r>
              <a:rPr lang="it-IT" sz="1800"/>
              <a:t>I cartelli di segnalazione sono divisi in cinque categorie:</a:t>
            </a:r>
          </a:p>
          <a:p>
            <a:endParaRPr lang="it-IT" sz="1800" b="1"/>
          </a:p>
          <a:p>
            <a:r>
              <a:rPr lang="it-IT" sz="1800" b="1">
                <a:solidFill>
                  <a:srgbClr val="FF3300"/>
                </a:solidFill>
                <a:latin typeface="Comic Sans MS" pitchFamily="66" charset="0"/>
              </a:rPr>
              <a:t> DIVIETO</a:t>
            </a:r>
            <a:r>
              <a:rPr lang="it-IT" sz="1800"/>
              <a:t>  (rotondi - pittogramma nero - bordo rosso)</a:t>
            </a:r>
          </a:p>
          <a:p>
            <a:endParaRPr lang="it-IT" sz="1800"/>
          </a:p>
          <a:p>
            <a:r>
              <a:rPr lang="it-IT" sz="1800" b="1">
                <a:solidFill>
                  <a:schemeClr val="hlink"/>
                </a:solidFill>
                <a:latin typeface="Comic Sans MS" pitchFamily="66" charset="0"/>
              </a:rPr>
              <a:t> PRESCRIZIONE</a:t>
            </a:r>
            <a:r>
              <a:rPr lang="it-IT" sz="1800"/>
              <a:t> (rotondi - pittogramma bianco – sfondo blu)</a:t>
            </a:r>
          </a:p>
          <a:p>
            <a:endParaRPr lang="it-IT" sz="1800"/>
          </a:p>
          <a:p>
            <a:r>
              <a:rPr lang="it-IT" sz="1800" b="1">
                <a:latin typeface="Comic Sans MS" pitchFamily="66" charset="0"/>
              </a:rPr>
              <a:t> AVVERTIMENTO</a:t>
            </a:r>
            <a:r>
              <a:rPr lang="it-IT" sz="1800"/>
              <a:t> (triangolari - pittogramma nero – sfondo giallo)</a:t>
            </a:r>
          </a:p>
          <a:p>
            <a:endParaRPr lang="it-IT" sz="1800"/>
          </a:p>
          <a:p>
            <a:r>
              <a:rPr lang="it-IT" sz="1800" b="1">
                <a:solidFill>
                  <a:srgbClr val="008000"/>
                </a:solidFill>
                <a:latin typeface="Comic Sans MS" pitchFamily="66" charset="0"/>
              </a:rPr>
              <a:t> SALVATAGGIO E SOCCORSO</a:t>
            </a:r>
            <a:r>
              <a:rPr lang="it-IT" sz="1800"/>
              <a:t> (verdi- quadrati o rettangolari – </a:t>
            </a:r>
          </a:p>
          <a:p>
            <a:r>
              <a:rPr lang="it-IT" sz="1800"/>
              <a:t>                                                           pittogramma bianco)</a:t>
            </a:r>
          </a:p>
          <a:p>
            <a:endParaRPr lang="it-IT" sz="1800"/>
          </a:p>
          <a:p>
            <a:r>
              <a:rPr lang="it-IT" sz="1800" b="1">
                <a:solidFill>
                  <a:srgbClr val="FF3300"/>
                </a:solidFill>
                <a:latin typeface="Comic Sans MS" pitchFamily="66" charset="0"/>
              </a:rPr>
              <a:t> ATTREZZATURE ANTINCENDIO</a:t>
            </a:r>
            <a:r>
              <a:rPr lang="it-IT" sz="1800"/>
              <a:t> (rossi – quadrati o rettangolari -  </a:t>
            </a:r>
          </a:p>
          <a:p>
            <a:r>
              <a:rPr lang="it-IT" sz="1800"/>
              <a:t>                                                                 pittogramma bianco)</a:t>
            </a:r>
          </a:p>
          <a:p>
            <a:endParaRPr lang="it-IT" sz="1800"/>
          </a:p>
        </p:txBody>
      </p:sp>
      <p:pic>
        <p:nvPicPr>
          <p:cNvPr id="72707" name="Picture 4" descr="3a"/>
          <p:cNvPicPr>
            <a:picLocks noChangeAspect="1" noChangeArrowheads="1"/>
          </p:cNvPicPr>
          <p:nvPr/>
        </p:nvPicPr>
        <p:blipFill>
          <a:blip r:embed="rId2" cstate="print"/>
          <a:srcRect/>
          <a:stretch>
            <a:fillRect/>
          </a:stretch>
        </p:blipFill>
        <p:spPr bwMode="auto">
          <a:xfrm>
            <a:off x="7019925" y="2133600"/>
            <a:ext cx="457200" cy="457200"/>
          </a:xfrm>
          <a:prstGeom prst="rect">
            <a:avLst/>
          </a:prstGeom>
          <a:noFill/>
          <a:ln w="9525">
            <a:noFill/>
            <a:miter lim="800000"/>
            <a:headEnd/>
            <a:tailEnd/>
          </a:ln>
        </p:spPr>
      </p:pic>
      <p:pic>
        <p:nvPicPr>
          <p:cNvPr id="72708" name="Picture 5" descr="54"/>
          <p:cNvPicPr>
            <a:picLocks noChangeAspect="1" noChangeArrowheads="1"/>
          </p:cNvPicPr>
          <p:nvPr/>
        </p:nvPicPr>
        <p:blipFill>
          <a:blip r:embed="rId3" cstate="print"/>
          <a:srcRect/>
          <a:stretch>
            <a:fillRect/>
          </a:stretch>
        </p:blipFill>
        <p:spPr bwMode="auto">
          <a:xfrm>
            <a:off x="7596188" y="2636838"/>
            <a:ext cx="720725" cy="571500"/>
          </a:xfrm>
          <a:prstGeom prst="rect">
            <a:avLst/>
          </a:prstGeom>
          <a:noFill/>
          <a:ln w="9525">
            <a:noFill/>
            <a:miter lim="800000"/>
            <a:headEnd/>
            <a:tailEnd/>
          </a:ln>
        </p:spPr>
      </p:pic>
      <p:pic>
        <p:nvPicPr>
          <p:cNvPr id="72709" name="Picture 6" descr="pericolo"/>
          <p:cNvPicPr>
            <a:picLocks noChangeAspect="1" noChangeArrowheads="1"/>
          </p:cNvPicPr>
          <p:nvPr/>
        </p:nvPicPr>
        <p:blipFill>
          <a:blip r:embed="rId4" cstate="print"/>
          <a:srcRect/>
          <a:stretch>
            <a:fillRect/>
          </a:stretch>
        </p:blipFill>
        <p:spPr bwMode="auto">
          <a:xfrm>
            <a:off x="8172450" y="3213100"/>
            <a:ext cx="533400" cy="474663"/>
          </a:xfrm>
          <a:prstGeom prst="rect">
            <a:avLst/>
          </a:prstGeom>
          <a:noFill/>
          <a:ln w="9525">
            <a:noFill/>
            <a:miter lim="800000"/>
            <a:headEnd/>
            <a:tailEnd/>
          </a:ln>
        </p:spPr>
      </p:pic>
      <p:pic>
        <p:nvPicPr>
          <p:cNvPr id="72710" name="Picture 7" descr="26"/>
          <p:cNvPicPr>
            <a:picLocks noChangeAspect="1" noChangeArrowheads="1"/>
          </p:cNvPicPr>
          <p:nvPr/>
        </p:nvPicPr>
        <p:blipFill>
          <a:blip r:embed="rId5" cstate="print"/>
          <a:srcRect/>
          <a:stretch>
            <a:fillRect/>
          </a:stretch>
        </p:blipFill>
        <p:spPr bwMode="auto">
          <a:xfrm>
            <a:off x="8027988" y="4005263"/>
            <a:ext cx="574675" cy="574675"/>
          </a:xfrm>
          <a:prstGeom prst="rect">
            <a:avLst/>
          </a:prstGeom>
          <a:noFill/>
          <a:ln w="9525">
            <a:noFill/>
            <a:miter lim="800000"/>
            <a:headEnd/>
            <a:tailEnd/>
          </a:ln>
        </p:spPr>
      </p:pic>
      <p:pic>
        <p:nvPicPr>
          <p:cNvPr id="72711" name="Picture 8" descr="51"/>
          <p:cNvPicPr>
            <a:picLocks noChangeAspect="1" noChangeArrowheads="1"/>
          </p:cNvPicPr>
          <p:nvPr/>
        </p:nvPicPr>
        <p:blipFill>
          <a:blip r:embed="rId6" cstate="print"/>
          <a:srcRect/>
          <a:stretch>
            <a:fillRect/>
          </a:stretch>
        </p:blipFill>
        <p:spPr bwMode="auto">
          <a:xfrm>
            <a:off x="7812088" y="5157788"/>
            <a:ext cx="504825"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eaLnBrk="0" hangingPunct="0">
              <a:spcBef>
                <a:spcPct val="20000"/>
              </a:spcBef>
              <a:buFont typeface="Arial" charset="0"/>
              <a:buChar char="•"/>
              <a:defRPr/>
            </a:pPr>
            <a:r>
              <a:rPr lang="it-IT" sz="2000" b="1" i="1">
                <a:effectLst>
                  <a:outerShdw blurRad="38100" dist="38100" dir="2700000" algn="tl">
                    <a:srgbClr val="C0C0C0"/>
                  </a:outerShdw>
                </a:effectLst>
                <a:latin typeface="Calibri" pitchFamily="34" charset="0"/>
              </a:rPr>
              <a:t> </a:t>
            </a:r>
            <a:r>
              <a:rPr lang="it-IT" sz="2000" b="1">
                <a:effectLst>
                  <a:outerShdw blurRad="38100" dist="38100" dir="2700000" algn="tl">
                    <a:srgbClr val="C0C0C0"/>
                  </a:outerShdw>
                </a:effectLst>
                <a:latin typeface="Calibri" pitchFamily="34" charset="0"/>
              </a:rPr>
              <a:t>Segnale di </a:t>
            </a:r>
            <a:r>
              <a:rPr lang="it-IT" sz="2400" b="1">
                <a:solidFill>
                  <a:srgbClr val="FF0000"/>
                </a:solidFill>
                <a:effectLst>
                  <a:outerShdw blurRad="38100" dist="38100" dir="2700000" algn="tl">
                    <a:srgbClr val="C0C0C0"/>
                  </a:outerShdw>
                </a:effectLst>
                <a:latin typeface="Calibri" pitchFamily="34" charset="0"/>
              </a:rPr>
              <a:t>divieto</a:t>
            </a:r>
            <a:r>
              <a:rPr lang="it-IT" sz="2000" b="1">
                <a:effectLst>
                  <a:outerShdw blurRad="38100" dist="38100" dir="2700000" algn="tl">
                    <a:srgbClr val="C0C0C0"/>
                  </a:outerShdw>
                </a:effectLst>
                <a:latin typeface="Calibri" pitchFamily="34" charset="0"/>
              </a:rPr>
              <a:t>: un segnale che vieta un comportamento che potrebbe far correre o causare un pericolo.</a:t>
            </a:r>
          </a:p>
          <a:p>
            <a:pPr marL="342900" indent="-342900" eaLnBrk="0" hangingPunct="0">
              <a:spcBef>
                <a:spcPct val="20000"/>
              </a:spcBef>
              <a:buFont typeface="Arial" charset="0"/>
              <a:buChar char="•"/>
              <a:defRPr/>
            </a:pPr>
            <a:r>
              <a:rPr lang="it-IT" sz="1800" b="1">
                <a:effectLst>
                  <a:outerShdw blurRad="38100" dist="38100" dir="2700000" algn="tl">
                    <a:srgbClr val="C0C0C0"/>
                  </a:outerShdw>
                </a:effectLst>
                <a:latin typeface="Calibri" pitchFamily="34" charset="0"/>
              </a:rPr>
              <a:t>I CARTELLI DI </a:t>
            </a:r>
            <a:r>
              <a:rPr lang="it-IT" sz="1800" b="1" i="1" u="sng">
                <a:solidFill>
                  <a:srgbClr val="FF0000"/>
                </a:solidFill>
                <a:effectLst>
                  <a:outerShdw blurRad="38100" dist="38100" dir="2700000" algn="tl">
                    <a:srgbClr val="C0C0C0"/>
                  </a:outerShdw>
                </a:effectLst>
                <a:latin typeface="Calibri" pitchFamily="34" charset="0"/>
              </a:rPr>
              <a:t>DIVIETO</a:t>
            </a:r>
            <a:r>
              <a:rPr lang="it-IT" sz="1800" b="1">
                <a:effectLst>
                  <a:outerShdw blurRad="38100" dist="38100" dir="2700000" algn="tl">
                    <a:srgbClr val="C0C0C0"/>
                  </a:outerShdw>
                </a:effectLst>
                <a:latin typeface="Calibri" pitchFamily="34" charset="0"/>
              </a:rPr>
              <a:t> SONO DI FORMA CIRCOLARE CON PITTOGRAMMI NERI SU FONDO BIANCO E BORDO ROSSO CON STRISCIA TRASVERSALE ROSSA</a:t>
            </a:r>
          </a:p>
          <a:p>
            <a:pPr marL="342900" indent="-342900" eaLnBrk="0" hangingPunct="0">
              <a:spcBef>
                <a:spcPct val="20000"/>
              </a:spcBef>
              <a:buFont typeface="Arial" charset="0"/>
              <a:buChar char="•"/>
              <a:defRPr/>
            </a:pPr>
            <a:endParaRPr lang="it-IT" sz="1800" b="1">
              <a:effectLst>
                <a:outerShdw blurRad="38100" dist="38100" dir="2700000" algn="tl">
                  <a:srgbClr val="C0C0C0"/>
                </a:outerShdw>
              </a:effectLst>
              <a:latin typeface="Calibri" pitchFamily="34" charset="0"/>
            </a:endParaRPr>
          </a:p>
        </p:txBody>
      </p:sp>
      <p:pic>
        <p:nvPicPr>
          <p:cNvPr id="73730" name="Picture 5" descr="segnaletica02"/>
          <p:cNvPicPr>
            <a:picLocks noChangeAspect="1" noChangeArrowheads="1"/>
          </p:cNvPicPr>
          <p:nvPr/>
        </p:nvPicPr>
        <p:blipFill>
          <a:blip r:embed="rId2" cstate="print"/>
          <a:srcRect/>
          <a:stretch>
            <a:fillRect/>
          </a:stretch>
        </p:blipFill>
        <p:spPr bwMode="auto">
          <a:xfrm>
            <a:off x="1331913" y="3306763"/>
            <a:ext cx="6553200" cy="2581275"/>
          </a:xfrm>
          <a:prstGeom prst="rect">
            <a:avLst/>
          </a:prstGeom>
          <a:noFill/>
          <a:ln w="9525">
            <a:noFill/>
            <a:miter lim="800000"/>
            <a:headEnd/>
            <a:tailEnd/>
          </a:ln>
        </p:spPr>
      </p:pic>
      <p:sp>
        <p:nvSpPr>
          <p:cNvPr id="73731" name="Text Box 6"/>
          <p:cNvSpPr txBox="1">
            <a:spLocks noChangeArrowheads="1"/>
          </p:cNvSpPr>
          <p:nvPr/>
        </p:nvSpPr>
        <p:spPr bwMode="auto">
          <a:xfrm>
            <a:off x="827088" y="692150"/>
            <a:ext cx="3744912" cy="457200"/>
          </a:xfrm>
          <a:prstGeom prst="rect">
            <a:avLst/>
          </a:prstGeom>
          <a:noFill/>
          <a:ln w="9525">
            <a:noFill/>
            <a:miter lim="800000"/>
            <a:headEnd/>
            <a:tailEnd/>
          </a:ln>
        </p:spPr>
        <p:txBody>
          <a:bodyPr>
            <a:spAutoFit/>
          </a:bodyPr>
          <a:lstStyle/>
          <a:p>
            <a:pPr>
              <a:spcBef>
                <a:spcPct val="50000"/>
              </a:spcBef>
            </a:pPr>
            <a:r>
              <a:rPr lang="it-IT" sz="2400" b="1">
                <a:solidFill>
                  <a:srgbClr val="FF3300"/>
                </a:solidFill>
                <a:latin typeface="Comic Sans MS" pitchFamily="66" charset="0"/>
              </a:rPr>
              <a:t>Segnali di divieto</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95288" y="981075"/>
            <a:ext cx="8208962" cy="1311275"/>
          </a:xfrm>
          <a:prstGeom prst="rect">
            <a:avLst/>
          </a:prstGeom>
          <a:noFill/>
          <a:ln w="9525">
            <a:noFill/>
            <a:miter lim="800000"/>
            <a:headEnd/>
            <a:tailEnd/>
          </a:ln>
          <a:effectLst/>
        </p:spPr>
        <p:txBody>
          <a:bodyPr>
            <a:spAutoFit/>
          </a:bodyPr>
          <a:lstStyle/>
          <a:p>
            <a:pPr marL="533400" indent="-533400">
              <a:buFontTx/>
              <a:buChar char="•"/>
              <a:defRPr/>
            </a:pPr>
            <a:r>
              <a:rPr lang="it-IT" sz="2000" b="1">
                <a:effectLst>
                  <a:outerShdw blurRad="38100" dist="38100" dir="2700000" algn="tl">
                    <a:srgbClr val="C0C0C0"/>
                  </a:outerShdw>
                </a:effectLst>
                <a:latin typeface="Calibri" pitchFamily="34" charset="0"/>
              </a:rPr>
              <a:t>Segnale di </a:t>
            </a:r>
            <a:r>
              <a:rPr lang="it-IT" sz="2000" b="1">
                <a:solidFill>
                  <a:srgbClr val="0033CC"/>
                </a:solidFill>
                <a:effectLst>
                  <a:outerShdw blurRad="38100" dist="38100" dir="2700000" algn="tl">
                    <a:srgbClr val="C0C0C0"/>
                  </a:outerShdw>
                </a:effectLst>
                <a:latin typeface="Calibri" pitchFamily="34" charset="0"/>
              </a:rPr>
              <a:t>Prescrizione</a:t>
            </a:r>
            <a:r>
              <a:rPr lang="it-IT" sz="2000" b="1">
                <a:effectLst>
                  <a:outerShdw blurRad="38100" dist="38100" dir="2700000" algn="tl">
                    <a:srgbClr val="C0C0C0"/>
                  </a:outerShdw>
                </a:effectLst>
                <a:latin typeface="Calibri" pitchFamily="34" charset="0"/>
              </a:rPr>
              <a:t>: segnale che prescrive un determinato comportamento.</a:t>
            </a:r>
          </a:p>
          <a:p>
            <a:pPr marL="533400" indent="-533400">
              <a:buFontTx/>
              <a:buChar char="•"/>
              <a:defRPr/>
            </a:pPr>
            <a:r>
              <a:rPr lang="it-IT" sz="2000" b="1">
                <a:effectLst>
                  <a:outerShdw blurRad="38100" dist="38100" dir="2700000" algn="tl">
                    <a:srgbClr val="C0C0C0"/>
                  </a:outerShdw>
                </a:effectLst>
                <a:latin typeface="Calibri" pitchFamily="34" charset="0"/>
              </a:rPr>
              <a:t>I CARTELLI DI </a:t>
            </a:r>
            <a:r>
              <a:rPr lang="it-IT" sz="2000" b="1">
                <a:solidFill>
                  <a:srgbClr val="0033CC"/>
                </a:solidFill>
                <a:effectLst>
                  <a:outerShdw blurRad="38100" dist="38100" dir="2700000" algn="tl">
                    <a:srgbClr val="C0C0C0"/>
                  </a:outerShdw>
                </a:effectLst>
                <a:latin typeface="Calibri" pitchFamily="34" charset="0"/>
              </a:rPr>
              <a:t>PRESCRIZIONE </a:t>
            </a:r>
            <a:r>
              <a:rPr lang="it-IT" sz="2000" b="1">
                <a:effectLst>
                  <a:outerShdw blurRad="38100" dist="38100" dir="2700000" algn="tl">
                    <a:srgbClr val="C0C0C0"/>
                  </a:outerShdw>
                </a:effectLst>
                <a:latin typeface="Calibri" pitchFamily="34" charset="0"/>
              </a:rPr>
              <a:t>SONO DI FORMA CIRCOLARE CON PITTOGRAMMI BIANCHI SU </a:t>
            </a:r>
            <a:r>
              <a:rPr lang="it-IT" sz="2000" b="1">
                <a:solidFill>
                  <a:srgbClr val="0033CC"/>
                </a:solidFill>
                <a:effectLst>
                  <a:outerShdw blurRad="38100" dist="38100" dir="2700000" algn="tl">
                    <a:srgbClr val="C0C0C0"/>
                  </a:outerShdw>
                </a:effectLst>
                <a:latin typeface="Calibri" pitchFamily="34" charset="0"/>
              </a:rPr>
              <a:t>FONDO AZZURRO</a:t>
            </a:r>
          </a:p>
        </p:txBody>
      </p:sp>
      <p:pic>
        <p:nvPicPr>
          <p:cNvPr id="74754" name="Picture 3" descr="segnaletica04"/>
          <p:cNvPicPr>
            <a:picLocks noChangeAspect="1" noChangeArrowheads="1"/>
          </p:cNvPicPr>
          <p:nvPr/>
        </p:nvPicPr>
        <p:blipFill>
          <a:blip r:embed="rId2" cstate="print"/>
          <a:srcRect/>
          <a:stretch>
            <a:fillRect/>
          </a:stretch>
        </p:blipFill>
        <p:spPr bwMode="auto">
          <a:xfrm>
            <a:off x="971550" y="2874963"/>
            <a:ext cx="7488238" cy="3705225"/>
          </a:xfrm>
          <a:prstGeom prst="rect">
            <a:avLst/>
          </a:prstGeom>
          <a:noFill/>
          <a:ln w="9525">
            <a:noFill/>
            <a:miter lim="800000"/>
            <a:headEnd/>
            <a:tailEnd/>
          </a:ln>
        </p:spPr>
      </p:pic>
      <p:sp>
        <p:nvSpPr>
          <p:cNvPr id="74755" name="Text Box 4"/>
          <p:cNvSpPr txBox="1">
            <a:spLocks noChangeArrowheads="1"/>
          </p:cNvSpPr>
          <p:nvPr/>
        </p:nvSpPr>
        <p:spPr bwMode="auto">
          <a:xfrm>
            <a:off x="827088" y="404813"/>
            <a:ext cx="5184775" cy="457200"/>
          </a:xfrm>
          <a:prstGeom prst="rect">
            <a:avLst/>
          </a:prstGeom>
          <a:noFill/>
          <a:ln w="9525">
            <a:noFill/>
            <a:miter lim="800000"/>
            <a:headEnd/>
            <a:tailEnd/>
          </a:ln>
        </p:spPr>
        <p:txBody>
          <a:bodyPr>
            <a:spAutoFit/>
          </a:bodyPr>
          <a:lstStyle/>
          <a:p>
            <a:pPr>
              <a:spcBef>
                <a:spcPct val="50000"/>
              </a:spcBef>
            </a:pPr>
            <a:r>
              <a:rPr lang="it-IT" sz="2400" b="1">
                <a:solidFill>
                  <a:schemeClr val="hlink"/>
                </a:solidFill>
                <a:latin typeface="Comic Sans MS" pitchFamily="66" charset="0"/>
              </a:rPr>
              <a:t>Segnali di prescrizione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95288" y="1412875"/>
            <a:ext cx="8281987" cy="1311275"/>
          </a:xfrm>
          <a:prstGeom prst="rect">
            <a:avLst/>
          </a:prstGeom>
          <a:noFill/>
          <a:ln w="9525">
            <a:noFill/>
            <a:miter lim="800000"/>
            <a:headEnd/>
            <a:tailEnd/>
          </a:ln>
          <a:effectLst/>
        </p:spPr>
        <p:txBody>
          <a:bodyPr>
            <a:spAutoFit/>
          </a:bodyPr>
          <a:lstStyle/>
          <a:p>
            <a:pPr marL="533400" indent="-533400">
              <a:buFontTx/>
              <a:buChar char="•"/>
              <a:defRPr/>
            </a:pPr>
            <a:r>
              <a:rPr lang="it-IT" sz="2000" b="1">
                <a:effectLst>
                  <a:outerShdw blurRad="38100" dist="38100" dir="2700000" algn="tl">
                    <a:srgbClr val="C0C0C0"/>
                  </a:outerShdw>
                </a:effectLst>
                <a:latin typeface="Calibri" pitchFamily="34" charset="0"/>
              </a:rPr>
              <a:t>Segnale di </a:t>
            </a:r>
            <a:r>
              <a:rPr lang="it-IT" sz="2000" b="1">
                <a:solidFill>
                  <a:srgbClr val="FF3300"/>
                </a:solidFill>
                <a:effectLst>
                  <a:outerShdw blurRad="38100" dist="38100" dir="2700000" algn="tl">
                    <a:srgbClr val="C0C0C0"/>
                  </a:outerShdw>
                </a:effectLst>
                <a:latin typeface="Calibri" pitchFamily="34" charset="0"/>
              </a:rPr>
              <a:t>Avvertimento:</a:t>
            </a:r>
            <a:r>
              <a:rPr lang="it-IT" sz="2000" b="1">
                <a:effectLst>
                  <a:outerShdw blurRad="38100" dist="38100" dir="2700000" algn="tl">
                    <a:srgbClr val="C0C0C0"/>
                  </a:outerShdw>
                </a:effectLst>
                <a:latin typeface="Calibri" pitchFamily="34" charset="0"/>
              </a:rPr>
              <a:t> un segnale che avverte di un rischio o pericolo.</a:t>
            </a:r>
          </a:p>
          <a:p>
            <a:pPr marL="533400" indent="-533400">
              <a:buFontTx/>
              <a:buChar char="•"/>
              <a:defRPr/>
            </a:pPr>
            <a:r>
              <a:rPr lang="it-IT" sz="2000" b="1">
                <a:effectLst>
                  <a:outerShdw blurRad="38100" dist="38100" dir="2700000" algn="tl">
                    <a:srgbClr val="C0C0C0"/>
                  </a:outerShdw>
                </a:effectLst>
                <a:latin typeface="Calibri" pitchFamily="34" charset="0"/>
              </a:rPr>
              <a:t>I CARTELLI DI </a:t>
            </a:r>
            <a:r>
              <a:rPr lang="it-IT" sz="2000" b="1">
                <a:solidFill>
                  <a:srgbClr val="FF0000"/>
                </a:solidFill>
                <a:effectLst>
                  <a:outerShdw blurRad="38100" dist="38100" dir="2700000" algn="tl">
                    <a:srgbClr val="C0C0C0"/>
                  </a:outerShdw>
                </a:effectLst>
                <a:latin typeface="Calibri" pitchFamily="34" charset="0"/>
              </a:rPr>
              <a:t>AVVERTIMENTO </a:t>
            </a:r>
            <a:r>
              <a:rPr lang="it-IT" sz="2000" b="1">
                <a:effectLst>
                  <a:outerShdw blurRad="38100" dist="38100" dir="2700000" algn="tl">
                    <a:srgbClr val="C0C0C0"/>
                  </a:outerShdw>
                </a:effectLst>
                <a:latin typeface="Calibri" pitchFamily="34" charset="0"/>
              </a:rPr>
              <a:t>SONO DI FORMA TRIANGOLARE CON PITTOGRAMMI NERI SU FONDO GIALLO E BORDO NERO</a:t>
            </a:r>
          </a:p>
        </p:txBody>
      </p:sp>
      <p:pic>
        <p:nvPicPr>
          <p:cNvPr id="75778" name="Picture 3" descr="segnaletica03"/>
          <p:cNvPicPr>
            <a:picLocks noChangeAspect="1" noChangeArrowheads="1"/>
          </p:cNvPicPr>
          <p:nvPr/>
        </p:nvPicPr>
        <p:blipFill>
          <a:blip r:embed="rId2" cstate="print"/>
          <a:srcRect/>
          <a:stretch>
            <a:fillRect/>
          </a:stretch>
        </p:blipFill>
        <p:spPr bwMode="auto">
          <a:xfrm>
            <a:off x="1476375" y="3429000"/>
            <a:ext cx="5976938" cy="2640013"/>
          </a:xfrm>
          <a:prstGeom prst="rect">
            <a:avLst/>
          </a:prstGeom>
          <a:noFill/>
          <a:ln w="9525">
            <a:noFill/>
            <a:miter lim="800000"/>
            <a:headEnd/>
            <a:tailEnd/>
          </a:ln>
        </p:spPr>
      </p:pic>
      <p:sp>
        <p:nvSpPr>
          <p:cNvPr id="75779" name="Text Box 4"/>
          <p:cNvSpPr txBox="1">
            <a:spLocks noChangeArrowheads="1"/>
          </p:cNvSpPr>
          <p:nvPr/>
        </p:nvSpPr>
        <p:spPr bwMode="auto">
          <a:xfrm>
            <a:off x="755650" y="692150"/>
            <a:ext cx="5545138" cy="457200"/>
          </a:xfrm>
          <a:prstGeom prst="rect">
            <a:avLst/>
          </a:prstGeom>
          <a:noFill/>
          <a:ln w="9525">
            <a:noFill/>
            <a:miter lim="800000"/>
            <a:headEnd/>
            <a:tailEnd/>
          </a:ln>
        </p:spPr>
        <p:txBody>
          <a:bodyPr>
            <a:spAutoFit/>
          </a:bodyPr>
          <a:lstStyle/>
          <a:p>
            <a:pPr>
              <a:spcBef>
                <a:spcPct val="50000"/>
              </a:spcBef>
            </a:pPr>
            <a:r>
              <a:rPr lang="it-IT" sz="2400" b="1">
                <a:latin typeface="Comic Sans MS" pitchFamily="66" charset="0"/>
              </a:rPr>
              <a:t>Segnali di avvertimento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ttangolo 1"/>
          <p:cNvSpPr>
            <a:spLocks noChangeArrowheads="1"/>
          </p:cNvSpPr>
          <p:nvPr/>
        </p:nvSpPr>
        <p:spPr bwMode="auto">
          <a:xfrm>
            <a:off x="1042988" y="549275"/>
            <a:ext cx="6697662" cy="946150"/>
          </a:xfrm>
          <a:prstGeom prst="rect">
            <a:avLst/>
          </a:prstGeom>
          <a:noFill/>
          <a:ln w="9525">
            <a:noFill/>
            <a:miter lim="800000"/>
            <a:headEnd/>
            <a:tailEnd/>
          </a:ln>
        </p:spPr>
        <p:txBody>
          <a:bodyPr>
            <a:spAutoFit/>
          </a:bodyPr>
          <a:lstStyle/>
          <a:p>
            <a:pPr algn="ctr"/>
            <a:r>
              <a:rPr lang="it-IT" b="1">
                <a:solidFill>
                  <a:srgbClr val="FF3300"/>
                </a:solidFill>
                <a:latin typeface="Comic Sans MS" pitchFamily="66" charset="0"/>
              </a:rPr>
              <a:t>INFORMAZIONE  FORMAZIONE   ADDESTRAMENTO</a:t>
            </a:r>
          </a:p>
        </p:txBody>
      </p:sp>
      <p:sp>
        <p:nvSpPr>
          <p:cNvPr id="19458" name="Rettangolo 2"/>
          <p:cNvSpPr>
            <a:spLocks noChangeArrowheads="1"/>
          </p:cNvSpPr>
          <p:nvPr/>
        </p:nvSpPr>
        <p:spPr bwMode="auto">
          <a:xfrm>
            <a:off x="1116013" y="3141663"/>
            <a:ext cx="6624637" cy="2014537"/>
          </a:xfrm>
          <a:prstGeom prst="rect">
            <a:avLst/>
          </a:prstGeom>
          <a:noFill/>
          <a:ln w="9525">
            <a:noFill/>
            <a:miter lim="800000"/>
            <a:headEnd/>
            <a:tailEnd/>
          </a:ln>
        </p:spPr>
        <p:txBody>
          <a:bodyPr>
            <a:spAutoFit/>
          </a:bodyPr>
          <a:lstStyle/>
          <a:p>
            <a:pPr algn="just">
              <a:buFontTx/>
              <a:buChar char="•"/>
            </a:pPr>
            <a:r>
              <a:rPr lang="it-IT" sz="1800">
                <a:latin typeface="Calibri" pitchFamily="34" charset="0"/>
              </a:rPr>
              <a:t>I concetti di </a:t>
            </a:r>
            <a:r>
              <a:rPr lang="it-IT" sz="1800" b="1">
                <a:solidFill>
                  <a:srgbClr val="FF3300"/>
                </a:solidFill>
                <a:latin typeface="Calibri" pitchFamily="34" charset="0"/>
              </a:rPr>
              <a:t>informazione</a:t>
            </a:r>
            <a:r>
              <a:rPr lang="it-IT" sz="1800">
                <a:latin typeface="Calibri" pitchFamily="34" charset="0"/>
              </a:rPr>
              <a:t> (articolo 36 TUSL informazione dei lavoratori), </a:t>
            </a:r>
            <a:r>
              <a:rPr lang="it-IT" sz="1800" b="1">
                <a:solidFill>
                  <a:srgbClr val="FF3300"/>
                </a:solidFill>
                <a:latin typeface="Calibri" pitchFamily="34" charset="0"/>
              </a:rPr>
              <a:t>formazione</a:t>
            </a:r>
            <a:r>
              <a:rPr lang="it-IT" sz="1800">
                <a:latin typeface="Calibri" pitchFamily="34" charset="0"/>
              </a:rPr>
              <a:t> ed </a:t>
            </a:r>
            <a:r>
              <a:rPr lang="it-IT" sz="1800" b="1">
                <a:solidFill>
                  <a:srgbClr val="FF3300"/>
                </a:solidFill>
                <a:latin typeface="Calibri" pitchFamily="34" charset="0"/>
              </a:rPr>
              <a:t>addestramento specifico</a:t>
            </a:r>
            <a:r>
              <a:rPr lang="it-IT" sz="1800">
                <a:latin typeface="Calibri" pitchFamily="34" charset="0"/>
              </a:rPr>
              <a:t> (articolo 37 TUSL formazione dei lavoratori e dei loro rappresentanti) sono considerati punti cardine nell’attività di prevenzione.</a:t>
            </a:r>
          </a:p>
          <a:p>
            <a:pPr algn="just"/>
            <a:endParaRPr lang="it-IT" sz="1800">
              <a:latin typeface="Calibri" pitchFamily="34" charset="0"/>
            </a:endParaRPr>
          </a:p>
          <a:p>
            <a:pPr algn="just">
              <a:buFontTx/>
              <a:buChar char="•"/>
            </a:pPr>
            <a:r>
              <a:rPr lang="it-IT" sz="1800">
                <a:latin typeface="Calibri" pitchFamily="34" charset="0"/>
              </a:rPr>
              <a:t> Per tale ragione sono attività che devono essere svolte durante tutto l’arco del rapporto di lavoro con programmazione e periodicità.</a:t>
            </a:r>
          </a:p>
        </p:txBody>
      </p:sp>
      <p:pic>
        <p:nvPicPr>
          <p:cNvPr id="19459" name="Picture 4" descr="informazione"/>
          <p:cNvPicPr>
            <a:picLocks noChangeAspect="1" noChangeArrowheads="1"/>
          </p:cNvPicPr>
          <p:nvPr/>
        </p:nvPicPr>
        <p:blipFill>
          <a:blip r:embed="rId2" cstate="print"/>
          <a:srcRect/>
          <a:stretch>
            <a:fillRect/>
          </a:stretch>
        </p:blipFill>
        <p:spPr bwMode="auto">
          <a:xfrm>
            <a:off x="250825" y="981075"/>
            <a:ext cx="1152525" cy="1044575"/>
          </a:xfrm>
          <a:prstGeom prst="rect">
            <a:avLst/>
          </a:prstGeom>
          <a:noFill/>
          <a:ln w="9525">
            <a:noFill/>
            <a:miter lim="800000"/>
            <a:headEnd/>
            <a:tailEnd/>
          </a:ln>
        </p:spPr>
      </p:pic>
      <p:pic>
        <p:nvPicPr>
          <p:cNvPr id="19460" name="Picture 5" descr="formazione1"/>
          <p:cNvPicPr>
            <a:picLocks noChangeAspect="1" noChangeArrowheads="1"/>
          </p:cNvPicPr>
          <p:nvPr/>
        </p:nvPicPr>
        <p:blipFill>
          <a:blip r:embed="rId3" cstate="print"/>
          <a:srcRect/>
          <a:stretch>
            <a:fillRect/>
          </a:stretch>
        </p:blipFill>
        <p:spPr bwMode="auto">
          <a:xfrm>
            <a:off x="7451725" y="765175"/>
            <a:ext cx="1441450" cy="1260475"/>
          </a:xfrm>
          <a:prstGeom prst="rect">
            <a:avLst/>
          </a:prstGeom>
          <a:noFill/>
          <a:ln w="9525">
            <a:noFill/>
            <a:miter lim="800000"/>
            <a:headEnd/>
            <a:tailEnd/>
          </a:ln>
        </p:spPr>
      </p:pic>
      <p:pic>
        <p:nvPicPr>
          <p:cNvPr id="19461" name="Picture 6" descr="addestramento"/>
          <p:cNvPicPr>
            <a:picLocks noChangeAspect="1" noChangeArrowheads="1"/>
          </p:cNvPicPr>
          <p:nvPr/>
        </p:nvPicPr>
        <p:blipFill>
          <a:blip r:embed="rId4" cstate="print"/>
          <a:srcRect/>
          <a:stretch>
            <a:fillRect/>
          </a:stretch>
        </p:blipFill>
        <p:spPr bwMode="auto">
          <a:xfrm>
            <a:off x="3779838" y="1557338"/>
            <a:ext cx="1027112"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539750" y="1052513"/>
            <a:ext cx="7991475" cy="1616075"/>
          </a:xfrm>
          <a:prstGeom prst="rect">
            <a:avLst/>
          </a:prstGeom>
          <a:noFill/>
          <a:ln w="9525">
            <a:noFill/>
            <a:miter lim="800000"/>
            <a:headEnd/>
            <a:tailEnd/>
          </a:ln>
          <a:effectLst/>
        </p:spPr>
        <p:txBody>
          <a:bodyPr>
            <a:spAutoFit/>
          </a:bodyPr>
          <a:lstStyle/>
          <a:p>
            <a:pPr marL="533400" indent="-533400">
              <a:buFontTx/>
              <a:buChar char="•"/>
              <a:defRPr/>
            </a:pPr>
            <a:r>
              <a:rPr lang="it-IT" sz="2000" b="1">
                <a:effectLst>
                  <a:outerShdw blurRad="38100" dist="38100" dir="2700000" algn="tl">
                    <a:srgbClr val="C0C0C0"/>
                  </a:outerShdw>
                </a:effectLst>
                <a:latin typeface="Calibri" pitchFamily="34" charset="0"/>
              </a:rPr>
              <a:t>Segnale di </a:t>
            </a:r>
            <a:r>
              <a:rPr lang="it-IT" sz="2000" b="1">
                <a:solidFill>
                  <a:srgbClr val="009900"/>
                </a:solidFill>
                <a:effectLst>
                  <a:outerShdw blurRad="38100" dist="38100" dir="2700000" algn="tl">
                    <a:srgbClr val="C0C0C0"/>
                  </a:outerShdw>
                </a:effectLst>
                <a:latin typeface="Calibri" pitchFamily="34" charset="0"/>
              </a:rPr>
              <a:t>Salvataggio o di Soccorso</a:t>
            </a:r>
            <a:r>
              <a:rPr lang="it-IT" sz="2000" b="1">
                <a:effectLst>
                  <a:outerShdw blurRad="38100" dist="38100" dir="2700000" algn="tl">
                    <a:srgbClr val="C0C0C0"/>
                  </a:outerShdw>
                </a:effectLst>
                <a:latin typeface="Calibri" pitchFamily="34" charset="0"/>
              </a:rPr>
              <a:t>: un segnale che fornisce indicazioni relative alle uscite di sicurezza o ai mezzi di soccorso o di salvataggio</a:t>
            </a:r>
          </a:p>
          <a:p>
            <a:pPr marL="533400" indent="-533400">
              <a:buFontTx/>
              <a:buChar char="•"/>
              <a:defRPr/>
            </a:pPr>
            <a:r>
              <a:rPr lang="it-IT" sz="2000" b="1">
                <a:effectLst>
                  <a:outerShdw blurRad="38100" dist="38100" dir="2700000" algn="tl">
                    <a:srgbClr val="C0C0C0"/>
                  </a:outerShdw>
                </a:effectLst>
                <a:latin typeface="Calibri" pitchFamily="34" charset="0"/>
              </a:rPr>
              <a:t>I CARTELLI DI </a:t>
            </a:r>
            <a:r>
              <a:rPr lang="it-IT" sz="2000" b="1">
                <a:solidFill>
                  <a:srgbClr val="009900"/>
                </a:solidFill>
                <a:effectLst>
                  <a:outerShdw blurRad="38100" dist="38100" dir="2700000" algn="tl">
                    <a:srgbClr val="C0C0C0"/>
                  </a:outerShdw>
                </a:effectLst>
                <a:latin typeface="Calibri" pitchFamily="34" charset="0"/>
              </a:rPr>
              <a:t>SALVATAGGIO</a:t>
            </a:r>
            <a:r>
              <a:rPr lang="it-IT" sz="2000" b="1">
                <a:effectLst>
                  <a:outerShdw blurRad="38100" dist="38100" dir="2700000" algn="tl">
                    <a:srgbClr val="C0C0C0"/>
                  </a:outerShdw>
                </a:effectLst>
                <a:latin typeface="Calibri" pitchFamily="34" charset="0"/>
              </a:rPr>
              <a:t> SONO DI FORMA RETTANGOLARE-QUADRATA CON PITTOGRAMMI BIANCHI SU FONDO VERDE</a:t>
            </a:r>
          </a:p>
        </p:txBody>
      </p:sp>
      <p:pic>
        <p:nvPicPr>
          <p:cNvPr id="76802" name="Picture 3" descr="segnaletica05"/>
          <p:cNvPicPr>
            <a:picLocks noChangeAspect="1" noChangeArrowheads="1"/>
          </p:cNvPicPr>
          <p:nvPr/>
        </p:nvPicPr>
        <p:blipFill>
          <a:blip r:embed="rId2" cstate="print"/>
          <a:srcRect/>
          <a:stretch>
            <a:fillRect/>
          </a:stretch>
        </p:blipFill>
        <p:spPr bwMode="auto">
          <a:xfrm>
            <a:off x="1258888" y="2800350"/>
            <a:ext cx="6769100" cy="3870325"/>
          </a:xfrm>
          <a:prstGeom prst="rect">
            <a:avLst/>
          </a:prstGeom>
          <a:noFill/>
          <a:ln w="9525">
            <a:noFill/>
            <a:miter lim="800000"/>
            <a:headEnd/>
            <a:tailEnd/>
          </a:ln>
        </p:spPr>
      </p:pic>
      <p:sp>
        <p:nvSpPr>
          <p:cNvPr id="76803" name="Text Box 4"/>
          <p:cNvSpPr txBox="1">
            <a:spLocks noChangeArrowheads="1"/>
          </p:cNvSpPr>
          <p:nvPr/>
        </p:nvSpPr>
        <p:spPr bwMode="auto">
          <a:xfrm>
            <a:off x="1042988" y="476250"/>
            <a:ext cx="5761037" cy="457200"/>
          </a:xfrm>
          <a:prstGeom prst="rect">
            <a:avLst/>
          </a:prstGeom>
          <a:noFill/>
          <a:ln w="9525">
            <a:noFill/>
            <a:miter lim="800000"/>
            <a:headEnd/>
            <a:tailEnd/>
          </a:ln>
        </p:spPr>
        <p:txBody>
          <a:bodyPr>
            <a:spAutoFit/>
          </a:bodyPr>
          <a:lstStyle/>
          <a:p>
            <a:pPr>
              <a:spcBef>
                <a:spcPct val="50000"/>
              </a:spcBef>
            </a:pPr>
            <a:r>
              <a:rPr lang="it-IT" sz="2400" b="1">
                <a:solidFill>
                  <a:srgbClr val="008000"/>
                </a:solidFill>
                <a:latin typeface="Comic Sans MS" pitchFamily="66" charset="0"/>
              </a:rPr>
              <a:t>Segnali di salvataggio e soccorso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755650" y="1196975"/>
            <a:ext cx="7705725" cy="1311275"/>
          </a:xfrm>
          <a:prstGeom prst="rect">
            <a:avLst/>
          </a:prstGeom>
          <a:noFill/>
          <a:ln w="9525">
            <a:noFill/>
            <a:miter lim="800000"/>
            <a:headEnd/>
            <a:tailEnd/>
          </a:ln>
          <a:effectLst/>
        </p:spPr>
        <p:txBody>
          <a:bodyPr>
            <a:spAutoFit/>
          </a:bodyPr>
          <a:lstStyle/>
          <a:p>
            <a:pPr marL="533400" indent="-533400">
              <a:buFontTx/>
              <a:buChar char="•"/>
              <a:defRPr/>
            </a:pPr>
            <a:r>
              <a:rPr lang="it-IT" sz="2000" b="1">
                <a:effectLst>
                  <a:outerShdw blurRad="38100" dist="38100" dir="2700000" algn="tl">
                    <a:srgbClr val="C0C0C0"/>
                  </a:outerShdw>
                </a:effectLst>
                <a:latin typeface="Calibri" pitchFamily="34" charset="0"/>
              </a:rPr>
              <a:t>Segnale per le </a:t>
            </a:r>
            <a:r>
              <a:rPr lang="it-IT" sz="2000" b="1">
                <a:solidFill>
                  <a:srgbClr val="FF0000"/>
                </a:solidFill>
                <a:effectLst>
                  <a:outerShdw blurRad="38100" dist="38100" dir="2700000" algn="tl">
                    <a:srgbClr val="C0C0C0"/>
                  </a:outerShdw>
                </a:effectLst>
                <a:latin typeface="Calibri" pitchFamily="34" charset="0"/>
              </a:rPr>
              <a:t>Attrezzature Antincendio</a:t>
            </a:r>
          </a:p>
          <a:p>
            <a:pPr marL="533400" indent="-533400">
              <a:buFontTx/>
              <a:buChar char="•"/>
              <a:defRPr/>
            </a:pPr>
            <a:r>
              <a:rPr lang="it-IT" sz="2000" b="1">
                <a:effectLst>
                  <a:outerShdw blurRad="38100" dist="38100" dir="2700000" algn="tl">
                    <a:srgbClr val="C0C0C0"/>
                  </a:outerShdw>
                </a:effectLst>
                <a:latin typeface="Calibri" pitchFamily="34" charset="0"/>
              </a:rPr>
              <a:t>I CARTELLI PER LE </a:t>
            </a:r>
            <a:r>
              <a:rPr lang="it-IT" sz="2000" b="1">
                <a:solidFill>
                  <a:srgbClr val="FF0000"/>
                </a:solidFill>
                <a:effectLst>
                  <a:outerShdw blurRad="38100" dist="38100" dir="2700000" algn="tl">
                    <a:srgbClr val="C0C0C0"/>
                  </a:outerShdw>
                </a:effectLst>
                <a:latin typeface="Calibri" pitchFamily="34" charset="0"/>
              </a:rPr>
              <a:t>ATTREZZATURE ANTINCENDIO</a:t>
            </a:r>
            <a:r>
              <a:rPr lang="it-IT" sz="2000" b="1">
                <a:effectLst>
                  <a:outerShdw blurRad="38100" dist="38100" dir="2700000" algn="tl">
                    <a:srgbClr val="C0C0C0"/>
                  </a:outerShdw>
                </a:effectLst>
                <a:latin typeface="Calibri" pitchFamily="34" charset="0"/>
              </a:rPr>
              <a:t> SONO DI FORMA RETTANGOLARE-QUADRATA CON PITTOGRAMMI BIANCHI SU FONDO ROSSO</a:t>
            </a:r>
          </a:p>
        </p:txBody>
      </p:sp>
      <p:pic>
        <p:nvPicPr>
          <p:cNvPr id="77826" name="Picture 3" descr="segnaletica06"/>
          <p:cNvPicPr>
            <a:picLocks noChangeAspect="1" noChangeArrowheads="1"/>
          </p:cNvPicPr>
          <p:nvPr/>
        </p:nvPicPr>
        <p:blipFill>
          <a:blip r:embed="rId2" cstate="print"/>
          <a:srcRect/>
          <a:stretch>
            <a:fillRect/>
          </a:stretch>
        </p:blipFill>
        <p:spPr bwMode="auto">
          <a:xfrm>
            <a:off x="1403350" y="2636838"/>
            <a:ext cx="5905500" cy="3741737"/>
          </a:xfrm>
          <a:prstGeom prst="rect">
            <a:avLst/>
          </a:prstGeom>
          <a:noFill/>
          <a:ln w="9525">
            <a:noFill/>
            <a:miter lim="800000"/>
            <a:headEnd/>
            <a:tailEnd/>
          </a:ln>
        </p:spPr>
      </p:pic>
      <p:sp>
        <p:nvSpPr>
          <p:cNvPr id="77827" name="Text Box 4"/>
          <p:cNvSpPr txBox="1">
            <a:spLocks noChangeArrowheads="1"/>
          </p:cNvSpPr>
          <p:nvPr/>
        </p:nvSpPr>
        <p:spPr bwMode="auto">
          <a:xfrm>
            <a:off x="1187450" y="476250"/>
            <a:ext cx="4248150" cy="457200"/>
          </a:xfrm>
          <a:prstGeom prst="rect">
            <a:avLst/>
          </a:prstGeom>
          <a:noFill/>
          <a:ln w="9525">
            <a:noFill/>
            <a:miter lim="800000"/>
            <a:headEnd/>
            <a:tailEnd/>
          </a:ln>
        </p:spPr>
        <p:txBody>
          <a:bodyPr>
            <a:spAutoFit/>
          </a:bodyPr>
          <a:lstStyle/>
          <a:p>
            <a:pPr>
              <a:spcBef>
                <a:spcPct val="50000"/>
              </a:spcBef>
            </a:pPr>
            <a:r>
              <a:rPr lang="it-IT" sz="2400" b="1">
                <a:solidFill>
                  <a:srgbClr val="FF3300"/>
                </a:solidFill>
                <a:latin typeface="Comic Sans MS" pitchFamily="66" charset="0"/>
              </a:rPr>
              <a:t>Attrezzature antincendio</a:t>
            </a:r>
          </a:p>
        </p:txBody>
      </p:sp>
      <p:sp>
        <p:nvSpPr>
          <p:cNvPr id="77828" name="Text Box 5"/>
          <p:cNvSpPr txBox="1">
            <a:spLocks noChangeArrowheads="1"/>
          </p:cNvSpPr>
          <p:nvPr/>
        </p:nvSpPr>
        <p:spPr bwMode="auto">
          <a:xfrm>
            <a:off x="323850" y="6453188"/>
            <a:ext cx="2952750" cy="304800"/>
          </a:xfrm>
          <a:prstGeom prst="rect">
            <a:avLst/>
          </a:prstGeom>
          <a:noFill/>
          <a:ln w="9525">
            <a:noFill/>
            <a:miter lim="800000"/>
            <a:headEnd/>
            <a:tailEnd/>
          </a:ln>
        </p:spPr>
        <p:txBody>
          <a:bodyPr>
            <a:spAutoFit/>
          </a:bodyPr>
          <a:lstStyle/>
          <a:p>
            <a:pPr>
              <a:spcBef>
                <a:spcPct val="50000"/>
              </a:spcBef>
            </a:pPr>
            <a:r>
              <a:rPr lang="it-IT" sz="1400" b="1" i="1">
                <a:latin typeface="Comic Sans MS" pitchFamily="66" charset="0"/>
              </a:rPr>
              <a:t>R.S.P.P. Giuliana Chiappini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ttangolo 1"/>
          <p:cNvSpPr>
            <a:spLocks noChangeArrowheads="1"/>
          </p:cNvSpPr>
          <p:nvPr/>
        </p:nvSpPr>
        <p:spPr bwMode="auto">
          <a:xfrm>
            <a:off x="2195513" y="620713"/>
            <a:ext cx="3635375"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INFORMAZIONE</a:t>
            </a:r>
          </a:p>
        </p:txBody>
      </p:sp>
      <p:sp>
        <p:nvSpPr>
          <p:cNvPr id="20482" name="Rettangolo 2"/>
          <p:cNvSpPr>
            <a:spLocks noChangeArrowheads="1"/>
          </p:cNvSpPr>
          <p:nvPr/>
        </p:nvSpPr>
        <p:spPr bwMode="auto">
          <a:xfrm>
            <a:off x="1403350" y="1773238"/>
            <a:ext cx="5400675" cy="2563812"/>
          </a:xfrm>
          <a:prstGeom prst="rect">
            <a:avLst/>
          </a:prstGeom>
          <a:noFill/>
          <a:ln w="9525">
            <a:noFill/>
            <a:miter lim="800000"/>
            <a:headEnd/>
            <a:tailEnd/>
          </a:ln>
        </p:spPr>
        <p:txBody>
          <a:bodyPr>
            <a:spAutoFit/>
          </a:bodyPr>
          <a:lstStyle/>
          <a:p>
            <a:pPr algn="just"/>
            <a:r>
              <a:rPr lang="it-IT" sz="1800">
                <a:latin typeface="Calibri" pitchFamily="34" charset="0"/>
              </a:rPr>
              <a:t>L’informazione riguarda le misure generali di prevenzione e protezione dai rischi connessi alle attività svolte dai lavoratori; è destinata a tutti i lavoratori e non prevede verifiche dell’apprendimento.</a:t>
            </a:r>
          </a:p>
          <a:p>
            <a:pPr algn="just"/>
            <a:r>
              <a:rPr lang="it-IT" sz="1800">
                <a:latin typeface="Calibri" pitchFamily="34" charset="0"/>
              </a:rPr>
              <a:t> </a:t>
            </a:r>
          </a:p>
          <a:p>
            <a:pPr algn="just"/>
            <a:r>
              <a:rPr lang="it-IT" sz="1800">
                <a:latin typeface="Calibri" pitchFamily="34" charset="0"/>
              </a:rPr>
              <a:t>Si supporta l’intervento di informazione con semplici documenti divulgativi quali opuscoli, visione di filmati e presentazioni.</a:t>
            </a:r>
          </a:p>
          <a:p>
            <a:pPr algn="just"/>
            <a:endParaRPr lang="it-IT" sz="1800">
              <a:latin typeface="Calibri" pitchFamily="34" charset="0"/>
            </a:endParaRPr>
          </a:p>
        </p:txBody>
      </p:sp>
      <p:pic>
        <p:nvPicPr>
          <p:cNvPr id="20483" name="Picture 4" descr="informazione"/>
          <p:cNvPicPr>
            <a:picLocks noChangeAspect="1" noChangeArrowheads="1"/>
          </p:cNvPicPr>
          <p:nvPr/>
        </p:nvPicPr>
        <p:blipFill>
          <a:blip r:embed="rId2" cstate="print"/>
          <a:srcRect/>
          <a:stretch>
            <a:fillRect/>
          </a:stretch>
        </p:blipFill>
        <p:spPr bwMode="auto">
          <a:xfrm>
            <a:off x="3779838" y="4437063"/>
            <a:ext cx="1800225" cy="163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ttangolo 2"/>
          <p:cNvSpPr>
            <a:spLocks noChangeArrowheads="1"/>
          </p:cNvSpPr>
          <p:nvPr/>
        </p:nvSpPr>
        <p:spPr bwMode="auto">
          <a:xfrm>
            <a:off x="2051050" y="692150"/>
            <a:ext cx="3111500" cy="584200"/>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FORMAZIONE</a:t>
            </a:r>
          </a:p>
        </p:txBody>
      </p:sp>
      <p:sp>
        <p:nvSpPr>
          <p:cNvPr id="21506" name="Rettangolo 3"/>
          <p:cNvSpPr>
            <a:spLocks noChangeArrowheads="1"/>
          </p:cNvSpPr>
          <p:nvPr/>
        </p:nvSpPr>
        <p:spPr bwMode="auto">
          <a:xfrm>
            <a:off x="1547813" y="2133600"/>
            <a:ext cx="5310187" cy="2289175"/>
          </a:xfrm>
          <a:prstGeom prst="rect">
            <a:avLst/>
          </a:prstGeom>
          <a:noFill/>
          <a:ln w="9525">
            <a:noFill/>
            <a:miter lim="800000"/>
            <a:headEnd/>
            <a:tailEnd/>
          </a:ln>
        </p:spPr>
        <p:txBody>
          <a:bodyPr>
            <a:spAutoFit/>
          </a:bodyPr>
          <a:lstStyle/>
          <a:p>
            <a:pPr algn="ctr"/>
            <a:r>
              <a:rPr lang="it-IT" sz="1800">
                <a:latin typeface="Calibri" pitchFamily="34" charset="0"/>
              </a:rPr>
              <a:t>La formazione consiste in una attività didattica progettata e strutturata,composta da lezioni frontali ed esercitazioni, basata su programmi con parti generali e parti specifiche sui rischi strettamente correlati alle singole attività lavorative.</a:t>
            </a:r>
          </a:p>
          <a:p>
            <a:pPr algn="ctr"/>
            <a:endParaRPr lang="it-IT" sz="1800">
              <a:latin typeface="Calibri" pitchFamily="34" charset="0"/>
            </a:endParaRPr>
          </a:p>
          <a:p>
            <a:pPr algn="ctr"/>
            <a:r>
              <a:rPr lang="it-IT" sz="1800">
                <a:latin typeface="Calibri" pitchFamily="34" charset="0"/>
              </a:rPr>
              <a:t>Prevede test e verifiche dell’apprendimento.</a:t>
            </a:r>
          </a:p>
          <a:p>
            <a:endParaRPr lang="it-IT" sz="1800">
              <a:latin typeface="Calibri" pitchFamily="34" charset="0"/>
            </a:endParaRPr>
          </a:p>
        </p:txBody>
      </p:sp>
      <p:pic>
        <p:nvPicPr>
          <p:cNvPr id="21507" name="Picture 4" descr="formazione1"/>
          <p:cNvPicPr>
            <a:picLocks noChangeAspect="1" noChangeArrowheads="1"/>
          </p:cNvPicPr>
          <p:nvPr/>
        </p:nvPicPr>
        <p:blipFill>
          <a:blip r:embed="rId2" cstate="print"/>
          <a:srcRect/>
          <a:stretch>
            <a:fillRect/>
          </a:stretch>
        </p:blipFill>
        <p:spPr bwMode="auto">
          <a:xfrm>
            <a:off x="5724525" y="4581525"/>
            <a:ext cx="2016125"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ttangolo 1"/>
          <p:cNvSpPr>
            <a:spLocks noChangeArrowheads="1"/>
          </p:cNvSpPr>
          <p:nvPr/>
        </p:nvSpPr>
        <p:spPr bwMode="auto">
          <a:xfrm>
            <a:off x="1979613" y="620713"/>
            <a:ext cx="4032250" cy="584200"/>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ADDESTRAMENTO</a:t>
            </a:r>
          </a:p>
        </p:txBody>
      </p:sp>
      <p:sp>
        <p:nvSpPr>
          <p:cNvPr id="22530" name="Rettangolo 2"/>
          <p:cNvSpPr>
            <a:spLocks noChangeArrowheads="1"/>
          </p:cNvSpPr>
          <p:nvPr/>
        </p:nvSpPr>
        <p:spPr bwMode="auto">
          <a:xfrm>
            <a:off x="1763713" y="1844675"/>
            <a:ext cx="4572000" cy="2289175"/>
          </a:xfrm>
          <a:prstGeom prst="rect">
            <a:avLst/>
          </a:prstGeom>
          <a:noFill/>
          <a:ln w="9525">
            <a:noFill/>
            <a:miter lim="800000"/>
            <a:headEnd/>
            <a:tailEnd/>
          </a:ln>
        </p:spPr>
        <p:txBody>
          <a:bodyPr>
            <a:spAutoFit/>
          </a:bodyPr>
          <a:lstStyle/>
          <a:p>
            <a:pPr algn="ctr"/>
            <a:r>
              <a:rPr lang="it-IT" sz="1800">
                <a:latin typeface="Calibri" pitchFamily="34" charset="0"/>
              </a:rPr>
              <a:t>L’addestramento completa il percorso</a:t>
            </a:r>
          </a:p>
          <a:p>
            <a:pPr algn="ctr"/>
            <a:r>
              <a:rPr lang="it-IT" sz="1800">
                <a:latin typeface="Calibri" pitchFamily="34" charset="0"/>
              </a:rPr>
              <a:t>formativo, integrando le nozioni apprese</a:t>
            </a:r>
          </a:p>
          <a:p>
            <a:pPr algn="ctr"/>
            <a:r>
              <a:rPr lang="it-IT" sz="1800">
                <a:latin typeface="Calibri" pitchFamily="34" charset="0"/>
              </a:rPr>
              <a:t>durante i momenti di informazione e</a:t>
            </a:r>
          </a:p>
          <a:p>
            <a:pPr algn="ctr"/>
            <a:r>
              <a:rPr lang="it-IT" sz="1800">
                <a:latin typeface="Calibri" pitchFamily="34" charset="0"/>
              </a:rPr>
              <a:t>formazione, con la valutazione di aspetti</a:t>
            </a:r>
          </a:p>
          <a:p>
            <a:pPr algn="ctr"/>
            <a:r>
              <a:rPr lang="it-IT" sz="1800">
                <a:latin typeface="Calibri" pitchFamily="34" charset="0"/>
              </a:rPr>
              <a:t>e procedure pratiche ed operative,</a:t>
            </a:r>
          </a:p>
          <a:p>
            <a:pPr algn="ctr"/>
            <a:r>
              <a:rPr lang="it-IT" sz="1800">
                <a:latin typeface="Calibri" pitchFamily="34" charset="0"/>
              </a:rPr>
              <a:t>direttamente presso la postazione di</a:t>
            </a:r>
          </a:p>
          <a:p>
            <a:pPr algn="ctr"/>
            <a:r>
              <a:rPr lang="it-IT" sz="1800">
                <a:latin typeface="Calibri" pitchFamily="34" charset="0"/>
              </a:rPr>
              <a:t>lavoro e sotto la guida di personale</a:t>
            </a:r>
          </a:p>
          <a:p>
            <a:pPr algn="ctr"/>
            <a:r>
              <a:rPr lang="it-IT" sz="1800">
                <a:latin typeface="Calibri" pitchFamily="34" charset="0"/>
              </a:rPr>
              <a:t>esperto.</a:t>
            </a:r>
          </a:p>
        </p:txBody>
      </p:sp>
      <p:pic>
        <p:nvPicPr>
          <p:cNvPr id="22531" name="Picture 4" descr="addestramento"/>
          <p:cNvPicPr>
            <a:picLocks noChangeAspect="1" noChangeArrowheads="1"/>
          </p:cNvPicPr>
          <p:nvPr/>
        </p:nvPicPr>
        <p:blipFill>
          <a:blip r:embed="rId2" cstate="print"/>
          <a:srcRect/>
          <a:stretch>
            <a:fillRect/>
          </a:stretch>
        </p:blipFill>
        <p:spPr bwMode="auto">
          <a:xfrm>
            <a:off x="4775200" y="4292600"/>
            <a:ext cx="1770063"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1169</TotalTime>
  <Words>4119</Words>
  <Application>Microsoft Office PowerPoint</Application>
  <PresentationFormat>Presentazione su schermo (4:3)</PresentationFormat>
  <Paragraphs>528</Paragraphs>
  <Slides>61</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61</vt:i4>
      </vt:variant>
    </vt:vector>
  </HeadingPairs>
  <TitlesOfParts>
    <vt:vector size="67" baseType="lpstr">
      <vt:lpstr>Arial</vt:lpstr>
      <vt:lpstr>Calibri</vt:lpstr>
      <vt:lpstr>Comic Sans MS</vt:lpstr>
      <vt:lpstr>Symbol</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Giuliana Chiappini</dc:creator>
  <cp:lastModifiedBy>Dirigente</cp:lastModifiedBy>
  <cp:revision>35</cp:revision>
  <dcterms:created xsi:type="dcterms:W3CDTF">2013-04-09T08:32:31Z</dcterms:created>
  <dcterms:modified xsi:type="dcterms:W3CDTF">2025-04-15T10:43:02Z</dcterms:modified>
</cp:coreProperties>
</file>