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62" r:id="rId3"/>
    <p:sldId id="288" r:id="rId4"/>
    <p:sldId id="289" r:id="rId5"/>
    <p:sldId id="290" r:id="rId6"/>
    <p:sldId id="263" r:id="rId7"/>
    <p:sldId id="266" r:id="rId8"/>
    <p:sldId id="293" r:id="rId9"/>
    <p:sldId id="294" r:id="rId10"/>
    <p:sldId id="267" r:id="rId11"/>
    <p:sldId id="268" r:id="rId12"/>
    <p:sldId id="292" r:id="rId13"/>
    <p:sldId id="291" r:id="rId14"/>
    <p:sldId id="274" r:id="rId15"/>
    <p:sldId id="272" r:id="rId16"/>
    <p:sldId id="296" r:id="rId17"/>
    <p:sldId id="275" r:id="rId18"/>
    <p:sldId id="271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5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EA81"/>
    <a:srgbClr val="FF0066"/>
    <a:srgbClr val="007E39"/>
    <a:srgbClr val="0033CC"/>
    <a:srgbClr val="0099FF"/>
    <a:srgbClr val="FFDA65"/>
    <a:srgbClr val="DCE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15250"/>
      </p:ext>
    </p:extLst>
  </p:cSld>
  <p:clrMapOvr>
    <a:masterClrMapping/>
  </p:clrMapOvr>
  <p:transition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65971"/>
      </p:ext>
    </p:extLst>
  </p:cSld>
  <p:clrMapOvr>
    <a:masterClrMapping/>
  </p:clrMapOvr>
  <p:transition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22750"/>
      </p:ext>
    </p:extLst>
  </p:cSld>
  <p:clrMapOvr>
    <a:masterClrMapping/>
  </p:clrMapOvr>
  <p:transition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1808"/>
      </p:ext>
    </p:extLst>
  </p:cSld>
  <p:clrMapOvr>
    <a:masterClrMapping/>
  </p:clrMapOvr>
  <p:transition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38684"/>
      </p:ext>
    </p:extLst>
  </p:cSld>
  <p:clrMapOvr>
    <a:masterClrMapping/>
  </p:clrMapOvr>
  <p:transition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3597"/>
      </p:ext>
    </p:extLst>
  </p:cSld>
  <p:clrMapOvr>
    <a:masterClrMapping/>
  </p:clrMapOvr>
  <p:transition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2138"/>
      </p:ext>
    </p:extLst>
  </p:cSld>
  <p:clrMapOvr>
    <a:masterClrMapping/>
  </p:clrMapOvr>
  <p:transition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71889"/>
      </p:ext>
    </p:extLst>
  </p:cSld>
  <p:clrMapOvr>
    <a:masterClrMapping/>
  </p:clrMapOvr>
  <p:transition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24213"/>
      </p:ext>
    </p:extLst>
  </p:cSld>
  <p:clrMapOvr>
    <a:masterClrMapping/>
  </p:clrMapOvr>
  <p:transition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68835"/>
      </p:ext>
    </p:extLst>
  </p:cSld>
  <p:clrMapOvr>
    <a:masterClrMapping/>
  </p:clrMapOvr>
  <p:transition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15168"/>
      </p:ext>
    </p:extLst>
  </p:cSld>
  <p:clrMapOvr>
    <a:masterClrMapping/>
  </p:clrMapOvr>
  <p:transition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7078" y="437322"/>
            <a:ext cx="11317357" cy="5963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9493" y="1704011"/>
            <a:ext cx="9966960" cy="29260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Piccoli  storici …</a:t>
            </a:r>
            <a:b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 mirto</a:t>
            </a:r>
            <a:endParaRPr lang="it-IT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4492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491980"/>
            <a:ext cx="11317355" cy="5563428"/>
          </a:xfrm>
          <a:prstGeom prst="rect">
            <a:avLst/>
          </a:prstGeom>
          <a:effectLst>
            <a:outerShdw blurRad="939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954156" y="2796209"/>
            <a:ext cx="991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… 	e  a  MIRTO?</a:t>
            </a:r>
            <a:endParaRPr lang="it-IT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70294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791" y="251791"/>
            <a:ext cx="11714922" cy="63080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146313" y="5976731"/>
            <a:ext cx="989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Fonti (</a:t>
            </a:r>
            <a:r>
              <a:rPr lang="it-IT" sz="1200" dirty="0" err="1" smtClean="0"/>
              <a:t>sitografia</a:t>
            </a:r>
            <a:r>
              <a:rPr lang="it-IT" sz="1200" dirty="0" smtClean="0"/>
              <a:t> ):Meraviglie di Calabria e Ionio Notizie</a:t>
            </a:r>
            <a:endParaRPr lang="it-IT" sz="1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7" y="357809"/>
            <a:ext cx="3344258" cy="40816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2420998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25287" y="198783"/>
            <a:ext cx="11739096" cy="64538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146313" y="5976731"/>
            <a:ext cx="989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Fonti (</a:t>
            </a:r>
            <a:r>
              <a:rPr lang="it-IT" sz="1200" dirty="0" err="1" smtClean="0"/>
              <a:t>sitografia</a:t>
            </a:r>
            <a:r>
              <a:rPr lang="it-IT" sz="1200" dirty="0" smtClean="0"/>
              <a:t> ):Meraviglie di Calabria e Ionio Notizie</a:t>
            </a:r>
            <a:endParaRPr lang="it-IT" sz="1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7" y="357809"/>
            <a:ext cx="3344258" cy="40816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3" y="357809"/>
            <a:ext cx="5048250" cy="381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8585554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2035" y="225287"/>
            <a:ext cx="11752348" cy="64273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146313" y="5976731"/>
            <a:ext cx="989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Fonti (</a:t>
            </a:r>
            <a:r>
              <a:rPr lang="it-IT" sz="1200" dirty="0" err="1" smtClean="0"/>
              <a:t>sitografia</a:t>
            </a:r>
            <a:r>
              <a:rPr lang="it-IT" sz="1200" dirty="0" smtClean="0"/>
              <a:t> ):Meraviglie di Calabria e Ionio Notizie</a:t>
            </a:r>
            <a:endParaRPr lang="it-IT" sz="1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7" y="357809"/>
            <a:ext cx="3344258" cy="40816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3" y="357809"/>
            <a:ext cx="5048250" cy="381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09" y="1987827"/>
            <a:ext cx="5048250" cy="381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1093670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36104" y="1325217"/>
            <a:ext cx="12165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>
                <a:solidFill>
                  <a:srgbClr val="FF0000"/>
                </a:solidFill>
              </a:rPr>
              <a:t>La</a:t>
            </a:r>
            <a:r>
              <a:rPr lang="it-IT" sz="7200" b="1" dirty="0" smtClean="0">
                <a:solidFill>
                  <a:srgbClr val="FF0000"/>
                </a:solidFill>
              </a:rPr>
              <a:t>   FLIPPED     										</a:t>
            </a:r>
          </a:p>
          <a:p>
            <a:endParaRPr lang="it-IT" sz="7200" b="1" dirty="0">
              <a:solidFill>
                <a:srgbClr val="FF0000"/>
              </a:solidFill>
            </a:endParaRPr>
          </a:p>
          <a:p>
            <a:r>
              <a:rPr lang="it-IT" sz="7200" b="1" dirty="0" smtClean="0">
                <a:solidFill>
                  <a:srgbClr val="FF0000"/>
                </a:solidFill>
              </a:rPr>
              <a:t>								CLASSROOM  </a:t>
            </a:r>
            <a:r>
              <a:rPr lang="it-IT" sz="7200" dirty="0" smtClean="0">
                <a:solidFill>
                  <a:srgbClr val="FF0000"/>
                </a:solidFill>
              </a:rPr>
              <a:t>….</a:t>
            </a:r>
            <a:endParaRPr lang="it-IT" sz="72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3922644"/>
            <a:ext cx="3953564" cy="22238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67" y="4890052"/>
            <a:ext cx="2516441" cy="14154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92" y="857250"/>
            <a:ext cx="3871108" cy="21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8836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25287" y="227771"/>
            <a:ext cx="11728174" cy="6414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" y="227771"/>
            <a:ext cx="4711148" cy="6414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67" y="219488"/>
            <a:ext cx="4816752" cy="64223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CasellaDiTesto 3"/>
          <p:cNvSpPr txBox="1"/>
          <p:nvPr/>
        </p:nvSpPr>
        <p:spPr>
          <a:xfrm>
            <a:off x="5680822" y="854765"/>
            <a:ext cx="684996" cy="6400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CLASSE</a:t>
            </a:r>
            <a:r>
              <a:rPr lang="it-IT" sz="2400" dirty="0" smtClean="0"/>
              <a:t> 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93233" y="4823791"/>
            <a:ext cx="106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III°A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502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25287" y="227771"/>
            <a:ext cx="11728174" cy="6414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239570" y="576470"/>
            <a:ext cx="684996" cy="6400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CLASSE</a:t>
            </a:r>
            <a:r>
              <a:rPr lang="it-IT" sz="2400" dirty="0" smtClean="0"/>
              <a:t> 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051981" y="4731026"/>
            <a:ext cx="106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III°A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7" y="576470"/>
            <a:ext cx="7772222" cy="54333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69180116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4000" y="821634"/>
            <a:ext cx="9793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4000" b="1" dirty="0" smtClean="0">
                <a:solidFill>
                  <a:srgbClr val="FF0066"/>
                </a:solidFill>
              </a:rPr>
              <a:t>… …  ….</a:t>
            </a:r>
            <a:r>
              <a:rPr lang="it-IT" sz="7200" b="1" dirty="0">
                <a:solidFill>
                  <a:srgbClr val="FF0066"/>
                </a:solidFill>
              </a:rPr>
              <a:t>i</a:t>
            </a:r>
            <a:r>
              <a:rPr lang="it-IT" sz="7200" b="1" dirty="0" smtClean="0">
                <a:solidFill>
                  <a:srgbClr val="FF0066"/>
                </a:solidFill>
              </a:rPr>
              <a:t>l COOPERATIVE  LEARNING…</a:t>
            </a:r>
            <a:endParaRPr lang="it-IT" sz="7200" b="1" dirty="0">
              <a:solidFill>
                <a:srgbClr val="FF0066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03" y="4320208"/>
            <a:ext cx="3227644" cy="18155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4" y="424070"/>
            <a:ext cx="3240753" cy="57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58335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1" y="245164"/>
            <a:ext cx="11728176" cy="64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7502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791" y="212035"/>
            <a:ext cx="11688418" cy="6522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669">
            <a:off x="1164319" y="724834"/>
            <a:ext cx="4127627" cy="55035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966">
            <a:off x="7111136" y="594053"/>
            <a:ext cx="4101230" cy="55970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167646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6971" y="259524"/>
            <a:ext cx="9966960" cy="2926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Piccoli  storici …</a:t>
            </a:r>
            <a:b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 mirto</a:t>
            </a:r>
            <a:endParaRPr lang="it-IT" sz="5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64974" y="3535366"/>
            <a:ext cx="901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IC  CROSIA</a:t>
            </a:r>
          </a:p>
        </p:txBody>
      </p:sp>
    </p:spTree>
    <p:extLst>
      <p:ext uri="{BB962C8B-B14F-4D97-AF65-F5344CB8AC3E}">
        <p14:creationId xmlns:p14="http://schemas.microsoft.com/office/powerpoint/2010/main" val="218348071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41290" y="715616"/>
            <a:ext cx="9766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0099FF"/>
                </a:solidFill>
              </a:rPr>
              <a:t>… la  </a:t>
            </a:r>
            <a:r>
              <a:rPr lang="it-IT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SITOGRAFIA</a:t>
            </a:r>
            <a:r>
              <a:rPr lang="it-IT" sz="6000" b="1" dirty="0" smtClean="0">
                <a:solidFill>
                  <a:srgbClr val="0099FF"/>
                </a:solidFill>
              </a:rPr>
              <a:t> </a:t>
            </a:r>
          </a:p>
          <a:p>
            <a:pPr algn="ctr"/>
            <a:r>
              <a:rPr lang="it-IT" sz="6000" b="1" dirty="0" smtClean="0">
                <a:solidFill>
                  <a:srgbClr val="0099FF"/>
                </a:solidFill>
              </a:rPr>
              <a:t> fornita  dall’insegnante…</a:t>
            </a:r>
            <a:endParaRPr lang="it-IT" sz="6000" b="1" dirty="0">
              <a:solidFill>
                <a:srgbClr val="0099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81" y="3226118"/>
            <a:ext cx="5300870" cy="29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4846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7" y="1014032"/>
            <a:ext cx="5410577" cy="30434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4" y="2329317"/>
            <a:ext cx="6144588" cy="34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611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0087" y="755375"/>
            <a:ext cx="10946295" cy="421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4800" dirty="0" smtClean="0">
                <a:solidFill>
                  <a:srgbClr val="007E39"/>
                </a:solidFill>
              </a:rPr>
              <a:t>…</a:t>
            </a:r>
            <a:r>
              <a:rPr lang="it-IT" sz="4800" dirty="0" smtClean="0">
                <a:solidFill>
                  <a:srgbClr val="00B050"/>
                </a:solidFill>
              </a:rPr>
              <a:t> </a:t>
            </a:r>
            <a:r>
              <a:rPr lang="it-IT" sz="7200" dirty="0" smtClean="0">
                <a:solidFill>
                  <a:srgbClr val="00B050"/>
                </a:solidFill>
              </a:rPr>
              <a:t>e tanto  </a:t>
            </a:r>
            <a:r>
              <a:rPr lang="it-IT" sz="7200" b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AMORE</a:t>
            </a:r>
            <a:r>
              <a:rPr lang="it-IT" sz="7200" dirty="0" smtClean="0">
                <a:solidFill>
                  <a:srgbClr val="00B050"/>
                </a:solidFill>
              </a:rPr>
              <a:t>  </a:t>
            </a:r>
          </a:p>
          <a:p>
            <a:pPr algn="ctr">
              <a:lnSpc>
                <a:spcPct val="200000"/>
              </a:lnSpc>
            </a:pPr>
            <a:r>
              <a:rPr lang="it-IT" sz="7200" dirty="0" smtClean="0">
                <a:solidFill>
                  <a:srgbClr val="00B050"/>
                </a:solidFill>
              </a:rPr>
              <a:t>per  il  proprio  paese </a:t>
            </a:r>
            <a:r>
              <a:rPr lang="it-IT" sz="7200" dirty="0" smtClean="0">
                <a:solidFill>
                  <a:srgbClr val="007E39"/>
                </a:solidFill>
              </a:rPr>
              <a:t>!</a:t>
            </a:r>
            <a:endParaRPr lang="it-IT" sz="7200" dirty="0">
              <a:solidFill>
                <a:srgbClr val="007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7516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68356"/>
            <a:ext cx="11595652" cy="63444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1400063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251790"/>
            <a:ext cx="11754678" cy="636104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8834004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98782"/>
            <a:ext cx="11675166" cy="64140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7190024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2035" y="225287"/>
            <a:ext cx="11714922" cy="64405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0" y="821635"/>
            <a:ext cx="4001495" cy="28684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92" y="728869"/>
            <a:ext cx="3996867" cy="29612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75" y="3690071"/>
            <a:ext cx="4780183" cy="27964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71334847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5287" y="212035"/>
            <a:ext cx="11750944" cy="64578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013">
            <a:off x="636107" y="821892"/>
            <a:ext cx="5685182" cy="413467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565">
            <a:off x="5897218" y="2093844"/>
            <a:ext cx="5724940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428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5287" y="225287"/>
            <a:ext cx="11728174" cy="640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609601"/>
            <a:ext cx="10442713" cy="56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53134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410817"/>
            <a:ext cx="11357113" cy="610925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211165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9736" y="365541"/>
            <a:ext cx="9966960" cy="2926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Piccoli  storici …</a:t>
            </a:r>
            <a:b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 mirto</a:t>
            </a:r>
            <a:endParaRPr lang="it-IT" sz="5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64974" y="3535366"/>
            <a:ext cx="901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IC  CROSIA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3808" y="4195368"/>
            <a:ext cx="645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Plesso Via </a:t>
            </a:r>
            <a:r>
              <a:rPr lang="it-IT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dell’Arte</a:t>
            </a:r>
            <a:endParaRPr 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8002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5287" y="185530"/>
            <a:ext cx="11767930" cy="641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4" y="768627"/>
            <a:ext cx="7248939" cy="5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45484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397566"/>
            <a:ext cx="11357113" cy="597673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5074355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8539" y="172278"/>
            <a:ext cx="11688418" cy="6400800"/>
          </a:xfrm>
          <a:prstGeom prst="rect">
            <a:avLst/>
          </a:prstGeom>
          <a:gradFill flip="none" rotWithShape="1">
            <a:gsLst>
              <a:gs pos="0">
                <a:srgbClr val="6CEA81">
                  <a:tint val="66000"/>
                  <a:satMod val="160000"/>
                </a:srgbClr>
              </a:gs>
              <a:gs pos="50000">
                <a:srgbClr val="6CEA81">
                  <a:tint val="44500"/>
                  <a:satMod val="160000"/>
                </a:srgbClr>
              </a:gs>
              <a:gs pos="100000">
                <a:srgbClr val="6CEA81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054087" y="1351723"/>
            <a:ext cx="8150087" cy="347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t-IT" sz="48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GRAZIE  PER  L’ATTENZIONE !</a:t>
            </a:r>
            <a:endParaRPr lang="it-IT" sz="48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3251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9736" y="403945"/>
            <a:ext cx="9966960" cy="2926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Piccoli  storici …</a:t>
            </a:r>
            <a:b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 mirto</a:t>
            </a:r>
            <a:endParaRPr lang="it-IT" sz="5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64974" y="3535366"/>
            <a:ext cx="901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IC  CROSIA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3808" y="4179387"/>
            <a:ext cx="645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Plesso Via </a:t>
            </a:r>
            <a:r>
              <a:rPr lang="it-IT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dell’Arte</a:t>
            </a:r>
            <a:endParaRPr 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65980" y="4846393"/>
            <a:ext cx="310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Classe  3°A</a:t>
            </a: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8062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62988" y="347727"/>
            <a:ext cx="9966960" cy="2926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Piccoli  storici …</a:t>
            </a:r>
            <a:b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 mirto</a:t>
            </a:r>
            <a:endParaRPr lang="it-IT" sz="5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64974" y="3535366"/>
            <a:ext cx="901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IC  CROSIA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3808" y="4165635"/>
            <a:ext cx="645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Plesso Via </a:t>
            </a:r>
            <a:r>
              <a:rPr lang="it-IT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dell’Arte</a:t>
            </a:r>
            <a:endParaRPr 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65980" y="4846393"/>
            <a:ext cx="310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Classe  3°A</a:t>
            </a: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47930" y="5685183"/>
            <a:ext cx="373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Ins</a:t>
            </a:r>
            <a:r>
              <a:rPr lang="it-IT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it-IT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Cuda</a:t>
            </a:r>
            <a:r>
              <a:rPr lang="it-IT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Francesca</a:t>
            </a:r>
            <a:endParaRPr 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5844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5287" y="185530"/>
            <a:ext cx="11661913" cy="6467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93913" y="1258956"/>
            <a:ext cx="100583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rgbClr val="007E39"/>
                </a:solidFill>
              </a:rPr>
              <a:t>«</a:t>
            </a:r>
            <a:r>
              <a:rPr lang="it-IT" sz="3200" b="1" dirty="0" smtClean="0">
                <a:solidFill>
                  <a:srgbClr val="007E39"/>
                </a:solidFill>
              </a:rPr>
              <a:t>Lo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STORICO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200" b="1" dirty="0" smtClean="0">
                <a:solidFill>
                  <a:srgbClr val="007E39"/>
                </a:solidFill>
              </a:rPr>
              <a:t>ricostruisce gli avvenimenti del </a:t>
            </a:r>
            <a:r>
              <a:rPr lang="it-IT" sz="3200" b="1" dirty="0" smtClean="0">
                <a:solidFill>
                  <a:srgbClr val="002060"/>
                </a:solidFill>
              </a:rPr>
              <a:t>passato</a:t>
            </a:r>
            <a:r>
              <a:rPr lang="it-IT" sz="3200" b="1" dirty="0" smtClean="0">
                <a:solidFill>
                  <a:srgbClr val="007E39"/>
                </a:solidFill>
              </a:rPr>
              <a:t> attraverso la </a:t>
            </a:r>
            <a:r>
              <a:rPr lang="it-IT" sz="3200" b="1" dirty="0" smtClean="0">
                <a:solidFill>
                  <a:srgbClr val="FF0066"/>
                </a:solidFill>
              </a:rPr>
              <a:t>ricerca </a:t>
            </a:r>
            <a:r>
              <a:rPr lang="it-IT" sz="3200" b="1" dirty="0" smtClean="0">
                <a:solidFill>
                  <a:srgbClr val="007E39"/>
                </a:solidFill>
              </a:rPr>
              <a:t>e lo studio dei documenti e delle tracce</a:t>
            </a:r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solidFill>
                  <a:srgbClr val="007E39"/>
                </a:solidFill>
              </a:rPr>
              <a:t>che gli uomini hanno lasciato nel loro passaggio»</a:t>
            </a:r>
          </a:p>
          <a:p>
            <a:pPr algn="ctr"/>
            <a:endParaRPr lang="it-IT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(B. Proto, </a:t>
            </a:r>
            <a:r>
              <a:rPr lang="it-IT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Guida alla conoscenza storica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Mursia</a:t>
            </a:r>
            <a:r>
              <a:rPr lang="it-IT" b="1" dirty="0" smtClean="0">
                <a:solidFill>
                  <a:srgbClr val="00B050"/>
                </a:solidFill>
              </a:rPr>
              <a:t>)</a:t>
            </a:r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937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035" y="225287"/>
            <a:ext cx="11714922" cy="63477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32452" y="1563757"/>
            <a:ext cx="991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 OGNI  PAESE O  CITTA’</a:t>
            </a:r>
            <a:endParaRPr lang="it-IT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2218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2278" y="212035"/>
            <a:ext cx="11807687" cy="63875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929809" y="2888974"/>
            <a:ext cx="555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CI </a:t>
            </a:r>
            <a:r>
              <a:rPr 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SONO </a:t>
            </a:r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TRACCE DEL </a:t>
            </a: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PASSATO</a:t>
            </a:r>
            <a:endParaRPr lang="it-I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32452" y="1563757"/>
            <a:ext cx="991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 OGNI  PAESE O  CITTA’</a:t>
            </a:r>
            <a:endParaRPr lang="it-IT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59883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5287" y="225287"/>
            <a:ext cx="11728174" cy="63610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10817" y="4214191"/>
            <a:ext cx="108535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CHE AIUTANO A CAPIRE LA VITA DEGLI UOMINI </a:t>
            </a:r>
            <a:endParaRPr lang="it-IT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2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VISSUTI  </a:t>
            </a:r>
            <a:r>
              <a:rPr 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PRIMA  DI NOI </a:t>
            </a:r>
            <a:r>
              <a:rPr lang="it-IT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!!!</a:t>
            </a:r>
            <a:endParaRPr lang="it-IT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29809" y="2888974"/>
            <a:ext cx="555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CI </a:t>
            </a:r>
            <a:r>
              <a:rPr lang="it-IT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SONO </a:t>
            </a:r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TRACCE DEL </a:t>
            </a: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PASSATO</a:t>
            </a:r>
            <a:endParaRPr lang="it-I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32452" y="1563757"/>
            <a:ext cx="991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 OGNI  PAESE O  CITTA’</a:t>
            </a:r>
            <a:endParaRPr lang="it-IT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54137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160</TotalTime>
  <Words>185</Words>
  <Application>Microsoft Office PowerPoint</Application>
  <PresentationFormat>Widescreen</PresentationFormat>
  <Paragraphs>42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Comic Sans MS</vt:lpstr>
      <vt:lpstr>Corbel</vt:lpstr>
      <vt:lpstr>Base</vt:lpstr>
      <vt:lpstr>Piccoli  storici … a  mirto</vt:lpstr>
      <vt:lpstr>Piccoli  storici … a  mirto</vt:lpstr>
      <vt:lpstr>Piccoli  storici … a  mirto</vt:lpstr>
      <vt:lpstr>Piccoli  storici … a  mirto</vt:lpstr>
      <vt:lpstr>Piccoli  storici … a  mirto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Piccoli  storici … a  mirto</dc:title>
  <dc:creator>franc</dc:creator>
  <cp:lastModifiedBy>franc</cp:lastModifiedBy>
  <cp:revision>55</cp:revision>
  <dcterms:created xsi:type="dcterms:W3CDTF">2024-11-14T09:16:02Z</dcterms:created>
  <dcterms:modified xsi:type="dcterms:W3CDTF">2024-11-15T14:17:20Z</dcterms:modified>
</cp:coreProperties>
</file>