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7663490-13BE-4221-9D1B-EF5B4FC8DDF7}" type="datetimeFigureOut">
              <a:rPr lang="it-IT" smtClean="0"/>
              <a:t>28/10/2024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112850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57663490-13BE-4221-9D1B-EF5B4FC8DDF7}" type="datetimeFigureOut">
              <a:rPr lang="it-IT" smtClean="0"/>
              <a:t>28/10/2024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371875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57663490-13BE-4221-9D1B-EF5B4FC8DDF7}" type="datetimeFigureOut">
              <a:rPr lang="it-IT" smtClean="0"/>
              <a:t>28/10/2024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DA86FA-E8CC-4C1A-96C7-09385DC7B935}"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28556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57663490-13BE-4221-9D1B-EF5B4FC8DDF7}" type="datetimeFigureOut">
              <a:rPr lang="it-IT" smtClean="0"/>
              <a:t>28/10/2024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3060053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57663490-13BE-4221-9D1B-EF5B4FC8DDF7}" type="datetimeFigureOut">
              <a:rPr lang="it-IT" smtClean="0"/>
              <a:t>28/10/2024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DA86FA-E8CC-4C1A-96C7-09385DC7B935}"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63104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57663490-13BE-4221-9D1B-EF5B4FC8DDF7}" type="datetimeFigureOut">
              <a:rPr lang="it-IT" smtClean="0"/>
              <a:t>28/10/2024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11455844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7663490-13BE-4221-9D1B-EF5B4FC8DDF7}" type="datetimeFigureOut">
              <a:rPr lang="it-IT" smtClean="0"/>
              <a:t>28/10/2024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2882054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7663490-13BE-4221-9D1B-EF5B4FC8DDF7}" type="datetimeFigureOut">
              <a:rPr lang="it-IT" smtClean="0"/>
              <a:t>28/10/2024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1688417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57663490-13BE-4221-9D1B-EF5B4FC8DDF7}" type="datetimeFigureOut">
              <a:rPr lang="it-IT" smtClean="0"/>
              <a:t>28/10/2024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30391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57663490-13BE-4221-9D1B-EF5B4FC8DDF7}" type="datetimeFigureOut">
              <a:rPr lang="it-IT" smtClean="0"/>
              <a:t>28/10/2024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396228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57663490-13BE-4221-9D1B-EF5B4FC8DDF7}" type="datetimeFigureOut">
              <a:rPr lang="it-IT" smtClean="0"/>
              <a:t>28/10/2024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125113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57663490-13BE-4221-9D1B-EF5B4FC8DDF7}" type="datetimeFigureOut">
              <a:rPr lang="it-IT" smtClean="0"/>
              <a:t>28/10/2024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2997573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57663490-13BE-4221-9D1B-EF5B4FC8DDF7}" type="datetimeFigureOut">
              <a:rPr lang="it-IT" smtClean="0"/>
              <a:t>28/10/2024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2058092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63490-13BE-4221-9D1B-EF5B4FC8DDF7}" type="datetimeFigureOut">
              <a:rPr lang="it-IT" smtClean="0"/>
              <a:t>28/10/2024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2072496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smtClean="0"/>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57663490-13BE-4221-9D1B-EF5B4FC8DDF7}" type="datetimeFigureOut">
              <a:rPr lang="it-IT" smtClean="0"/>
              <a:t>28/10/2024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1519911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57663490-13BE-4221-9D1B-EF5B4FC8DDF7}" type="datetimeFigureOut">
              <a:rPr lang="it-IT" smtClean="0"/>
              <a:t>28/10/2024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4DA86FA-E8CC-4C1A-96C7-09385DC7B935}" type="slidenum">
              <a:rPr lang="it-IT" smtClean="0"/>
              <a:t>‹N›</a:t>
            </a:fld>
            <a:endParaRPr lang="it-IT"/>
          </a:p>
        </p:txBody>
      </p:sp>
    </p:spTree>
    <p:extLst>
      <p:ext uri="{BB962C8B-B14F-4D97-AF65-F5344CB8AC3E}">
        <p14:creationId xmlns:p14="http://schemas.microsoft.com/office/powerpoint/2010/main" val="2399346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663490-13BE-4221-9D1B-EF5B4FC8DDF7}" type="datetimeFigureOut">
              <a:rPr lang="it-IT" smtClean="0"/>
              <a:t>28/10/2024</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4DA86FA-E8CC-4C1A-96C7-09385DC7B935}" type="slidenum">
              <a:rPr lang="it-IT" smtClean="0"/>
              <a:t>‹N›</a:t>
            </a:fld>
            <a:endParaRPr lang="it-IT"/>
          </a:p>
        </p:txBody>
      </p:sp>
    </p:spTree>
    <p:extLst>
      <p:ext uri="{BB962C8B-B14F-4D97-AF65-F5344CB8AC3E}">
        <p14:creationId xmlns:p14="http://schemas.microsoft.com/office/powerpoint/2010/main" val="907552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ttotitolo 6"/>
          <p:cNvSpPr txBox="1">
            <a:spLocks noGrp="1"/>
          </p:cNvSpPr>
          <p:nvPr>
            <p:ph type="subTitle" idx="1"/>
          </p:nvPr>
        </p:nvSpPr>
        <p:spPr>
          <a:xfrm>
            <a:off x="790575" y="177800"/>
            <a:ext cx="8761413" cy="6827510"/>
          </a:xfrm>
          <a:prstGeom prst="rect">
            <a:avLst/>
          </a:prstGeom>
          <a:noFill/>
        </p:spPr>
        <p:txBody>
          <a:bodyPr wrap="square" rtlCol="0">
            <a:spAutoFit/>
          </a:bodyPr>
          <a:lstStyle/>
          <a:p>
            <a:pPr algn="l"/>
            <a:r>
              <a:rPr lang="it-IT" sz="2000" dirty="0">
                <a:solidFill>
                  <a:schemeClr val="tx1"/>
                </a:solidFill>
              </a:rPr>
              <a:t>Dopo una lunga </a:t>
            </a:r>
            <a:r>
              <a:rPr lang="it-IT" sz="2000" b="1" dirty="0">
                <a:solidFill>
                  <a:schemeClr val="tx1"/>
                </a:solidFill>
                <a:effectLst>
                  <a:outerShdw blurRad="38100" dist="38100" dir="2700000" algn="tl">
                    <a:srgbClr val="000000">
                      <a:alpha val="43137"/>
                    </a:srgbClr>
                  </a:outerShdw>
                </a:effectLst>
              </a:rPr>
              <a:t>gestazione è diventato finalmente legge il </a:t>
            </a:r>
            <a:r>
              <a:rPr lang="it-IT" sz="2000" b="1" dirty="0" err="1">
                <a:solidFill>
                  <a:schemeClr val="tx1"/>
                </a:solidFill>
                <a:effectLst>
                  <a:outerShdw blurRad="38100" dist="38100" dir="2700000" algn="tl">
                    <a:srgbClr val="000000">
                      <a:alpha val="43137"/>
                    </a:srgbClr>
                  </a:outerShdw>
                </a:effectLst>
              </a:rPr>
              <a:t>ddl</a:t>
            </a:r>
            <a:r>
              <a:rPr lang="it-IT" sz="2000" b="1" dirty="0">
                <a:solidFill>
                  <a:schemeClr val="tx1"/>
                </a:solidFill>
                <a:effectLst>
                  <a:outerShdw blurRad="38100" dist="38100" dir="2700000" algn="tl">
                    <a:srgbClr val="000000">
                      <a:alpha val="43137"/>
                    </a:srgbClr>
                  </a:outerShdw>
                </a:effectLst>
              </a:rPr>
              <a:t> 1830 sulla riforma dei criteri di valutazione degli apprendimenti nella scuola primaria e del comportamento nella scuola secondaria di primo e di secondo grado.</a:t>
            </a:r>
          </a:p>
          <a:p>
            <a:pPr algn="l"/>
            <a:r>
              <a:rPr lang="it-IT" sz="2000" b="1" dirty="0">
                <a:solidFill>
                  <a:schemeClr val="tx1"/>
                </a:solidFill>
              </a:rPr>
              <a:t>La legge, pubblicata in Gazzetta </a:t>
            </a:r>
            <a:r>
              <a:rPr lang="it-IT" sz="2000" b="1" dirty="0" smtClean="0">
                <a:solidFill>
                  <a:schemeClr val="tx1"/>
                </a:solidFill>
              </a:rPr>
              <a:t>il 16 </a:t>
            </a:r>
            <a:r>
              <a:rPr lang="it-IT" sz="2000" b="1" dirty="0">
                <a:solidFill>
                  <a:schemeClr val="tx1"/>
                </a:solidFill>
              </a:rPr>
              <a:t>ottobre, entra in vigore il 30 ottobre ed è rubricata</a:t>
            </a:r>
            <a:r>
              <a:rPr lang="it-IT" sz="2000" dirty="0"/>
              <a:t> </a:t>
            </a:r>
            <a:r>
              <a:rPr lang="it-IT" sz="2000" i="1" dirty="0">
                <a:solidFill>
                  <a:srgbClr val="FF0000"/>
                </a:solidFill>
              </a:rPr>
              <a:t>Revisione della disciplina in materia di valutazione delle studentesse e degli studenti, di tutela dell’autorevolezza del personale scolastico nonché di indirizzi scolastici differenziati</a:t>
            </a:r>
            <a:r>
              <a:rPr lang="it-IT" sz="2000" dirty="0">
                <a:solidFill>
                  <a:srgbClr val="FF0000"/>
                </a:solidFill>
              </a:rPr>
              <a:t>, </a:t>
            </a:r>
            <a:endParaRPr lang="it-IT" sz="2000" dirty="0" smtClean="0">
              <a:solidFill>
                <a:srgbClr val="FF0000"/>
              </a:solidFill>
            </a:endParaRPr>
          </a:p>
          <a:p>
            <a:pPr algn="l"/>
            <a:r>
              <a:rPr lang="it-IT" sz="2000" b="1" dirty="0" smtClean="0">
                <a:solidFill>
                  <a:schemeClr val="tx1"/>
                </a:solidFill>
                <a:effectLst>
                  <a:outerShdw blurRad="38100" dist="38100" dir="2700000" algn="tl">
                    <a:srgbClr val="000000">
                      <a:alpha val="43137"/>
                    </a:srgbClr>
                  </a:outerShdw>
                </a:effectLst>
              </a:rPr>
              <a:t>Consta </a:t>
            </a:r>
            <a:r>
              <a:rPr lang="it-IT" sz="2000" b="1" dirty="0">
                <a:solidFill>
                  <a:schemeClr val="tx1"/>
                </a:solidFill>
                <a:effectLst>
                  <a:outerShdw blurRad="38100" dist="38100" dir="2700000" algn="tl">
                    <a:srgbClr val="000000">
                      <a:alpha val="43137"/>
                    </a:srgbClr>
                  </a:outerShdw>
                </a:effectLst>
              </a:rPr>
              <a:t>di </a:t>
            </a:r>
            <a:r>
              <a:rPr lang="it-IT" sz="2000" b="1" dirty="0">
                <a:solidFill>
                  <a:srgbClr val="FF0000"/>
                </a:solidFill>
                <a:effectLst>
                  <a:outerShdw blurRad="38100" dist="38100" dir="2700000" algn="tl">
                    <a:srgbClr val="000000">
                      <a:alpha val="43137"/>
                    </a:srgbClr>
                  </a:outerShdw>
                </a:effectLst>
              </a:rPr>
              <a:t>tre </a:t>
            </a:r>
            <a:r>
              <a:rPr lang="it-IT" sz="2000" b="1" dirty="0">
                <a:effectLst>
                  <a:outerShdw blurRad="38100" dist="38100" dir="2700000" algn="tl">
                    <a:srgbClr val="000000">
                      <a:alpha val="43137"/>
                    </a:srgbClr>
                  </a:outerShdw>
                </a:effectLst>
              </a:rPr>
              <a:t>articoli</a:t>
            </a:r>
            <a:r>
              <a:rPr lang="it-IT" sz="2000" dirty="0"/>
              <a:t>, </a:t>
            </a:r>
            <a:r>
              <a:rPr lang="it-IT" sz="2000" dirty="0">
                <a:solidFill>
                  <a:schemeClr val="tx1"/>
                </a:solidFill>
              </a:rPr>
              <a:t>dei quali </a:t>
            </a:r>
            <a:endParaRPr lang="it-IT" sz="2000" dirty="0" smtClean="0">
              <a:solidFill>
                <a:schemeClr val="tx1"/>
              </a:solidFill>
            </a:endParaRPr>
          </a:p>
          <a:p>
            <a:pPr marL="342900" indent="-342900" algn="l">
              <a:buFont typeface="Wingdings" panose="05000000000000000000" pitchFamily="2" charset="2"/>
              <a:buChar char="q"/>
            </a:pPr>
            <a:r>
              <a:rPr lang="it-IT" sz="2000" b="1" dirty="0" smtClean="0">
                <a:solidFill>
                  <a:srgbClr val="FF0000"/>
                </a:solidFill>
                <a:effectLst>
                  <a:outerShdw blurRad="38100" dist="38100" dir="2700000" algn="tl">
                    <a:srgbClr val="000000">
                      <a:alpha val="43137"/>
                    </a:srgbClr>
                  </a:outerShdw>
                </a:effectLst>
              </a:rPr>
              <a:t>il </a:t>
            </a:r>
            <a:r>
              <a:rPr lang="it-IT" sz="2000" b="1" dirty="0">
                <a:solidFill>
                  <a:srgbClr val="FF0000"/>
                </a:solidFill>
                <a:effectLst>
                  <a:outerShdw blurRad="38100" dist="38100" dir="2700000" algn="tl">
                    <a:srgbClr val="000000">
                      <a:alpha val="43137"/>
                    </a:srgbClr>
                  </a:outerShdw>
                </a:effectLst>
              </a:rPr>
              <a:t>primo e il terzo sono di interesse generale </a:t>
            </a:r>
            <a:r>
              <a:rPr lang="it-IT" sz="2000" dirty="0">
                <a:solidFill>
                  <a:schemeClr val="tx1"/>
                </a:solidFill>
              </a:rPr>
              <a:t>in quanto toccano i temi appena accennati. </a:t>
            </a:r>
            <a:endParaRPr lang="it-IT" sz="2000" dirty="0" smtClean="0">
              <a:solidFill>
                <a:schemeClr val="tx1"/>
              </a:solidFill>
            </a:endParaRPr>
          </a:p>
          <a:p>
            <a:pPr marL="342900" indent="-342900" algn="l">
              <a:buFont typeface="Wingdings" panose="05000000000000000000" pitchFamily="2" charset="2"/>
              <a:buChar char="q"/>
            </a:pPr>
            <a:r>
              <a:rPr lang="it-IT" sz="2000" b="1" dirty="0" smtClean="0">
                <a:solidFill>
                  <a:srgbClr val="FF0000"/>
                </a:solidFill>
                <a:effectLst>
                  <a:outerShdw blurRad="38100" dist="38100" dir="2700000" algn="tl">
                    <a:srgbClr val="000000">
                      <a:alpha val="43137"/>
                    </a:srgbClr>
                  </a:outerShdw>
                </a:effectLst>
              </a:rPr>
              <a:t>Il </a:t>
            </a:r>
            <a:r>
              <a:rPr lang="it-IT" sz="2000" b="1" dirty="0">
                <a:solidFill>
                  <a:srgbClr val="FF0000"/>
                </a:solidFill>
                <a:effectLst>
                  <a:outerShdw blurRad="38100" dist="38100" dir="2700000" algn="tl">
                    <a:srgbClr val="000000">
                      <a:alpha val="43137"/>
                    </a:srgbClr>
                  </a:outerShdw>
                </a:effectLst>
              </a:rPr>
              <a:t>secondo, invece, detta disposizioni relative alle scuole del primo ciclo (primarie e secondarie di primo grado) che adottano il metodo </a:t>
            </a:r>
            <a:r>
              <a:rPr lang="it-IT" sz="2000" b="1" u="sng" dirty="0">
                <a:solidFill>
                  <a:srgbClr val="FF0000"/>
                </a:solidFill>
                <a:effectLst>
                  <a:outerShdw blurRad="38100" dist="38100" dir="2700000" algn="tl">
                    <a:srgbClr val="000000">
                      <a:alpha val="43137"/>
                    </a:srgbClr>
                  </a:outerShdw>
                </a:effectLst>
              </a:rPr>
              <a:t>Montessori:</a:t>
            </a:r>
            <a:r>
              <a:rPr lang="it-IT" sz="2000" b="1" dirty="0">
                <a:solidFill>
                  <a:srgbClr val="FF0000"/>
                </a:solidFill>
                <a:effectLst>
                  <a:outerShdw blurRad="38100" dist="38100" dir="2700000" algn="tl">
                    <a:srgbClr val="000000">
                      <a:alpha val="43137"/>
                    </a:srgbClr>
                  </a:outerShdw>
                </a:effectLst>
              </a:rPr>
              <a:t> ne viene </a:t>
            </a:r>
            <a:r>
              <a:rPr lang="it-IT" sz="2000" b="1" u="sng" dirty="0">
                <a:solidFill>
                  <a:srgbClr val="FF0000"/>
                </a:solidFill>
                <a:effectLst>
                  <a:outerShdw blurRad="38100" dist="38100" dir="2700000" algn="tl">
                    <a:srgbClr val="000000">
                      <a:alpha val="43137"/>
                    </a:srgbClr>
                  </a:outerShdw>
                </a:effectLst>
              </a:rPr>
              <a:t>“liberalizzato” l’accesso </a:t>
            </a:r>
            <a:r>
              <a:rPr lang="it-IT" sz="2000" b="1" dirty="0">
                <a:solidFill>
                  <a:srgbClr val="FF0000"/>
                </a:solidFill>
                <a:effectLst>
                  <a:outerShdw blurRad="38100" dist="38100" dir="2700000" algn="tl">
                    <a:srgbClr val="000000">
                      <a:alpha val="43137"/>
                    </a:srgbClr>
                  </a:outerShdw>
                </a:effectLst>
              </a:rPr>
              <a:t>a partire </a:t>
            </a:r>
            <a:r>
              <a:rPr lang="it-IT" sz="2000" b="1" dirty="0" err="1">
                <a:solidFill>
                  <a:srgbClr val="FF0000"/>
                </a:solidFill>
                <a:effectLst>
                  <a:outerShdw blurRad="38100" dist="38100" dir="2700000" algn="tl">
                    <a:srgbClr val="000000">
                      <a:alpha val="43137"/>
                    </a:srgbClr>
                  </a:outerShdw>
                </a:effectLst>
              </a:rPr>
              <a:t>dall’a.s.</a:t>
            </a:r>
            <a:r>
              <a:rPr lang="it-IT" sz="2000" b="1" dirty="0">
                <a:solidFill>
                  <a:srgbClr val="FF0000"/>
                </a:solidFill>
                <a:effectLst>
                  <a:outerShdw blurRad="38100" dist="38100" dir="2700000" algn="tl">
                    <a:srgbClr val="000000">
                      <a:alpha val="43137"/>
                    </a:srgbClr>
                  </a:outerShdw>
                </a:effectLst>
              </a:rPr>
              <a:t> 2025/2026, </a:t>
            </a:r>
            <a:r>
              <a:rPr lang="it-IT" sz="2000" dirty="0">
                <a:solidFill>
                  <a:schemeClr val="tx1"/>
                </a:solidFill>
              </a:rPr>
              <a:t>dettando le condizioni per future nuove istituzioni. Si tratta, quindi, di un settore particolare, che non incide sull’ordinamento scolastico complessivo</a:t>
            </a:r>
            <a:r>
              <a:rPr lang="it-IT" sz="2000" dirty="0"/>
              <a:t>.</a:t>
            </a:r>
          </a:p>
          <a:p>
            <a:pPr algn="l"/>
            <a:r>
              <a:rPr lang="it-IT" dirty="0"/>
              <a:t/>
            </a:r>
            <a:br>
              <a:rPr lang="it-IT" dirty="0"/>
            </a:br>
            <a:endParaRPr lang="it-IT" dirty="0"/>
          </a:p>
        </p:txBody>
      </p:sp>
    </p:spTree>
    <p:extLst>
      <p:ext uri="{BB962C8B-B14F-4D97-AF65-F5344CB8AC3E}">
        <p14:creationId xmlns:p14="http://schemas.microsoft.com/office/powerpoint/2010/main" val="1126535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ttotitolo 6"/>
          <p:cNvSpPr txBox="1">
            <a:spLocks noGrp="1"/>
          </p:cNvSpPr>
          <p:nvPr>
            <p:ph type="subTitle" idx="1"/>
          </p:nvPr>
        </p:nvSpPr>
        <p:spPr>
          <a:xfrm>
            <a:off x="790574" y="177800"/>
            <a:ext cx="10244369" cy="6878806"/>
          </a:xfrm>
          <a:prstGeom prst="rect">
            <a:avLst/>
          </a:prstGeom>
          <a:noFill/>
        </p:spPr>
        <p:txBody>
          <a:bodyPr wrap="square" rtlCol="0">
            <a:spAutoFit/>
          </a:bodyPr>
          <a:lstStyle/>
          <a:p>
            <a:pPr algn="ctr"/>
            <a:r>
              <a:rPr lang="it-IT" b="1" dirty="0">
                <a:solidFill>
                  <a:srgbClr val="FF0000"/>
                </a:solidFill>
              </a:rPr>
              <a:t>IN SINTESI</a:t>
            </a:r>
            <a:endParaRPr lang="it-IT" dirty="0">
              <a:solidFill>
                <a:srgbClr val="FF0000"/>
              </a:solidFill>
            </a:endParaRPr>
          </a:p>
          <a:p>
            <a:pPr algn="l"/>
            <a:r>
              <a:rPr lang="it-IT" sz="1400" b="1" u="sng" dirty="0">
                <a:solidFill>
                  <a:srgbClr val="FF0000"/>
                </a:solidFill>
                <a:effectLst>
                  <a:outerShdw blurRad="38100" dist="38100" dir="2700000" algn="tl">
                    <a:srgbClr val="000000">
                      <a:alpha val="43137"/>
                    </a:srgbClr>
                  </a:outerShdw>
                </a:effectLst>
              </a:rPr>
              <a:t>Cambia la valutazione alla scuola primaria</a:t>
            </a:r>
            <a:r>
              <a:rPr lang="it-IT" sz="1400" dirty="0"/>
              <a:t>: </a:t>
            </a:r>
            <a:r>
              <a:rPr lang="it-IT" sz="1400" dirty="0">
                <a:solidFill>
                  <a:schemeClr val="tx1"/>
                </a:solidFill>
              </a:rPr>
              <a:t>la valutazione periodica e finale degli apprendimenti nella scuola primaria sarà espressa attraverso giudizi sintetici (ottimo, buono, discreto, sufficiente, insufficiente, gravemente insufficiente). </a:t>
            </a:r>
            <a:r>
              <a:rPr lang="it-IT" sz="1400" b="1" dirty="0">
                <a:solidFill>
                  <a:schemeClr val="tx1"/>
                </a:solidFill>
              </a:rPr>
              <a:t>Tuttavia, per garantire una maggiore chiarezza e trasparenza</a:t>
            </a:r>
            <a:r>
              <a:rPr lang="it-IT" sz="1400" dirty="0">
                <a:solidFill>
                  <a:schemeClr val="tx1"/>
                </a:solidFill>
              </a:rPr>
              <a:t>, i giudizi dovranno essere integrati da una descrizione dettagliata del livello di apprendimento raggiunto dall’alunno in ciascuna disciplina. Anche la valutazione della condotta è espressa collegialmente dai docenti con un giudizio sintetico riportato nel documento di valutazione</a:t>
            </a:r>
          </a:p>
          <a:p>
            <a:pPr algn="l"/>
            <a:r>
              <a:rPr lang="it-IT" sz="1400" b="1" u="sng" dirty="0">
                <a:solidFill>
                  <a:srgbClr val="FF0000"/>
                </a:solidFill>
                <a:effectLst>
                  <a:outerShdw blurRad="38100" dist="38100" dir="2700000" algn="tl">
                    <a:srgbClr val="000000">
                      <a:alpha val="43137"/>
                    </a:srgbClr>
                  </a:outerShdw>
                </a:effectLst>
              </a:rPr>
              <a:t>Riforma del voto di condotta</a:t>
            </a:r>
          </a:p>
          <a:p>
            <a:pPr lvl="0" algn="l"/>
            <a:r>
              <a:rPr lang="it-IT" sz="1400" dirty="0">
                <a:solidFill>
                  <a:schemeClr val="tx1"/>
                </a:solidFill>
              </a:rPr>
              <a:t>Il voto assegnato per la condotta è riferito a tutto l’anno scolastico. Nella valutazione dovrà essere dato particolare rilievo a eventuali atti violenti o di aggressione nei confronti degli insegnanti, di tutto il personale scolastico e degli studenti.</a:t>
            </a:r>
          </a:p>
          <a:p>
            <a:pPr lvl="0" algn="l"/>
            <a:r>
              <a:rPr lang="it-IT" sz="1400" dirty="0">
                <a:solidFill>
                  <a:schemeClr val="tx1"/>
                </a:solidFill>
              </a:rPr>
              <a:t>Nelle scuole secondarie di I grado si ripristina la valutazione del comportamento, che sarà espressa in decimi e avrà un peso maggiore nella valutazione, modificando così la riforma del 2017.</a:t>
            </a:r>
          </a:p>
          <a:p>
            <a:pPr lvl="0" algn="l"/>
            <a:r>
              <a:rPr lang="it-IT" sz="1400" b="1" dirty="0">
                <a:solidFill>
                  <a:srgbClr val="7030A0"/>
                </a:solidFill>
                <a:effectLst>
                  <a:outerShdw blurRad="38100" dist="38100" dir="2700000" algn="tl">
                    <a:srgbClr val="000000">
                      <a:alpha val="43137"/>
                    </a:srgbClr>
                  </a:outerShdw>
                </a:effectLst>
              </a:rPr>
              <a:t>Nella scuola secondaria di primo e secondo grado se la valutazione del comportamento è inferiore a sei decimi, il consiglio di classe delibera la non ammissione alla classe successiva o all’esame di Stato conclusivo del percorso di studi;</a:t>
            </a:r>
          </a:p>
          <a:p>
            <a:pPr lvl="0" algn="l"/>
            <a:r>
              <a:rPr lang="it-IT" sz="1600" b="1" u="sng" dirty="0">
                <a:solidFill>
                  <a:srgbClr val="FF0000"/>
                </a:solidFill>
                <a:effectLst>
                  <a:outerShdw blurRad="38100" dist="38100" dir="2700000" algn="tl">
                    <a:srgbClr val="000000">
                      <a:alpha val="43137"/>
                    </a:srgbClr>
                  </a:outerShdw>
                </a:effectLst>
              </a:rPr>
              <a:t>Se la valutazione è pari a sei decimi nel comportamento, il consiglio di classe, in sede di valutazione finale, </a:t>
            </a:r>
            <a:r>
              <a:rPr lang="it-IT" sz="1600" b="1" u="sng" dirty="0" smtClean="0">
                <a:solidFill>
                  <a:srgbClr val="FF0000"/>
                </a:solidFill>
                <a:effectLst>
                  <a:outerShdw blurRad="38100" dist="38100" dir="2700000" algn="tl">
                    <a:srgbClr val="000000">
                      <a:alpha val="43137"/>
                    </a:srgbClr>
                  </a:outerShdw>
                </a:effectLst>
              </a:rPr>
              <a:t>sospende </a:t>
            </a:r>
            <a:r>
              <a:rPr lang="it-IT" sz="1600" b="1" u="sng" dirty="0">
                <a:solidFill>
                  <a:srgbClr val="FF0000"/>
                </a:solidFill>
                <a:effectLst>
                  <a:outerShdw blurRad="38100" dist="38100" dir="2700000" algn="tl">
                    <a:srgbClr val="000000">
                      <a:alpha val="43137"/>
                    </a:srgbClr>
                  </a:outerShdw>
                </a:effectLst>
              </a:rPr>
              <a:t>il giudizio senza riportare immediatamente un giudizio di ammissione alla classe successiva e assegni alle studentesse e agli studenti un elaborato critico in materia di cittadinanza attiva e solidale; la mancata presentazione dell’elaborato prima dell’inizio dell’anno scolastico successivo o la valutazione non sufficiente da parte del consiglio di classe comportano la non ammissione della studentessa e dello studente all’anno scolastico successivo;</a:t>
            </a:r>
          </a:p>
          <a:p>
            <a:pPr lvl="0" algn="l"/>
            <a:r>
              <a:rPr lang="it-IT" sz="1400" dirty="0">
                <a:solidFill>
                  <a:schemeClr val="tx1"/>
                </a:solidFill>
              </a:rPr>
              <a:t>Nel caso di valutazione del comportamento pari a sei decimi per i candidati interni da ammettere all’esame di Stato, il consiglio di classe assegna un elaborato critico in materia di cittadinanza attiva e solidale da trattare in sede di colloquio dell’esame conclusivo del secondo ciclo;</a:t>
            </a:r>
          </a:p>
          <a:p>
            <a:pPr lvl="0" algn="l"/>
            <a:r>
              <a:rPr lang="it-IT" sz="1400" dirty="0">
                <a:solidFill>
                  <a:schemeClr val="tx1"/>
                </a:solidFill>
              </a:rPr>
              <a:t>La valutazione del comportamento inciderà sui crediti per l’ammissione all’Esame di Stato conclusivi della scuola secondaria di secondo grado.</a:t>
            </a:r>
          </a:p>
          <a:p>
            <a:pPr algn="l"/>
            <a:endParaRPr lang="it-IT" sz="1400" dirty="0">
              <a:solidFill>
                <a:schemeClr val="tx1"/>
              </a:solidFill>
            </a:endParaRPr>
          </a:p>
        </p:txBody>
      </p:sp>
    </p:spTree>
    <p:extLst>
      <p:ext uri="{BB962C8B-B14F-4D97-AF65-F5344CB8AC3E}">
        <p14:creationId xmlns:p14="http://schemas.microsoft.com/office/powerpoint/2010/main" val="632524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ttotitolo 6"/>
          <p:cNvSpPr txBox="1">
            <a:spLocks noGrp="1"/>
          </p:cNvSpPr>
          <p:nvPr>
            <p:ph type="subTitle" idx="1"/>
          </p:nvPr>
        </p:nvSpPr>
        <p:spPr>
          <a:xfrm>
            <a:off x="790575" y="177800"/>
            <a:ext cx="9383235" cy="7455887"/>
          </a:xfrm>
          <a:prstGeom prst="rect">
            <a:avLst/>
          </a:prstGeom>
          <a:noFill/>
        </p:spPr>
        <p:txBody>
          <a:bodyPr wrap="square" rtlCol="0">
            <a:spAutoFit/>
          </a:bodyPr>
          <a:lstStyle/>
          <a:p>
            <a:pPr algn="ctr"/>
            <a:r>
              <a:rPr lang="it-IT" b="1" dirty="0">
                <a:solidFill>
                  <a:srgbClr val="FF0000"/>
                </a:solidFill>
              </a:rPr>
              <a:t>LE DISPOSIZIONI IN MATERIA DI VALUTAZIONE</a:t>
            </a:r>
            <a:endParaRPr lang="it-IT" dirty="0">
              <a:solidFill>
                <a:srgbClr val="FF0000"/>
              </a:solidFill>
            </a:endParaRPr>
          </a:p>
          <a:p>
            <a:pPr algn="l"/>
            <a:r>
              <a:rPr lang="it-IT" sz="2400" dirty="0" smtClean="0">
                <a:solidFill>
                  <a:srgbClr val="FF0000"/>
                </a:solidFill>
              </a:rPr>
              <a:t>L’articolo 1 </a:t>
            </a:r>
            <a:r>
              <a:rPr lang="it-IT" sz="2400" dirty="0">
                <a:solidFill>
                  <a:srgbClr val="FF0000"/>
                </a:solidFill>
              </a:rPr>
              <a:t>della legge</a:t>
            </a:r>
            <a:r>
              <a:rPr lang="it-IT" sz="2400" dirty="0"/>
              <a:t>, </a:t>
            </a:r>
            <a:r>
              <a:rPr lang="it-IT" sz="2400" dirty="0">
                <a:solidFill>
                  <a:schemeClr val="tx1"/>
                </a:solidFill>
              </a:rPr>
              <a:t>rubricato, per l’appunto, “</a:t>
            </a:r>
            <a:r>
              <a:rPr lang="it-IT" sz="2400" i="1" dirty="0">
                <a:solidFill>
                  <a:schemeClr val="tx1"/>
                </a:solidFill>
              </a:rPr>
              <a:t>disposizioni in materia di valutazione delle studentesse e degli studenti</a:t>
            </a:r>
            <a:r>
              <a:rPr lang="it-IT" sz="2400" dirty="0">
                <a:solidFill>
                  <a:schemeClr val="tx1"/>
                </a:solidFill>
              </a:rPr>
              <a:t>“.</a:t>
            </a:r>
          </a:p>
          <a:p>
            <a:pPr algn="l"/>
            <a:r>
              <a:rPr lang="it-IT" sz="2400" b="1" dirty="0">
                <a:solidFill>
                  <a:srgbClr val="FF0000"/>
                </a:solidFill>
              </a:rPr>
              <a:t>I</a:t>
            </a:r>
            <a:r>
              <a:rPr lang="it-IT" sz="2400" b="1" dirty="0" smtClean="0">
                <a:solidFill>
                  <a:srgbClr val="FF0000"/>
                </a:solidFill>
              </a:rPr>
              <a:t> </a:t>
            </a:r>
            <a:r>
              <a:rPr lang="it-IT" sz="2400" b="1" dirty="0">
                <a:solidFill>
                  <a:srgbClr val="FF0000"/>
                </a:solidFill>
              </a:rPr>
              <a:t>quattro nuclei della riforma</a:t>
            </a:r>
            <a:r>
              <a:rPr lang="it-IT" sz="2400" dirty="0"/>
              <a:t>, </a:t>
            </a:r>
            <a:r>
              <a:rPr lang="it-IT" sz="2400" dirty="0">
                <a:solidFill>
                  <a:schemeClr val="tx1"/>
                </a:solidFill>
              </a:rPr>
              <a:t>indicando per ciascuno di essi la portata e le condizioni di applicazione</a:t>
            </a:r>
            <a:r>
              <a:rPr lang="it-IT" sz="2400" dirty="0" smtClean="0">
                <a:solidFill>
                  <a:schemeClr val="tx1"/>
                </a:solidFill>
              </a:rPr>
              <a:t>:</a:t>
            </a:r>
            <a:endParaRPr lang="it-IT" sz="2400" dirty="0">
              <a:solidFill>
                <a:schemeClr val="tx1"/>
              </a:solidFill>
            </a:endParaRPr>
          </a:p>
          <a:p>
            <a:pPr marL="457200" indent="-457200" algn="l">
              <a:buAutoNum type="arabicParenR"/>
            </a:pPr>
            <a:r>
              <a:rPr lang="it-IT" sz="2400" b="1" dirty="0" smtClean="0">
                <a:solidFill>
                  <a:srgbClr val="7030A0"/>
                </a:solidFill>
              </a:rPr>
              <a:t>La </a:t>
            </a:r>
            <a:r>
              <a:rPr lang="it-IT" sz="2400" b="1" dirty="0">
                <a:solidFill>
                  <a:srgbClr val="7030A0"/>
                </a:solidFill>
              </a:rPr>
              <a:t>valutazione degli apprendimenti nella scuola </a:t>
            </a:r>
            <a:r>
              <a:rPr lang="it-IT" sz="2400" b="1" dirty="0" smtClean="0">
                <a:solidFill>
                  <a:srgbClr val="7030A0"/>
                </a:solidFill>
              </a:rPr>
              <a:t>primaria</a:t>
            </a:r>
          </a:p>
          <a:p>
            <a:pPr algn="l"/>
            <a:endParaRPr lang="it-IT" sz="2400" b="1" dirty="0">
              <a:solidFill>
                <a:srgbClr val="7030A0"/>
              </a:solidFill>
            </a:endParaRPr>
          </a:p>
          <a:p>
            <a:pPr algn="l">
              <a:lnSpc>
                <a:spcPts val="2880"/>
              </a:lnSpc>
            </a:pPr>
            <a:r>
              <a:rPr lang="it-IT" sz="2400" b="1" dirty="0">
                <a:solidFill>
                  <a:srgbClr val="7030A0"/>
                </a:solidFill>
              </a:rPr>
              <a:t>2) </a:t>
            </a:r>
            <a:r>
              <a:rPr lang="it-IT" sz="2400" b="1" dirty="0" smtClean="0">
                <a:solidFill>
                  <a:srgbClr val="7030A0"/>
                </a:solidFill>
              </a:rPr>
              <a:t>La </a:t>
            </a:r>
            <a:r>
              <a:rPr lang="it-IT" sz="2400" b="1" dirty="0">
                <a:solidFill>
                  <a:srgbClr val="7030A0"/>
                </a:solidFill>
              </a:rPr>
              <a:t>valutazione del comportamento nella scuola secondaria </a:t>
            </a:r>
            <a:r>
              <a:rPr lang="it-IT" sz="2400" b="1" dirty="0" smtClean="0">
                <a:solidFill>
                  <a:srgbClr val="7030A0"/>
                </a:solidFill>
              </a:rPr>
              <a:t>   </a:t>
            </a:r>
          </a:p>
          <a:p>
            <a:pPr algn="l">
              <a:lnSpc>
                <a:spcPts val="2880"/>
              </a:lnSpc>
            </a:pPr>
            <a:r>
              <a:rPr lang="it-IT" sz="2400" b="1" dirty="0">
                <a:solidFill>
                  <a:srgbClr val="7030A0"/>
                </a:solidFill>
              </a:rPr>
              <a:t> </a:t>
            </a:r>
            <a:r>
              <a:rPr lang="it-IT" sz="2400" b="1" dirty="0" smtClean="0">
                <a:solidFill>
                  <a:srgbClr val="7030A0"/>
                </a:solidFill>
              </a:rPr>
              <a:t>   di </a:t>
            </a:r>
            <a:r>
              <a:rPr lang="it-IT" sz="2400" b="1" dirty="0">
                <a:solidFill>
                  <a:srgbClr val="7030A0"/>
                </a:solidFill>
              </a:rPr>
              <a:t>primo </a:t>
            </a:r>
            <a:r>
              <a:rPr lang="it-IT" sz="2400" b="1" dirty="0" smtClean="0">
                <a:solidFill>
                  <a:srgbClr val="7030A0"/>
                </a:solidFill>
              </a:rPr>
              <a:t>grado</a:t>
            </a:r>
          </a:p>
          <a:p>
            <a:pPr algn="l">
              <a:lnSpc>
                <a:spcPts val="2880"/>
              </a:lnSpc>
            </a:pPr>
            <a:endParaRPr lang="it-IT" sz="2400" b="1" dirty="0">
              <a:solidFill>
                <a:srgbClr val="7030A0"/>
              </a:solidFill>
            </a:endParaRPr>
          </a:p>
          <a:p>
            <a:pPr algn="l"/>
            <a:r>
              <a:rPr lang="it-IT" sz="2400" b="1" dirty="0">
                <a:solidFill>
                  <a:srgbClr val="7030A0"/>
                </a:solidFill>
              </a:rPr>
              <a:t>3) </a:t>
            </a:r>
            <a:r>
              <a:rPr lang="it-IT" sz="2400" b="1" dirty="0" smtClean="0">
                <a:solidFill>
                  <a:srgbClr val="7030A0"/>
                </a:solidFill>
              </a:rPr>
              <a:t>La </a:t>
            </a:r>
            <a:r>
              <a:rPr lang="it-IT" sz="2400" b="1" dirty="0">
                <a:solidFill>
                  <a:srgbClr val="7030A0"/>
                </a:solidFill>
              </a:rPr>
              <a:t>valutazione del comportamento nella scuola secondaria </a:t>
            </a:r>
            <a:r>
              <a:rPr lang="it-IT" sz="2400" b="1" dirty="0" smtClean="0">
                <a:solidFill>
                  <a:srgbClr val="7030A0"/>
                </a:solidFill>
              </a:rPr>
              <a:t> </a:t>
            </a:r>
          </a:p>
          <a:p>
            <a:pPr algn="l"/>
            <a:r>
              <a:rPr lang="it-IT" sz="2400" b="1" dirty="0">
                <a:solidFill>
                  <a:srgbClr val="7030A0"/>
                </a:solidFill>
              </a:rPr>
              <a:t> </a:t>
            </a:r>
            <a:r>
              <a:rPr lang="it-IT" sz="2400" b="1" dirty="0" smtClean="0">
                <a:solidFill>
                  <a:srgbClr val="7030A0"/>
                </a:solidFill>
              </a:rPr>
              <a:t>   di </a:t>
            </a:r>
            <a:r>
              <a:rPr lang="it-IT" sz="2400" b="1" dirty="0">
                <a:solidFill>
                  <a:srgbClr val="7030A0"/>
                </a:solidFill>
              </a:rPr>
              <a:t>secondo </a:t>
            </a:r>
            <a:r>
              <a:rPr lang="it-IT" sz="2400" b="1" dirty="0" smtClean="0">
                <a:solidFill>
                  <a:srgbClr val="7030A0"/>
                </a:solidFill>
              </a:rPr>
              <a:t>grado</a:t>
            </a:r>
          </a:p>
          <a:p>
            <a:pPr algn="l"/>
            <a:endParaRPr lang="it-IT" sz="2400" b="1" dirty="0">
              <a:solidFill>
                <a:srgbClr val="7030A0"/>
              </a:solidFill>
            </a:endParaRPr>
          </a:p>
          <a:p>
            <a:pPr algn="l"/>
            <a:r>
              <a:rPr lang="it-IT" sz="2400" b="1" dirty="0">
                <a:solidFill>
                  <a:srgbClr val="7030A0"/>
                </a:solidFill>
              </a:rPr>
              <a:t>4) </a:t>
            </a:r>
            <a:r>
              <a:rPr lang="it-IT" sz="2400" b="1" dirty="0" smtClean="0">
                <a:solidFill>
                  <a:srgbClr val="7030A0"/>
                </a:solidFill>
              </a:rPr>
              <a:t>La </a:t>
            </a:r>
            <a:r>
              <a:rPr lang="it-IT" sz="2400" b="1" dirty="0">
                <a:solidFill>
                  <a:srgbClr val="7030A0"/>
                </a:solidFill>
              </a:rPr>
              <a:t>riforma dello Statuto delle studentesse e degli studenti</a:t>
            </a:r>
            <a:r>
              <a:rPr lang="it-IT" sz="2400" dirty="0"/>
              <a:t>.</a:t>
            </a:r>
          </a:p>
          <a:p>
            <a:pPr algn="l"/>
            <a:r>
              <a:rPr lang="it-IT" sz="2400" dirty="0"/>
              <a:t/>
            </a:r>
            <a:br>
              <a:rPr lang="it-IT" sz="2400" dirty="0"/>
            </a:br>
            <a:endParaRPr lang="it-IT" sz="2400" dirty="0"/>
          </a:p>
        </p:txBody>
      </p:sp>
    </p:spTree>
    <p:extLst>
      <p:ext uri="{BB962C8B-B14F-4D97-AF65-F5344CB8AC3E}">
        <p14:creationId xmlns:p14="http://schemas.microsoft.com/office/powerpoint/2010/main" val="604245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ttotitolo 6"/>
          <p:cNvSpPr txBox="1">
            <a:spLocks noGrp="1"/>
          </p:cNvSpPr>
          <p:nvPr>
            <p:ph type="subTitle" idx="1"/>
          </p:nvPr>
        </p:nvSpPr>
        <p:spPr>
          <a:xfrm>
            <a:off x="790575" y="177800"/>
            <a:ext cx="9383235" cy="8058616"/>
          </a:xfrm>
          <a:prstGeom prst="rect">
            <a:avLst/>
          </a:prstGeom>
          <a:noFill/>
        </p:spPr>
        <p:txBody>
          <a:bodyPr wrap="square" rtlCol="0">
            <a:spAutoFit/>
          </a:bodyPr>
          <a:lstStyle/>
          <a:p>
            <a:pPr algn="ctr"/>
            <a:r>
              <a:rPr lang="it-IT" b="1" dirty="0" smtClean="0">
                <a:solidFill>
                  <a:srgbClr val="FF0000"/>
                </a:solidFill>
              </a:rPr>
              <a:t>LA VALUTAZIONE DEGLI APPRENDIMENTI NELLA SCUOLA PRIMARIA</a:t>
            </a:r>
          </a:p>
          <a:p>
            <a:pPr algn="l"/>
            <a:r>
              <a:rPr lang="it-IT" b="1" i="1" u="sng" dirty="0" smtClean="0">
                <a:solidFill>
                  <a:schemeClr val="tx1"/>
                </a:solidFill>
                <a:effectLst>
                  <a:outerShdw blurRad="38100" dist="38100" dir="2700000" algn="tl">
                    <a:srgbClr val="000000">
                      <a:alpha val="43137"/>
                    </a:srgbClr>
                  </a:outerShdw>
                </a:effectLst>
              </a:rPr>
              <a:t>L’evoluzione </a:t>
            </a:r>
            <a:r>
              <a:rPr lang="it-IT" b="1" i="1" u="sng" dirty="0">
                <a:solidFill>
                  <a:schemeClr val="tx1"/>
                </a:solidFill>
                <a:effectLst>
                  <a:outerShdw blurRad="38100" dist="38100" dir="2700000" algn="tl">
                    <a:srgbClr val="000000">
                      <a:alpha val="43137"/>
                    </a:srgbClr>
                  </a:outerShdw>
                </a:effectLst>
              </a:rPr>
              <a:t>della normativa dal 2017 a oggi</a:t>
            </a:r>
          </a:p>
          <a:p>
            <a:pPr algn="l"/>
            <a:r>
              <a:rPr lang="it-IT" dirty="0">
                <a:solidFill>
                  <a:schemeClr val="tx1"/>
                </a:solidFill>
              </a:rPr>
              <a:t>A partire dall’entrata in vigore del D.Lgs. n. 62/2017, la normativa circa la valutazione degli apprendimenti nella scuola primaria è cambiata più volte:</a:t>
            </a:r>
          </a:p>
          <a:p>
            <a:pPr marL="285750" indent="-285750" algn="l">
              <a:buFont typeface="Wingdings" panose="05000000000000000000" pitchFamily="2" charset="2"/>
              <a:buChar char="q"/>
            </a:pPr>
            <a:r>
              <a:rPr lang="it-IT" dirty="0" smtClean="0">
                <a:solidFill>
                  <a:schemeClr val="tx1"/>
                </a:solidFill>
              </a:rPr>
              <a:t>Inizialmente </a:t>
            </a:r>
            <a:r>
              <a:rPr lang="it-IT" dirty="0">
                <a:solidFill>
                  <a:schemeClr val="tx1"/>
                </a:solidFill>
              </a:rPr>
              <a:t>era stato disposto che nelle scuole del primo ciclo, quindi anche nella primaria, la valutazione periodica e finale fosse espressa in “</a:t>
            </a:r>
            <a:r>
              <a:rPr lang="it-IT" i="1" dirty="0">
                <a:solidFill>
                  <a:schemeClr val="tx1"/>
                </a:solidFill>
              </a:rPr>
              <a:t>decimi che indicano differenti livelli di apprendimento</a:t>
            </a:r>
            <a:r>
              <a:rPr lang="it-IT" dirty="0">
                <a:solidFill>
                  <a:schemeClr val="tx1"/>
                </a:solidFill>
              </a:rPr>
              <a:t>” (art. 2, c. 1);</a:t>
            </a:r>
          </a:p>
          <a:p>
            <a:pPr marL="285750" indent="-285750" algn="l">
              <a:buFont typeface="Wingdings" panose="05000000000000000000" pitchFamily="2" charset="2"/>
              <a:buChar char="q"/>
            </a:pPr>
            <a:r>
              <a:rPr lang="it-IT" dirty="0">
                <a:solidFill>
                  <a:schemeClr val="tx1"/>
                </a:solidFill>
              </a:rPr>
              <a:t>A</a:t>
            </a:r>
            <a:r>
              <a:rPr lang="it-IT" dirty="0" smtClean="0">
                <a:solidFill>
                  <a:schemeClr val="tx1"/>
                </a:solidFill>
              </a:rPr>
              <a:t> </a:t>
            </a:r>
            <a:r>
              <a:rPr lang="it-IT" dirty="0">
                <a:solidFill>
                  <a:schemeClr val="tx1"/>
                </a:solidFill>
              </a:rPr>
              <a:t>partire </a:t>
            </a:r>
            <a:r>
              <a:rPr lang="it-IT" dirty="0" err="1">
                <a:solidFill>
                  <a:schemeClr val="tx1"/>
                </a:solidFill>
              </a:rPr>
              <a:t>dall’a.s.</a:t>
            </a:r>
            <a:r>
              <a:rPr lang="it-IT" dirty="0">
                <a:solidFill>
                  <a:schemeClr val="tx1"/>
                </a:solidFill>
              </a:rPr>
              <a:t> 2020/21, fu stabilito che la valutazione periodica e finale nella scuola primaria fosse “</a:t>
            </a:r>
            <a:r>
              <a:rPr lang="it-IT" i="1" dirty="0">
                <a:solidFill>
                  <a:schemeClr val="tx1"/>
                </a:solidFill>
              </a:rPr>
              <a:t>espressa attraverso un giudizio descrittivo riportato nel documento di valutazione e riferito a differenti livelli di apprendimento</a:t>
            </a:r>
            <a:r>
              <a:rPr lang="it-IT" dirty="0">
                <a:solidFill>
                  <a:schemeClr val="tx1"/>
                </a:solidFill>
              </a:rPr>
              <a:t>” (</a:t>
            </a:r>
            <a:r>
              <a:rPr lang="it-IT" b="1" u="sng" dirty="0">
                <a:solidFill>
                  <a:schemeClr val="accent5">
                    <a:lumMod val="75000"/>
                  </a:schemeClr>
                </a:solidFill>
                <a:effectLst>
                  <a:outerShdw blurRad="38100" dist="38100" dir="2700000" algn="tl">
                    <a:srgbClr val="000000">
                      <a:alpha val="43137"/>
                    </a:srgbClr>
                  </a:outerShdw>
                </a:effectLst>
              </a:rPr>
              <a:t>legge n. 41/2020, art. 1, c. 2-bis, come modificato dalla legge n. 126/2020, art. 32, co. 6-sexies)</a:t>
            </a:r>
            <a:r>
              <a:rPr lang="it-IT" dirty="0">
                <a:solidFill>
                  <a:schemeClr val="tx1"/>
                </a:solidFill>
              </a:rPr>
              <a:t>: </a:t>
            </a:r>
            <a:r>
              <a:rPr lang="it-IT" u="sng" dirty="0">
                <a:solidFill>
                  <a:schemeClr val="tx1"/>
                </a:solidFill>
              </a:rPr>
              <a:t>con l’O.M. n. 172/2020 </a:t>
            </a:r>
            <a:r>
              <a:rPr lang="it-IT" sz="1600" b="1" i="1" dirty="0">
                <a:solidFill>
                  <a:schemeClr val="tx1"/>
                </a:solidFill>
              </a:rPr>
              <a:t>furono impartite le istruzioni applicative, corredate dalle Linee Guida, per la formulazione dei giudizi descrittivi correlati a quattro livelli di apprendimento: a) in via di prima acquisizione; b) base; c) intermedio; d) avanzato;</a:t>
            </a:r>
          </a:p>
          <a:p>
            <a:pPr marL="285750" indent="-285750" algn="l">
              <a:buFont typeface="Wingdings" panose="05000000000000000000" pitchFamily="2" charset="2"/>
              <a:buChar char="q"/>
            </a:pPr>
            <a:r>
              <a:rPr lang="it-IT" dirty="0">
                <a:solidFill>
                  <a:schemeClr val="tx1"/>
                </a:solidFill>
              </a:rPr>
              <a:t>A</a:t>
            </a:r>
            <a:r>
              <a:rPr lang="it-IT" dirty="0" smtClean="0">
                <a:solidFill>
                  <a:schemeClr val="tx1"/>
                </a:solidFill>
              </a:rPr>
              <a:t> </a:t>
            </a:r>
            <a:r>
              <a:rPr lang="it-IT" dirty="0">
                <a:solidFill>
                  <a:schemeClr val="tx1"/>
                </a:solidFill>
              </a:rPr>
              <a:t>partire </a:t>
            </a:r>
            <a:r>
              <a:rPr lang="it-IT" dirty="0" err="1">
                <a:solidFill>
                  <a:schemeClr val="tx1"/>
                </a:solidFill>
              </a:rPr>
              <a:t>dall’a.s.</a:t>
            </a:r>
            <a:r>
              <a:rPr lang="it-IT" dirty="0">
                <a:solidFill>
                  <a:schemeClr val="tx1"/>
                </a:solidFill>
              </a:rPr>
              <a:t> 2024/25, in applicazione della citata legge n. 150/2024, </a:t>
            </a:r>
            <a:endParaRPr lang="it-IT" dirty="0" smtClean="0">
              <a:solidFill>
                <a:schemeClr val="tx1"/>
              </a:solidFill>
            </a:endParaRPr>
          </a:p>
          <a:p>
            <a:pPr algn="l"/>
            <a:r>
              <a:rPr lang="it-IT" sz="1600" b="1" i="1" dirty="0">
                <a:solidFill>
                  <a:srgbClr val="FF0000"/>
                </a:solidFill>
                <a:effectLst>
                  <a:outerShdw blurRad="38100" dist="38100" dir="2700000" algn="tl">
                    <a:srgbClr val="000000">
                      <a:alpha val="43137"/>
                    </a:srgbClr>
                  </a:outerShdw>
                </a:effectLst>
              </a:rPr>
              <a:t> </a:t>
            </a:r>
            <a:r>
              <a:rPr lang="it-IT" sz="1600" b="1" i="1" dirty="0" smtClean="0">
                <a:solidFill>
                  <a:srgbClr val="FF0000"/>
                </a:solidFill>
                <a:effectLst>
                  <a:outerShdw blurRad="38100" dist="38100" dir="2700000" algn="tl">
                    <a:srgbClr val="000000">
                      <a:alpha val="43137"/>
                    </a:srgbClr>
                  </a:outerShdw>
                </a:effectLst>
              </a:rPr>
              <a:t>   “</a:t>
            </a:r>
            <a:r>
              <a:rPr lang="it-IT" sz="1600" b="1" i="1" dirty="0">
                <a:solidFill>
                  <a:srgbClr val="FF0000"/>
                </a:solidFill>
                <a:effectLst>
                  <a:outerShdw blurRad="38100" dist="38100" dir="2700000" algn="tl">
                    <a:srgbClr val="000000">
                      <a:alpha val="43137"/>
                    </a:srgbClr>
                  </a:outerShdw>
                </a:effectLst>
              </a:rPr>
              <a:t>la valutazione periodica e finale degli apprendimenti, ivi compreso l’insegnamento di </a:t>
            </a:r>
            <a:r>
              <a:rPr lang="it-IT" sz="1600" b="1" i="1" dirty="0" smtClean="0">
                <a:solidFill>
                  <a:srgbClr val="FF0000"/>
                </a:solidFill>
                <a:effectLst>
                  <a:outerShdw blurRad="38100" dist="38100" dir="2700000" algn="tl">
                    <a:srgbClr val="000000">
                      <a:alpha val="43137"/>
                    </a:srgbClr>
                  </a:outerShdw>
                </a:effectLst>
              </a:rPr>
              <a:t> </a:t>
            </a:r>
          </a:p>
          <a:p>
            <a:pPr algn="l"/>
            <a:r>
              <a:rPr lang="it-IT" sz="1600" b="1" i="1" dirty="0">
                <a:solidFill>
                  <a:srgbClr val="FF0000"/>
                </a:solidFill>
                <a:effectLst>
                  <a:outerShdw blurRad="38100" dist="38100" dir="2700000" algn="tl">
                    <a:srgbClr val="000000">
                      <a:alpha val="43137"/>
                    </a:srgbClr>
                  </a:outerShdw>
                </a:effectLst>
              </a:rPr>
              <a:t> </a:t>
            </a:r>
            <a:r>
              <a:rPr lang="it-IT" sz="1600" b="1" i="1" dirty="0" smtClean="0">
                <a:solidFill>
                  <a:srgbClr val="FF0000"/>
                </a:solidFill>
                <a:effectLst>
                  <a:outerShdw blurRad="38100" dist="38100" dir="2700000" algn="tl">
                    <a:srgbClr val="000000">
                      <a:alpha val="43137"/>
                    </a:srgbClr>
                  </a:outerShdw>
                </a:effectLst>
              </a:rPr>
              <a:t>    educazione </a:t>
            </a:r>
            <a:r>
              <a:rPr lang="it-IT" sz="1600" b="1" i="1" dirty="0">
                <a:solidFill>
                  <a:srgbClr val="FF0000"/>
                </a:solidFill>
                <a:effectLst>
                  <a:outerShdw blurRad="38100" dist="38100" dir="2700000" algn="tl">
                    <a:srgbClr val="000000">
                      <a:alpha val="43137"/>
                    </a:srgbClr>
                  </a:outerShdw>
                </a:effectLst>
              </a:rPr>
              <a:t>civica, delle alunne e degli alunni delle classi della scuola primaria è espressa </a:t>
            </a:r>
            <a:r>
              <a:rPr lang="it-IT" sz="1600" b="1" i="1" dirty="0" smtClean="0">
                <a:solidFill>
                  <a:srgbClr val="FF0000"/>
                </a:solidFill>
                <a:effectLst>
                  <a:outerShdw blurRad="38100" dist="38100" dir="2700000" algn="tl">
                    <a:srgbClr val="000000">
                      <a:alpha val="43137"/>
                    </a:srgbClr>
                  </a:outerShdw>
                </a:effectLst>
              </a:rPr>
              <a:t>  </a:t>
            </a:r>
          </a:p>
          <a:p>
            <a:pPr algn="l"/>
            <a:r>
              <a:rPr lang="it-IT" sz="1600" b="1" i="1" dirty="0">
                <a:solidFill>
                  <a:srgbClr val="FF0000"/>
                </a:solidFill>
                <a:effectLst>
                  <a:outerShdw blurRad="38100" dist="38100" dir="2700000" algn="tl">
                    <a:srgbClr val="000000">
                      <a:alpha val="43137"/>
                    </a:srgbClr>
                  </a:outerShdw>
                </a:effectLst>
              </a:rPr>
              <a:t> </a:t>
            </a:r>
            <a:r>
              <a:rPr lang="it-IT" sz="1600" b="1" i="1" dirty="0" smtClean="0">
                <a:solidFill>
                  <a:srgbClr val="FF0000"/>
                </a:solidFill>
                <a:effectLst>
                  <a:outerShdw blurRad="38100" dist="38100" dir="2700000" algn="tl">
                    <a:srgbClr val="000000">
                      <a:alpha val="43137"/>
                    </a:srgbClr>
                  </a:outerShdw>
                </a:effectLst>
              </a:rPr>
              <a:t>    con </a:t>
            </a:r>
            <a:r>
              <a:rPr lang="it-IT" sz="1600" b="1" i="1" dirty="0">
                <a:solidFill>
                  <a:srgbClr val="FF0000"/>
                </a:solidFill>
                <a:effectLst>
                  <a:outerShdw blurRad="38100" dist="38100" dir="2700000" algn="tl">
                    <a:srgbClr val="000000">
                      <a:alpha val="43137"/>
                    </a:srgbClr>
                  </a:outerShdw>
                </a:effectLst>
              </a:rPr>
              <a:t>giudizi sintetici correlati alla descrizione dei livelli di apprendimento raggiunti” (art. </a:t>
            </a:r>
            <a:endParaRPr lang="it-IT" sz="1600" b="1" i="1" dirty="0" smtClean="0">
              <a:solidFill>
                <a:srgbClr val="FF0000"/>
              </a:solidFill>
              <a:effectLst>
                <a:outerShdw blurRad="38100" dist="38100" dir="2700000" algn="tl">
                  <a:srgbClr val="000000">
                    <a:alpha val="43137"/>
                  </a:srgbClr>
                </a:outerShdw>
              </a:effectLst>
            </a:endParaRPr>
          </a:p>
          <a:p>
            <a:pPr algn="l"/>
            <a:r>
              <a:rPr lang="it-IT" sz="1600" b="1" i="1" dirty="0">
                <a:solidFill>
                  <a:srgbClr val="FF0000"/>
                </a:solidFill>
                <a:effectLst>
                  <a:outerShdw blurRad="38100" dist="38100" dir="2700000" algn="tl">
                    <a:srgbClr val="000000">
                      <a:alpha val="43137"/>
                    </a:srgbClr>
                  </a:outerShdw>
                </a:effectLst>
              </a:rPr>
              <a:t> </a:t>
            </a:r>
            <a:r>
              <a:rPr lang="it-IT" sz="1600" b="1" i="1" dirty="0" smtClean="0">
                <a:solidFill>
                  <a:srgbClr val="FF0000"/>
                </a:solidFill>
                <a:effectLst>
                  <a:outerShdw blurRad="38100" dist="38100" dir="2700000" algn="tl">
                    <a:srgbClr val="000000">
                      <a:alpha val="43137"/>
                    </a:srgbClr>
                  </a:outerShdw>
                </a:effectLst>
              </a:rPr>
              <a:t>    1</a:t>
            </a:r>
            <a:r>
              <a:rPr lang="it-IT" sz="1600" b="1" i="1" dirty="0">
                <a:solidFill>
                  <a:srgbClr val="FF0000"/>
                </a:solidFill>
                <a:effectLst>
                  <a:outerShdw blurRad="38100" dist="38100" dir="2700000" algn="tl">
                    <a:srgbClr val="000000">
                      <a:alpha val="43137"/>
                    </a:srgbClr>
                  </a:outerShdw>
                </a:effectLst>
              </a:rPr>
              <a:t>, c. 1, </a:t>
            </a:r>
            <a:r>
              <a:rPr lang="it-IT" sz="1600" b="1" i="1" dirty="0" err="1">
                <a:solidFill>
                  <a:srgbClr val="FF0000"/>
                </a:solidFill>
                <a:effectLst>
                  <a:outerShdw blurRad="38100" dist="38100" dir="2700000" algn="tl">
                    <a:srgbClr val="000000">
                      <a:alpha val="43137"/>
                    </a:srgbClr>
                  </a:outerShdw>
                </a:effectLst>
              </a:rPr>
              <a:t>lett</a:t>
            </a:r>
            <a:r>
              <a:rPr lang="it-IT" sz="1600" b="1" i="1" dirty="0">
                <a:solidFill>
                  <a:srgbClr val="FF0000"/>
                </a:solidFill>
                <a:effectLst>
                  <a:outerShdw blurRad="38100" dist="38100" dir="2700000" algn="tl">
                    <a:srgbClr val="000000">
                      <a:alpha val="43137"/>
                    </a:srgbClr>
                  </a:outerShdw>
                </a:effectLst>
              </a:rPr>
              <a:t>. a).</a:t>
            </a:r>
          </a:p>
          <a:p>
            <a:r>
              <a:rPr lang="it-IT" sz="2400" dirty="0"/>
              <a:t/>
            </a:r>
            <a:br>
              <a:rPr lang="it-IT" sz="2400" dirty="0"/>
            </a:br>
            <a:endParaRPr lang="it-IT" sz="2400" dirty="0"/>
          </a:p>
          <a:p>
            <a:pPr algn="l"/>
            <a:r>
              <a:rPr lang="it-IT" sz="2400" dirty="0"/>
              <a:t/>
            </a:r>
            <a:br>
              <a:rPr lang="it-IT" sz="2400" dirty="0"/>
            </a:br>
            <a:endParaRPr lang="it-IT" sz="2400" dirty="0"/>
          </a:p>
        </p:txBody>
      </p:sp>
    </p:spTree>
    <p:extLst>
      <p:ext uri="{BB962C8B-B14F-4D97-AF65-F5344CB8AC3E}">
        <p14:creationId xmlns:p14="http://schemas.microsoft.com/office/powerpoint/2010/main" val="90867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ttotitolo 6"/>
          <p:cNvSpPr txBox="1">
            <a:spLocks noGrp="1"/>
          </p:cNvSpPr>
          <p:nvPr>
            <p:ph type="subTitle" idx="1"/>
          </p:nvPr>
        </p:nvSpPr>
        <p:spPr>
          <a:xfrm>
            <a:off x="790575" y="177800"/>
            <a:ext cx="9445378" cy="7227620"/>
          </a:xfrm>
          <a:prstGeom prst="rect">
            <a:avLst/>
          </a:prstGeom>
          <a:noFill/>
        </p:spPr>
        <p:txBody>
          <a:bodyPr wrap="square" rtlCol="0">
            <a:spAutoFit/>
          </a:bodyPr>
          <a:lstStyle/>
          <a:p>
            <a:pPr algn="ctr"/>
            <a:r>
              <a:rPr lang="it-IT" dirty="0" smtClean="0">
                <a:solidFill>
                  <a:srgbClr val="FF0000"/>
                </a:solidFill>
              </a:rPr>
              <a:t>COME SI APPLICA L’INNOVAZIONE?</a:t>
            </a:r>
          </a:p>
          <a:p>
            <a:pPr algn="l"/>
            <a:r>
              <a:rPr lang="it-IT" i="1" u="sng" dirty="0" smtClean="0">
                <a:solidFill>
                  <a:schemeClr val="tx1"/>
                </a:solidFill>
                <a:effectLst>
                  <a:outerShdw blurRad="38100" dist="38100" dir="2700000" algn="tl">
                    <a:srgbClr val="000000">
                      <a:alpha val="43137"/>
                    </a:srgbClr>
                  </a:outerShdw>
                </a:effectLst>
              </a:rPr>
              <a:t>I </a:t>
            </a:r>
            <a:r>
              <a:rPr lang="it-IT" i="1" u="sng" dirty="0">
                <a:solidFill>
                  <a:schemeClr val="tx1"/>
                </a:solidFill>
                <a:effectLst>
                  <a:outerShdw blurRad="38100" dist="38100" dir="2700000" algn="tl">
                    <a:srgbClr val="000000">
                      <a:alpha val="43137"/>
                    </a:srgbClr>
                  </a:outerShdw>
                </a:effectLst>
              </a:rPr>
              <a:t>punti fermi sono tre:</a:t>
            </a:r>
          </a:p>
          <a:p>
            <a:pPr marL="342900" indent="-342900" algn="l">
              <a:buAutoNum type="alphaLcParenR"/>
            </a:pPr>
            <a:r>
              <a:rPr lang="it-IT" dirty="0" smtClean="0">
                <a:solidFill>
                  <a:schemeClr val="tx1"/>
                </a:solidFill>
              </a:rPr>
              <a:t>l’abrogazione </a:t>
            </a:r>
            <a:r>
              <a:rPr lang="it-IT" dirty="0">
                <a:solidFill>
                  <a:schemeClr val="tx1"/>
                </a:solidFill>
              </a:rPr>
              <a:t>dell’attuale valutazione degli apprendimenti sui quattro livelli, </a:t>
            </a:r>
            <a:r>
              <a:rPr lang="it-IT" dirty="0" smtClean="0">
                <a:solidFill>
                  <a:schemeClr val="tx1"/>
                </a:solidFill>
              </a:rPr>
              <a:t>   </a:t>
            </a:r>
          </a:p>
          <a:p>
            <a:pPr algn="l"/>
            <a:r>
              <a:rPr lang="it-IT" dirty="0">
                <a:solidFill>
                  <a:schemeClr val="tx1"/>
                </a:solidFill>
              </a:rPr>
              <a:t> </a:t>
            </a:r>
            <a:r>
              <a:rPr lang="it-IT" dirty="0" smtClean="0">
                <a:solidFill>
                  <a:schemeClr val="tx1"/>
                </a:solidFill>
              </a:rPr>
              <a:t>    abrogazione </a:t>
            </a:r>
            <a:r>
              <a:rPr lang="it-IT" dirty="0">
                <a:solidFill>
                  <a:schemeClr val="tx1"/>
                </a:solidFill>
              </a:rPr>
              <a:t>disposta con l’art. 1, c. 2, della legge;</a:t>
            </a:r>
          </a:p>
          <a:p>
            <a:pPr algn="l"/>
            <a:endParaRPr lang="it-IT" dirty="0" smtClean="0">
              <a:solidFill>
                <a:schemeClr val="tx1"/>
              </a:solidFill>
            </a:endParaRPr>
          </a:p>
          <a:p>
            <a:pPr algn="l"/>
            <a:r>
              <a:rPr lang="it-IT" dirty="0" smtClean="0">
                <a:solidFill>
                  <a:schemeClr val="tx1"/>
                </a:solidFill>
              </a:rPr>
              <a:t>b</a:t>
            </a:r>
            <a:r>
              <a:rPr lang="it-IT" dirty="0">
                <a:solidFill>
                  <a:schemeClr val="tx1"/>
                </a:solidFill>
              </a:rPr>
              <a:t>) la sua sostituzione con i “</a:t>
            </a:r>
            <a:r>
              <a:rPr lang="it-IT" i="1" dirty="0">
                <a:solidFill>
                  <a:schemeClr val="tx1"/>
                </a:solidFill>
              </a:rPr>
              <a:t>giudizi sintetici</a:t>
            </a:r>
            <a:r>
              <a:rPr lang="it-IT" dirty="0">
                <a:solidFill>
                  <a:schemeClr val="tx1"/>
                </a:solidFill>
              </a:rPr>
              <a:t>”;</a:t>
            </a:r>
          </a:p>
          <a:p>
            <a:pPr algn="l"/>
            <a:endParaRPr lang="it-IT" dirty="0" smtClean="0">
              <a:solidFill>
                <a:schemeClr val="tx1"/>
              </a:solidFill>
            </a:endParaRPr>
          </a:p>
          <a:p>
            <a:pPr algn="l"/>
            <a:r>
              <a:rPr lang="it-IT" dirty="0" smtClean="0">
                <a:solidFill>
                  <a:schemeClr val="tx1"/>
                </a:solidFill>
              </a:rPr>
              <a:t>c</a:t>
            </a:r>
            <a:r>
              <a:rPr lang="it-IT" dirty="0">
                <a:solidFill>
                  <a:schemeClr val="tx1"/>
                </a:solidFill>
              </a:rPr>
              <a:t>) l’attesa dell’ordinanza del Ministro che ne indichi le modalità di attuazione, in particolare delle formulazioni dei giudizi (non è detto che sarà recuperata la scaletta “non sufficiente -  sufficiente - buono – distinto -ottimo”).</a:t>
            </a:r>
          </a:p>
          <a:p>
            <a:pPr algn="l"/>
            <a:r>
              <a:rPr lang="it-IT" b="1" i="1" u="sng" dirty="0">
                <a:solidFill>
                  <a:srgbClr val="FF0000"/>
                </a:solidFill>
              </a:rPr>
              <a:t>Una volta uscita l’ordinanza ministeriale, i collegi dei docenti dovranno riunirsi per l’adeguamento dei propri PTOF: </a:t>
            </a:r>
            <a:r>
              <a:rPr lang="it-IT" dirty="0">
                <a:solidFill>
                  <a:schemeClr val="tx1"/>
                </a:solidFill>
              </a:rPr>
              <a:t>è noto che i criteri di valutazione sono oggetto di pubblicità legale sul sito della scuola (D.Lgs. n. 62/2017, art. 1, c. 2</a:t>
            </a:r>
            <a:r>
              <a:rPr lang="it-IT" dirty="0" smtClean="0">
                <a:solidFill>
                  <a:schemeClr val="tx1"/>
                </a:solidFill>
              </a:rPr>
              <a:t>).</a:t>
            </a:r>
            <a:endParaRPr lang="it-IT" dirty="0">
              <a:solidFill>
                <a:schemeClr val="tx1"/>
              </a:solidFill>
            </a:endParaRPr>
          </a:p>
          <a:p>
            <a:pPr algn="l"/>
            <a:r>
              <a:rPr lang="it-IT" b="1" i="1" u="sng" dirty="0">
                <a:solidFill>
                  <a:srgbClr val="7030A0"/>
                </a:solidFill>
                <a:effectLst>
                  <a:outerShdw blurRad="38100" dist="38100" dir="2700000" algn="tl">
                    <a:srgbClr val="000000">
                      <a:alpha val="43137"/>
                    </a:srgbClr>
                  </a:outerShdw>
                </a:effectLst>
              </a:rPr>
              <a:t>Ci saranno i tempi per l’applicazione entro il primo scrutinio quadrimestrale?</a:t>
            </a:r>
          </a:p>
          <a:p>
            <a:pPr algn="l"/>
            <a:r>
              <a:rPr lang="it-IT" b="1" i="1" u="sng" dirty="0">
                <a:solidFill>
                  <a:srgbClr val="FF0000"/>
                </a:solidFill>
              </a:rPr>
              <a:t>È necessario che questo avvenga</a:t>
            </a:r>
            <a:r>
              <a:rPr lang="it-IT" dirty="0"/>
              <a:t>, </a:t>
            </a:r>
            <a:r>
              <a:rPr lang="it-IT" dirty="0">
                <a:solidFill>
                  <a:schemeClr val="tx1"/>
                </a:solidFill>
              </a:rPr>
              <a:t>e la prima condizione sta nella tempestività del Ministro. In caso contrario, le scuole rischierebbero di trovarsi in una situazione paradossale in quanto, abrogato il sistema applicato fino alla fine dello scorso a.s., si prospetterebbe una situazione di vuoto normativo.</a:t>
            </a:r>
          </a:p>
          <a:p>
            <a:pPr algn="l"/>
            <a:r>
              <a:rPr lang="it-IT" sz="2400" dirty="0"/>
              <a:t/>
            </a:r>
            <a:br>
              <a:rPr lang="it-IT" sz="2400" dirty="0"/>
            </a:br>
            <a:endParaRPr lang="it-IT" sz="2400" dirty="0"/>
          </a:p>
        </p:txBody>
      </p:sp>
    </p:spTree>
    <p:extLst>
      <p:ext uri="{BB962C8B-B14F-4D97-AF65-F5344CB8AC3E}">
        <p14:creationId xmlns:p14="http://schemas.microsoft.com/office/powerpoint/2010/main" val="1089882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ttotitolo 6"/>
          <p:cNvSpPr txBox="1">
            <a:spLocks noGrp="1"/>
          </p:cNvSpPr>
          <p:nvPr>
            <p:ph type="subTitle" idx="1"/>
          </p:nvPr>
        </p:nvSpPr>
        <p:spPr>
          <a:xfrm>
            <a:off x="790575" y="177800"/>
            <a:ext cx="9445378" cy="7091685"/>
          </a:xfrm>
          <a:prstGeom prst="rect">
            <a:avLst/>
          </a:prstGeom>
          <a:noFill/>
        </p:spPr>
        <p:txBody>
          <a:bodyPr wrap="square" rtlCol="0">
            <a:spAutoFit/>
          </a:bodyPr>
          <a:lstStyle/>
          <a:p>
            <a:r>
              <a:rPr lang="it-IT" b="1" dirty="0" smtClean="0">
                <a:solidFill>
                  <a:srgbClr val="FF0000"/>
                </a:solidFill>
              </a:rPr>
              <a:t>LA VALUTAZIONE DEL COMPORTAMENTO NELLA SCUOLA SECONDARIA DI PRIMO GRADO</a:t>
            </a:r>
            <a:endParaRPr lang="it-IT" dirty="0" smtClean="0">
              <a:solidFill>
                <a:srgbClr val="FF0000"/>
              </a:solidFill>
            </a:endParaRPr>
          </a:p>
          <a:p>
            <a:pPr algn="l"/>
            <a:endParaRPr lang="it-IT" dirty="0" smtClean="0"/>
          </a:p>
          <a:p>
            <a:pPr algn="l"/>
            <a:r>
              <a:rPr lang="it-IT" sz="2400" dirty="0" smtClean="0">
                <a:solidFill>
                  <a:schemeClr val="tx1"/>
                </a:solidFill>
              </a:rPr>
              <a:t>La </a:t>
            </a:r>
            <a:r>
              <a:rPr lang="it-IT" sz="2400" dirty="0">
                <a:solidFill>
                  <a:schemeClr val="tx1"/>
                </a:solidFill>
              </a:rPr>
              <a:t>legge n. 150/2024 è intervenuta sul D. Lgs. n. 62/2017, modificando le norme relative alla valutazione del comportamento per gli alunni della scuola secondaria di primo grado (c. 5 dell'art. 2 e c. 2-bis dell'art. 6) e stabilendo che</a:t>
            </a:r>
            <a:r>
              <a:rPr lang="it-IT" sz="2400" dirty="0" smtClean="0">
                <a:solidFill>
                  <a:schemeClr val="tx1"/>
                </a:solidFill>
              </a:rPr>
              <a:t>:</a:t>
            </a:r>
          </a:p>
          <a:p>
            <a:pPr algn="l"/>
            <a:endParaRPr lang="it-IT" sz="2400" dirty="0">
              <a:solidFill>
                <a:schemeClr val="tx1"/>
              </a:solidFill>
            </a:endParaRPr>
          </a:p>
          <a:p>
            <a:pPr marL="342900" indent="-342900" algn="l">
              <a:lnSpc>
                <a:spcPts val="2880"/>
              </a:lnSpc>
              <a:spcBef>
                <a:spcPts val="0"/>
              </a:spcBef>
              <a:buFont typeface="Wingdings" panose="05000000000000000000" pitchFamily="2" charset="2"/>
              <a:buChar char="q"/>
            </a:pPr>
            <a:r>
              <a:rPr lang="it-IT" sz="2000" b="1" u="sng" dirty="0">
                <a:solidFill>
                  <a:srgbClr val="7030A0"/>
                </a:solidFill>
              </a:rPr>
              <a:t>L</a:t>
            </a:r>
            <a:r>
              <a:rPr lang="it-IT" sz="2000" b="1" u="sng" dirty="0" smtClean="0">
                <a:solidFill>
                  <a:srgbClr val="7030A0"/>
                </a:solidFill>
              </a:rPr>
              <a:t>a </a:t>
            </a:r>
            <a:r>
              <a:rPr lang="it-IT" sz="2000" b="1" u="sng" dirty="0">
                <a:solidFill>
                  <a:srgbClr val="7030A0"/>
                </a:solidFill>
              </a:rPr>
              <a:t>valutazione del comportamento è espressa in decimi </a:t>
            </a:r>
            <a:r>
              <a:rPr lang="it-IT" sz="2400" dirty="0"/>
              <a:t>(e non </a:t>
            </a:r>
            <a:r>
              <a:rPr lang="it-IT" sz="2400" dirty="0" smtClean="0"/>
              <a:t>   </a:t>
            </a:r>
          </a:p>
          <a:p>
            <a:pPr algn="l">
              <a:lnSpc>
                <a:spcPts val="2880"/>
              </a:lnSpc>
              <a:spcBef>
                <a:spcPts val="0"/>
              </a:spcBef>
            </a:pPr>
            <a:r>
              <a:rPr lang="it-IT" sz="2400" dirty="0" smtClean="0">
                <a:solidFill>
                  <a:schemeClr val="tx1"/>
                </a:solidFill>
              </a:rPr>
              <a:t>     più </a:t>
            </a:r>
            <a:r>
              <a:rPr lang="it-IT" sz="2400" dirty="0">
                <a:solidFill>
                  <a:schemeClr val="tx1"/>
                </a:solidFill>
              </a:rPr>
              <a:t>con “</a:t>
            </a:r>
            <a:r>
              <a:rPr lang="it-IT" sz="2400" i="1" dirty="0">
                <a:solidFill>
                  <a:schemeClr val="tx1"/>
                </a:solidFill>
              </a:rPr>
              <a:t>un giudizio sintetico riportato nel documento di </a:t>
            </a:r>
            <a:r>
              <a:rPr lang="it-IT" sz="2400" i="1" dirty="0" smtClean="0">
                <a:solidFill>
                  <a:schemeClr val="tx1"/>
                </a:solidFill>
              </a:rPr>
              <a:t>   </a:t>
            </a:r>
          </a:p>
          <a:p>
            <a:pPr algn="l">
              <a:lnSpc>
                <a:spcPts val="2880"/>
              </a:lnSpc>
              <a:spcBef>
                <a:spcPts val="0"/>
              </a:spcBef>
            </a:pPr>
            <a:r>
              <a:rPr lang="it-IT" sz="2400" i="1" dirty="0">
                <a:solidFill>
                  <a:schemeClr val="tx1"/>
                </a:solidFill>
              </a:rPr>
              <a:t> </a:t>
            </a:r>
            <a:r>
              <a:rPr lang="it-IT" sz="2400" i="1" dirty="0" smtClean="0">
                <a:solidFill>
                  <a:schemeClr val="tx1"/>
                </a:solidFill>
              </a:rPr>
              <a:t>    valutazione</a:t>
            </a:r>
            <a:r>
              <a:rPr lang="it-IT" sz="2400" dirty="0" smtClean="0">
                <a:solidFill>
                  <a:schemeClr val="tx1"/>
                </a:solidFill>
              </a:rPr>
              <a:t>”);</a:t>
            </a:r>
          </a:p>
          <a:p>
            <a:pPr algn="l">
              <a:lnSpc>
                <a:spcPts val="2880"/>
              </a:lnSpc>
              <a:spcBef>
                <a:spcPts val="0"/>
              </a:spcBef>
            </a:pPr>
            <a:endParaRPr lang="it-IT" sz="2400" dirty="0"/>
          </a:p>
          <a:p>
            <a:pPr marL="342900" indent="-342900" algn="l">
              <a:lnSpc>
                <a:spcPts val="2880"/>
              </a:lnSpc>
              <a:spcBef>
                <a:spcPts val="0"/>
              </a:spcBef>
              <a:buFont typeface="Wingdings" panose="05000000000000000000" pitchFamily="2" charset="2"/>
              <a:buChar char="q"/>
            </a:pPr>
            <a:r>
              <a:rPr lang="it-IT" sz="2000" b="1" u="sng" dirty="0" smtClean="0">
                <a:solidFill>
                  <a:srgbClr val="7030A0"/>
                </a:solidFill>
              </a:rPr>
              <a:t>Se </a:t>
            </a:r>
            <a:r>
              <a:rPr lang="it-IT" sz="2000" b="1" u="sng" dirty="0">
                <a:solidFill>
                  <a:srgbClr val="7030A0"/>
                </a:solidFill>
              </a:rPr>
              <a:t>la valutazione del comportamento è inferiore a sei decimi, il    </a:t>
            </a:r>
          </a:p>
          <a:p>
            <a:pPr algn="l">
              <a:lnSpc>
                <a:spcPts val="2880"/>
              </a:lnSpc>
              <a:spcBef>
                <a:spcPts val="0"/>
              </a:spcBef>
            </a:pPr>
            <a:r>
              <a:rPr lang="it-IT" sz="2000" b="1" dirty="0">
                <a:solidFill>
                  <a:srgbClr val="7030A0"/>
                </a:solidFill>
              </a:rPr>
              <a:t> </a:t>
            </a:r>
            <a:r>
              <a:rPr lang="it-IT" sz="2000" b="1" dirty="0" smtClean="0">
                <a:solidFill>
                  <a:srgbClr val="7030A0"/>
                </a:solidFill>
              </a:rPr>
              <a:t>    </a:t>
            </a:r>
            <a:r>
              <a:rPr lang="it-IT" sz="2000" b="1" u="sng" dirty="0" smtClean="0">
                <a:solidFill>
                  <a:srgbClr val="7030A0"/>
                </a:solidFill>
              </a:rPr>
              <a:t>consiglio </a:t>
            </a:r>
            <a:r>
              <a:rPr lang="it-IT" sz="2000" b="1" u="sng" dirty="0">
                <a:solidFill>
                  <a:srgbClr val="7030A0"/>
                </a:solidFill>
              </a:rPr>
              <a:t>di classe delibera la non ammissione alla classe </a:t>
            </a:r>
          </a:p>
          <a:p>
            <a:pPr algn="l">
              <a:lnSpc>
                <a:spcPts val="2880"/>
              </a:lnSpc>
              <a:spcBef>
                <a:spcPts val="0"/>
              </a:spcBef>
            </a:pPr>
            <a:r>
              <a:rPr lang="it-IT" sz="2000" b="1" dirty="0">
                <a:solidFill>
                  <a:srgbClr val="7030A0"/>
                </a:solidFill>
              </a:rPr>
              <a:t> </a:t>
            </a:r>
            <a:r>
              <a:rPr lang="it-IT" sz="2000" b="1" dirty="0" smtClean="0">
                <a:solidFill>
                  <a:srgbClr val="7030A0"/>
                </a:solidFill>
              </a:rPr>
              <a:t>    </a:t>
            </a:r>
            <a:r>
              <a:rPr lang="it-IT" sz="2000" b="1" u="sng" dirty="0" smtClean="0">
                <a:solidFill>
                  <a:srgbClr val="7030A0"/>
                </a:solidFill>
              </a:rPr>
              <a:t>successiva </a:t>
            </a:r>
            <a:r>
              <a:rPr lang="it-IT" sz="2000" b="1" u="sng" dirty="0">
                <a:solidFill>
                  <a:srgbClr val="7030A0"/>
                </a:solidFill>
              </a:rPr>
              <a:t>o all'esame di Stato conclusivo del primo ciclo.</a:t>
            </a:r>
          </a:p>
          <a:p>
            <a:pPr algn="l"/>
            <a:r>
              <a:rPr lang="it-IT" sz="2000" b="1" i="1" u="sng" dirty="0">
                <a:solidFill>
                  <a:srgbClr val="FF0000"/>
                </a:solidFill>
              </a:rPr>
              <a:t>Le nuove norme sono immediatamente esecutive</a:t>
            </a:r>
            <a:r>
              <a:rPr lang="it-IT" sz="2000" dirty="0"/>
              <a:t>, </a:t>
            </a:r>
            <a:r>
              <a:rPr lang="it-IT" sz="2000" dirty="0">
                <a:solidFill>
                  <a:schemeClr val="tx1"/>
                </a:solidFill>
              </a:rPr>
              <a:t>in quanto la stessa legge ha direttamente apportato le relative modifiche al D. Lgs. n. 62/2017.</a:t>
            </a:r>
          </a:p>
          <a:p>
            <a:pPr algn="l"/>
            <a:r>
              <a:rPr lang="it-IT" sz="2400" dirty="0"/>
              <a:t/>
            </a:r>
            <a:br>
              <a:rPr lang="it-IT" sz="2400" dirty="0"/>
            </a:br>
            <a:endParaRPr lang="it-IT" sz="2400" dirty="0"/>
          </a:p>
        </p:txBody>
      </p:sp>
    </p:spTree>
    <p:extLst>
      <p:ext uri="{BB962C8B-B14F-4D97-AF65-F5344CB8AC3E}">
        <p14:creationId xmlns:p14="http://schemas.microsoft.com/office/powerpoint/2010/main" val="2496293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ttotitolo 6"/>
          <p:cNvSpPr txBox="1">
            <a:spLocks noGrp="1"/>
          </p:cNvSpPr>
          <p:nvPr>
            <p:ph type="subTitle" idx="1"/>
          </p:nvPr>
        </p:nvSpPr>
        <p:spPr>
          <a:xfrm>
            <a:off x="790575" y="177800"/>
            <a:ext cx="9445378" cy="7166064"/>
          </a:xfrm>
          <a:prstGeom prst="rect">
            <a:avLst/>
          </a:prstGeom>
          <a:noFill/>
        </p:spPr>
        <p:txBody>
          <a:bodyPr wrap="square" rtlCol="0">
            <a:spAutoFit/>
          </a:bodyPr>
          <a:lstStyle/>
          <a:p>
            <a:pPr algn="ctr"/>
            <a:r>
              <a:rPr lang="it-IT" sz="1600" b="1" dirty="0" smtClean="0">
                <a:solidFill>
                  <a:srgbClr val="FF0000"/>
                </a:solidFill>
              </a:rPr>
              <a:t>LA RIFORMA DELLO STATUTO DELLE STUDENTESSE E DEGLI STUDENTI NONCHÉ DEL REGOLAMENTO DELLA VALUTAZIONE (DPR 122/2009).</a:t>
            </a:r>
            <a:endParaRPr lang="it-IT" sz="1600" dirty="0" smtClean="0">
              <a:solidFill>
                <a:srgbClr val="FF0000"/>
              </a:solidFill>
            </a:endParaRPr>
          </a:p>
          <a:p>
            <a:pPr algn="l"/>
            <a:r>
              <a:rPr lang="it-IT" dirty="0" smtClean="0">
                <a:solidFill>
                  <a:schemeClr val="tx1"/>
                </a:solidFill>
              </a:rPr>
              <a:t>I </a:t>
            </a:r>
            <a:r>
              <a:rPr lang="it-IT" dirty="0">
                <a:solidFill>
                  <a:schemeClr val="tx1"/>
                </a:solidFill>
              </a:rPr>
              <a:t>due ultimi commi (il 4 e il 5) dell’art. 1 della nuova legge prevedono </a:t>
            </a:r>
            <a:r>
              <a:rPr lang="it-IT" b="1" dirty="0">
                <a:solidFill>
                  <a:srgbClr val="7030A0"/>
                </a:solidFill>
                <a:effectLst>
                  <a:outerShdw blurRad="38100" dist="38100" dir="2700000" algn="tl">
                    <a:srgbClr val="000000">
                      <a:alpha val="43137"/>
                    </a:srgbClr>
                  </a:outerShdw>
                </a:effectLst>
              </a:rPr>
              <a:t>l’emanazione di uno o più Regolamenti finalizzati alla revisione complessiva della disciplina in materia di valutazione del comportamento</a:t>
            </a:r>
            <a:r>
              <a:rPr lang="it-IT" dirty="0"/>
              <a:t>: </a:t>
            </a:r>
            <a:endParaRPr lang="it-IT" dirty="0" smtClean="0"/>
          </a:p>
          <a:p>
            <a:pPr algn="l"/>
            <a:r>
              <a:rPr lang="it-IT" dirty="0" smtClean="0">
                <a:solidFill>
                  <a:schemeClr val="tx1"/>
                </a:solidFill>
              </a:rPr>
              <a:t>tali </a:t>
            </a:r>
            <a:r>
              <a:rPr lang="it-IT" dirty="0">
                <a:solidFill>
                  <a:schemeClr val="tx1"/>
                </a:solidFill>
              </a:rPr>
              <a:t>Regolamenti vanno adottati </a:t>
            </a:r>
            <a:r>
              <a:rPr lang="it-IT" b="1" dirty="0">
                <a:solidFill>
                  <a:srgbClr val="7030A0"/>
                </a:solidFill>
                <a:effectLst>
                  <a:outerShdw blurRad="38100" dist="38100" dir="2700000" algn="tl">
                    <a:srgbClr val="000000">
                      <a:alpha val="43137"/>
                    </a:srgbClr>
                  </a:outerShdw>
                </a:effectLst>
              </a:rPr>
              <a:t>entro centottanta giorni dalla data di entrata in vigore della presente legge (quindi, entro il 30 aprile 2025).</a:t>
            </a:r>
          </a:p>
          <a:p>
            <a:pPr algn="l"/>
            <a:r>
              <a:rPr lang="it-IT" b="1" u="sng" dirty="0">
                <a:solidFill>
                  <a:schemeClr val="tx1"/>
                </a:solidFill>
                <a:effectLst>
                  <a:outerShdw blurRad="38100" dist="38100" dir="2700000" algn="tl">
                    <a:srgbClr val="000000">
                      <a:alpha val="43137"/>
                    </a:srgbClr>
                  </a:outerShdw>
                </a:effectLst>
              </a:rPr>
              <a:t>Gli obiettivi proclamati sono quelli </a:t>
            </a:r>
            <a:endParaRPr lang="it-IT" b="1" u="sng" dirty="0" smtClean="0">
              <a:solidFill>
                <a:schemeClr val="tx1"/>
              </a:solidFill>
              <a:effectLst>
                <a:outerShdw blurRad="38100" dist="38100" dir="2700000" algn="tl">
                  <a:srgbClr val="000000">
                    <a:alpha val="43137"/>
                  </a:srgbClr>
                </a:outerShdw>
              </a:effectLst>
            </a:endParaRPr>
          </a:p>
          <a:p>
            <a:pPr algn="l"/>
            <a:r>
              <a:rPr lang="it-IT" dirty="0" smtClean="0"/>
              <a:t>“</a:t>
            </a:r>
            <a:r>
              <a:rPr lang="it-IT" b="1" i="1" dirty="0">
                <a:solidFill>
                  <a:schemeClr val="tx1"/>
                </a:solidFill>
                <a:effectLst>
                  <a:outerShdw blurRad="38100" dist="38100" dir="2700000" algn="tl">
                    <a:srgbClr val="000000">
                      <a:alpha val="43137"/>
                    </a:srgbClr>
                  </a:outerShdw>
                </a:effectLst>
              </a:rPr>
              <a:t>di ripristinare la cultura del rispetto, di affermare l’autorevolezza dei docenti delle istituzioni scolastiche secondarie di primo e secondo grado del sistema nazionale di istruzione e formazione, di rimettere al centro il principio della responsabilità e di restituire piena serenità al contesto lavorativo degli insegnanti e del personale scolastico, nonché al percorso formativo delle studentesse e degli studenti</a:t>
            </a:r>
            <a:r>
              <a:rPr lang="it-IT" b="1" dirty="0">
                <a:solidFill>
                  <a:schemeClr val="tx1"/>
                </a:solidFill>
                <a:effectLst>
                  <a:outerShdw blurRad="38100" dist="38100" dir="2700000" algn="tl">
                    <a:srgbClr val="000000">
                      <a:alpha val="43137"/>
                    </a:srgbClr>
                  </a:outerShdw>
                </a:effectLst>
              </a:rPr>
              <a:t>”.</a:t>
            </a:r>
          </a:p>
          <a:p>
            <a:pPr algn="l"/>
            <a:r>
              <a:rPr lang="it-IT" i="1" u="sng" dirty="0">
                <a:solidFill>
                  <a:schemeClr val="accent5">
                    <a:lumMod val="75000"/>
                  </a:schemeClr>
                </a:solidFill>
                <a:effectLst>
                  <a:outerShdw blurRad="38100" dist="38100" dir="2700000" algn="tl">
                    <a:srgbClr val="000000">
                      <a:alpha val="43137"/>
                    </a:srgbClr>
                  </a:outerShdw>
                </a:effectLst>
              </a:rPr>
              <a:t>Gli strumenti normativi che la legge si propone di riformare sono </a:t>
            </a:r>
            <a:r>
              <a:rPr lang="it-IT" i="1" u="sng" dirty="0" smtClean="0">
                <a:solidFill>
                  <a:schemeClr val="accent5">
                    <a:lumMod val="75000"/>
                  </a:schemeClr>
                </a:solidFill>
                <a:effectLst>
                  <a:outerShdw blurRad="38100" dist="38100" dir="2700000" algn="tl">
                    <a:srgbClr val="000000">
                      <a:alpha val="43137"/>
                    </a:srgbClr>
                  </a:outerShdw>
                </a:effectLst>
              </a:rPr>
              <a:t>due:</a:t>
            </a:r>
          </a:p>
          <a:p>
            <a:pPr algn="l"/>
            <a:endParaRPr lang="it-IT" i="1" u="sng" dirty="0" smtClean="0">
              <a:solidFill>
                <a:schemeClr val="accent5">
                  <a:lumMod val="75000"/>
                </a:schemeClr>
              </a:solidFill>
              <a:effectLst>
                <a:outerShdw blurRad="38100" dist="38100" dir="2700000" algn="tl">
                  <a:srgbClr val="000000">
                    <a:alpha val="43137"/>
                  </a:srgbClr>
                </a:outerShdw>
              </a:effectLst>
            </a:endParaRPr>
          </a:p>
          <a:p>
            <a:pPr marL="285750" indent="-285750" algn="l">
              <a:lnSpc>
                <a:spcPts val="2160"/>
              </a:lnSpc>
              <a:spcBef>
                <a:spcPts val="0"/>
              </a:spcBef>
              <a:buFont typeface="Wingdings" panose="05000000000000000000" pitchFamily="2" charset="2"/>
              <a:buChar char="q"/>
            </a:pPr>
            <a:r>
              <a:rPr lang="it-IT" u="sng" dirty="0" smtClean="0">
                <a:solidFill>
                  <a:srgbClr val="FF0000"/>
                </a:solidFill>
              </a:rPr>
              <a:t>Lo </a:t>
            </a:r>
            <a:r>
              <a:rPr lang="it-IT" u="sng" dirty="0">
                <a:solidFill>
                  <a:srgbClr val="FF0000"/>
                </a:solidFill>
              </a:rPr>
              <a:t>Statuto delle studentesse e degli studenti </a:t>
            </a:r>
            <a:r>
              <a:rPr lang="it-IT" dirty="0">
                <a:solidFill>
                  <a:schemeClr val="tx1"/>
                </a:solidFill>
              </a:rPr>
              <a:t>(DPR 24 giugno 1998, n. 249, come </a:t>
            </a:r>
            <a:r>
              <a:rPr lang="it-IT" dirty="0" smtClean="0">
                <a:solidFill>
                  <a:schemeClr val="tx1"/>
                </a:solidFill>
              </a:rPr>
              <a:t>   </a:t>
            </a:r>
          </a:p>
          <a:p>
            <a:pPr algn="l">
              <a:lnSpc>
                <a:spcPts val="2160"/>
              </a:lnSpc>
              <a:spcBef>
                <a:spcPts val="0"/>
              </a:spcBef>
            </a:pPr>
            <a:r>
              <a:rPr lang="it-IT" dirty="0">
                <a:solidFill>
                  <a:schemeClr val="tx1"/>
                </a:solidFill>
              </a:rPr>
              <a:t> </a:t>
            </a:r>
            <a:r>
              <a:rPr lang="it-IT" dirty="0" smtClean="0">
                <a:solidFill>
                  <a:schemeClr val="tx1"/>
                </a:solidFill>
              </a:rPr>
              <a:t>    modificato </a:t>
            </a:r>
            <a:r>
              <a:rPr lang="it-IT" dirty="0">
                <a:solidFill>
                  <a:schemeClr val="tx1"/>
                </a:solidFill>
              </a:rPr>
              <a:t>con DPR 21 novembre 2007, n. 235</a:t>
            </a:r>
            <a:r>
              <a:rPr lang="it-IT" dirty="0" smtClean="0">
                <a:solidFill>
                  <a:schemeClr val="tx1"/>
                </a:solidFill>
              </a:rPr>
              <a:t>)</a:t>
            </a:r>
          </a:p>
          <a:p>
            <a:pPr algn="l">
              <a:lnSpc>
                <a:spcPts val="2160"/>
              </a:lnSpc>
              <a:spcBef>
                <a:spcPts val="0"/>
              </a:spcBef>
            </a:pPr>
            <a:endParaRPr lang="it-IT" dirty="0">
              <a:solidFill>
                <a:schemeClr val="tx1"/>
              </a:solidFill>
            </a:endParaRPr>
          </a:p>
          <a:p>
            <a:pPr marL="285750" indent="-285750" algn="l">
              <a:lnSpc>
                <a:spcPts val="2160"/>
              </a:lnSpc>
              <a:spcBef>
                <a:spcPts val="0"/>
              </a:spcBef>
              <a:buFont typeface="Wingdings" panose="05000000000000000000" pitchFamily="2" charset="2"/>
              <a:buChar char="q"/>
            </a:pPr>
            <a:r>
              <a:rPr lang="it-IT" u="sng" dirty="0">
                <a:solidFill>
                  <a:srgbClr val="FF0000"/>
                </a:solidFill>
              </a:rPr>
              <a:t>Il Regolamento per la valutazione </a:t>
            </a:r>
            <a:r>
              <a:rPr lang="it-IT" dirty="0">
                <a:solidFill>
                  <a:schemeClr val="tx1"/>
                </a:solidFill>
              </a:rPr>
              <a:t>(DPR 22 giugno 2009 , n. 122: l’art. 7 è rubricato </a:t>
            </a:r>
            <a:endParaRPr lang="it-IT" dirty="0" smtClean="0">
              <a:solidFill>
                <a:schemeClr val="tx1"/>
              </a:solidFill>
            </a:endParaRPr>
          </a:p>
          <a:p>
            <a:pPr algn="l">
              <a:lnSpc>
                <a:spcPts val="2160"/>
              </a:lnSpc>
              <a:spcBef>
                <a:spcPts val="0"/>
              </a:spcBef>
            </a:pPr>
            <a:r>
              <a:rPr lang="it-IT" dirty="0">
                <a:solidFill>
                  <a:schemeClr val="tx1"/>
                </a:solidFill>
              </a:rPr>
              <a:t> </a:t>
            </a:r>
            <a:r>
              <a:rPr lang="it-IT" dirty="0" smtClean="0">
                <a:solidFill>
                  <a:schemeClr val="tx1"/>
                </a:solidFill>
              </a:rPr>
              <a:t>   Valutazione </a:t>
            </a:r>
            <a:r>
              <a:rPr lang="it-IT" dirty="0">
                <a:solidFill>
                  <a:schemeClr val="tx1"/>
                </a:solidFill>
              </a:rPr>
              <a:t>del comportamento).</a:t>
            </a:r>
          </a:p>
          <a:p>
            <a:pPr algn="l"/>
            <a:endParaRPr lang="it-IT" sz="2400" dirty="0"/>
          </a:p>
        </p:txBody>
      </p:sp>
    </p:spTree>
    <p:extLst>
      <p:ext uri="{BB962C8B-B14F-4D97-AF65-F5344CB8AC3E}">
        <p14:creationId xmlns:p14="http://schemas.microsoft.com/office/powerpoint/2010/main" val="2334450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ttotitolo 6"/>
          <p:cNvSpPr txBox="1">
            <a:spLocks noGrp="1"/>
          </p:cNvSpPr>
          <p:nvPr>
            <p:ph type="subTitle" idx="1"/>
          </p:nvPr>
        </p:nvSpPr>
        <p:spPr>
          <a:xfrm>
            <a:off x="790574" y="177800"/>
            <a:ext cx="10244369" cy="6858288"/>
          </a:xfrm>
          <a:prstGeom prst="rect">
            <a:avLst/>
          </a:prstGeom>
          <a:noFill/>
        </p:spPr>
        <p:txBody>
          <a:bodyPr wrap="square" rtlCol="0">
            <a:spAutoFit/>
          </a:bodyPr>
          <a:lstStyle/>
          <a:p>
            <a:pPr algn="ctr"/>
            <a:r>
              <a:rPr lang="it-IT" b="1" dirty="0" smtClean="0">
                <a:solidFill>
                  <a:srgbClr val="FF0000"/>
                </a:solidFill>
              </a:rPr>
              <a:t>LO STATUTO DELLE STUDENTESSE E DEGLI STUDENTI</a:t>
            </a:r>
            <a:endParaRPr lang="it-IT" dirty="0" smtClean="0">
              <a:solidFill>
                <a:srgbClr val="FF0000"/>
              </a:solidFill>
            </a:endParaRPr>
          </a:p>
          <a:p>
            <a:pPr algn="l"/>
            <a:r>
              <a:rPr lang="it-IT" sz="2000" dirty="0" smtClean="0">
                <a:solidFill>
                  <a:schemeClr val="tx1"/>
                </a:solidFill>
              </a:rPr>
              <a:t>La </a:t>
            </a:r>
            <a:r>
              <a:rPr lang="it-IT" sz="2000" dirty="0">
                <a:solidFill>
                  <a:schemeClr val="tx1"/>
                </a:solidFill>
              </a:rPr>
              <a:t>riforma andrà a modificare l’istituto dell’allontanamento dello studente dalla scuola per un periodo non superiore a quindici giorni: la sanzione, come è noto, è di competenza del consiglio di classe.</a:t>
            </a:r>
          </a:p>
          <a:p>
            <a:pPr algn="l"/>
            <a:r>
              <a:rPr lang="it-IT" sz="2000" b="1" u="sng" dirty="0">
                <a:solidFill>
                  <a:srgbClr val="FF0000"/>
                </a:solidFill>
              </a:rPr>
              <a:t>È previsto che:</a:t>
            </a:r>
          </a:p>
          <a:p>
            <a:pPr marL="285750" indent="-285750" algn="l">
              <a:buFont typeface="Wingdings" panose="05000000000000000000" pitchFamily="2" charset="2"/>
              <a:buChar char="Ø"/>
            </a:pPr>
            <a:r>
              <a:rPr lang="it-IT" sz="2000" dirty="0">
                <a:solidFill>
                  <a:schemeClr val="tx1"/>
                </a:solidFill>
              </a:rPr>
              <a:t>L</a:t>
            </a:r>
            <a:r>
              <a:rPr lang="it-IT" sz="2000" dirty="0" smtClean="0">
                <a:solidFill>
                  <a:schemeClr val="tx1"/>
                </a:solidFill>
              </a:rPr>
              <a:t>’allontanamento </a:t>
            </a:r>
            <a:r>
              <a:rPr lang="it-IT" sz="2000" dirty="0">
                <a:solidFill>
                  <a:schemeClr val="tx1"/>
                </a:solidFill>
              </a:rPr>
              <a:t>dalla scuola, fino a un massimo di due giorni, comporti il coinvolgimento dello studente </a:t>
            </a:r>
            <a:r>
              <a:rPr lang="it-IT" sz="2000" b="1" i="1" dirty="0">
                <a:solidFill>
                  <a:srgbClr val="7030A0"/>
                </a:solidFill>
              </a:rPr>
              <a:t>in attività di approfondimento sulle conseguenze dei comportamenti che hanno determinato il provvedimento disciplinare</a:t>
            </a:r>
            <a:r>
              <a:rPr lang="it-IT" sz="2000" dirty="0" smtClean="0">
                <a:solidFill>
                  <a:schemeClr val="tx1"/>
                </a:solidFill>
              </a:rPr>
              <a:t>;</a:t>
            </a:r>
          </a:p>
          <a:p>
            <a:pPr algn="l"/>
            <a:endParaRPr lang="it-IT" sz="2000" dirty="0">
              <a:solidFill>
                <a:schemeClr val="tx1"/>
              </a:solidFill>
            </a:endParaRPr>
          </a:p>
          <a:p>
            <a:pPr marL="285750" indent="-285750" algn="l">
              <a:lnSpc>
                <a:spcPts val="2400"/>
              </a:lnSpc>
              <a:spcBef>
                <a:spcPts val="0"/>
              </a:spcBef>
              <a:buFont typeface="Wingdings" panose="05000000000000000000" pitchFamily="2" charset="2"/>
              <a:buChar char="Ø"/>
            </a:pPr>
            <a:r>
              <a:rPr lang="it-IT" sz="2000" dirty="0">
                <a:solidFill>
                  <a:schemeClr val="tx1"/>
                </a:solidFill>
              </a:rPr>
              <a:t>L</a:t>
            </a:r>
            <a:r>
              <a:rPr lang="it-IT" sz="2000" dirty="0" smtClean="0">
                <a:solidFill>
                  <a:schemeClr val="tx1"/>
                </a:solidFill>
              </a:rPr>
              <a:t>’allontanamento </a:t>
            </a:r>
            <a:r>
              <a:rPr lang="it-IT" sz="2000" dirty="0">
                <a:solidFill>
                  <a:schemeClr val="tx1"/>
                </a:solidFill>
              </a:rPr>
              <a:t>dalla scuola di durata superiore a due giorni comporti </a:t>
            </a:r>
            <a:r>
              <a:rPr lang="it-IT" sz="2000" b="1" i="1" dirty="0">
                <a:solidFill>
                  <a:srgbClr val="7030A0"/>
                </a:solidFill>
              </a:rPr>
              <a:t>lo</a:t>
            </a:r>
          </a:p>
          <a:p>
            <a:pPr algn="l">
              <a:lnSpc>
                <a:spcPts val="2400"/>
              </a:lnSpc>
              <a:spcBef>
                <a:spcPts val="0"/>
              </a:spcBef>
            </a:pPr>
            <a:r>
              <a:rPr lang="it-IT" sz="2000" b="1" i="1" dirty="0">
                <a:solidFill>
                  <a:srgbClr val="7030A0"/>
                </a:solidFill>
              </a:rPr>
              <a:t>    svolgimento, da parte dello studente, di attività di cittadinanza solidale    </a:t>
            </a:r>
          </a:p>
          <a:p>
            <a:pPr algn="l">
              <a:lnSpc>
                <a:spcPts val="2400"/>
              </a:lnSpc>
              <a:spcBef>
                <a:spcPts val="0"/>
              </a:spcBef>
            </a:pPr>
            <a:r>
              <a:rPr lang="it-IT" sz="2000" b="1" i="1" dirty="0">
                <a:solidFill>
                  <a:srgbClr val="7030A0"/>
                </a:solidFill>
              </a:rPr>
              <a:t>    presso strutture convenzionate con le istituzioni scolastiche e individuate  </a:t>
            </a:r>
          </a:p>
          <a:p>
            <a:pPr algn="l">
              <a:lnSpc>
                <a:spcPts val="2400"/>
              </a:lnSpc>
              <a:spcBef>
                <a:spcPts val="0"/>
              </a:spcBef>
            </a:pPr>
            <a:r>
              <a:rPr lang="it-IT" sz="2000" b="1" i="1" dirty="0">
                <a:solidFill>
                  <a:srgbClr val="7030A0"/>
                </a:solidFill>
              </a:rPr>
              <a:t>    nell’ambito degli elenchi predisposti all’amministrazione periferica del    </a:t>
            </a:r>
          </a:p>
          <a:p>
            <a:pPr algn="l">
              <a:lnSpc>
                <a:spcPts val="2400"/>
              </a:lnSpc>
              <a:spcBef>
                <a:spcPts val="0"/>
              </a:spcBef>
            </a:pPr>
            <a:r>
              <a:rPr lang="it-IT" sz="2000" b="1" i="1" dirty="0">
                <a:solidFill>
                  <a:srgbClr val="7030A0"/>
                </a:solidFill>
              </a:rPr>
              <a:t>    Ministero. </a:t>
            </a:r>
          </a:p>
          <a:p>
            <a:pPr algn="l">
              <a:lnSpc>
                <a:spcPts val="2400"/>
              </a:lnSpc>
              <a:spcBef>
                <a:spcPts val="0"/>
              </a:spcBef>
            </a:pPr>
            <a:r>
              <a:rPr lang="it-IT" sz="2000" dirty="0">
                <a:solidFill>
                  <a:schemeClr val="tx1"/>
                </a:solidFill>
              </a:rPr>
              <a:t> </a:t>
            </a:r>
            <a:r>
              <a:rPr lang="it-IT" sz="2000" dirty="0" smtClean="0">
                <a:solidFill>
                  <a:schemeClr val="tx1"/>
                </a:solidFill>
              </a:rPr>
              <a:t>    </a:t>
            </a:r>
          </a:p>
          <a:p>
            <a:pPr algn="l">
              <a:lnSpc>
                <a:spcPts val="2400"/>
              </a:lnSpc>
              <a:spcBef>
                <a:spcPts val="0"/>
              </a:spcBef>
            </a:pPr>
            <a:r>
              <a:rPr lang="it-IT" sz="2000" dirty="0">
                <a:solidFill>
                  <a:schemeClr val="tx1"/>
                </a:solidFill>
              </a:rPr>
              <a:t> </a:t>
            </a:r>
            <a:r>
              <a:rPr lang="it-IT" sz="2000" dirty="0" smtClean="0">
                <a:solidFill>
                  <a:schemeClr val="tx1"/>
                </a:solidFill>
              </a:rPr>
              <a:t>    Il </a:t>
            </a:r>
            <a:r>
              <a:rPr lang="it-IT" sz="2000" dirty="0">
                <a:solidFill>
                  <a:schemeClr val="tx1"/>
                </a:solidFill>
              </a:rPr>
              <a:t>consiglio di classe </a:t>
            </a:r>
            <a:r>
              <a:rPr lang="it-IT" sz="2000" dirty="0" smtClean="0">
                <a:solidFill>
                  <a:schemeClr val="tx1"/>
                </a:solidFill>
              </a:rPr>
              <a:t>potrà </a:t>
            </a:r>
            <a:r>
              <a:rPr lang="it-IT" sz="2000" dirty="0">
                <a:solidFill>
                  <a:schemeClr val="tx1"/>
                </a:solidFill>
              </a:rPr>
              <a:t>deliberare che </a:t>
            </a:r>
            <a:r>
              <a:rPr lang="it-IT" sz="2000" b="1" i="1" dirty="0">
                <a:solidFill>
                  <a:srgbClr val="7030A0"/>
                </a:solidFill>
              </a:rPr>
              <a:t>tali attività possano proseguire  </a:t>
            </a:r>
          </a:p>
          <a:p>
            <a:pPr algn="l">
              <a:lnSpc>
                <a:spcPts val="2400"/>
              </a:lnSpc>
              <a:spcBef>
                <a:spcPts val="0"/>
              </a:spcBef>
            </a:pPr>
            <a:r>
              <a:rPr lang="it-IT" sz="2000" b="1" i="1" dirty="0">
                <a:solidFill>
                  <a:srgbClr val="7030A0"/>
                </a:solidFill>
              </a:rPr>
              <a:t>     anche dopo il rientro in classe dello studente, secondo princìpi di  </a:t>
            </a:r>
          </a:p>
          <a:p>
            <a:pPr algn="l">
              <a:lnSpc>
                <a:spcPts val="2400"/>
              </a:lnSpc>
              <a:spcBef>
                <a:spcPts val="0"/>
              </a:spcBef>
            </a:pPr>
            <a:r>
              <a:rPr lang="it-IT" sz="2000" b="1" i="1" dirty="0">
                <a:solidFill>
                  <a:srgbClr val="7030A0"/>
                </a:solidFill>
              </a:rPr>
              <a:t>     temporaneità, gradualità e proporzionalità.</a:t>
            </a:r>
          </a:p>
          <a:p>
            <a:pPr algn="l"/>
            <a:r>
              <a:rPr lang="it-IT" sz="2000" dirty="0">
                <a:solidFill>
                  <a:schemeClr val="tx1"/>
                </a:solidFill>
              </a:rPr>
              <a:t/>
            </a:r>
            <a:br>
              <a:rPr lang="it-IT" sz="2000" dirty="0">
                <a:solidFill>
                  <a:schemeClr val="tx1"/>
                </a:solidFill>
              </a:rPr>
            </a:br>
            <a:endParaRPr lang="it-IT" sz="2000" dirty="0">
              <a:solidFill>
                <a:schemeClr val="tx1"/>
              </a:solidFill>
            </a:endParaRPr>
          </a:p>
        </p:txBody>
      </p:sp>
    </p:spTree>
    <p:extLst>
      <p:ext uri="{BB962C8B-B14F-4D97-AF65-F5344CB8AC3E}">
        <p14:creationId xmlns:p14="http://schemas.microsoft.com/office/powerpoint/2010/main" val="3166393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ttotitolo 6"/>
          <p:cNvSpPr txBox="1">
            <a:spLocks noGrp="1"/>
          </p:cNvSpPr>
          <p:nvPr>
            <p:ph type="subTitle" idx="1"/>
          </p:nvPr>
        </p:nvSpPr>
        <p:spPr>
          <a:xfrm>
            <a:off x="790574" y="177800"/>
            <a:ext cx="10244369" cy="6740307"/>
          </a:xfrm>
          <a:prstGeom prst="rect">
            <a:avLst/>
          </a:prstGeom>
          <a:noFill/>
        </p:spPr>
        <p:txBody>
          <a:bodyPr wrap="square" rtlCol="0">
            <a:spAutoFit/>
          </a:bodyPr>
          <a:lstStyle/>
          <a:p>
            <a:pPr algn="ctr"/>
            <a:r>
              <a:rPr lang="it-IT" b="1" dirty="0" smtClean="0">
                <a:solidFill>
                  <a:srgbClr val="FF0000"/>
                </a:solidFill>
              </a:rPr>
              <a:t>IL REGOLAMENTO PER LA VALUTAZIONE</a:t>
            </a:r>
            <a:endParaRPr lang="it-IT" dirty="0" smtClean="0">
              <a:solidFill>
                <a:srgbClr val="FF0000"/>
              </a:solidFill>
            </a:endParaRPr>
          </a:p>
          <a:p>
            <a:pPr algn="l"/>
            <a:r>
              <a:rPr lang="it-IT" dirty="0" smtClean="0">
                <a:solidFill>
                  <a:schemeClr val="tx1"/>
                </a:solidFill>
              </a:rPr>
              <a:t>Le </a:t>
            </a:r>
            <a:r>
              <a:rPr lang="it-IT" dirty="0">
                <a:solidFill>
                  <a:schemeClr val="tx1"/>
                </a:solidFill>
              </a:rPr>
              <a:t>direttive fornite dalla nuova legge per la riforma del DPR n. 122/2009 sono più complesse e vanno nelle seguenti direzioni:</a:t>
            </a:r>
          </a:p>
          <a:p>
            <a:pPr marL="285750" indent="-285750" algn="l">
              <a:buFont typeface="Wingdings" panose="05000000000000000000" pitchFamily="2" charset="2"/>
              <a:buChar char="q"/>
            </a:pPr>
            <a:r>
              <a:rPr lang="it-IT" b="1" i="1" u="sng" dirty="0" smtClean="0">
                <a:solidFill>
                  <a:schemeClr val="tx1"/>
                </a:solidFill>
                <a:effectLst>
                  <a:outerShdw blurRad="38100" dist="38100" dir="2700000" algn="tl">
                    <a:srgbClr val="000000">
                      <a:alpha val="43137"/>
                    </a:srgbClr>
                  </a:outerShdw>
                </a:effectLst>
              </a:rPr>
              <a:t>Estensione </a:t>
            </a:r>
            <a:r>
              <a:rPr lang="it-IT" b="1" i="1" u="sng" dirty="0">
                <a:solidFill>
                  <a:schemeClr val="tx1"/>
                </a:solidFill>
                <a:effectLst>
                  <a:outerShdw blurRad="38100" dist="38100" dir="2700000" algn="tl">
                    <a:srgbClr val="000000">
                      <a:alpha val="43137"/>
                    </a:srgbClr>
                  </a:outerShdw>
                </a:effectLst>
              </a:rPr>
              <a:t>della casistica </a:t>
            </a:r>
            <a:r>
              <a:rPr lang="it-IT" dirty="0">
                <a:solidFill>
                  <a:schemeClr val="tx1"/>
                </a:solidFill>
              </a:rPr>
              <a:t>che consente l’attribuzione del voto di comportamento inferiore a sei decimi e la conseguente non ammissione alla classe successiva e all’esame di Stato;</a:t>
            </a:r>
          </a:p>
          <a:p>
            <a:pPr marL="285750" indent="-285750" algn="l">
              <a:buFont typeface="Wingdings" panose="05000000000000000000" pitchFamily="2" charset="2"/>
              <a:buChar char="q"/>
            </a:pPr>
            <a:r>
              <a:rPr lang="it-IT" dirty="0">
                <a:solidFill>
                  <a:schemeClr val="tx1"/>
                </a:solidFill>
              </a:rPr>
              <a:t>I</a:t>
            </a:r>
            <a:r>
              <a:rPr lang="it-IT" dirty="0" smtClean="0">
                <a:solidFill>
                  <a:schemeClr val="tx1"/>
                </a:solidFill>
              </a:rPr>
              <a:t>n </a:t>
            </a:r>
            <a:r>
              <a:rPr lang="it-IT" dirty="0">
                <a:solidFill>
                  <a:schemeClr val="tx1"/>
                </a:solidFill>
              </a:rPr>
              <a:t>caso di voto di comportamento inferiore a sei decimi in fase di valutazione periodica (ossia, primo quadrimestre), </a:t>
            </a:r>
            <a:r>
              <a:rPr lang="it-IT" b="1" i="1" u="sng" dirty="0">
                <a:solidFill>
                  <a:schemeClr val="tx1"/>
                </a:solidFill>
                <a:effectLst>
                  <a:outerShdw blurRad="38100" dist="38100" dir="2700000" algn="tl">
                    <a:srgbClr val="000000">
                      <a:alpha val="43137"/>
                    </a:srgbClr>
                  </a:outerShdw>
                </a:effectLst>
              </a:rPr>
              <a:t>lo studente deve essere coinvolto in attività di approfondimento in materia di cittadinanza attiva e solidale;</a:t>
            </a:r>
          </a:p>
          <a:p>
            <a:pPr marL="285750" indent="-285750" algn="l">
              <a:buFont typeface="Wingdings" panose="05000000000000000000" pitchFamily="2" charset="2"/>
              <a:buChar char="q"/>
            </a:pPr>
            <a:r>
              <a:rPr lang="it-IT" b="1" i="1" u="sng" dirty="0">
                <a:solidFill>
                  <a:schemeClr val="tx1"/>
                </a:solidFill>
                <a:effectLst>
                  <a:outerShdw blurRad="38100" dist="38100" dir="2700000" algn="tl">
                    <a:srgbClr val="000000">
                      <a:alpha val="43137"/>
                    </a:srgbClr>
                  </a:outerShdw>
                </a:effectLst>
              </a:rPr>
              <a:t>Va conferito maggiore peso al voto di comportamento nella valutazione complessiva, </a:t>
            </a:r>
            <a:r>
              <a:rPr lang="it-IT" dirty="0">
                <a:solidFill>
                  <a:schemeClr val="tx1"/>
                </a:solidFill>
              </a:rPr>
              <a:t>riferita all’intero anno scolastico, in particolar modo in presenza di atti violenti o di aggressione nei confronti del personale scolastico o dei compagni;</a:t>
            </a:r>
          </a:p>
          <a:p>
            <a:pPr marL="285750" indent="-285750" algn="l">
              <a:buFont typeface="Wingdings" panose="05000000000000000000" pitchFamily="2" charset="2"/>
              <a:buChar char="q"/>
            </a:pPr>
            <a:r>
              <a:rPr lang="it-IT" b="1" i="1" u="sng" dirty="0">
                <a:solidFill>
                  <a:schemeClr val="tx1"/>
                </a:solidFill>
                <a:effectLst>
                  <a:outerShdw blurRad="38100" dist="38100" dir="2700000" algn="tl">
                    <a:srgbClr val="000000">
                      <a:alpha val="43137"/>
                    </a:srgbClr>
                  </a:outerShdw>
                </a:effectLst>
              </a:rPr>
              <a:t>Per gli studenti del secondo ciclo che abbiano riportato il voto di sei decimi nel comportamento, il consiglio di classe, in sede di valutazione finale, sospende il giudizio senza riportare immediatamente un giudizio di ammissione alla classe successiva e assegna un elaborato critico in materia di cittadinanza attiva e solidale; la mancata presentazione dell’elaborato prima dell’inizio dell’anno scolastico successivo o la valutazione non sufficiente da parte del consiglio di classe comportano la non ammissione all’anno scolastico successivo (norma in analogia a quella vigente in materia di debiti nelle discipline</a:t>
            </a:r>
            <a:r>
              <a:rPr lang="it-IT" dirty="0">
                <a:solidFill>
                  <a:schemeClr val="tx1"/>
                </a:solidFill>
              </a:rPr>
              <a:t>).</a:t>
            </a:r>
          </a:p>
          <a:p>
            <a:pPr algn="l"/>
            <a:r>
              <a:rPr lang="it-IT" sz="2000" dirty="0">
                <a:solidFill>
                  <a:schemeClr val="tx1"/>
                </a:solidFill>
              </a:rPr>
              <a:t/>
            </a:r>
            <a:br>
              <a:rPr lang="it-IT" sz="2000" dirty="0">
                <a:solidFill>
                  <a:schemeClr val="tx1"/>
                </a:solidFill>
              </a:rPr>
            </a:br>
            <a:endParaRPr lang="it-IT" sz="2000" dirty="0">
              <a:solidFill>
                <a:schemeClr val="tx1"/>
              </a:solidFill>
            </a:endParaRPr>
          </a:p>
        </p:txBody>
      </p:sp>
    </p:spTree>
    <p:extLst>
      <p:ext uri="{BB962C8B-B14F-4D97-AF65-F5344CB8AC3E}">
        <p14:creationId xmlns:p14="http://schemas.microsoft.com/office/powerpoint/2010/main" val="3448427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ttotitolo 6"/>
          <p:cNvSpPr txBox="1">
            <a:spLocks noGrp="1"/>
          </p:cNvSpPr>
          <p:nvPr>
            <p:ph type="subTitle" idx="1"/>
          </p:nvPr>
        </p:nvSpPr>
        <p:spPr>
          <a:xfrm>
            <a:off x="790574" y="177800"/>
            <a:ext cx="10244369" cy="5806718"/>
          </a:xfrm>
          <a:prstGeom prst="rect">
            <a:avLst/>
          </a:prstGeom>
          <a:noFill/>
        </p:spPr>
        <p:txBody>
          <a:bodyPr wrap="square" rtlCol="0">
            <a:spAutoFit/>
          </a:bodyPr>
          <a:lstStyle/>
          <a:p>
            <a:pPr algn="l"/>
            <a:r>
              <a:rPr lang="it-IT" b="1" dirty="0">
                <a:solidFill>
                  <a:srgbClr val="FF0000"/>
                </a:solidFill>
              </a:rPr>
              <a:t>MISURE A TUTELA DELL’AUTOREVOLEZZA E DEL DECORO DELLE ISTITUZIONI E DEL </a:t>
            </a:r>
            <a:endParaRPr lang="it-IT" b="1" dirty="0" smtClean="0">
              <a:solidFill>
                <a:srgbClr val="FF0000"/>
              </a:solidFill>
            </a:endParaRPr>
          </a:p>
          <a:p>
            <a:pPr algn="l"/>
            <a:r>
              <a:rPr lang="it-IT" b="1" dirty="0" smtClean="0">
                <a:solidFill>
                  <a:srgbClr val="FF0000"/>
                </a:solidFill>
              </a:rPr>
              <a:t>PERSONALE </a:t>
            </a:r>
            <a:r>
              <a:rPr lang="it-IT" b="1" dirty="0">
                <a:solidFill>
                  <a:srgbClr val="FF0000"/>
                </a:solidFill>
              </a:rPr>
              <a:t>SCOLASTICI</a:t>
            </a:r>
            <a:endParaRPr lang="it-IT" sz="2000" dirty="0">
              <a:solidFill>
                <a:srgbClr val="FF0000"/>
              </a:solidFill>
            </a:endParaRPr>
          </a:p>
          <a:p>
            <a:pPr algn="l"/>
            <a:r>
              <a:rPr lang="it-IT" sz="2800" dirty="0">
                <a:solidFill>
                  <a:schemeClr val="tx1"/>
                </a:solidFill>
              </a:rPr>
              <a:t>L’art. 3 della legge, rubricato come sopra, dispone uno specifico risarcimento danni in favore dell’istituzione scolastica, quantificato in una somma da euro 500 a euro 10.000: il risarcimento è sempre ordinato dal Tribunale contestualmente alla sentenza di condanna per reati commessi in danno di un dirigente scolastico o di un membro del personale docente o ATA della scuola, a causa o nell’esercizio del suo ufficio o delle sue funzioni.</a:t>
            </a:r>
          </a:p>
          <a:p>
            <a:pPr algn="l"/>
            <a:r>
              <a:rPr lang="it-IT" dirty="0">
                <a:solidFill>
                  <a:schemeClr val="tx1"/>
                </a:solidFill>
              </a:rPr>
              <a:t/>
            </a:r>
            <a:br>
              <a:rPr lang="it-IT" dirty="0">
                <a:solidFill>
                  <a:schemeClr val="tx1"/>
                </a:solidFill>
              </a:rPr>
            </a:br>
            <a:endParaRPr lang="it-IT" sz="2000" dirty="0">
              <a:solidFill>
                <a:schemeClr val="tx1"/>
              </a:solidFill>
            </a:endParaRPr>
          </a:p>
          <a:p>
            <a:r>
              <a:rPr lang="it-IT" sz="2000" dirty="0"/>
              <a:t/>
            </a:r>
            <a:br>
              <a:rPr lang="it-IT" sz="2000" dirty="0"/>
            </a:br>
            <a:endParaRPr lang="it-IT" sz="2000" dirty="0">
              <a:solidFill>
                <a:schemeClr val="tx1"/>
              </a:solidFill>
            </a:endParaRPr>
          </a:p>
        </p:txBody>
      </p:sp>
    </p:spTree>
    <p:extLst>
      <p:ext uri="{BB962C8B-B14F-4D97-AF65-F5344CB8AC3E}">
        <p14:creationId xmlns:p14="http://schemas.microsoft.com/office/powerpoint/2010/main" val="1832274494"/>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56</TotalTime>
  <Words>1368</Words>
  <Application>Microsoft Office PowerPoint</Application>
  <PresentationFormat>Widescreen</PresentationFormat>
  <Paragraphs>104</Paragraphs>
  <Slides>10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vt:i4>
      </vt:variant>
    </vt:vector>
  </HeadingPairs>
  <TitlesOfParts>
    <vt:vector size="15" baseType="lpstr">
      <vt:lpstr>Arial</vt:lpstr>
      <vt:lpstr>Trebuchet MS</vt:lpstr>
      <vt:lpstr>Wingdings</vt:lpstr>
      <vt:lpstr>Wingdings 3</vt:lpstr>
      <vt:lpstr>Sfaccettatura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Dirigente</dc:creator>
  <cp:lastModifiedBy>Dirigente</cp:lastModifiedBy>
  <cp:revision>7</cp:revision>
  <dcterms:created xsi:type="dcterms:W3CDTF">2024-10-28T10:31:37Z</dcterms:created>
  <dcterms:modified xsi:type="dcterms:W3CDTF">2024-10-28T12:21:14Z</dcterms:modified>
</cp:coreProperties>
</file>