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7EF3353-5E83-4259-984D-CE591030A08E}" type="datetimeFigureOut">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3163373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47EF3353-5E83-4259-984D-CE591030A08E}" type="datetimeFigureOut">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1843755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47EF3353-5E83-4259-984D-CE591030A08E}" type="datetimeFigureOut">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1BE2E5-66B0-495F-9178-77DA9D91A85F}"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17618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47EF3353-5E83-4259-984D-CE591030A08E}" type="datetimeFigureOut">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5952262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47EF3353-5E83-4259-984D-CE591030A08E}" type="datetimeFigureOut">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1BE2E5-66B0-495F-9178-77DA9D91A85F}"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15468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47EF3353-5E83-4259-984D-CE591030A08E}" type="datetimeFigureOut">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811177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7EF3353-5E83-4259-984D-CE591030A08E}" type="datetimeFigureOut">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15023425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7EF3353-5E83-4259-984D-CE591030A08E}" type="datetimeFigureOut">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1730971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7EF3353-5E83-4259-984D-CE591030A08E}" type="datetimeFigureOut">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3832387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47EF3353-5E83-4259-984D-CE591030A08E}" type="datetimeFigureOut">
              <a:rPr lang="it-IT" smtClean="0"/>
              <a:t>18/10/2024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4035399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7EF3353-5E83-4259-984D-CE591030A08E}" type="datetimeFigureOut">
              <a:rPr lang="it-IT" smtClean="0"/>
              <a:t>18/10/2024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3435816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7EF3353-5E83-4259-984D-CE591030A08E}" type="datetimeFigureOut">
              <a:rPr lang="it-IT" smtClean="0"/>
              <a:t>18/10/2024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2929049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7EF3353-5E83-4259-984D-CE591030A08E}" type="datetimeFigureOut">
              <a:rPr lang="it-IT" smtClean="0"/>
              <a:t>18/10/2024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70167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EF3353-5E83-4259-984D-CE591030A08E}" type="datetimeFigureOut">
              <a:rPr lang="it-IT" smtClean="0"/>
              <a:t>18/10/2024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416133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47EF3353-5E83-4259-984D-CE591030A08E}" type="datetimeFigureOut">
              <a:rPr lang="it-IT" smtClean="0"/>
              <a:t>18/10/2024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4036775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47EF3353-5E83-4259-984D-CE591030A08E}" type="datetimeFigureOut">
              <a:rPr lang="it-IT" smtClean="0"/>
              <a:t>18/10/2024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31BE2E5-66B0-495F-9178-77DA9D91A85F}" type="slidenum">
              <a:rPr lang="it-IT" smtClean="0"/>
              <a:t>‹N›</a:t>
            </a:fld>
            <a:endParaRPr lang="it-IT"/>
          </a:p>
        </p:txBody>
      </p:sp>
    </p:spTree>
    <p:extLst>
      <p:ext uri="{BB962C8B-B14F-4D97-AF65-F5344CB8AC3E}">
        <p14:creationId xmlns:p14="http://schemas.microsoft.com/office/powerpoint/2010/main" val="3726009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EF3353-5E83-4259-984D-CE591030A08E}" type="datetimeFigureOut">
              <a:rPr lang="it-IT" smtClean="0"/>
              <a:t>18/10/2024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31BE2E5-66B0-495F-9178-77DA9D91A85F}" type="slidenum">
              <a:rPr lang="it-IT" smtClean="0"/>
              <a:t>‹N›</a:t>
            </a:fld>
            <a:endParaRPr lang="it-IT"/>
          </a:p>
        </p:txBody>
      </p:sp>
    </p:spTree>
    <p:extLst>
      <p:ext uri="{BB962C8B-B14F-4D97-AF65-F5344CB8AC3E}">
        <p14:creationId xmlns:p14="http://schemas.microsoft.com/office/powerpoint/2010/main" val="2646726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comprensivobosisio.edu.it/wp/wp-content/uploads/2020/10/CURRICOLO-VERTICALE-DI-EDUCAZIONE-CIVICA-BOSISIO-2.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altalex.com/documents/codici-altalex/2013/12/19/costituzione-italiana#art2" TargetMode="External"/><Relationship Id="rId2" Type="http://schemas.openxmlformats.org/officeDocument/2006/relationships/hyperlink" Target="https://www.altalex.com/documents/codici-altalex/2013/12/19/costituzione-italiana"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802105" y="361148"/>
            <a:ext cx="9344527" cy="6384557"/>
          </a:xfrm>
        </p:spPr>
        <p:txBody>
          <a:bodyPr/>
          <a:lstStyle/>
          <a:p>
            <a:r>
              <a:rPr lang="it-IT" b="1" dirty="0">
                <a:solidFill>
                  <a:srgbClr val="FF0000"/>
                </a:solidFill>
                <a:effectLst>
                  <a:outerShdw blurRad="38100" dist="38100" dir="2700000" algn="tl">
                    <a:srgbClr val="000000">
                      <a:alpha val="43137"/>
                    </a:srgbClr>
                  </a:outerShdw>
                </a:effectLst>
              </a:rPr>
              <a:t>LINEE GUIDA PER L'EDUCAZIONE CIVICA - DM 183 DEL 7 SETTEMBRE 2024</a:t>
            </a:r>
            <a:endParaRPr lang="it-IT" dirty="0">
              <a:solidFill>
                <a:srgbClr val="FF0000"/>
              </a:solidFill>
              <a:effectLst>
                <a:outerShdw blurRad="38100" dist="38100" dir="2700000" algn="tl">
                  <a:srgbClr val="000000">
                    <a:alpha val="43137"/>
                  </a:srgbClr>
                </a:outerShdw>
              </a:effectLst>
            </a:endParaRPr>
          </a:p>
          <a:p>
            <a:pPr algn="l"/>
            <a:endParaRPr lang="it-IT" dirty="0" smtClean="0"/>
          </a:p>
          <a:p>
            <a:pPr algn="l"/>
            <a:r>
              <a:rPr lang="it-IT" sz="2000" dirty="0" smtClean="0"/>
              <a:t>A </a:t>
            </a:r>
            <a:r>
              <a:rPr lang="it-IT" sz="2000" dirty="0"/>
              <a:t>decorrere dall’anno scolastico 2024/2025, sono adottate le Linee guida per l’insegnamento dell’educazione civica, di cui </a:t>
            </a:r>
            <a:r>
              <a:rPr lang="it-IT" sz="2000" dirty="0" smtClean="0"/>
              <a:t>all’allegato.</a:t>
            </a:r>
          </a:p>
          <a:p>
            <a:pPr algn="l"/>
            <a:r>
              <a:rPr lang="it-IT" sz="2000" dirty="0" smtClean="0"/>
              <a:t>Le </a:t>
            </a:r>
            <a:r>
              <a:rPr lang="it-IT" sz="2000" dirty="0"/>
              <a:t>Linee guida individuano </a:t>
            </a:r>
            <a:r>
              <a:rPr lang="it-IT" sz="2000" b="1" i="1" u="sng" dirty="0"/>
              <a:t>traguardi di sviluppo delle competenze e obiettivi di apprendimento</a:t>
            </a:r>
            <a:r>
              <a:rPr lang="it-IT" sz="2000" dirty="0"/>
              <a:t> per il primo e per il secondo ciclo di istruzione, fornendo, altresì, azioni di sensibilizzazione alla cittadinanza responsabile per la scuola dell’infanzia.</a:t>
            </a:r>
          </a:p>
          <a:p>
            <a:pPr algn="l"/>
            <a:r>
              <a:rPr lang="it-IT" sz="2000" dirty="0"/>
              <a:t>Le istituzioni scolastiche del sistema nazionale di istruzione aggiornano il piano triennale dell'offerta formativa e il curricolo di educazione civica sulla base delle Linee guida . </a:t>
            </a:r>
            <a:endParaRPr lang="it-IT" sz="2000" dirty="0" smtClean="0"/>
          </a:p>
          <a:p>
            <a:pPr algn="l"/>
            <a:r>
              <a:rPr lang="it-IT" sz="2000" dirty="0" smtClean="0"/>
              <a:t>Le </a:t>
            </a:r>
            <a:r>
              <a:rPr lang="it-IT" sz="2000" dirty="0"/>
              <a:t>Linee guida sostituiscono integralmente le Linee guida adottate con decreto ministeriale 22 giugno 2020, n. 35.</a:t>
            </a:r>
          </a:p>
          <a:p>
            <a:pPr algn="l"/>
            <a:r>
              <a:rPr lang="it-IT" sz="2000" dirty="0"/>
              <a:t>Alla luce delle nuove disposizioni, pertanto, </a:t>
            </a:r>
            <a:r>
              <a:rPr lang="it-IT" sz="2000" b="1" u="sng" dirty="0">
                <a:hlinkClick r:id="rId2"/>
              </a:rPr>
              <a:t>il curricolo di educazione civica dell'Istituto</a:t>
            </a:r>
            <a:r>
              <a:rPr lang="it-IT" sz="2000" b="1" u="sng" dirty="0"/>
              <a:t> </a:t>
            </a:r>
            <a:r>
              <a:rPr lang="it-IT" sz="2000" b="1" dirty="0"/>
              <a:t>dovrà essere rivisto dalla commissione PTOF, sentite le indicazioni dei vari plessi, in tempo utile per l'inserimento nell'aggiornamento del PTOF 2024/2025.</a:t>
            </a:r>
            <a:endParaRPr lang="it-IT" sz="2000" dirty="0"/>
          </a:p>
          <a:p>
            <a:pPr algn="l"/>
            <a:endParaRPr lang="it-IT" sz="2000" dirty="0"/>
          </a:p>
          <a:p>
            <a:pPr algn="l"/>
            <a:endParaRPr lang="it-IT" sz="2000" dirty="0"/>
          </a:p>
        </p:txBody>
      </p:sp>
    </p:spTree>
    <p:extLst>
      <p:ext uri="{BB962C8B-B14F-4D97-AF65-F5344CB8AC3E}">
        <p14:creationId xmlns:p14="http://schemas.microsoft.com/office/powerpoint/2010/main" val="1717781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802105" y="361148"/>
            <a:ext cx="9344527" cy="6384557"/>
          </a:xfrm>
        </p:spPr>
        <p:txBody>
          <a:bodyPr/>
          <a:lstStyle/>
          <a:p>
            <a:pPr algn="l"/>
            <a:endParaRPr lang="it-IT" dirty="0" smtClean="0"/>
          </a:p>
          <a:p>
            <a:pPr algn="l"/>
            <a:r>
              <a:rPr lang="it-IT" b="1" dirty="0" smtClean="0">
                <a:solidFill>
                  <a:srgbClr val="FF0000"/>
                </a:solidFill>
              </a:rPr>
              <a:t>CONFRONTO TRA LE VECCHIE E LE NUOVE LINEE GUIDA</a:t>
            </a:r>
            <a:r>
              <a:rPr lang="it-IT" dirty="0" smtClean="0">
                <a:solidFill>
                  <a:srgbClr val="FF0000"/>
                </a:solidFill>
              </a:rPr>
              <a:t> PER L'EDUCAZIONE CIVICA</a:t>
            </a:r>
          </a:p>
        </p:txBody>
      </p:sp>
      <p:sp>
        <p:nvSpPr>
          <p:cNvPr id="2" name="Rettangolo 1"/>
          <p:cNvSpPr/>
          <p:nvPr/>
        </p:nvSpPr>
        <p:spPr>
          <a:xfrm>
            <a:off x="721895" y="835983"/>
            <a:ext cx="8983579" cy="5029582"/>
          </a:xfrm>
          <a:prstGeom prst="rect">
            <a:avLst/>
          </a:prstGeom>
        </p:spPr>
        <p:txBody>
          <a:bodyPr wrap="square">
            <a:spAutoFit/>
          </a:bodyPr>
          <a:lstStyle/>
          <a:p>
            <a:pPr marL="342900" lvl="0" indent="-342900">
              <a:lnSpc>
                <a:spcPts val="1680"/>
              </a:lnSpc>
              <a:spcBef>
                <a:spcPts val="600"/>
              </a:spcBef>
              <a:spcAft>
                <a:spcPts val="600"/>
              </a:spcAft>
              <a:buFont typeface="Wingdings" panose="05000000000000000000" pitchFamily="2" charset="2"/>
              <a:buChar char=""/>
            </a:pPr>
            <a:endParaRPr lang="it-IT" sz="2400" b="1" u="sng" dirty="0" smtClean="0">
              <a:solidFill>
                <a:srgbClr val="FF0000"/>
              </a:solidFill>
              <a:latin typeface="Helvetica" panose="020B0604020202020204" pitchFamily="34" charset="0"/>
              <a:ea typeface="Times New Roman" panose="02020603050405020304" pitchFamily="18" charset="0"/>
            </a:endParaRPr>
          </a:p>
          <a:p>
            <a:pPr lvl="0">
              <a:lnSpc>
                <a:spcPts val="1680"/>
              </a:lnSpc>
              <a:spcBef>
                <a:spcPts val="600"/>
              </a:spcBef>
              <a:spcAft>
                <a:spcPts val="600"/>
              </a:spcAft>
            </a:pPr>
            <a:endParaRPr lang="it-IT" sz="2400" b="1" u="sng" dirty="0">
              <a:solidFill>
                <a:srgbClr val="FF0000"/>
              </a:solidFill>
              <a:latin typeface="Helvetica" panose="020B0604020202020204" pitchFamily="34" charset="0"/>
              <a:ea typeface="Times New Roman" panose="02020603050405020304" pitchFamily="18" charset="0"/>
            </a:endParaRPr>
          </a:p>
          <a:p>
            <a:pPr lvl="0">
              <a:lnSpc>
                <a:spcPts val="1680"/>
              </a:lnSpc>
              <a:spcBef>
                <a:spcPts val="600"/>
              </a:spcBef>
              <a:spcAft>
                <a:spcPts val="600"/>
              </a:spcAft>
            </a:pPr>
            <a:r>
              <a:rPr lang="it-IT" sz="2400" b="1" dirty="0">
                <a:solidFill>
                  <a:srgbClr val="FF0000"/>
                </a:solidFill>
                <a:latin typeface="Helvetica" panose="020B0604020202020204" pitchFamily="34" charset="0"/>
                <a:ea typeface="Times New Roman" panose="02020603050405020304" pitchFamily="18" charset="0"/>
              </a:rPr>
              <a:t> </a:t>
            </a:r>
            <a:r>
              <a:rPr lang="it-IT" sz="2400" b="1" dirty="0" smtClean="0">
                <a:solidFill>
                  <a:srgbClr val="FF0000"/>
                </a:solidFill>
                <a:latin typeface="Helvetica" panose="020B0604020202020204" pitchFamily="34" charset="0"/>
                <a:ea typeface="Times New Roman" panose="02020603050405020304" pitchFamily="18" charset="0"/>
              </a:rPr>
              <a:t>            </a:t>
            </a:r>
            <a:r>
              <a:rPr lang="it-IT" sz="2400" b="1" u="sng" dirty="0" smtClean="0">
                <a:solidFill>
                  <a:srgbClr val="7030A0"/>
                </a:solidFill>
                <a:latin typeface="Helvetica" panose="020B0604020202020204" pitchFamily="34" charset="0"/>
                <a:ea typeface="Times New Roman" panose="02020603050405020304" pitchFamily="18" charset="0"/>
              </a:rPr>
              <a:t>Identificazione </a:t>
            </a:r>
            <a:r>
              <a:rPr lang="it-IT" sz="2400" b="1" u="sng" dirty="0">
                <a:solidFill>
                  <a:srgbClr val="7030A0"/>
                </a:solidFill>
                <a:latin typeface="Helvetica" panose="020B0604020202020204" pitchFamily="34" charset="0"/>
                <a:ea typeface="Times New Roman" panose="02020603050405020304" pitchFamily="18" charset="0"/>
              </a:rPr>
              <a:t>delle parole più ricorrenti</a:t>
            </a:r>
            <a:r>
              <a:rPr lang="it-IT" sz="2400" b="1" u="sng" dirty="0">
                <a:solidFill>
                  <a:srgbClr val="FF0000"/>
                </a:solidFill>
                <a:latin typeface="Helvetica" panose="020B0604020202020204" pitchFamily="34" charset="0"/>
                <a:ea typeface="Times New Roman" panose="02020603050405020304" pitchFamily="18" charset="0"/>
              </a:rPr>
              <a:t/>
            </a:r>
            <a:br>
              <a:rPr lang="it-IT" sz="2400" b="1" u="sng" dirty="0">
                <a:solidFill>
                  <a:srgbClr val="FF0000"/>
                </a:solidFill>
                <a:latin typeface="Helvetica" panose="020B0604020202020204" pitchFamily="34" charset="0"/>
                <a:ea typeface="Times New Roman" panose="02020603050405020304" pitchFamily="18" charset="0"/>
              </a:rPr>
            </a:br>
            <a:endParaRPr lang="it-IT" sz="2000" dirty="0">
              <a:latin typeface="Times New Roman" panose="02020603050405020304" pitchFamily="18" charset="0"/>
              <a:ea typeface="Times New Roman" panose="02020603050405020304" pitchFamily="18" charset="0"/>
            </a:endParaRPr>
          </a:p>
          <a:p>
            <a:pPr marL="457200">
              <a:lnSpc>
                <a:spcPts val="1680"/>
              </a:lnSpc>
              <a:spcBef>
                <a:spcPts val="600"/>
              </a:spcBef>
              <a:spcAft>
                <a:spcPts val="600"/>
              </a:spcAft>
            </a:pPr>
            <a:r>
              <a:rPr lang="it-IT" b="1" i="1" u="sng" dirty="0">
                <a:solidFill>
                  <a:srgbClr val="222222"/>
                </a:solidFill>
                <a:latin typeface="Helvetica" panose="020B0604020202020204" pitchFamily="34" charset="0"/>
                <a:ea typeface="Times New Roman" panose="02020603050405020304" pitchFamily="18" charset="0"/>
              </a:rPr>
              <a:t>Nuove Linee Guida</a:t>
            </a:r>
            <a:r>
              <a:rPr lang="it-IT" dirty="0">
                <a:solidFill>
                  <a:srgbClr val="222222"/>
                </a:solidFill>
                <a:latin typeface="Helvetica" panose="020B0604020202020204" pitchFamily="34" charset="0"/>
                <a:ea typeface="Times New Roman" panose="02020603050405020304" pitchFamily="18" charset="0"/>
              </a:rPr>
              <a:t> : </a:t>
            </a:r>
            <a:endParaRPr lang="it-IT" sz="2000" dirty="0">
              <a:latin typeface="Times New Roman" panose="02020603050405020304" pitchFamily="18" charset="0"/>
              <a:ea typeface="Times New Roman" panose="02020603050405020304" pitchFamily="18" charset="0"/>
            </a:endParaRPr>
          </a:p>
          <a:p>
            <a:pPr marL="457200">
              <a:lnSpc>
                <a:spcPts val="1680"/>
              </a:lnSpc>
              <a:spcBef>
                <a:spcPts val="600"/>
              </a:spcBef>
              <a:spcAft>
                <a:spcPts val="600"/>
              </a:spcAft>
            </a:pPr>
            <a:r>
              <a:rPr lang="it-IT" sz="1600" b="1" i="1" dirty="0">
                <a:solidFill>
                  <a:srgbClr val="222222"/>
                </a:solidFill>
                <a:latin typeface="Helvetica" panose="020B0604020202020204" pitchFamily="34" charset="0"/>
                <a:ea typeface="Times New Roman" panose="02020603050405020304" pitchFamily="18" charset="0"/>
              </a:rPr>
              <a:t>I concetti principali emergenti dalle nuove linee guida includono termini come </a:t>
            </a:r>
            <a:endParaRPr lang="it-IT" sz="1600" b="1" i="1" dirty="0" smtClean="0">
              <a:solidFill>
                <a:srgbClr val="222222"/>
              </a:solidFill>
              <a:latin typeface="Helvetica" panose="020B0604020202020204" pitchFamily="34" charset="0"/>
              <a:ea typeface="Times New Roman" panose="02020603050405020304" pitchFamily="18" charset="0"/>
            </a:endParaRPr>
          </a:p>
          <a:p>
            <a:pPr marL="457200">
              <a:lnSpc>
                <a:spcPts val="1680"/>
              </a:lnSpc>
              <a:spcBef>
                <a:spcPts val="600"/>
              </a:spcBef>
              <a:spcAft>
                <a:spcPts val="600"/>
              </a:spcAft>
            </a:pPr>
            <a:r>
              <a:rPr lang="it-IT" dirty="0" smtClean="0">
                <a:solidFill>
                  <a:srgbClr val="222222"/>
                </a:solidFill>
                <a:latin typeface="Helvetica" panose="020B0604020202020204" pitchFamily="34" charset="0"/>
                <a:ea typeface="Times New Roman" panose="02020603050405020304" pitchFamily="18" charset="0"/>
              </a:rPr>
              <a:t>"</a:t>
            </a:r>
            <a:r>
              <a:rPr lang="it-IT" dirty="0">
                <a:solidFill>
                  <a:srgbClr val="222222"/>
                </a:solidFill>
                <a:latin typeface="Helvetica" panose="020B0604020202020204" pitchFamily="34" charset="0"/>
                <a:ea typeface="Times New Roman" panose="02020603050405020304" pitchFamily="18" charset="0"/>
              </a:rPr>
              <a:t>Costituzione", "cittadinanza", "sostenibilità", "digitalizzazione", "doveri", "legalità", "ambiente", "sviluppo economico", "diritti</a:t>
            </a:r>
            <a:r>
              <a:rPr lang="it-IT" dirty="0" smtClean="0">
                <a:solidFill>
                  <a:srgbClr val="222222"/>
                </a:solidFill>
                <a:latin typeface="Helvetica" panose="020B0604020202020204" pitchFamily="34" charset="0"/>
                <a:ea typeface="Times New Roman" panose="02020603050405020304" pitchFamily="18" charset="0"/>
              </a:rPr>
              <a:t>", "</a:t>
            </a:r>
            <a:r>
              <a:rPr lang="it-IT" dirty="0">
                <a:solidFill>
                  <a:srgbClr val="222222"/>
                </a:solidFill>
                <a:latin typeface="Helvetica" panose="020B0604020202020204" pitchFamily="34" charset="0"/>
                <a:ea typeface="Times New Roman" panose="02020603050405020304" pitchFamily="18" charset="0"/>
              </a:rPr>
              <a:t>responsabilità", "benessere", "partecipazione", "autonomia", "bullismo", e " criminalità"</a:t>
            </a:r>
            <a:endParaRPr lang="it-IT" sz="2000" dirty="0">
              <a:latin typeface="Times New Roman" panose="02020603050405020304" pitchFamily="18" charset="0"/>
              <a:ea typeface="Times New Roman" panose="02020603050405020304" pitchFamily="18" charset="0"/>
            </a:endParaRPr>
          </a:p>
          <a:p>
            <a:pPr>
              <a:lnSpc>
                <a:spcPts val="1680"/>
              </a:lnSpc>
              <a:spcBef>
                <a:spcPts val="600"/>
              </a:spcBef>
              <a:spcAft>
                <a:spcPts val="600"/>
              </a:spcAft>
            </a:pPr>
            <a:r>
              <a:rPr lang="it-IT" b="1" i="1" dirty="0">
                <a:solidFill>
                  <a:srgbClr val="222222"/>
                </a:solidFill>
                <a:latin typeface="Helvetica" panose="020B0604020202020204" pitchFamily="34" charset="0"/>
                <a:ea typeface="Times New Roman" panose="02020603050405020304" pitchFamily="18" charset="0"/>
              </a:rPr>
              <a:t>        </a:t>
            </a:r>
            <a:r>
              <a:rPr lang="it-IT" b="1" i="1" u="sng" dirty="0" smtClean="0">
                <a:solidFill>
                  <a:srgbClr val="222222"/>
                </a:solidFill>
                <a:latin typeface="Helvetica" panose="020B0604020202020204" pitchFamily="34" charset="0"/>
                <a:ea typeface="Times New Roman" panose="02020603050405020304" pitchFamily="18" charset="0"/>
              </a:rPr>
              <a:t>Vecchie </a:t>
            </a:r>
            <a:r>
              <a:rPr lang="it-IT" b="1" i="1" u="sng" dirty="0">
                <a:solidFill>
                  <a:srgbClr val="222222"/>
                </a:solidFill>
                <a:latin typeface="Helvetica" panose="020B0604020202020204" pitchFamily="34" charset="0"/>
                <a:ea typeface="Times New Roman" panose="02020603050405020304" pitchFamily="18" charset="0"/>
              </a:rPr>
              <a:t>Linee Guida</a:t>
            </a:r>
            <a:r>
              <a:rPr lang="it-IT" dirty="0">
                <a:solidFill>
                  <a:srgbClr val="222222"/>
                </a:solidFill>
                <a:latin typeface="Helvetica" panose="020B0604020202020204" pitchFamily="34" charset="0"/>
                <a:ea typeface="Times New Roman" panose="02020603050405020304" pitchFamily="18" charset="0"/>
              </a:rPr>
              <a:t> </a:t>
            </a:r>
            <a:r>
              <a:rPr lang="it-IT" dirty="0" smtClean="0">
                <a:solidFill>
                  <a:srgbClr val="222222"/>
                </a:solidFill>
                <a:latin typeface="Helvetica" panose="020B0604020202020204" pitchFamily="34" charset="0"/>
                <a:ea typeface="Times New Roman" panose="02020603050405020304" pitchFamily="18" charset="0"/>
              </a:rPr>
              <a:t>:</a:t>
            </a:r>
          </a:p>
          <a:p>
            <a:pPr>
              <a:lnSpc>
                <a:spcPts val="1680"/>
              </a:lnSpc>
              <a:spcBef>
                <a:spcPts val="600"/>
              </a:spcBef>
              <a:spcAft>
                <a:spcPts val="600"/>
              </a:spcAft>
            </a:pPr>
            <a:endParaRPr lang="it-IT" sz="2000" dirty="0">
              <a:latin typeface="Times New Roman" panose="02020603050405020304" pitchFamily="18" charset="0"/>
              <a:ea typeface="Times New Roman" panose="02020603050405020304" pitchFamily="18" charset="0"/>
            </a:endParaRPr>
          </a:p>
          <a:p>
            <a:pPr>
              <a:spcAft>
                <a:spcPts val="0"/>
              </a:spcAft>
            </a:pPr>
            <a:r>
              <a:rPr lang="it-IT" dirty="0">
                <a:solidFill>
                  <a:srgbClr val="222222"/>
                </a:solidFill>
                <a:latin typeface="Helvetica" panose="020B0604020202020204" pitchFamily="34" charset="0"/>
                <a:ea typeface="Times New Roman" panose="02020603050405020304" pitchFamily="18" charset="0"/>
              </a:rPr>
              <a:t>        </a:t>
            </a:r>
            <a:r>
              <a:rPr lang="it-IT" b="1" i="1" dirty="0" smtClean="0">
                <a:solidFill>
                  <a:srgbClr val="222222"/>
                </a:solidFill>
                <a:latin typeface="Helvetica" panose="020B0604020202020204" pitchFamily="34" charset="0"/>
                <a:ea typeface="Times New Roman" panose="02020603050405020304" pitchFamily="18" charset="0"/>
              </a:rPr>
              <a:t>I </a:t>
            </a:r>
            <a:r>
              <a:rPr lang="it-IT" b="1" i="1" dirty="0">
                <a:solidFill>
                  <a:srgbClr val="222222"/>
                </a:solidFill>
                <a:latin typeface="Helvetica" panose="020B0604020202020204" pitchFamily="34" charset="0"/>
                <a:ea typeface="Times New Roman" panose="02020603050405020304" pitchFamily="18" charset="0"/>
              </a:rPr>
              <a:t>termini prevalenti nelle vecchie linee guida </a:t>
            </a:r>
            <a:r>
              <a:rPr lang="it-IT" b="1" i="1" dirty="0" smtClean="0">
                <a:solidFill>
                  <a:srgbClr val="222222"/>
                </a:solidFill>
                <a:latin typeface="Helvetica" panose="020B0604020202020204" pitchFamily="34" charset="0"/>
                <a:ea typeface="Times New Roman" panose="02020603050405020304" pitchFamily="18" charset="0"/>
              </a:rPr>
              <a:t>includevano</a:t>
            </a:r>
            <a:r>
              <a:rPr lang="it-IT" i="1" dirty="0" smtClean="0">
                <a:solidFill>
                  <a:srgbClr val="222222"/>
                </a:solidFill>
                <a:latin typeface="Helvetica" panose="020B0604020202020204" pitchFamily="34" charset="0"/>
                <a:ea typeface="Times New Roman" panose="02020603050405020304" pitchFamily="18" charset="0"/>
              </a:rPr>
              <a:t>«</a:t>
            </a:r>
          </a:p>
          <a:p>
            <a:pPr>
              <a:spcAft>
                <a:spcPts val="0"/>
              </a:spcAft>
            </a:pPr>
            <a:r>
              <a:rPr lang="it-IT" i="1" dirty="0">
                <a:solidFill>
                  <a:srgbClr val="222222"/>
                </a:solidFill>
                <a:latin typeface="Helvetica" panose="020B0604020202020204" pitchFamily="34" charset="0"/>
                <a:ea typeface="Times New Roman" panose="02020603050405020304" pitchFamily="18" charset="0"/>
              </a:rPr>
              <a:t> </a:t>
            </a:r>
            <a:r>
              <a:rPr lang="it-IT" i="1" dirty="0" smtClean="0">
                <a:solidFill>
                  <a:srgbClr val="222222"/>
                </a:solidFill>
                <a:latin typeface="Helvetica" panose="020B0604020202020204" pitchFamily="34" charset="0"/>
                <a:ea typeface="Times New Roman" panose="02020603050405020304" pitchFamily="18" charset="0"/>
              </a:rPr>
              <a:t>       </a:t>
            </a:r>
            <a:r>
              <a:rPr lang="it-IT" dirty="0" smtClean="0">
                <a:solidFill>
                  <a:srgbClr val="222222"/>
                </a:solidFill>
                <a:latin typeface="Helvetica" panose="020B0604020202020204" pitchFamily="34" charset="0"/>
                <a:ea typeface="Times New Roman" panose="02020603050405020304" pitchFamily="18" charset="0"/>
              </a:rPr>
              <a:t>Costituzione</a:t>
            </a:r>
            <a:r>
              <a:rPr lang="it-IT" dirty="0">
                <a:solidFill>
                  <a:srgbClr val="222222"/>
                </a:solidFill>
                <a:latin typeface="Helvetica" panose="020B0604020202020204" pitchFamily="34" charset="0"/>
                <a:ea typeface="Times New Roman" panose="02020603050405020304" pitchFamily="18" charset="0"/>
              </a:rPr>
              <a:t>", "legalità", "solidarietà", "ambiente", "sviluppo sostenibile","    </a:t>
            </a:r>
            <a:endParaRPr lang="it-IT" sz="2000" dirty="0">
              <a:latin typeface="Times New Roman" panose="02020603050405020304" pitchFamily="18" charset="0"/>
              <a:ea typeface="Times New Roman" panose="02020603050405020304" pitchFamily="18" charset="0"/>
            </a:endParaRPr>
          </a:p>
          <a:p>
            <a:pPr>
              <a:spcAft>
                <a:spcPts val="0"/>
              </a:spcAft>
            </a:pPr>
            <a:r>
              <a:rPr lang="it-IT" dirty="0">
                <a:solidFill>
                  <a:srgbClr val="222222"/>
                </a:solidFill>
                <a:latin typeface="Helvetica" panose="020B0604020202020204" pitchFamily="34" charset="0"/>
                <a:ea typeface="Times New Roman" panose="02020603050405020304" pitchFamily="18" charset="0"/>
              </a:rPr>
              <a:t>        </a:t>
            </a:r>
            <a:r>
              <a:rPr lang="it-IT" dirty="0" smtClean="0">
                <a:solidFill>
                  <a:srgbClr val="222222"/>
                </a:solidFill>
                <a:latin typeface="Helvetica" panose="020B0604020202020204" pitchFamily="34" charset="0"/>
                <a:ea typeface="Times New Roman" panose="02020603050405020304" pitchFamily="18" charset="0"/>
              </a:rPr>
              <a:t>cittadinanza</a:t>
            </a:r>
            <a:r>
              <a:rPr lang="it-IT" dirty="0">
                <a:solidFill>
                  <a:srgbClr val="222222"/>
                </a:solidFill>
                <a:latin typeface="Helvetica" panose="020B0604020202020204" pitchFamily="34" charset="0"/>
                <a:ea typeface="Times New Roman" panose="02020603050405020304" pitchFamily="18" charset="0"/>
              </a:rPr>
              <a:t>", "tutela", "patrimonio", "cittadinanza digitale", e "protezione civile"</a:t>
            </a:r>
            <a:endParaRPr lang="it-IT" sz="2000" dirty="0">
              <a:latin typeface="Times New Roman" panose="02020603050405020304" pitchFamily="18" charset="0"/>
              <a:ea typeface="Times New Roman" panose="02020603050405020304" pitchFamily="18" charset="0"/>
            </a:endParaRPr>
          </a:p>
          <a:p>
            <a:pPr>
              <a:spcAft>
                <a:spcPts val="0"/>
              </a:spcAft>
            </a:pPr>
            <a:r>
              <a:rPr lang="it-IT" dirty="0">
                <a:solidFill>
                  <a:srgbClr val="222222"/>
                </a:solidFill>
                <a:latin typeface="Helvetica" panose="020B0604020202020204" pitchFamily="34" charset="0"/>
                <a:ea typeface="Times New Roman" panose="02020603050405020304" pitchFamily="18" charset="0"/>
              </a:rPr>
              <a:t> </a:t>
            </a:r>
            <a:endParaRPr lang="it-IT" sz="2000" dirty="0">
              <a:latin typeface="Times New Roman" panose="02020603050405020304" pitchFamily="18" charset="0"/>
              <a:ea typeface="Times New Roman" panose="02020603050405020304" pitchFamily="18" charset="0"/>
            </a:endParaRPr>
          </a:p>
          <a:p>
            <a:pPr>
              <a:spcAft>
                <a:spcPts val="0"/>
              </a:spcAft>
            </a:pPr>
            <a:r>
              <a:rPr lang="it-IT" dirty="0">
                <a:solidFill>
                  <a:srgbClr val="222222"/>
                </a:solidFill>
                <a:latin typeface="Helvetica" panose="020B0604020202020204" pitchFamily="34" charset="0"/>
                <a:ea typeface="Times New Roman" panose="02020603050405020304" pitchFamily="18" charset="0"/>
              </a:rPr>
              <a:t> </a:t>
            </a:r>
            <a:endParaRPr lang="it-IT"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67657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802105" y="0"/>
            <a:ext cx="9344527" cy="6745705"/>
          </a:xfrm>
        </p:spPr>
        <p:txBody>
          <a:bodyPr/>
          <a:lstStyle/>
          <a:p>
            <a:pPr algn="l"/>
            <a:r>
              <a:rPr lang="it-IT" b="1" i="1" dirty="0">
                <a:solidFill>
                  <a:srgbClr val="FF0000"/>
                </a:solidFill>
                <a:effectLst>
                  <a:outerShdw blurRad="38100" dist="38100" dir="2700000" algn="tl">
                    <a:srgbClr val="000000">
                      <a:alpha val="43137"/>
                    </a:srgbClr>
                  </a:outerShdw>
                </a:effectLst>
              </a:rPr>
              <a:t>La tabella qui sotto evidenzia le principali differenze e somiglianze tra le nuove </a:t>
            </a:r>
            <a:endParaRPr lang="it-IT" b="1" i="1" dirty="0" smtClean="0">
              <a:solidFill>
                <a:srgbClr val="FF0000"/>
              </a:solidFill>
              <a:effectLst>
                <a:outerShdw blurRad="38100" dist="38100" dir="2700000" algn="tl">
                  <a:srgbClr val="000000">
                    <a:alpha val="43137"/>
                  </a:srgbClr>
                </a:outerShdw>
              </a:effectLst>
            </a:endParaRPr>
          </a:p>
          <a:p>
            <a:pPr algn="l"/>
            <a:r>
              <a:rPr lang="it-IT" b="1" i="1" dirty="0">
                <a:solidFill>
                  <a:srgbClr val="FF0000"/>
                </a:solidFill>
                <a:effectLst>
                  <a:outerShdw blurRad="38100" dist="38100" dir="2700000" algn="tl">
                    <a:srgbClr val="000000">
                      <a:alpha val="43137"/>
                    </a:srgbClr>
                  </a:outerShdw>
                </a:effectLst>
              </a:rPr>
              <a:t> </a:t>
            </a:r>
            <a:r>
              <a:rPr lang="it-IT" b="1" i="1" dirty="0" smtClean="0">
                <a:solidFill>
                  <a:srgbClr val="FF0000"/>
                </a:solidFill>
                <a:effectLst>
                  <a:outerShdw blurRad="38100" dist="38100" dir="2700000" algn="tl">
                    <a:srgbClr val="000000">
                      <a:alpha val="43137"/>
                    </a:srgbClr>
                  </a:outerShdw>
                </a:effectLst>
              </a:rPr>
              <a:t>                                    e </a:t>
            </a:r>
            <a:r>
              <a:rPr lang="it-IT" b="1" i="1" dirty="0">
                <a:solidFill>
                  <a:srgbClr val="FF0000"/>
                </a:solidFill>
                <a:effectLst>
                  <a:outerShdw blurRad="38100" dist="38100" dir="2700000" algn="tl">
                    <a:srgbClr val="000000">
                      <a:alpha val="43137"/>
                    </a:srgbClr>
                  </a:outerShdw>
                </a:effectLst>
              </a:rPr>
              <a:t>le vecchie linee guida:</a:t>
            </a:r>
            <a:endParaRPr lang="it-IT" dirty="0">
              <a:solidFill>
                <a:srgbClr val="FF0000"/>
              </a:solidFill>
              <a:effectLst>
                <a:outerShdw blurRad="38100" dist="38100" dir="2700000" algn="tl">
                  <a:srgbClr val="000000">
                    <a:alpha val="43137"/>
                  </a:srgbClr>
                </a:outerShdw>
              </a:effectLst>
            </a:endParaRPr>
          </a:p>
          <a:p>
            <a:pPr algn="l"/>
            <a:endParaRPr lang="it-IT" dirty="0" smtClean="0"/>
          </a:p>
        </p:txBody>
      </p:sp>
      <p:graphicFrame>
        <p:nvGraphicFramePr>
          <p:cNvPr id="4" name="Tabella 3"/>
          <p:cNvGraphicFramePr>
            <a:graphicFrameLocks noGrp="1"/>
          </p:cNvGraphicFramePr>
          <p:nvPr>
            <p:extLst>
              <p:ext uri="{D42A27DB-BD31-4B8C-83A1-F6EECF244321}">
                <p14:modId xmlns:p14="http://schemas.microsoft.com/office/powerpoint/2010/main" val="3236673382"/>
              </p:ext>
            </p:extLst>
          </p:nvPr>
        </p:nvGraphicFramePr>
        <p:xfrm>
          <a:off x="689811" y="866276"/>
          <a:ext cx="9312442" cy="5879431"/>
        </p:xfrm>
        <a:graphic>
          <a:graphicData uri="http://schemas.openxmlformats.org/drawingml/2006/table">
            <a:tbl>
              <a:tblPr firstRow="1" firstCol="1" bandRow="1">
                <a:tableStyleId>{5C22544A-7EE6-4342-B048-85BDC9FD1C3A}</a:tableStyleId>
              </a:tblPr>
              <a:tblGrid>
                <a:gridCol w="2697237">
                  <a:extLst>
                    <a:ext uri="{9D8B030D-6E8A-4147-A177-3AD203B41FA5}">
                      <a16:colId xmlns:a16="http://schemas.microsoft.com/office/drawing/2014/main" val="2366857048"/>
                    </a:ext>
                  </a:extLst>
                </a:gridCol>
                <a:gridCol w="3318723">
                  <a:extLst>
                    <a:ext uri="{9D8B030D-6E8A-4147-A177-3AD203B41FA5}">
                      <a16:colId xmlns:a16="http://schemas.microsoft.com/office/drawing/2014/main" val="2039326168"/>
                    </a:ext>
                  </a:extLst>
                </a:gridCol>
                <a:gridCol w="3296482">
                  <a:extLst>
                    <a:ext uri="{9D8B030D-6E8A-4147-A177-3AD203B41FA5}">
                      <a16:colId xmlns:a16="http://schemas.microsoft.com/office/drawing/2014/main" val="2148746770"/>
                    </a:ext>
                  </a:extLst>
                </a:gridCol>
              </a:tblGrid>
              <a:tr h="271147">
                <a:tc>
                  <a:txBody>
                    <a:bodyPr/>
                    <a:lstStyle/>
                    <a:p>
                      <a:pPr>
                        <a:lnSpc>
                          <a:spcPts val="1680"/>
                        </a:lnSpc>
                        <a:spcBef>
                          <a:spcPts val="600"/>
                        </a:spcBef>
                        <a:spcAft>
                          <a:spcPts val="600"/>
                        </a:spcAft>
                      </a:pPr>
                      <a:r>
                        <a:rPr lang="it-IT" sz="1400" dirty="0" smtClean="0">
                          <a:solidFill>
                            <a:srgbClr val="7030A0"/>
                          </a:solidFill>
                          <a:effectLst>
                            <a:outerShdw blurRad="38100" dist="38100" dir="2700000" algn="tl">
                              <a:srgbClr val="000000">
                                <a:alpha val="43137"/>
                              </a:srgbClr>
                            </a:outerShdw>
                          </a:effectLst>
                        </a:rPr>
                        <a:t>TEMATICA</a:t>
                      </a:r>
                      <a:endParaRPr lang="it-IT" sz="1400" dirty="0">
                        <a:solidFill>
                          <a:srgbClr val="7030A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1400" dirty="0" smtClean="0">
                          <a:solidFill>
                            <a:srgbClr val="7030A0"/>
                          </a:solidFill>
                          <a:effectLst>
                            <a:outerShdw blurRad="38100" dist="38100" dir="2700000" algn="tl">
                              <a:srgbClr val="000000">
                                <a:alpha val="43137"/>
                              </a:srgbClr>
                            </a:outerShdw>
                          </a:effectLst>
                        </a:rPr>
                        <a:t>NUOVE LINEE GUIDA</a:t>
                      </a:r>
                      <a:endParaRPr lang="it-IT" sz="1400" dirty="0">
                        <a:solidFill>
                          <a:srgbClr val="7030A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1400" dirty="0" smtClean="0">
                          <a:solidFill>
                            <a:srgbClr val="7030A0"/>
                          </a:solidFill>
                          <a:effectLst>
                            <a:outerShdw blurRad="38100" dist="38100" dir="2700000" algn="tl">
                              <a:srgbClr val="000000">
                                <a:alpha val="43137"/>
                              </a:srgbClr>
                            </a:outerShdw>
                          </a:effectLst>
                        </a:rPr>
                        <a:t>VECCHIE LINEE GUIDA</a:t>
                      </a:r>
                      <a:endParaRPr lang="it-IT" sz="1400" dirty="0">
                        <a:solidFill>
                          <a:srgbClr val="7030A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extLst>
                  <a:ext uri="{0D108BD9-81ED-4DB2-BD59-A6C34878D82A}">
                    <a16:rowId xmlns:a16="http://schemas.microsoft.com/office/drawing/2014/main" val="4003150900"/>
                  </a:ext>
                </a:extLst>
              </a:tr>
              <a:tr h="483978">
                <a:tc>
                  <a:txBody>
                    <a:bodyPr/>
                    <a:lstStyle/>
                    <a:p>
                      <a:pPr algn="ctr">
                        <a:lnSpc>
                          <a:spcPts val="1680"/>
                        </a:lnSpc>
                        <a:spcBef>
                          <a:spcPts val="600"/>
                        </a:spcBef>
                        <a:spcAft>
                          <a:spcPts val="600"/>
                        </a:spcAft>
                      </a:pPr>
                      <a:r>
                        <a:rPr lang="it-IT" sz="1200" b="0" dirty="0">
                          <a:solidFill>
                            <a:schemeClr val="accent5">
                              <a:lumMod val="75000"/>
                            </a:schemeClr>
                          </a:solidFill>
                          <a:effectLst/>
                          <a:latin typeface="Arial Black" panose="020B0A04020102020204" pitchFamily="34" charset="0"/>
                        </a:rPr>
                        <a:t>COSTITUZIONE</a:t>
                      </a:r>
                      <a:endParaRPr lang="it-IT" sz="1200" b="0" dirty="0">
                        <a:solidFill>
                          <a:schemeClr val="accent5">
                            <a:lumMod val="75000"/>
                          </a:schemeClr>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dirty="0">
                          <a:effectLst/>
                        </a:rPr>
                        <a:t>Centrale, con enfasi su diritti e doveri, sovranità popolare, e valori democratici.</a:t>
                      </a:r>
                      <a:endParaRPr lang="it-IT"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a:effectLst/>
                        </a:rPr>
                        <a:t>Centrale, ma con maggiore attenzione alla legalità e al rispetto delle regole di convivenza civica.</a:t>
                      </a:r>
                      <a:endParaRPr lang="it-IT" sz="800" b="1">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extLst>
                  <a:ext uri="{0D108BD9-81ED-4DB2-BD59-A6C34878D82A}">
                    <a16:rowId xmlns:a16="http://schemas.microsoft.com/office/drawing/2014/main" val="2711114615"/>
                  </a:ext>
                </a:extLst>
              </a:tr>
              <a:tr h="684559">
                <a:tc>
                  <a:txBody>
                    <a:bodyPr/>
                    <a:lstStyle/>
                    <a:p>
                      <a:pPr algn="ctr">
                        <a:lnSpc>
                          <a:spcPts val="1680"/>
                        </a:lnSpc>
                        <a:spcBef>
                          <a:spcPts val="600"/>
                        </a:spcBef>
                        <a:spcAft>
                          <a:spcPts val="600"/>
                        </a:spcAft>
                      </a:pPr>
                      <a:r>
                        <a:rPr lang="it-IT" sz="1200" b="0" dirty="0">
                          <a:solidFill>
                            <a:schemeClr val="accent5">
                              <a:lumMod val="75000"/>
                            </a:schemeClr>
                          </a:solidFill>
                          <a:effectLst/>
                          <a:latin typeface="Arial Black" panose="020B0A04020102020204" pitchFamily="34" charset="0"/>
                        </a:rPr>
                        <a:t>LEGALITÀ</a:t>
                      </a:r>
                      <a:endParaRPr lang="it-IT" sz="1200" b="0" dirty="0">
                        <a:solidFill>
                          <a:schemeClr val="accent5">
                            <a:lumMod val="75000"/>
                          </a:schemeClr>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dirty="0">
                          <a:effectLst/>
                        </a:rPr>
                        <a:t>Enfasi su contrasto alla criminalità organizzata, bullismo e rispetto delle leggi per il benessere collettivo.</a:t>
                      </a:r>
                      <a:endParaRPr lang="it-IT"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a:effectLst/>
                        </a:rPr>
                        <a:t>Sottolinea il rispetto delle leggi e delle regole comuni, senza focalizzarsi esplicitamente su criminalità organizzata e bullismo.</a:t>
                      </a:r>
                      <a:endParaRPr lang="it-IT" sz="800" b="1">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extLst>
                  <a:ext uri="{0D108BD9-81ED-4DB2-BD59-A6C34878D82A}">
                    <a16:rowId xmlns:a16="http://schemas.microsoft.com/office/drawing/2014/main" val="3509090453"/>
                  </a:ext>
                </a:extLst>
              </a:tr>
              <a:tr h="684559">
                <a:tc>
                  <a:txBody>
                    <a:bodyPr/>
                    <a:lstStyle/>
                    <a:p>
                      <a:pPr algn="ctr">
                        <a:lnSpc>
                          <a:spcPts val="1680"/>
                        </a:lnSpc>
                        <a:spcBef>
                          <a:spcPts val="600"/>
                        </a:spcBef>
                        <a:spcAft>
                          <a:spcPts val="600"/>
                        </a:spcAft>
                      </a:pPr>
                      <a:r>
                        <a:rPr lang="it-IT" sz="1200" b="0" dirty="0">
                          <a:solidFill>
                            <a:schemeClr val="accent5">
                              <a:lumMod val="75000"/>
                            </a:schemeClr>
                          </a:solidFill>
                          <a:effectLst/>
                          <a:latin typeface="Arial Black" panose="020B0A04020102020204" pitchFamily="34" charset="0"/>
                        </a:rPr>
                        <a:t>SOSTENIBILITÀ</a:t>
                      </a:r>
                      <a:endParaRPr lang="it-IT" sz="1200" b="0" dirty="0">
                        <a:solidFill>
                          <a:schemeClr val="accent5">
                            <a:lumMod val="75000"/>
                          </a:schemeClr>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dirty="0">
                          <a:effectLst/>
                        </a:rPr>
                        <a:t>Approccio integrato con sviluppo economico, salute e tutela dell’ambiente, includendo anche la </a:t>
                      </a:r>
                      <a:r>
                        <a:rPr lang="it-IT" sz="800" b="1" dirty="0" err="1">
                          <a:effectLst/>
                        </a:rPr>
                        <a:t>bioeconomia</a:t>
                      </a:r>
                      <a:r>
                        <a:rPr lang="it-IT" sz="800" b="1" dirty="0">
                          <a:effectLst/>
                        </a:rPr>
                        <a:t> e biodiversità.</a:t>
                      </a:r>
                      <a:endParaRPr lang="it-IT"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dirty="0">
                          <a:effectLst/>
                        </a:rPr>
                        <a:t>Sviluppo sostenibile legato all’Agenda 2030, focalizzato su educazione ambientale e tutela del patrimonio e del territorio.</a:t>
                      </a:r>
                      <a:endParaRPr lang="it-IT"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extLst>
                  <a:ext uri="{0D108BD9-81ED-4DB2-BD59-A6C34878D82A}">
                    <a16:rowId xmlns:a16="http://schemas.microsoft.com/office/drawing/2014/main" val="106273189"/>
                  </a:ext>
                </a:extLst>
              </a:tr>
              <a:tr h="483978">
                <a:tc>
                  <a:txBody>
                    <a:bodyPr/>
                    <a:lstStyle/>
                    <a:p>
                      <a:pPr algn="ctr">
                        <a:lnSpc>
                          <a:spcPts val="1680"/>
                        </a:lnSpc>
                        <a:spcBef>
                          <a:spcPts val="600"/>
                        </a:spcBef>
                        <a:spcAft>
                          <a:spcPts val="600"/>
                        </a:spcAft>
                      </a:pPr>
                      <a:r>
                        <a:rPr lang="it-IT" sz="1200" b="0" dirty="0">
                          <a:solidFill>
                            <a:schemeClr val="accent5">
                              <a:lumMod val="75000"/>
                            </a:schemeClr>
                          </a:solidFill>
                          <a:effectLst/>
                          <a:latin typeface="Arial Black" panose="020B0A04020102020204" pitchFamily="34" charset="0"/>
                        </a:rPr>
                        <a:t>CITTADINANZA DIGITALE</a:t>
                      </a:r>
                      <a:endParaRPr lang="it-IT" sz="1200" b="0" dirty="0">
                        <a:solidFill>
                          <a:schemeClr val="accent5">
                            <a:lumMod val="75000"/>
                          </a:schemeClr>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a:effectLst/>
                        </a:rPr>
                        <a:t>Maggiore attenzione all’uso responsabile della tecnologia, privacy, intelligenza artificiale e prevenzione del cyberbullismo.</a:t>
                      </a:r>
                      <a:endParaRPr lang="it-IT" sz="800" b="1">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dirty="0">
                          <a:effectLst/>
                        </a:rPr>
                        <a:t>Concentrata sulla consapevolezza digitale, con enfasi sui rischi e insidie del web, ma meno focus su IA e privacy.</a:t>
                      </a:r>
                      <a:endParaRPr lang="it-IT"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extLst>
                  <a:ext uri="{0D108BD9-81ED-4DB2-BD59-A6C34878D82A}">
                    <a16:rowId xmlns:a16="http://schemas.microsoft.com/office/drawing/2014/main" val="887161498"/>
                  </a:ext>
                </a:extLst>
              </a:tr>
              <a:tr h="696808">
                <a:tc>
                  <a:txBody>
                    <a:bodyPr/>
                    <a:lstStyle/>
                    <a:p>
                      <a:pPr algn="ctr">
                        <a:lnSpc>
                          <a:spcPts val="1680"/>
                        </a:lnSpc>
                        <a:spcBef>
                          <a:spcPts val="600"/>
                        </a:spcBef>
                        <a:spcAft>
                          <a:spcPts val="600"/>
                        </a:spcAft>
                      </a:pPr>
                      <a:r>
                        <a:rPr lang="it-IT" sz="1200" b="0" dirty="0">
                          <a:solidFill>
                            <a:schemeClr val="accent5">
                              <a:lumMod val="75000"/>
                            </a:schemeClr>
                          </a:solidFill>
                          <a:effectLst/>
                          <a:latin typeface="Arial Black" panose="020B0A04020102020204" pitchFamily="34" charset="0"/>
                        </a:rPr>
                        <a:t>INCLUSIONE E SOLIDARIETÀ</a:t>
                      </a:r>
                      <a:endParaRPr lang="it-IT" sz="1200" b="0" dirty="0">
                        <a:solidFill>
                          <a:schemeClr val="accent5">
                            <a:lumMod val="75000"/>
                          </a:schemeClr>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a:effectLst/>
                        </a:rPr>
                        <a:t>Forte attenzione all’inclusione degli studenti con disabilità e alla promozione di un’educazione personalizzata che valorizza i talenti.</a:t>
                      </a:r>
                      <a:endParaRPr lang="it-IT" sz="800" b="1">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dirty="0">
                          <a:effectLst/>
                        </a:rPr>
                        <a:t>Solidarietà intesa come rispetto dei diritti e promozione di uguaglianza, ma senza menzionare specificatamente l’inclusione scolastica.</a:t>
                      </a:r>
                      <a:endParaRPr lang="it-IT"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extLst>
                  <a:ext uri="{0D108BD9-81ED-4DB2-BD59-A6C34878D82A}">
                    <a16:rowId xmlns:a16="http://schemas.microsoft.com/office/drawing/2014/main" val="3898769654"/>
                  </a:ext>
                </a:extLst>
              </a:tr>
              <a:tr h="483978">
                <a:tc>
                  <a:txBody>
                    <a:bodyPr/>
                    <a:lstStyle/>
                    <a:p>
                      <a:pPr algn="ctr">
                        <a:lnSpc>
                          <a:spcPts val="1680"/>
                        </a:lnSpc>
                        <a:spcBef>
                          <a:spcPts val="600"/>
                        </a:spcBef>
                        <a:spcAft>
                          <a:spcPts val="600"/>
                        </a:spcAft>
                      </a:pPr>
                      <a:r>
                        <a:rPr lang="it-IT" sz="1200" b="0" dirty="0">
                          <a:solidFill>
                            <a:schemeClr val="accent5">
                              <a:lumMod val="75000"/>
                            </a:schemeClr>
                          </a:solidFill>
                          <a:effectLst/>
                          <a:latin typeface="Arial Black" panose="020B0A04020102020204" pitchFamily="34" charset="0"/>
                        </a:rPr>
                        <a:t>EDUCAZIONE FINANZIARIA</a:t>
                      </a:r>
                      <a:endParaRPr lang="it-IT" sz="1200" b="0" dirty="0">
                        <a:solidFill>
                          <a:schemeClr val="accent5">
                            <a:lumMod val="75000"/>
                          </a:schemeClr>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a:effectLst/>
                        </a:rPr>
                        <a:t>Nuovo focus su educazione finanziaria, previdenza e uso responsabile delle tecnologie digitali per la gestione del denaro.</a:t>
                      </a:r>
                      <a:endParaRPr lang="it-IT" sz="800" b="1">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dirty="0">
                          <a:effectLst/>
                        </a:rPr>
                        <a:t>Non presente.</a:t>
                      </a:r>
                      <a:endParaRPr lang="it-IT"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extLst>
                  <a:ext uri="{0D108BD9-81ED-4DB2-BD59-A6C34878D82A}">
                    <a16:rowId xmlns:a16="http://schemas.microsoft.com/office/drawing/2014/main" val="3028750643"/>
                  </a:ext>
                </a:extLst>
              </a:tr>
              <a:tr h="696808">
                <a:tc>
                  <a:txBody>
                    <a:bodyPr/>
                    <a:lstStyle/>
                    <a:p>
                      <a:pPr algn="ctr">
                        <a:lnSpc>
                          <a:spcPts val="1680"/>
                        </a:lnSpc>
                        <a:spcBef>
                          <a:spcPts val="600"/>
                        </a:spcBef>
                        <a:spcAft>
                          <a:spcPts val="600"/>
                        </a:spcAft>
                      </a:pPr>
                      <a:r>
                        <a:rPr lang="it-IT" sz="1200" b="0" dirty="0">
                          <a:solidFill>
                            <a:schemeClr val="accent5">
                              <a:lumMod val="75000"/>
                            </a:schemeClr>
                          </a:solidFill>
                          <a:effectLst/>
                          <a:latin typeface="Arial Black" panose="020B0A04020102020204" pitchFamily="34" charset="0"/>
                        </a:rPr>
                        <a:t>BULLISMO E CRIMINALITÀ</a:t>
                      </a:r>
                      <a:endParaRPr lang="it-IT" sz="1200" b="0" dirty="0">
                        <a:solidFill>
                          <a:schemeClr val="accent5">
                            <a:lumMod val="75000"/>
                          </a:schemeClr>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a:effectLst/>
                        </a:rPr>
                        <a:t>Nuove linee guida includono specifici riferimenti al bullismo e alla criminalità organizzata, con particolare attenzione al contrasto e alla sensibilizzazione.</a:t>
                      </a:r>
                      <a:endParaRPr lang="it-IT" sz="800" b="1">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dirty="0">
                          <a:effectLst/>
                        </a:rPr>
                        <a:t>Non trattato in maniera specifica nelle vecchie linee guida.</a:t>
                      </a:r>
                      <a:endParaRPr lang="it-IT"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extLst>
                  <a:ext uri="{0D108BD9-81ED-4DB2-BD59-A6C34878D82A}">
                    <a16:rowId xmlns:a16="http://schemas.microsoft.com/office/drawing/2014/main" val="3471570072"/>
                  </a:ext>
                </a:extLst>
              </a:tr>
              <a:tr h="696808">
                <a:tc>
                  <a:txBody>
                    <a:bodyPr/>
                    <a:lstStyle/>
                    <a:p>
                      <a:pPr algn="ctr">
                        <a:lnSpc>
                          <a:spcPts val="1680"/>
                        </a:lnSpc>
                        <a:spcBef>
                          <a:spcPts val="600"/>
                        </a:spcBef>
                        <a:spcAft>
                          <a:spcPts val="600"/>
                        </a:spcAft>
                      </a:pPr>
                      <a:r>
                        <a:rPr lang="it-IT" sz="1200" b="0" dirty="0">
                          <a:solidFill>
                            <a:schemeClr val="accent5">
                              <a:lumMod val="75000"/>
                            </a:schemeClr>
                          </a:solidFill>
                          <a:effectLst/>
                          <a:latin typeface="Arial Black" panose="020B0A04020102020204" pitchFamily="34" charset="0"/>
                        </a:rPr>
                        <a:t>AMBIENTE</a:t>
                      </a:r>
                      <a:endParaRPr lang="it-IT" sz="1200" b="0" dirty="0">
                        <a:solidFill>
                          <a:schemeClr val="accent5">
                            <a:lumMod val="75000"/>
                          </a:schemeClr>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a:effectLst/>
                        </a:rPr>
                        <a:t>Valorizzato attraverso temi come bioeconomia e biodiversità, legati alla tutela per le future generazioni e agli articoli della Costituzione.</a:t>
                      </a:r>
                      <a:endParaRPr lang="it-IT" sz="800" b="1">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dirty="0">
                          <a:effectLst/>
                        </a:rPr>
                        <a:t>Legato soprattutto alla tutela del patrimonio e del territorio, con riferimento all’Agenda 2030.</a:t>
                      </a:r>
                      <a:endParaRPr lang="it-IT"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extLst>
                  <a:ext uri="{0D108BD9-81ED-4DB2-BD59-A6C34878D82A}">
                    <a16:rowId xmlns:a16="http://schemas.microsoft.com/office/drawing/2014/main" val="408860822"/>
                  </a:ext>
                </a:extLst>
              </a:tr>
              <a:tr h="696808">
                <a:tc>
                  <a:txBody>
                    <a:bodyPr/>
                    <a:lstStyle/>
                    <a:p>
                      <a:pPr algn="ctr">
                        <a:lnSpc>
                          <a:spcPts val="1680"/>
                        </a:lnSpc>
                        <a:spcBef>
                          <a:spcPts val="600"/>
                        </a:spcBef>
                        <a:spcAft>
                          <a:spcPts val="600"/>
                        </a:spcAft>
                      </a:pPr>
                      <a:r>
                        <a:rPr lang="it-IT" sz="1200" b="0" dirty="0">
                          <a:solidFill>
                            <a:schemeClr val="accent5">
                              <a:lumMod val="75000"/>
                            </a:schemeClr>
                          </a:solidFill>
                          <a:effectLst/>
                          <a:latin typeface="Arial Black" panose="020B0A04020102020204" pitchFamily="34" charset="0"/>
                        </a:rPr>
                        <a:t>EDUCAZIONE CIVICA TRASVERSALE</a:t>
                      </a:r>
                      <a:endParaRPr lang="it-IT" sz="1200" b="0" dirty="0">
                        <a:solidFill>
                          <a:schemeClr val="accent5">
                            <a:lumMod val="75000"/>
                          </a:schemeClr>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a:effectLst/>
                        </a:rPr>
                        <a:t>Centrale, con una maggiore enfasi sull’interdisciplinarità e sull’esperienza pratica attraverso progetti e attività di cittadinanza attiva.</a:t>
                      </a:r>
                      <a:endParaRPr lang="it-IT" sz="800" b="1">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tc>
                  <a:txBody>
                    <a:bodyPr/>
                    <a:lstStyle/>
                    <a:p>
                      <a:pPr>
                        <a:lnSpc>
                          <a:spcPts val="1680"/>
                        </a:lnSpc>
                        <a:spcBef>
                          <a:spcPts val="600"/>
                        </a:spcBef>
                        <a:spcAft>
                          <a:spcPts val="600"/>
                        </a:spcAft>
                      </a:pPr>
                      <a:r>
                        <a:rPr lang="it-IT" sz="800" b="1" dirty="0">
                          <a:effectLst/>
                        </a:rPr>
                        <a:t>Meno attenzione all’approccio esperienziale, focalizzandosi più sugli obiettivi di apprendimento tradizionali.</a:t>
                      </a:r>
                      <a:endParaRPr lang="it-IT"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579" marR="29579" marT="29579" marB="29579" anchor="ctr"/>
                </a:tc>
                <a:extLst>
                  <a:ext uri="{0D108BD9-81ED-4DB2-BD59-A6C34878D82A}">
                    <a16:rowId xmlns:a16="http://schemas.microsoft.com/office/drawing/2014/main" val="3011271622"/>
                  </a:ext>
                </a:extLst>
              </a:tr>
            </a:tbl>
          </a:graphicData>
        </a:graphic>
      </p:graphicFrame>
    </p:spTree>
    <p:extLst>
      <p:ext uri="{BB962C8B-B14F-4D97-AF65-F5344CB8AC3E}">
        <p14:creationId xmlns:p14="http://schemas.microsoft.com/office/powerpoint/2010/main" val="1282757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802105" y="272716"/>
            <a:ext cx="9344527" cy="6472989"/>
          </a:xfrm>
        </p:spPr>
        <p:txBody>
          <a:bodyPr>
            <a:normAutofit lnSpcReduction="10000"/>
          </a:bodyPr>
          <a:lstStyle/>
          <a:p>
            <a:pPr algn="l"/>
            <a:r>
              <a:rPr lang="it-IT" b="1" dirty="0"/>
              <a:t>Come in precedenza, all'educazione civica sarà assegnata una valutazione collegiale alla quale concorreranno più discipline</a:t>
            </a:r>
            <a:r>
              <a:rPr lang="it-IT" dirty="0"/>
              <a:t> (solo per primaria e secondaria). </a:t>
            </a:r>
            <a:r>
              <a:rPr lang="it-IT" b="1" dirty="0"/>
              <a:t>Il coordinatore</a:t>
            </a:r>
            <a:r>
              <a:rPr lang="it-IT" dirty="0"/>
              <a:t>, al termine del quadrimestre, </a:t>
            </a:r>
            <a:r>
              <a:rPr lang="it-IT" b="1" dirty="0"/>
              <a:t>raccoglierà le proposte dei colleghi</a:t>
            </a:r>
            <a:r>
              <a:rPr lang="it-IT" dirty="0"/>
              <a:t> al fine dell'attribuzione del voto.</a:t>
            </a:r>
          </a:p>
          <a:p>
            <a:pPr algn="l"/>
            <a:r>
              <a:rPr lang="it-IT" dirty="0"/>
              <a:t>Al collegio, attraverso l'apposita commissione quale sua diretta emanazione, spetta il compito di declinare il numero di ore che il docente di ciascuna  delle discipline coinvolte dovrà "ritagliare" all'interno del suo monte ore </a:t>
            </a:r>
            <a:r>
              <a:rPr lang="it-IT" dirty="0" err="1"/>
              <a:t>affinchè</a:t>
            </a:r>
            <a:r>
              <a:rPr lang="it-IT" dirty="0"/>
              <a:t> il </a:t>
            </a:r>
            <a:r>
              <a:rPr lang="it-IT" b="1" dirty="0"/>
              <a:t>totale delle ore destinate all'educazione civica corrisponda a 33 annue.</a:t>
            </a:r>
            <a:endParaRPr lang="it-IT" dirty="0"/>
          </a:p>
          <a:p>
            <a:pPr algn="l"/>
            <a:r>
              <a:rPr lang="it-IT" dirty="0"/>
              <a:t>È evidente il </a:t>
            </a:r>
            <a:r>
              <a:rPr lang="it-IT" b="1" dirty="0"/>
              <a:t>respiro ampio e interdisciplinare</a:t>
            </a:r>
            <a:r>
              <a:rPr lang="it-IT" dirty="0"/>
              <a:t> della materia: ogni nozione, infatti, è orientata al </a:t>
            </a:r>
            <a:r>
              <a:rPr lang="it-IT" b="1" dirty="0"/>
              <a:t>benessere comune</a:t>
            </a:r>
            <a:r>
              <a:rPr lang="it-IT" dirty="0"/>
              <a:t>, allo sviluppo ulteriore di determinate conoscenze e al rispetto e alla </a:t>
            </a:r>
            <a:r>
              <a:rPr lang="it-IT" b="1" dirty="0"/>
              <a:t>salvaguardia del patrimonio materiale e immateriale</a:t>
            </a:r>
            <a:r>
              <a:rPr lang="it-IT" dirty="0"/>
              <a:t> di cui le varie comunità locali godono. L'Educazione civica diventa, quindi, uno </a:t>
            </a:r>
            <a:r>
              <a:rPr lang="it-IT" b="1" dirty="0"/>
              <a:t>strumento flessibile</a:t>
            </a:r>
            <a:r>
              <a:rPr lang="it-IT" dirty="0"/>
              <a:t> e interdisciplinare che le scuole possono e devono utilizzare per migliorare la crescita dei giovani studenti. </a:t>
            </a:r>
          </a:p>
          <a:p>
            <a:pPr algn="l"/>
            <a:r>
              <a:rPr lang="it-IT" b="1" dirty="0"/>
              <a:t> </a:t>
            </a:r>
            <a:endParaRPr lang="it-IT" dirty="0"/>
          </a:p>
          <a:p>
            <a:pPr algn="l"/>
            <a:r>
              <a:rPr lang="it-IT" b="1" dirty="0"/>
              <a:t>I tre nuclei tematici </a:t>
            </a:r>
            <a:endParaRPr lang="it-IT" dirty="0"/>
          </a:p>
          <a:p>
            <a:pPr algn="l"/>
            <a:r>
              <a:rPr lang="it-IT" dirty="0"/>
              <a:t>Come riportato nelle Linee Guida, il seguente curricolo si sviluppa attraverso tre nuclei concettuali fondamentali: </a:t>
            </a:r>
          </a:p>
          <a:p>
            <a:pPr algn="l"/>
            <a:r>
              <a:rPr lang="it-IT" b="1" dirty="0"/>
              <a:t>1 - Tutela dell’ambiente</a:t>
            </a:r>
            <a:endParaRPr lang="it-IT" dirty="0"/>
          </a:p>
          <a:p>
            <a:pPr algn="l"/>
            <a:r>
              <a:rPr lang="it-IT" b="1" dirty="0"/>
              <a:t>2 - Educazione stradale</a:t>
            </a:r>
            <a:endParaRPr lang="it-IT" dirty="0"/>
          </a:p>
          <a:p>
            <a:pPr algn="l"/>
            <a:r>
              <a:rPr lang="it-IT" b="1" dirty="0"/>
              <a:t>3 - Promozione dell’educazione </a:t>
            </a:r>
            <a:r>
              <a:rPr lang="it-IT" b="1" dirty="0" smtClean="0"/>
              <a:t>finanziaria</a:t>
            </a:r>
            <a:endParaRPr lang="it-IT" dirty="0"/>
          </a:p>
          <a:p>
            <a:pPr algn="l"/>
            <a:endParaRPr lang="it-IT" dirty="0" smtClean="0"/>
          </a:p>
        </p:txBody>
      </p:sp>
      <p:sp>
        <p:nvSpPr>
          <p:cNvPr id="2" name="CasellaDiTesto 1"/>
          <p:cNvSpPr txBox="1"/>
          <p:nvPr/>
        </p:nvSpPr>
        <p:spPr>
          <a:xfrm>
            <a:off x="625642" y="1572126"/>
            <a:ext cx="9055769" cy="369332"/>
          </a:xfrm>
          <a:prstGeom prst="rect">
            <a:avLst/>
          </a:prstGeom>
          <a:noFill/>
        </p:spPr>
        <p:txBody>
          <a:bodyPr wrap="square" rtlCol="0">
            <a:spAutoFit/>
          </a:bodyPr>
          <a:lstStyle/>
          <a:p>
            <a:endParaRPr lang="it-IT" dirty="0"/>
          </a:p>
        </p:txBody>
      </p:sp>
    </p:spTree>
    <p:extLst>
      <p:ext uri="{BB962C8B-B14F-4D97-AF65-F5344CB8AC3E}">
        <p14:creationId xmlns:p14="http://schemas.microsoft.com/office/powerpoint/2010/main" val="2930485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802105" y="272716"/>
            <a:ext cx="9344527" cy="6472989"/>
          </a:xfrm>
        </p:spPr>
        <p:txBody>
          <a:bodyPr>
            <a:normAutofit fontScale="92500" lnSpcReduction="20000"/>
          </a:bodyPr>
          <a:lstStyle/>
          <a:p>
            <a:pPr algn="ctr"/>
            <a:r>
              <a:rPr lang="it-IT" b="1" u="sng" dirty="0">
                <a:solidFill>
                  <a:srgbClr val="FF0000"/>
                </a:solidFill>
              </a:rPr>
              <a:t>Nelle Nuove Linee Guida per l’insegnamento dell’Educazione civica emergono le seguenti novità.</a:t>
            </a:r>
            <a:endParaRPr lang="it-IT" dirty="0">
              <a:solidFill>
                <a:srgbClr val="FF0000"/>
              </a:solidFill>
            </a:endParaRPr>
          </a:p>
          <a:p>
            <a:pPr marL="285750" lvl="0" indent="-285750" algn="l">
              <a:buFont typeface="Wingdings" panose="05000000000000000000" pitchFamily="2" charset="2"/>
              <a:buChar char="q"/>
            </a:pPr>
            <a:r>
              <a:rPr lang="it-IT" dirty="0"/>
              <a:t>Viene rimarcata la </a:t>
            </a:r>
            <a:r>
              <a:rPr lang="it-IT" u="sng" dirty="0">
                <a:solidFill>
                  <a:srgbClr val="7030A0"/>
                </a:solidFill>
              </a:rPr>
              <a:t>centralità della persona umana</a:t>
            </a:r>
            <a:r>
              <a:rPr lang="it-IT" dirty="0"/>
              <a:t>, al cui servizio si pone lo Stato. Da tale concetto originano la valorizzazione dei talenti di ciascun studente e la cultura del rispetto nei confronti di ogni essere umano. Da qui i valori costituzionali di solidarietà e libertà e la nozione medesima di democrazia che la </a:t>
            </a:r>
            <a:r>
              <a:rPr lang="it-IT" b="1" u="sng" dirty="0">
                <a:hlinkClick r:id="rId2"/>
              </a:rPr>
              <a:t>Costituzione della Repubblica Italiana</a:t>
            </a:r>
            <a:r>
              <a:rPr lang="it-IT" dirty="0"/>
              <a:t> associa alla sovranità popolare. Da ciò deriva pure la funzionalità della società allo sviluppo di ogni individuo (e non viceversa) e il primato dell’essere umano su ogni concezione ideologica.</a:t>
            </a:r>
          </a:p>
          <a:p>
            <a:pPr algn="l"/>
            <a:r>
              <a:rPr lang="it-IT" dirty="0"/>
              <a:t> </a:t>
            </a:r>
          </a:p>
          <a:p>
            <a:pPr marL="285750" lvl="0" indent="-285750" algn="l">
              <a:buFont typeface="Wingdings" panose="05000000000000000000" pitchFamily="2" charset="2"/>
              <a:buChar char="q"/>
            </a:pPr>
            <a:r>
              <a:rPr lang="it-IT" u="sng" dirty="0">
                <a:solidFill>
                  <a:srgbClr val="7030A0"/>
                </a:solidFill>
              </a:rPr>
              <a:t>È promossa la formazione alla coscienza di una comune identità italiana quale parte della civiltà europea e occidentale e della sua storia.</a:t>
            </a:r>
            <a:r>
              <a:rPr lang="it-IT" dirty="0"/>
              <a:t> Per l’effetto, è evidenziato il collegamento tra senso civico e sentimento di </a:t>
            </a:r>
            <a:r>
              <a:rPr lang="it-IT" u="sng" dirty="0">
                <a:solidFill>
                  <a:srgbClr val="7030A0"/>
                </a:solidFill>
              </a:rPr>
              <a:t>appartenenza alla comunità nazionale definita Patria</a:t>
            </a:r>
            <a:r>
              <a:rPr lang="it-IT" dirty="0"/>
              <a:t>, concetto richiamato dalla Costituzione. Attorno al rafforzamento del senso di appartenenza a una comunità nazionale si intende pure agevolare l’integrazione degli alunni stranieri. Al contempo, </a:t>
            </a:r>
            <a:r>
              <a:rPr lang="it-IT" u="sng" dirty="0">
                <a:solidFill>
                  <a:srgbClr val="7030A0"/>
                </a:solidFill>
              </a:rPr>
              <a:t>la valorizzazione dei territori e la conoscenza delle culture e delle storie locali promuovono maggiore consapevolezza della cultura e della storia nazionale</a:t>
            </a:r>
            <a:r>
              <a:rPr lang="it-IT" dirty="0"/>
              <a:t>. L’appartenenza all’Unione Europea risulta così coerente con lo spirito del trattato </a:t>
            </a:r>
            <a:r>
              <a:rPr lang="it-IT" dirty="0" err="1"/>
              <a:t>fondativo</a:t>
            </a:r>
            <a:r>
              <a:rPr lang="it-IT" dirty="0"/>
              <a:t>, preordinato a favorire la collaborazione fra Paesi.</a:t>
            </a:r>
          </a:p>
          <a:p>
            <a:pPr algn="l"/>
            <a:r>
              <a:rPr lang="it-IT" dirty="0"/>
              <a:t> </a:t>
            </a:r>
          </a:p>
          <a:p>
            <a:pPr marL="285750" lvl="0" indent="-285750" algn="l">
              <a:buFont typeface="Wingdings" panose="05000000000000000000" pitchFamily="2" charset="2"/>
              <a:buChar char="q"/>
            </a:pPr>
            <a:r>
              <a:rPr lang="it-IT" u="sng" dirty="0">
                <a:solidFill>
                  <a:srgbClr val="7030A0"/>
                </a:solidFill>
              </a:rPr>
              <a:t>Unitamente ai diritti, sono evidenziati i doveri verso la collettività, che </a:t>
            </a:r>
            <a:r>
              <a:rPr lang="it-IT" dirty="0"/>
              <a:t>l’</a:t>
            </a:r>
            <a:r>
              <a:rPr lang="it-IT" b="1" u="sng" dirty="0">
                <a:hlinkClick r:id="rId3"/>
              </a:rPr>
              <a:t>articolo 2 della Costituzione</a:t>
            </a:r>
            <a:r>
              <a:rPr lang="it-IT" dirty="0"/>
              <a:t> definisce come </a:t>
            </a:r>
            <a:r>
              <a:rPr lang="it-IT" i="1" dirty="0"/>
              <a:t>“doveri inderogabili di solidarietà politica, economica e sociale”</a:t>
            </a:r>
            <a:r>
              <a:rPr lang="it-IT" dirty="0"/>
              <a:t>. L’importanza di sviluppare una cultura dei doveri rende necessario insegnare il rispetto per le regole, al fine di favorire la convivenza civile. Da qui l’importanza della responsabilità individuale che non può essere sostituita da quella sociale.</a:t>
            </a:r>
          </a:p>
          <a:p>
            <a:r>
              <a:rPr lang="it-IT" dirty="0"/>
              <a:t> </a:t>
            </a:r>
          </a:p>
          <a:p>
            <a:pPr algn="l"/>
            <a:endParaRPr lang="it-IT" dirty="0" smtClean="0"/>
          </a:p>
        </p:txBody>
      </p:sp>
    </p:spTree>
    <p:extLst>
      <p:ext uri="{BB962C8B-B14F-4D97-AF65-F5344CB8AC3E}">
        <p14:creationId xmlns:p14="http://schemas.microsoft.com/office/powerpoint/2010/main" val="2340190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802105" y="272716"/>
            <a:ext cx="9344527" cy="6472989"/>
          </a:xfrm>
        </p:spPr>
        <p:txBody>
          <a:bodyPr>
            <a:normAutofit fontScale="55000" lnSpcReduction="20000"/>
          </a:bodyPr>
          <a:lstStyle/>
          <a:p>
            <a:pPr marL="285750" lvl="0" indent="-285750" algn="l">
              <a:buFont typeface="Wingdings" panose="05000000000000000000" pitchFamily="2" charset="2"/>
              <a:buChar char="q"/>
            </a:pPr>
            <a:endParaRPr lang="it-IT" sz="2600" b="1" dirty="0" smtClean="0">
              <a:effectLst>
                <a:outerShdw blurRad="38100" dist="38100" dir="2700000" algn="tl">
                  <a:srgbClr val="000000">
                    <a:alpha val="43137"/>
                  </a:srgbClr>
                </a:outerShdw>
              </a:effectLst>
            </a:endParaRPr>
          </a:p>
          <a:p>
            <a:pPr marL="285750" lvl="0" indent="-285750" algn="l">
              <a:buFont typeface="Wingdings" panose="05000000000000000000" pitchFamily="2" charset="2"/>
              <a:buChar char="q"/>
            </a:pPr>
            <a:r>
              <a:rPr lang="it-IT" sz="2600" b="1" u="sng" dirty="0" smtClean="0"/>
              <a:t>Viene </a:t>
            </a:r>
            <a:r>
              <a:rPr lang="it-IT" sz="2600" b="1" u="sng" dirty="0"/>
              <a:t>promossa la cultura d’impresa </a:t>
            </a:r>
            <a:r>
              <a:rPr lang="it-IT" sz="2600" b="1" dirty="0">
                <a:effectLst>
                  <a:outerShdw blurRad="38100" dist="38100" dir="2700000" algn="tl">
                    <a:srgbClr val="000000">
                      <a:alpha val="43137"/>
                    </a:srgbClr>
                  </a:outerShdw>
                </a:effectLst>
              </a:rPr>
              <a:t>richiesta per affrontare le trasformazioni sociali. Parallelamente, si valorizzano l’iniziativa economica privata e la proprietà privata che, come definisce la Carta dei diritti fondamentali dell’Unione Europea, è elemento della libertà </a:t>
            </a:r>
            <a:r>
              <a:rPr lang="it-IT" sz="2600" b="1" dirty="0" err="1" smtClean="0">
                <a:effectLst>
                  <a:outerShdw blurRad="38100" dist="38100" dir="2700000" algn="tl">
                    <a:srgbClr val="000000">
                      <a:alpha val="43137"/>
                    </a:srgbClr>
                  </a:outerShdw>
                </a:effectLst>
              </a:rPr>
              <a:t>individuale.ù</a:t>
            </a:r>
            <a:endParaRPr lang="it-IT" sz="2600" b="1" dirty="0">
              <a:effectLst>
                <a:outerShdw blurRad="38100" dist="38100" dir="2700000" algn="tl">
                  <a:srgbClr val="000000">
                    <a:alpha val="43137"/>
                  </a:srgbClr>
                </a:outerShdw>
              </a:effectLst>
            </a:endParaRPr>
          </a:p>
          <a:p>
            <a:pPr marL="285750" lvl="0" indent="-285750" algn="l">
              <a:buFont typeface="Wingdings" panose="05000000000000000000" pitchFamily="2" charset="2"/>
              <a:buChar char="q"/>
            </a:pPr>
            <a:r>
              <a:rPr lang="it-IT" sz="2500" b="1" u="sng" dirty="0"/>
              <a:t>Viene promossa l'educazione al contrasto delle mafie e delle forme di criminalità e illegalità</a:t>
            </a:r>
            <a:r>
              <a:rPr lang="it-IT" sz="2600" b="1" dirty="0" smtClean="0">
                <a:effectLst>
                  <a:outerShdw blurRad="38100" dist="38100" dir="2700000" algn="tl">
                    <a:srgbClr val="000000">
                      <a:alpha val="43137"/>
                    </a:srgbClr>
                  </a:outerShdw>
                </a:effectLst>
              </a:rPr>
              <a:t>.</a:t>
            </a:r>
            <a:endParaRPr lang="it-IT" sz="2600" b="1" dirty="0">
              <a:effectLst>
                <a:outerShdw blurRad="38100" dist="38100" dir="2700000" algn="tl">
                  <a:srgbClr val="000000">
                    <a:alpha val="43137"/>
                  </a:srgbClr>
                </a:outerShdw>
              </a:effectLst>
            </a:endParaRPr>
          </a:p>
          <a:p>
            <a:pPr marL="285750" lvl="0" indent="-285750" algn="l">
              <a:buFont typeface="Wingdings" panose="05000000000000000000" pitchFamily="2" charset="2"/>
              <a:buChar char="q"/>
            </a:pPr>
            <a:r>
              <a:rPr lang="it-IT" sz="2600" b="1" dirty="0">
                <a:effectLst>
                  <a:outerShdw blurRad="38100" dist="38100" dir="2700000" algn="tl">
                    <a:srgbClr val="000000">
                      <a:alpha val="43137"/>
                    </a:srgbClr>
                  </a:outerShdw>
                </a:effectLst>
              </a:rPr>
              <a:t>È messa in evidenza </a:t>
            </a:r>
            <a:r>
              <a:rPr lang="it-IT" sz="2500" b="1" u="sng" dirty="0"/>
              <a:t>l’importanza della crescita economica</a:t>
            </a:r>
            <a:r>
              <a:rPr lang="it-IT" sz="2600" b="1" dirty="0">
                <a:effectLst>
                  <a:outerShdw blurRad="38100" dist="38100" dir="2700000" algn="tl">
                    <a:srgbClr val="000000">
                      <a:alpha val="43137"/>
                    </a:srgbClr>
                  </a:outerShdw>
                </a:effectLst>
              </a:rPr>
              <a:t>, nel rispetto dell’ambiente e della qualità della vita dei cittadini</a:t>
            </a:r>
            <a:r>
              <a:rPr lang="it-IT" sz="2600" b="1" dirty="0" smtClean="0">
                <a:effectLst>
                  <a:outerShdw blurRad="38100" dist="38100" dir="2700000" algn="tl">
                    <a:srgbClr val="000000">
                      <a:alpha val="43137"/>
                    </a:srgbClr>
                  </a:outerShdw>
                </a:effectLst>
              </a:rPr>
              <a:t>.</a:t>
            </a:r>
            <a:endParaRPr lang="it-IT" sz="2600" b="1" dirty="0">
              <a:effectLst>
                <a:outerShdw blurRad="38100" dist="38100" dir="2700000" algn="tl">
                  <a:srgbClr val="000000">
                    <a:alpha val="43137"/>
                  </a:srgbClr>
                </a:outerShdw>
              </a:effectLst>
            </a:endParaRPr>
          </a:p>
          <a:p>
            <a:pPr marL="285750" lvl="0" indent="-285750" algn="l">
              <a:buFont typeface="Wingdings" panose="05000000000000000000" pitchFamily="2" charset="2"/>
              <a:buChar char="q"/>
            </a:pPr>
            <a:r>
              <a:rPr lang="it-IT" sz="2500" b="1" u="sng" dirty="0"/>
              <a:t>Viene promossa l'educazione al rispetto per i beni pubblici</a:t>
            </a:r>
            <a:r>
              <a:rPr lang="it-IT" sz="2500" b="1" u="sng" dirty="0"/>
              <a:t>.</a:t>
            </a:r>
            <a:endParaRPr lang="it-IT" sz="2500" b="1" u="sng" dirty="0"/>
          </a:p>
          <a:p>
            <a:pPr marL="285750" lvl="0" indent="-285750" algn="l">
              <a:buFont typeface="Wingdings" panose="05000000000000000000" pitchFamily="2" charset="2"/>
              <a:buChar char="q"/>
            </a:pPr>
            <a:r>
              <a:rPr lang="it-IT" sz="2500" b="1" u="sng" dirty="0"/>
              <a:t>Viene promossa la salute e corretti stili di vita, quali alimentazione</a:t>
            </a:r>
            <a:r>
              <a:rPr lang="it-IT" sz="2600" b="1" dirty="0">
                <a:effectLst>
                  <a:outerShdw blurRad="38100" dist="38100" dir="2700000" algn="tl">
                    <a:srgbClr val="000000">
                      <a:alpha val="43137"/>
                    </a:srgbClr>
                  </a:outerShdw>
                </a:effectLst>
              </a:rPr>
              <a:t>, attività sportiva e benessere psicofisico. Peculiare attenzione è rivolta al contrasto delle dipendenze derivanti da droghe, fumo, alcool, doping, uso patologico del web, </a:t>
            </a:r>
            <a:r>
              <a:rPr lang="it-IT" sz="2600" b="1" dirty="0" err="1">
                <a:effectLst>
                  <a:outerShdw blurRad="38100" dist="38100" dir="2700000" algn="tl">
                    <a:srgbClr val="000000">
                      <a:alpha val="43137"/>
                    </a:srgbClr>
                  </a:outerShdw>
                </a:effectLst>
              </a:rPr>
              <a:t>gaming</a:t>
            </a:r>
            <a:r>
              <a:rPr lang="it-IT" sz="2600" b="1" dirty="0">
                <a:effectLst>
                  <a:outerShdw blurRad="38100" dist="38100" dir="2700000" algn="tl">
                    <a:srgbClr val="000000">
                      <a:alpha val="43137"/>
                    </a:srgbClr>
                  </a:outerShdw>
                </a:effectLst>
              </a:rPr>
              <a:t> e gioco d’azzardo.</a:t>
            </a:r>
          </a:p>
          <a:p>
            <a:pPr marL="285750" lvl="0" indent="-285750" algn="l">
              <a:buFont typeface="Wingdings" panose="05000000000000000000" pitchFamily="2" charset="2"/>
              <a:buChar char="q"/>
            </a:pPr>
            <a:r>
              <a:rPr lang="it-IT" sz="2600" b="1" u="sng" dirty="0">
                <a:effectLst>
                  <a:outerShdw blurRad="38100" dist="38100" dir="2700000" algn="tl">
                    <a:srgbClr val="000000">
                      <a:alpha val="43137"/>
                    </a:srgbClr>
                  </a:outerShdw>
                </a:effectLst>
              </a:rPr>
              <a:t>Viene promossa l'educazione stradale</a:t>
            </a:r>
            <a:r>
              <a:rPr lang="it-IT" sz="2600" b="1" u="sng" dirty="0" smtClean="0">
                <a:effectLst>
                  <a:outerShdw blurRad="38100" dist="38100" dir="2700000" algn="tl">
                    <a:srgbClr val="000000">
                      <a:alpha val="43137"/>
                    </a:srgbClr>
                  </a:outerShdw>
                </a:effectLst>
              </a:rPr>
              <a:t>.</a:t>
            </a:r>
            <a:endParaRPr lang="it-IT" sz="2600" b="1" u="sng" dirty="0">
              <a:effectLst>
                <a:outerShdw blurRad="38100" dist="38100" dir="2700000" algn="tl">
                  <a:srgbClr val="000000">
                    <a:alpha val="43137"/>
                  </a:srgbClr>
                </a:outerShdw>
              </a:effectLst>
            </a:endParaRPr>
          </a:p>
          <a:p>
            <a:pPr marL="285750" lvl="0" indent="-285750" algn="l">
              <a:buFont typeface="Wingdings" panose="05000000000000000000" pitchFamily="2" charset="2"/>
              <a:buChar char="q"/>
            </a:pPr>
            <a:r>
              <a:rPr lang="it-IT" sz="2600" b="1" u="sng" dirty="0">
                <a:effectLst>
                  <a:outerShdw blurRad="38100" dist="38100" dir="2700000" algn="tl">
                    <a:srgbClr val="000000">
                      <a:alpha val="43137"/>
                    </a:srgbClr>
                  </a:outerShdw>
                </a:effectLst>
              </a:rPr>
              <a:t>È rafforzata e promossa la cultura del rispetto verso la donna</a:t>
            </a:r>
            <a:r>
              <a:rPr lang="it-IT" sz="2600" b="1" dirty="0" smtClean="0">
                <a:effectLst>
                  <a:outerShdw blurRad="38100" dist="38100" dir="2700000" algn="tl">
                    <a:srgbClr val="000000">
                      <a:alpha val="43137"/>
                    </a:srgbClr>
                  </a:outerShdw>
                </a:effectLst>
              </a:rPr>
              <a:t>.</a:t>
            </a:r>
            <a:endParaRPr lang="it-IT" sz="2600" b="1" dirty="0">
              <a:effectLst>
                <a:outerShdw blurRad="38100" dist="38100" dir="2700000" algn="tl">
                  <a:srgbClr val="000000">
                    <a:alpha val="43137"/>
                  </a:srgbClr>
                </a:outerShdw>
              </a:effectLst>
            </a:endParaRPr>
          </a:p>
          <a:p>
            <a:pPr marL="285750" lvl="0" indent="-285750" algn="l">
              <a:buFont typeface="Wingdings" panose="05000000000000000000" pitchFamily="2" charset="2"/>
              <a:buChar char="q"/>
            </a:pPr>
            <a:r>
              <a:rPr lang="it-IT" sz="2600" b="1" u="sng" dirty="0">
                <a:effectLst>
                  <a:outerShdw blurRad="38100" dist="38100" dir="2700000" algn="tl">
                    <a:srgbClr val="000000">
                      <a:alpha val="43137"/>
                    </a:srgbClr>
                  </a:outerShdw>
                </a:effectLst>
              </a:rPr>
              <a:t>Viene promossa l’educazione finanziaria e assicurativa, nonché l’educazione al risparmio e alla pianificazione previdenziale</a:t>
            </a:r>
            <a:r>
              <a:rPr lang="it-IT" sz="2600" b="1" u="sng" dirty="0" smtClean="0">
                <a:effectLst>
                  <a:outerShdw blurRad="38100" dist="38100" dir="2700000" algn="tl">
                    <a:srgbClr val="000000">
                      <a:alpha val="43137"/>
                    </a:srgbClr>
                  </a:outerShdw>
                </a:effectLst>
              </a:rPr>
              <a:t>.</a:t>
            </a:r>
            <a:endParaRPr lang="it-IT" sz="2600" b="1" u="sng" dirty="0">
              <a:effectLst>
                <a:outerShdw blurRad="38100" dist="38100" dir="2700000" algn="tl">
                  <a:srgbClr val="000000">
                    <a:alpha val="43137"/>
                  </a:srgbClr>
                </a:outerShdw>
              </a:effectLst>
            </a:endParaRPr>
          </a:p>
          <a:p>
            <a:pPr marL="285750" lvl="0" indent="-285750" algn="l">
              <a:buFont typeface="Wingdings" panose="05000000000000000000" pitchFamily="2" charset="2"/>
              <a:buChar char="q"/>
            </a:pPr>
            <a:r>
              <a:rPr lang="it-IT" sz="2600" b="1" u="sng" dirty="0">
                <a:effectLst>
                  <a:outerShdw blurRad="38100" dist="38100" dir="2700000" algn="tl">
                    <a:srgbClr val="000000">
                      <a:alpha val="43137"/>
                    </a:srgbClr>
                  </a:outerShdw>
                </a:effectLst>
              </a:rPr>
              <a:t>È valorizzata la cultura del lavoro </a:t>
            </a:r>
            <a:r>
              <a:rPr lang="it-IT" sz="2600" b="1" dirty="0">
                <a:effectLst>
                  <a:outerShdw blurRad="38100" dist="38100" dir="2700000" algn="tl">
                    <a:srgbClr val="000000">
                      <a:alpha val="43137"/>
                    </a:srgbClr>
                  </a:outerShdw>
                </a:effectLst>
              </a:rPr>
              <a:t>quale concetto basilare della società</a:t>
            </a:r>
            <a:r>
              <a:rPr lang="it-IT" sz="2600" b="1" dirty="0" smtClean="0">
                <a:effectLst>
                  <a:outerShdw blurRad="38100" dist="38100" dir="2700000" algn="tl">
                    <a:srgbClr val="000000">
                      <a:alpha val="43137"/>
                    </a:srgbClr>
                  </a:outerShdw>
                </a:effectLst>
              </a:rPr>
              <a:t>.</a:t>
            </a:r>
            <a:endParaRPr lang="it-IT" sz="2600" b="1" dirty="0">
              <a:effectLst>
                <a:outerShdw blurRad="38100" dist="38100" dir="2700000" algn="tl">
                  <a:srgbClr val="000000">
                    <a:alpha val="43137"/>
                  </a:srgbClr>
                </a:outerShdw>
              </a:effectLst>
            </a:endParaRPr>
          </a:p>
          <a:p>
            <a:pPr marL="285750" lvl="0" indent="-285750" algn="l">
              <a:buFont typeface="Wingdings" panose="05000000000000000000" pitchFamily="2" charset="2"/>
              <a:buChar char="q"/>
            </a:pPr>
            <a:r>
              <a:rPr lang="it-IT" sz="2600" b="1" u="sng" dirty="0">
                <a:effectLst>
                  <a:outerShdw blurRad="38100" dist="38100" dir="2700000" algn="tl">
                    <a:srgbClr val="000000">
                      <a:alpha val="43137"/>
                    </a:srgbClr>
                  </a:outerShdw>
                </a:effectLst>
              </a:rPr>
              <a:t>Viene promossa l'educazione all’impiego etico del digitale</a:t>
            </a:r>
            <a:r>
              <a:rPr lang="it-IT" sz="2600" b="1" dirty="0">
                <a:effectLst>
                  <a:outerShdw blurRad="38100" dist="38100" dir="2700000" algn="tl">
                    <a:srgbClr val="000000">
                      <a:alpha val="43137"/>
                    </a:srgbClr>
                  </a:outerShdw>
                </a:effectLst>
              </a:rPr>
              <a:t>, per valutare ciò che di sé si “consegna” nel web</a:t>
            </a:r>
            <a:r>
              <a:rPr lang="it-IT" sz="2600" b="1" dirty="0" smtClean="0">
                <a:effectLst>
                  <a:outerShdw blurRad="38100" dist="38100" dir="2700000" algn="tl">
                    <a:srgbClr val="000000">
                      <a:alpha val="43137"/>
                    </a:srgbClr>
                  </a:outerShdw>
                </a:effectLst>
              </a:rPr>
              <a:t>.</a:t>
            </a:r>
            <a:endParaRPr lang="it-IT" sz="2600" b="1" dirty="0">
              <a:effectLst>
                <a:outerShdw blurRad="38100" dist="38100" dir="2700000" algn="tl">
                  <a:srgbClr val="000000">
                    <a:alpha val="43137"/>
                  </a:srgbClr>
                </a:outerShdw>
              </a:effectLst>
            </a:endParaRPr>
          </a:p>
          <a:p>
            <a:pPr marL="285750" lvl="0" indent="-285750" algn="l">
              <a:buFont typeface="Wingdings" panose="05000000000000000000" pitchFamily="2" charset="2"/>
              <a:buChar char="q"/>
            </a:pPr>
            <a:r>
              <a:rPr lang="it-IT" sz="2600" b="1" u="sng" dirty="0">
                <a:effectLst>
                  <a:outerShdw blurRad="38100" dist="38100" dir="2700000" algn="tl">
                    <a:srgbClr val="000000">
                      <a:alpha val="43137"/>
                    </a:srgbClr>
                  </a:outerShdw>
                </a:effectLst>
              </a:rPr>
              <a:t>È promossa l'educazione all’impiego responsabile dei </a:t>
            </a:r>
            <a:r>
              <a:rPr lang="it-IT" sz="2600" b="1" u="sng" dirty="0" err="1">
                <a:effectLst>
                  <a:outerShdw blurRad="38100" dist="38100" dir="2700000" algn="tl">
                    <a:srgbClr val="000000">
                      <a:alpha val="43137"/>
                    </a:srgbClr>
                  </a:outerShdw>
                </a:effectLst>
              </a:rPr>
              <a:t>devices</a:t>
            </a:r>
            <a:r>
              <a:rPr lang="it-IT" sz="2600" b="1" u="sng" dirty="0">
                <a:effectLst>
                  <a:outerShdw blurRad="38100" dist="38100" dir="2700000" algn="tl">
                    <a:srgbClr val="000000">
                      <a:alpha val="43137"/>
                    </a:srgbClr>
                  </a:outerShdw>
                </a:effectLst>
              </a:rPr>
              <a:t>, </a:t>
            </a:r>
            <a:r>
              <a:rPr lang="it-IT" sz="2600" b="1" dirty="0">
                <a:effectLst>
                  <a:outerShdw blurRad="38100" dist="38100" dir="2700000" algn="tl">
                    <a:srgbClr val="000000">
                      <a:alpha val="43137"/>
                    </a:srgbClr>
                  </a:outerShdw>
                </a:effectLst>
              </a:rPr>
              <a:t>nella consapevolezza che l’utilizzo corretto delle tecnologie è quello che potenzia l’esercizio delle competenze individuali, non quello che lo sostituisce</a:t>
            </a:r>
            <a:r>
              <a:rPr lang="it-IT" sz="2600" b="1" dirty="0" smtClean="0">
                <a:effectLst>
                  <a:outerShdw blurRad="38100" dist="38100" dir="2700000" algn="tl">
                    <a:srgbClr val="000000">
                      <a:alpha val="43137"/>
                    </a:srgbClr>
                  </a:outerShdw>
                </a:effectLst>
              </a:rPr>
              <a:t>.</a:t>
            </a:r>
            <a:endParaRPr lang="it-IT" sz="2600" b="1" dirty="0">
              <a:effectLst>
                <a:outerShdw blurRad="38100" dist="38100" dir="2700000" algn="tl">
                  <a:srgbClr val="000000">
                    <a:alpha val="43137"/>
                  </a:srgbClr>
                </a:outerShdw>
              </a:effectLst>
            </a:endParaRPr>
          </a:p>
          <a:p>
            <a:pPr marL="285750" lvl="0" indent="-285750" algn="l">
              <a:buFont typeface="Wingdings" panose="05000000000000000000" pitchFamily="2" charset="2"/>
              <a:buChar char="q"/>
            </a:pPr>
            <a:r>
              <a:rPr lang="it-IT" sz="2600" b="1" u="sng" dirty="0">
                <a:effectLst>
                  <a:outerShdw blurRad="38100" dist="38100" dir="2700000" algn="tl">
                    <a:srgbClr val="000000">
                      <a:alpha val="43137"/>
                    </a:srgbClr>
                  </a:outerShdw>
                </a:effectLst>
              </a:rPr>
              <a:t>Viene confermato il divieto di impiego, </a:t>
            </a:r>
            <a:r>
              <a:rPr lang="it-IT" sz="2600" b="1" dirty="0">
                <a:effectLst>
                  <a:outerShdw blurRad="38100" dist="38100" dir="2700000" algn="tl">
                    <a:srgbClr val="000000">
                      <a:alpha val="43137"/>
                    </a:srgbClr>
                  </a:outerShdw>
                </a:effectLst>
              </a:rPr>
              <a:t>pure a fini didattici, dello </a:t>
            </a:r>
            <a:r>
              <a:rPr lang="it-IT" sz="2600" b="1" dirty="0" err="1">
                <a:effectLst>
                  <a:outerShdw blurRad="38100" dist="38100" dir="2700000" algn="tl">
                    <a:srgbClr val="000000">
                      <a:alpha val="43137"/>
                    </a:srgbClr>
                  </a:outerShdw>
                </a:effectLst>
              </a:rPr>
              <a:t>smartphone</a:t>
            </a:r>
            <a:r>
              <a:rPr lang="it-IT" sz="2600" b="1" dirty="0">
                <a:effectLst>
                  <a:outerShdw blurRad="38100" dist="38100" dir="2700000" algn="tl">
                    <a:srgbClr val="000000">
                      <a:alpha val="43137"/>
                    </a:srgbClr>
                  </a:outerShdw>
                </a:effectLst>
              </a:rPr>
              <a:t> dalla Scuola dell’infanzia fino alla Scuola secondaria di primo grado (scuola media).</a:t>
            </a:r>
          </a:p>
          <a:p>
            <a:pPr algn="l"/>
            <a:r>
              <a:rPr lang="it-IT" sz="2600" b="1" dirty="0">
                <a:effectLst>
                  <a:outerShdw blurRad="38100" dist="38100" dir="2700000" algn="tl">
                    <a:srgbClr val="000000">
                      <a:alpha val="43137"/>
                    </a:srgbClr>
                  </a:outerShdw>
                </a:effectLst>
              </a:rPr>
              <a:t> </a:t>
            </a:r>
          </a:p>
          <a:p>
            <a:pPr algn="l"/>
            <a:r>
              <a:rPr lang="it-IT" sz="2300" b="1" dirty="0">
                <a:effectLst>
                  <a:outerShdw blurRad="38100" dist="38100" dir="2700000" algn="tl">
                    <a:srgbClr val="000000">
                      <a:alpha val="43137"/>
                    </a:srgbClr>
                  </a:outerShdw>
                </a:effectLst>
              </a:rPr>
              <a:t> </a:t>
            </a:r>
          </a:p>
          <a:p>
            <a:pPr algn="l"/>
            <a:endParaRPr lang="it-IT"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79924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77</TotalTime>
  <Words>757</Words>
  <Application>Microsoft Office PowerPoint</Application>
  <PresentationFormat>Widescreen</PresentationFormat>
  <Paragraphs>85</Paragraphs>
  <Slides>6</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6</vt:i4>
      </vt:variant>
    </vt:vector>
  </HeadingPairs>
  <TitlesOfParts>
    <vt:vector size="15" baseType="lpstr">
      <vt:lpstr>Arial</vt:lpstr>
      <vt:lpstr>Arial Black</vt:lpstr>
      <vt:lpstr>Calibri</vt:lpstr>
      <vt:lpstr>Helvetica</vt:lpstr>
      <vt:lpstr>Times New Roman</vt:lpstr>
      <vt:lpstr>Trebuchet MS</vt:lpstr>
      <vt:lpstr>Wingdings</vt:lpstr>
      <vt:lpstr>Wingdings 3</vt:lpstr>
      <vt:lpstr>Sfaccettatura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Dirigente</dc:creator>
  <cp:lastModifiedBy>Dirigente</cp:lastModifiedBy>
  <cp:revision>6</cp:revision>
  <dcterms:created xsi:type="dcterms:W3CDTF">2024-10-18T10:15:50Z</dcterms:created>
  <dcterms:modified xsi:type="dcterms:W3CDTF">2024-10-18T11:33:03Z</dcterms:modified>
</cp:coreProperties>
</file>