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2" r:id="rId1"/>
  </p:sldMasterIdLst>
  <p:notesMasterIdLst>
    <p:notesMasterId r:id="rId16"/>
  </p:notesMasterIdLst>
  <p:sldIdLst>
    <p:sldId id="256" r:id="rId2"/>
    <p:sldId id="257" r:id="rId3"/>
    <p:sldId id="271" r:id="rId4"/>
    <p:sldId id="273" r:id="rId5"/>
    <p:sldId id="260" r:id="rId6"/>
    <p:sldId id="261" r:id="rId7"/>
    <p:sldId id="274" r:id="rId8"/>
    <p:sldId id="262" r:id="rId9"/>
    <p:sldId id="263" r:id="rId10"/>
    <p:sldId id="264" r:id="rId11"/>
    <p:sldId id="265" r:id="rId12"/>
    <p:sldId id="266" r:id="rId13"/>
    <p:sldId id="267" r:id="rId14"/>
    <p:sldId id="270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Stile con tema 1 - Color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8799B23B-EC83-4686-B30A-512413B5E67A}" styleName="Stile chiaro 3 - Color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D083AE6-46FA-4A59-8FB0-9F97EB10719F}" styleName="Stile chiaro 3 - Color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62" autoAdjust="0"/>
  </p:normalViewPr>
  <p:slideViewPr>
    <p:cSldViewPr>
      <p:cViewPr>
        <p:scale>
          <a:sx n="100" d="100"/>
          <a:sy n="100" d="100"/>
        </p:scale>
        <p:origin x="-946" y="93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BBEFAF-4235-406E-B66E-20A617891E9D}" type="datetimeFigureOut">
              <a:rPr lang="it-IT" smtClean="0"/>
              <a:t>09/09/2024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9CEC9-C32B-4806-9DEE-D5E8174B40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0637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9CEC9-C32B-4806-9DEE-D5E8174B40AF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54772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9CEC9-C32B-4806-9DEE-D5E8174B40AF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76036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9CEC9-C32B-4806-9DEE-D5E8174B40AF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62172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9CEC9-C32B-4806-9DEE-D5E8174B40AF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2752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9CEC9-C32B-4806-9DEE-D5E8174B40AF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82073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9CEC9-C32B-4806-9DEE-D5E8174B40AF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0500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CA16645-D12E-4118-887E-2A5D48B9DD5C}" type="datetimeFigureOut">
              <a:rPr lang="it-IT" smtClean="0"/>
              <a:t>09/09/2024</a:t>
            </a:fld>
            <a:endParaRPr lang="it-IT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48A5583-440F-479E-8015-E73BC31D301C}" type="slidenum">
              <a:rPr lang="it-IT" smtClean="0"/>
              <a:t>‹N›</a:t>
            </a:fld>
            <a:endParaRPr lang="it-IT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16645-D12E-4118-887E-2A5D48B9DD5C}" type="datetimeFigureOut">
              <a:rPr lang="it-IT" smtClean="0"/>
              <a:t>09/09/2024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A5583-440F-479E-8015-E73BC31D30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16645-D12E-4118-887E-2A5D48B9DD5C}" type="datetimeFigureOut">
              <a:rPr lang="it-IT" smtClean="0"/>
              <a:t>09/09/2024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A5583-440F-479E-8015-E73BC31D30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16645-D12E-4118-887E-2A5D48B9DD5C}" type="datetimeFigureOut">
              <a:rPr lang="it-IT" smtClean="0"/>
              <a:t>09/09/2024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A5583-440F-479E-8015-E73BC31D30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16645-D12E-4118-887E-2A5D48B9DD5C}" type="datetimeFigureOut">
              <a:rPr lang="it-IT" smtClean="0"/>
              <a:t>09/09/2024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A5583-440F-479E-8015-E73BC31D30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16645-D12E-4118-887E-2A5D48B9DD5C}" type="datetimeFigureOut">
              <a:rPr lang="it-IT" smtClean="0"/>
              <a:t>09/09/2024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A5583-440F-479E-8015-E73BC31D301C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16645-D12E-4118-887E-2A5D48B9DD5C}" type="datetimeFigureOut">
              <a:rPr lang="it-IT" smtClean="0"/>
              <a:t>09/09/2024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A5583-440F-479E-8015-E73BC31D30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16645-D12E-4118-887E-2A5D48B9DD5C}" type="datetimeFigureOut">
              <a:rPr lang="it-IT" smtClean="0"/>
              <a:t>09/09/2024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A5583-440F-479E-8015-E73BC31D30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16645-D12E-4118-887E-2A5D48B9DD5C}" type="datetimeFigureOut">
              <a:rPr lang="it-IT" smtClean="0"/>
              <a:t>09/09/2024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A5583-440F-479E-8015-E73BC31D30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16645-D12E-4118-887E-2A5D48B9DD5C}" type="datetimeFigureOut">
              <a:rPr lang="it-IT" smtClean="0"/>
              <a:t>09/09/2024</a:t>
            </a:fld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A5583-440F-479E-8015-E73BC31D301C}" type="slidenum">
              <a:rPr lang="it-IT" smtClean="0"/>
              <a:t>‹N›</a:t>
            </a:fld>
            <a:endParaRPr lang="it-IT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16645-D12E-4118-887E-2A5D48B9DD5C}" type="datetimeFigureOut">
              <a:rPr lang="it-IT" smtClean="0"/>
              <a:t>09/09/2024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A5583-440F-479E-8015-E73BC31D30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CA16645-D12E-4118-887E-2A5D48B9DD5C}" type="datetimeFigureOut">
              <a:rPr lang="it-IT" smtClean="0"/>
              <a:t>09/09/2024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48A5583-440F-479E-8015-E73BC31D30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5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852" r:id="rId10"/>
    <p:sldLayoutId id="214748385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3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6.png"/><Relationship Id="rId5" Type="http://schemas.openxmlformats.org/officeDocument/2006/relationships/image" Target="../media/image15.png"/><Relationship Id="rId4" Type="http://schemas.openxmlformats.org/officeDocument/2006/relationships/image" Target="../media/image3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2.png"/><Relationship Id="rId7" Type="http://schemas.openxmlformats.org/officeDocument/2006/relationships/image" Target="../media/image8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19.png"/><Relationship Id="rId5" Type="http://schemas.openxmlformats.org/officeDocument/2006/relationships/image" Target="../media/image14.png"/><Relationship Id="rId10" Type="http://schemas.openxmlformats.org/officeDocument/2006/relationships/image" Target="../media/image18.png"/><Relationship Id="rId4" Type="http://schemas.openxmlformats.org/officeDocument/2006/relationships/image" Target="../media/image13.png"/><Relationship Id="rId9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 rot="10800000" flipV="1">
            <a:off x="2555776" y="361814"/>
            <a:ext cx="5609396" cy="11387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Restituzione </a:t>
            </a:r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Dati </a:t>
            </a:r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Invalsi </a:t>
            </a:r>
          </a:p>
          <a:p>
            <a:pPr algn="ctr"/>
            <a:r>
              <a:rPr lang="it-IT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C</a:t>
            </a:r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lassi seconde e quinte primaria </a:t>
            </a:r>
          </a:p>
          <a:p>
            <a:pPr algn="ctr"/>
            <a:r>
              <a:rPr lang="it-IT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a. s. 2023-2024</a:t>
            </a:r>
            <a:endParaRPr lang="it-IT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221088"/>
            <a:ext cx="4631358" cy="54193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</p:pic>
      <p:pic>
        <p:nvPicPr>
          <p:cNvPr id="12292" name="Picture 4" descr="Istituto Comprensivo &quot;CROSIA MIRTO&quot;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7955"/>
            <a:ext cx="2304256" cy="2080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068" y="1628800"/>
            <a:ext cx="5616624" cy="2346251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ttangolo 2"/>
          <p:cNvSpPr/>
          <p:nvPr/>
        </p:nvSpPr>
        <p:spPr>
          <a:xfrm>
            <a:off x="4283968" y="5650166"/>
            <a:ext cx="4572000" cy="49128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r">
              <a:lnSpc>
                <a:spcPct val="107000"/>
              </a:lnSpc>
              <a:spcAft>
                <a:spcPts val="800"/>
              </a:spcAft>
              <a:defRPr/>
            </a:pPr>
            <a:r>
              <a:rPr lang="it-IT" sz="800" b="1" kern="0" dirty="0">
                <a:solidFill>
                  <a:srgbClr val="FF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REFERENTE VALUTAZIONE</a:t>
            </a:r>
          </a:p>
          <a:p>
            <a:pPr lvl="0" algn="r">
              <a:lnSpc>
                <a:spcPct val="107000"/>
              </a:lnSpc>
              <a:spcAft>
                <a:spcPts val="800"/>
              </a:spcAft>
              <a:defRPr/>
            </a:pPr>
            <a:r>
              <a:rPr lang="it-IT" sz="1000" b="1" kern="0" dirty="0">
                <a:solidFill>
                  <a:prstClr val="black"/>
                </a:solidFill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LOREDANA CAVALLI</a:t>
            </a:r>
          </a:p>
        </p:txBody>
      </p:sp>
    </p:spTree>
    <p:extLst>
      <p:ext uri="{BB962C8B-B14F-4D97-AF65-F5344CB8AC3E}">
        <p14:creationId xmlns:p14="http://schemas.microsoft.com/office/powerpoint/2010/main" val="178936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02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567" y="2846635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04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2560139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06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538" y="2846635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07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7" y="2999829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779401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517868"/>
            <a:ext cx="566737" cy="248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051926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9692" y="2546761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4944" y="2791236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9860" y="3018178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9542" y="3342751"/>
            <a:ext cx="592137" cy="222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Titolo 1"/>
          <p:cNvSpPr txBox="1">
            <a:spLocks/>
          </p:cNvSpPr>
          <p:nvPr/>
        </p:nvSpPr>
        <p:spPr>
          <a:xfrm>
            <a:off x="179512" y="152400"/>
            <a:ext cx="6480720" cy="720080"/>
          </a:xfrm>
          <a:prstGeom prst="rect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cap="none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PUNTEGGI GENERALI –MATEMATICA -CLASSI QUINTE</a:t>
            </a:r>
          </a:p>
        </p:txBody>
      </p:sp>
      <p:pic>
        <p:nvPicPr>
          <p:cNvPr id="34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915" y="3296198"/>
            <a:ext cx="592137" cy="222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7" y="3577138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75480"/>
            <a:ext cx="8006108" cy="286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324" y="2948948"/>
            <a:ext cx="474652" cy="205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2405218"/>
              </p:ext>
            </p:extLst>
          </p:nvPr>
        </p:nvGraphicFramePr>
        <p:xfrm>
          <a:off x="138808" y="3454013"/>
          <a:ext cx="8105601" cy="3034785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794783"/>
                <a:gridCol w="545486"/>
                <a:gridCol w="704453"/>
                <a:gridCol w="1138557"/>
                <a:gridCol w="862890"/>
                <a:gridCol w="815065"/>
                <a:gridCol w="587283"/>
                <a:gridCol w="906096"/>
                <a:gridCol w="906096"/>
                <a:gridCol w="844892"/>
              </a:tblGrid>
              <a:tr h="105510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u="none" strike="noStrike" dirty="0">
                          <a:effectLst/>
                        </a:rPr>
                        <a:t>Classi/Istituto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Media del punteggio</a:t>
                      </a:r>
                      <a:br>
                        <a:rPr lang="it-IT" sz="800" u="none" strike="noStrike" dirty="0">
                          <a:effectLst/>
                        </a:rPr>
                      </a:br>
                      <a:r>
                        <a:rPr lang="it-IT" sz="800" u="none" strike="noStrike" dirty="0">
                          <a:effectLst/>
                        </a:rPr>
                        <a:t>percentuale</a:t>
                      </a:r>
                      <a:br>
                        <a:rPr lang="it-IT" sz="800" u="none" strike="noStrike" dirty="0">
                          <a:effectLst/>
                        </a:rPr>
                      </a:br>
                      <a:r>
                        <a:rPr lang="it-IT" sz="800" u="none" strike="noStrike" dirty="0">
                          <a:effectLst/>
                        </a:rPr>
                        <a:t>al netto del </a:t>
                      </a:r>
                      <a:r>
                        <a:rPr lang="it-IT" sz="800" u="none" strike="noStrike" dirty="0" err="1">
                          <a:effectLst/>
                        </a:rPr>
                        <a:t>cheating</a:t>
                      </a:r>
                      <a:r>
                        <a:rPr lang="it-IT" sz="800" u="none" strike="noStrike" dirty="0">
                          <a:effectLst/>
                        </a:rPr>
                        <a:t> (1a)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Percentuale di</a:t>
                      </a:r>
                      <a:br>
                        <a:rPr lang="it-IT" sz="800" u="none" strike="noStrike" dirty="0">
                          <a:effectLst/>
                        </a:rPr>
                      </a:br>
                      <a:r>
                        <a:rPr lang="it-IT" sz="800" u="none" strike="noStrike" dirty="0">
                          <a:effectLst/>
                        </a:rPr>
                        <a:t>partecipazione alla</a:t>
                      </a:r>
                      <a:br>
                        <a:rPr lang="it-IT" sz="800" u="none" strike="noStrike" dirty="0">
                          <a:effectLst/>
                        </a:rPr>
                      </a:br>
                      <a:r>
                        <a:rPr lang="it-IT" sz="800" u="none" strike="noStrike" dirty="0">
                          <a:effectLst/>
                        </a:rPr>
                        <a:t>prova di Matematica (1b)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Esiti degli studenti</a:t>
                      </a:r>
                      <a:br>
                        <a:rPr lang="it-IT" sz="800" u="none" strike="noStrike" dirty="0">
                          <a:effectLst/>
                        </a:rPr>
                      </a:br>
                      <a:r>
                        <a:rPr lang="it-IT" sz="800" u="none" strike="noStrike" dirty="0">
                          <a:effectLst/>
                        </a:rPr>
                        <a:t>al netto del </a:t>
                      </a:r>
                      <a:r>
                        <a:rPr lang="it-IT" sz="800" u="none" strike="noStrike" dirty="0" err="1">
                          <a:effectLst/>
                        </a:rPr>
                        <a:t>cheating</a:t>
                      </a:r>
                      <a:r>
                        <a:rPr lang="it-IT" sz="800" u="none" strike="noStrike" dirty="0">
                          <a:effectLst/>
                        </a:rPr>
                        <a:t/>
                      </a:r>
                      <a:br>
                        <a:rPr lang="it-IT" sz="800" u="none" strike="noStrike" dirty="0">
                          <a:effectLst/>
                        </a:rPr>
                      </a:br>
                      <a:r>
                        <a:rPr lang="it-IT" sz="800" u="none" strike="noStrike" dirty="0">
                          <a:effectLst/>
                        </a:rPr>
                        <a:t>nella stessa scala del rapporto nazionale (1d)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Differenza nei risultati</a:t>
                      </a:r>
                      <a:br>
                        <a:rPr lang="it-IT" sz="800" u="none" strike="noStrike" dirty="0">
                          <a:effectLst/>
                        </a:rPr>
                      </a:br>
                      <a:r>
                        <a:rPr lang="it-IT" sz="800" u="none" strike="noStrike" dirty="0">
                          <a:effectLst/>
                        </a:rPr>
                        <a:t>(punteggio percentuale)</a:t>
                      </a:r>
                      <a:br>
                        <a:rPr lang="it-IT" sz="800" u="none" strike="noStrike" dirty="0">
                          <a:effectLst/>
                        </a:rPr>
                      </a:br>
                      <a:r>
                        <a:rPr lang="it-IT" sz="800" u="none" strike="noStrike" dirty="0">
                          <a:effectLst/>
                        </a:rPr>
                        <a:t>rispetto a classi/scuole con</a:t>
                      </a:r>
                      <a:br>
                        <a:rPr lang="it-IT" sz="800" u="none" strike="noStrike" dirty="0">
                          <a:effectLst/>
                        </a:rPr>
                      </a:br>
                      <a:r>
                        <a:rPr lang="it-IT" sz="800" u="none" strike="noStrike" dirty="0">
                          <a:effectLst/>
                        </a:rPr>
                        <a:t>background familiare simile (2)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Background familiare</a:t>
                      </a:r>
                      <a:br>
                        <a:rPr lang="it-IT" sz="800" u="none" strike="noStrike" dirty="0">
                          <a:effectLst/>
                        </a:rPr>
                      </a:br>
                      <a:r>
                        <a:rPr lang="it-IT" sz="800" u="none" strike="noStrike" dirty="0">
                          <a:effectLst/>
                        </a:rPr>
                        <a:t>mediano degli studenti (3) (4)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Percentuale copertura</a:t>
                      </a:r>
                      <a:br>
                        <a:rPr lang="it-IT" sz="800" u="none" strike="noStrike" dirty="0">
                          <a:effectLst/>
                        </a:rPr>
                      </a:br>
                      <a:r>
                        <a:rPr lang="it-IT" sz="800" u="none" strike="noStrike" dirty="0">
                          <a:effectLst/>
                        </a:rPr>
                        <a:t>background (1c)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u="none" strike="noStrike" dirty="0">
                          <a:effectLst/>
                        </a:rPr>
                        <a:t>Punteggio Calabria</a:t>
                      </a:r>
                      <a:br>
                        <a:rPr lang="it-IT" sz="800" b="1" u="none" strike="noStrike" dirty="0">
                          <a:effectLst/>
                        </a:rPr>
                      </a:br>
                      <a:r>
                        <a:rPr lang="it-IT" sz="800" b="1" u="none" strike="noStrike" dirty="0">
                          <a:effectLst/>
                        </a:rPr>
                        <a:t>53,8 (5)</a:t>
                      </a:r>
                      <a:endParaRPr lang="it-IT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u="none" strike="noStrike" dirty="0">
                          <a:effectLst/>
                        </a:rPr>
                        <a:t>Punteggio Sud e isole</a:t>
                      </a:r>
                      <a:br>
                        <a:rPr lang="it-IT" sz="800" b="1" u="none" strike="noStrike" dirty="0">
                          <a:effectLst/>
                        </a:rPr>
                      </a:br>
                      <a:r>
                        <a:rPr lang="it-IT" sz="800" b="1" u="none" strike="noStrike" dirty="0">
                          <a:effectLst/>
                        </a:rPr>
                        <a:t>54,2 (5)</a:t>
                      </a:r>
                      <a:endParaRPr lang="it-IT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u="none" strike="noStrike" dirty="0">
                          <a:effectLst/>
                        </a:rPr>
                        <a:t>Punteggio Italia</a:t>
                      </a:r>
                      <a:br>
                        <a:rPr lang="it-IT" sz="800" b="1" u="none" strike="noStrike" dirty="0">
                          <a:effectLst/>
                        </a:rPr>
                      </a:br>
                      <a:r>
                        <a:rPr lang="it-IT" sz="800" b="1" u="none" strike="noStrike" dirty="0">
                          <a:effectLst/>
                        </a:rPr>
                        <a:t>57,6 (5)</a:t>
                      </a:r>
                      <a:endParaRPr lang="it-IT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077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418011370501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59,3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80,0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194,1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+1,2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medio-basso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86,7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significativamente superiore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significativamente superiore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significativamente superiore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528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418011370502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51,9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81,3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183,8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-8,1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alto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93,8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non significativamente differente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significativamente inferiore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significativamente inferiore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/>
                </a:tc>
              </a:tr>
              <a:tr h="32941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418011370503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54,0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81,8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184,3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-3,3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medio-basso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90,9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non significativamente differente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non significativamente differente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significativamente inferiore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/>
                </a:tc>
              </a:tr>
              <a:tr h="31077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418011370504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74,9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83,3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224,2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+15,6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medio-alto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83,3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significativamente superiore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significativamente superiore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significativamente superiore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>
                    <a:solidFill>
                      <a:srgbClr val="92D050"/>
                    </a:solidFill>
                  </a:tcPr>
                </a:tc>
              </a:tr>
              <a:tr h="31077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418011370505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75,7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76,5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226,8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+18,3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medio-basso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76,5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significativamente superiore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significativamente superiore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significativamente superiore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>
                    <a:solidFill>
                      <a:srgbClr val="92D050"/>
                    </a:solidFill>
                  </a:tcPr>
                </a:tc>
              </a:tr>
              <a:tr h="26718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CSIC8AR007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u="none" strike="noStrike" dirty="0">
                          <a:effectLst/>
                        </a:rPr>
                        <a:t>62,9</a:t>
                      </a:r>
                      <a:endParaRPr lang="it-IT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80,7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202,1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+5,3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medio-basso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86,4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significativamente superiore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significativamente superiore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significativamente superiore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157" marR="2157" marT="2157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016414" y="2682375"/>
            <a:ext cx="458562" cy="225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Rettangolo 34"/>
          <p:cNvSpPr/>
          <p:nvPr/>
        </p:nvSpPr>
        <p:spPr>
          <a:xfrm>
            <a:off x="528506" y="6525344"/>
            <a:ext cx="7427870" cy="10849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471170" marR="478790" indent="-171450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it-IT" sz="900" b="1" dirty="0">
                <a:latin typeface="Times New Roman"/>
                <a:ea typeface="Times New Roman"/>
              </a:rPr>
              <a:t>Dalla tabella corrispondente si può evincere che la media della </a:t>
            </a:r>
            <a:r>
              <a:rPr lang="it-IT" sz="900" b="1" dirty="0" smtClean="0">
                <a:latin typeface="Times New Roman"/>
                <a:ea typeface="Times New Roman"/>
              </a:rPr>
              <a:t>nostra Istituzione </a:t>
            </a:r>
            <a:r>
              <a:rPr lang="it-IT" sz="900" b="1" dirty="0">
                <a:latin typeface="Times New Roman"/>
                <a:ea typeface="Times New Roman"/>
              </a:rPr>
              <a:t>nella prova di </a:t>
            </a:r>
            <a:r>
              <a:rPr lang="it-IT" sz="900" b="1" dirty="0" smtClean="0">
                <a:latin typeface="Times New Roman"/>
                <a:ea typeface="Times New Roman"/>
              </a:rPr>
              <a:t>ITALIANO(62,</a:t>
            </a:r>
            <a:r>
              <a:rPr lang="it-IT" sz="900" b="1" dirty="0">
                <a:latin typeface="Times New Roman"/>
                <a:ea typeface="Times New Roman"/>
              </a:rPr>
              <a:t>9</a:t>
            </a:r>
            <a:r>
              <a:rPr lang="it-IT" sz="900" b="1" dirty="0" smtClean="0">
                <a:latin typeface="Times New Roman"/>
                <a:ea typeface="Times New Roman"/>
              </a:rPr>
              <a:t>) </a:t>
            </a:r>
            <a:r>
              <a:rPr lang="it-IT" sz="900" b="1" dirty="0">
                <a:latin typeface="Times New Roman"/>
                <a:ea typeface="Times New Roman"/>
              </a:rPr>
              <a:t>risulta superiore alla media della </a:t>
            </a:r>
            <a:r>
              <a:rPr lang="it-IT" sz="900" b="1" dirty="0" smtClean="0">
                <a:latin typeface="Times New Roman"/>
                <a:ea typeface="Times New Roman"/>
              </a:rPr>
              <a:t>Calabria (53,8), </a:t>
            </a:r>
            <a:r>
              <a:rPr lang="it-IT" sz="900" b="1" dirty="0">
                <a:latin typeface="Times New Roman"/>
                <a:ea typeface="Times New Roman"/>
              </a:rPr>
              <a:t>del Sud </a:t>
            </a:r>
            <a:r>
              <a:rPr lang="it-IT" sz="900" b="1" dirty="0" smtClean="0">
                <a:latin typeface="Times New Roman"/>
                <a:ea typeface="Times New Roman"/>
              </a:rPr>
              <a:t>(54,2)e </a:t>
            </a:r>
            <a:r>
              <a:rPr lang="it-IT" sz="900" b="1" dirty="0">
                <a:latin typeface="Times New Roman"/>
                <a:ea typeface="Times New Roman"/>
              </a:rPr>
              <a:t>dell’Italia </a:t>
            </a:r>
            <a:r>
              <a:rPr lang="it-IT" sz="900" b="1" dirty="0" smtClean="0">
                <a:latin typeface="Times New Roman"/>
                <a:ea typeface="Times New Roman"/>
              </a:rPr>
              <a:t>(57,</a:t>
            </a:r>
            <a:r>
              <a:rPr lang="it-IT" sz="900" b="1" dirty="0">
                <a:latin typeface="Times New Roman"/>
                <a:ea typeface="Times New Roman"/>
              </a:rPr>
              <a:t>6</a:t>
            </a:r>
            <a:r>
              <a:rPr lang="it-IT" sz="900" b="1" dirty="0" smtClean="0">
                <a:latin typeface="Times New Roman"/>
                <a:ea typeface="Times New Roman"/>
              </a:rPr>
              <a:t>):</a:t>
            </a:r>
            <a:endParaRPr lang="it-IT" sz="900" b="1" dirty="0">
              <a:latin typeface="Times New Roman"/>
              <a:ea typeface="Times New Roman"/>
            </a:endParaRPr>
          </a:p>
          <a:p>
            <a:pPr marL="342900" lvl="0" indent="-342900">
              <a:lnSpc>
                <a:spcPts val="1465"/>
              </a:lnSpc>
              <a:spcBef>
                <a:spcPts val="15"/>
              </a:spcBef>
              <a:spcAft>
                <a:spcPts val="0"/>
              </a:spcAft>
              <a:buSzPts val="1200"/>
              <a:buFont typeface="Symbol"/>
              <a:buChar char=""/>
              <a:tabLst>
                <a:tab pos="756920" algn="l"/>
              </a:tabLst>
            </a:pPr>
            <a:r>
              <a:rPr lang="it-IT" sz="900" b="1" dirty="0">
                <a:latin typeface="Times New Roman"/>
                <a:ea typeface="Symbol"/>
                <a:cs typeface="Symbol"/>
              </a:rPr>
              <a:t> </a:t>
            </a:r>
            <a:r>
              <a:rPr lang="it-IT" sz="900" b="1" dirty="0" smtClean="0">
                <a:latin typeface="Times New Roman"/>
                <a:ea typeface="Symbol"/>
                <a:cs typeface="Symbol"/>
              </a:rPr>
              <a:t>DUE </a:t>
            </a:r>
            <a:r>
              <a:rPr lang="it-IT" sz="900" b="1" dirty="0" smtClean="0">
                <a:latin typeface="Times New Roman"/>
                <a:ea typeface="Symbol"/>
                <a:cs typeface="Symbol"/>
              </a:rPr>
              <a:t>classi</a:t>
            </a:r>
            <a:r>
              <a:rPr lang="it-IT" sz="900" b="1" spc="-5" dirty="0" smtClean="0">
                <a:latin typeface="Times New Roman"/>
                <a:ea typeface="Symbol"/>
                <a:cs typeface="Symbol"/>
              </a:rPr>
              <a:t> </a:t>
            </a:r>
            <a:r>
              <a:rPr lang="it-IT" sz="900" b="1" dirty="0" smtClean="0">
                <a:latin typeface="Times New Roman"/>
                <a:ea typeface="Symbol"/>
                <a:cs typeface="Symbol"/>
              </a:rPr>
              <a:t>hanno</a:t>
            </a:r>
            <a:r>
              <a:rPr lang="it-IT" sz="900" b="1" spc="-20" dirty="0" smtClean="0">
                <a:latin typeface="Times New Roman"/>
                <a:ea typeface="Symbol"/>
                <a:cs typeface="Symbol"/>
              </a:rPr>
              <a:t> </a:t>
            </a:r>
            <a:r>
              <a:rPr lang="it-IT" sz="900" b="1" dirty="0">
                <a:latin typeface="Times New Roman"/>
                <a:ea typeface="Symbol"/>
                <a:cs typeface="Symbol"/>
              </a:rPr>
              <a:t>fatto</a:t>
            </a:r>
            <a:r>
              <a:rPr lang="it-IT" sz="900" b="1" spc="-40" dirty="0">
                <a:latin typeface="Times New Roman"/>
                <a:ea typeface="Symbol"/>
                <a:cs typeface="Symbol"/>
              </a:rPr>
              <a:t> </a:t>
            </a:r>
            <a:r>
              <a:rPr lang="it-IT" sz="900" b="1" dirty="0">
                <a:latin typeface="Times New Roman"/>
                <a:ea typeface="Symbol"/>
                <a:cs typeface="Symbol"/>
              </a:rPr>
              <a:t>registrare</a:t>
            </a:r>
            <a:r>
              <a:rPr lang="it-IT" sz="900" b="1" spc="-25" dirty="0">
                <a:latin typeface="Times New Roman"/>
                <a:ea typeface="Symbol"/>
                <a:cs typeface="Symbol"/>
              </a:rPr>
              <a:t> </a:t>
            </a:r>
            <a:r>
              <a:rPr lang="it-IT" sz="900" b="1" dirty="0">
                <a:latin typeface="Times New Roman"/>
                <a:ea typeface="Symbol"/>
                <a:cs typeface="Symbol"/>
              </a:rPr>
              <a:t>risultati</a:t>
            </a:r>
            <a:r>
              <a:rPr lang="it-IT" sz="900" b="1" spc="10" dirty="0">
                <a:latin typeface="Times New Roman"/>
                <a:ea typeface="Symbol"/>
                <a:cs typeface="Symbol"/>
              </a:rPr>
              <a:t> </a:t>
            </a:r>
            <a:r>
              <a:rPr lang="it-IT" sz="900" b="1" dirty="0">
                <a:latin typeface="Times New Roman"/>
                <a:ea typeface="Symbol"/>
                <a:cs typeface="Symbol"/>
              </a:rPr>
              <a:t>significativamente</a:t>
            </a:r>
            <a:r>
              <a:rPr lang="it-IT" sz="900" b="1" spc="10" dirty="0">
                <a:latin typeface="Times New Roman"/>
                <a:ea typeface="Symbol"/>
                <a:cs typeface="Symbol"/>
              </a:rPr>
              <a:t> </a:t>
            </a:r>
            <a:r>
              <a:rPr lang="it-IT" sz="900" b="1" dirty="0">
                <a:latin typeface="Times New Roman"/>
                <a:ea typeface="Symbol"/>
                <a:cs typeface="Symbol"/>
              </a:rPr>
              <a:t>positivi </a:t>
            </a:r>
            <a:r>
              <a:rPr lang="it-IT" sz="900" b="1" dirty="0" smtClean="0">
                <a:latin typeface="Times New Roman"/>
                <a:ea typeface="Symbol"/>
                <a:cs typeface="Symbol"/>
              </a:rPr>
              <a:t> Classe </a:t>
            </a:r>
            <a:r>
              <a:rPr lang="it-IT" sz="900" b="1" dirty="0">
                <a:latin typeface="Times New Roman"/>
                <a:ea typeface="Symbol"/>
                <a:cs typeface="Symbol"/>
              </a:rPr>
              <a:t>5</a:t>
            </a:r>
            <a:r>
              <a:rPr lang="it-IT" sz="900" b="1" dirty="0" smtClean="0">
                <a:latin typeface="Times New Roman"/>
                <a:ea typeface="Symbol"/>
                <a:cs typeface="Symbol"/>
              </a:rPr>
              <a:t> </a:t>
            </a:r>
            <a:r>
              <a:rPr lang="it-IT" sz="900" b="1" dirty="0">
                <a:latin typeface="Times New Roman"/>
                <a:ea typeface="Symbol"/>
                <a:cs typeface="Symbol"/>
              </a:rPr>
              <a:t>A</a:t>
            </a:r>
            <a:r>
              <a:rPr lang="it-IT" sz="900" b="1" dirty="0" smtClean="0">
                <a:latin typeface="Times New Roman"/>
                <a:ea typeface="Symbol"/>
                <a:cs typeface="Symbol"/>
              </a:rPr>
              <a:t>-Plesso </a:t>
            </a:r>
            <a:r>
              <a:rPr lang="it-IT" sz="900" b="1" dirty="0">
                <a:latin typeface="Times New Roman"/>
                <a:ea typeface="Symbol"/>
                <a:cs typeface="Symbol"/>
              </a:rPr>
              <a:t>Arte </a:t>
            </a:r>
            <a:r>
              <a:rPr lang="it-IT" sz="900" b="1" dirty="0" smtClean="0">
                <a:latin typeface="Times New Roman"/>
                <a:ea typeface="Symbol"/>
                <a:cs typeface="Symbol"/>
              </a:rPr>
              <a:t>-</a:t>
            </a:r>
            <a:r>
              <a:rPr lang="it-IT" sz="900" b="1" spc="-10" dirty="0">
                <a:latin typeface="Times New Roman"/>
                <a:ea typeface="Symbol"/>
                <a:cs typeface="Symbol"/>
              </a:rPr>
              <a:t>Classe </a:t>
            </a:r>
            <a:r>
              <a:rPr lang="it-IT" sz="900" b="1" spc="-10" dirty="0" smtClean="0">
                <a:latin typeface="Times New Roman"/>
                <a:ea typeface="Symbol"/>
                <a:cs typeface="Symbol"/>
              </a:rPr>
              <a:t>5B Sorrenti-Classe </a:t>
            </a:r>
            <a:r>
              <a:rPr lang="it-IT" sz="900" b="1" spc="-10" dirty="0">
                <a:latin typeface="Times New Roman"/>
                <a:ea typeface="Symbol"/>
                <a:cs typeface="Symbol"/>
              </a:rPr>
              <a:t>5 A -Plesso  </a:t>
            </a:r>
            <a:r>
              <a:rPr lang="it-IT" sz="900" b="1" spc="-10" dirty="0" smtClean="0">
                <a:latin typeface="Times New Roman"/>
                <a:ea typeface="Symbol"/>
                <a:cs typeface="Symbol"/>
              </a:rPr>
              <a:t>Sole;</a:t>
            </a:r>
          </a:p>
          <a:p>
            <a:pPr marL="342900" lvl="0" indent="-342900">
              <a:lnSpc>
                <a:spcPts val="1465"/>
              </a:lnSpc>
              <a:spcBef>
                <a:spcPts val="15"/>
              </a:spcBef>
              <a:spcAft>
                <a:spcPts val="0"/>
              </a:spcAft>
              <a:buSzPts val="1200"/>
              <a:buFont typeface="Symbol"/>
              <a:buChar char=""/>
              <a:tabLst>
                <a:tab pos="756920" algn="l"/>
              </a:tabLst>
            </a:pPr>
            <a:r>
              <a:rPr lang="it-IT" sz="900" b="1" spc="-15" dirty="0" smtClean="0">
                <a:solidFill>
                  <a:prstClr val="black"/>
                </a:solidFill>
                <a:latin typeface="Times New Roman"/>
                <a:ea typeface="Symbol"/>
                <a:cs typeface="Symbol"/>
              </a:rPr>
              <a:t> </a:t>
            </a:r>
            <a:r>
              <a:rPr lang="it-IT" sz="900" b="1" spc="-15" dirty="0">
                <a:solidFill>
                  <a:prstClr val="black"/>
                </a:solidFill>
                <a:latin typeface="Times New Roman"/>
                <a:ea typeface="Symbol"/>
                <a:cs typeface="Symbol"/>
              </a:rPr>
              <a:t>due classi hanno fatto registrare punteggi non </a:t>
            </a:r>
            <a:r>
              <a:rPr lang="it-IT" sz="900" b="1" spc="-15" dirty="0" smtClean="0">
                <a:solidFill>
                  <a:prstClr val="black"/>
                </a:solidFill>
                <a:latin typeface="Times New Roman"/>
                <a:ea typeface="Symbol"/>
                <a:cs typeface="Symbol"/>
              </a:rPr>
              <a:t>significativamente differenti</a:t>
            </a:r>
          </a:p>
          <a:p>
            <a:pPr marL="342900" lvl="0" indent="-342900">
              <a:lnSpc>
                <a:spcPts val="1465"/>
              </a:lnSpc>
              <a:spcBef>
                <a:spcPts val="15"/>
              </a:spcBef>
              <a:spcAft>
                <a:spcPts val="0"/>
              </a:spcAft>
              <a:buSzPts val="1200"/>
              <a:buFont typeface="Symbol"/>
              <a:buChar char=""/>
              <a:tabLst>
                <a:tab pos="756920" algn="l"/>
              </a:tabLst>
            </a:pPr>
            <a:endParaRPr lang="it-IT" sz="900" b="1" dirty="0">
              <a:solidFill>
                <a:srgbClr val="00B050"/>
              </a:solidFill>
              <a:latin typeface="Times New Roman"/>
              <a:ea typeface="Symbol"/>
              <a:cs typeface="Symbol"/>
            </a:endParaRPr>
          </a:p>
          <a:p>
            <a:pPr lvl="0">
              <a:spcBef>
                <a:spcPts val="10"/>
              </a:spcBef>
              <a:spcAft>
                <a:spcPts val="0"/>
              </a:spcAft>
              <a:buSzPts val="1200"/>
              <a:tabLst>
                <a:tab pos="756920" algn="l"/>
              </a:tabLst>
            </a:pPr>
            <a:endParaRPr lang="it-IT" sz="900" spc="0" dirty="0">
              <a:effectLst/>
              <a:latin typeface="Times New Roman"/>
              <a:ea typeface="Symbol"/>
              <a:cs typeface="Symbol"/>
            </a:endParaRPr>
          </a:p>
        </p:txBody>
      </p:sp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008369" y="5949280"/>
            <a:ext cx="458562" cy="225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956466" y="1994616"/>
            <a:ext cx="458562" cy="225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239" y="5589240"/>
            <a:ext cx="566737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500" y="4653136"/>
            <a:ext cx="566737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486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6165304"/>
            <a:ext cx="457200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ttangolo 4"/>
          <p:cNvSpPr/>
          <p:nvPr/>
        </p:nvSpPr>
        <p:spPr>
          <a:xfrm>
            <a:off x="467544" y="824608"/>
            <a:ext cx="6984776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it-IT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</a:rPr>
              <a:t>DETTAGLI DELLA PROVA </a:t>
            </a:r>
            <a:r>
              <a:rPr lang="it-IT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</a:rPr>
              <a:t>DI MATEMATICA </a:t>
            </a:r>
            <a:r>
              <a:rPr lang="it-IT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</a:rPr>
              <a:t>CLASSI </a:t>
            </a:r>
            <a:r>
              <a:rPr lang="it-IT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</a:rPr>
              <a:t>QUINTE </a:t>
            </a:r>
            <a:endParaRPr lang="it-IT" b="1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179512" y="4725144"/>
            <a:ext cx="8064896" cy="8617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it-IT" sz="1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Per</a:t>
            </a:r>
            <a:r>
              <a:rPr lang="it-IT" sz="1000" spc="-15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it-IT" sz="1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quanto</a:t>
            </a:r>
            <a:r>
              <a:rPr lang="it-IT" sz="1000" spc="-25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it-IT" sz="1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riguarda</a:t>
            </a:r>
            <a:r>
              <a:rPr lang="it-IT" sz="1000" spc="-5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it-IT" sz="1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le varie parti della</a:t>
            </a:r>
            <a:r>
              <a:rPr lang="it-IT" sz="1000" spc="-25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it-IT" sz="1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prova di </a:t>
            </a:r>
            <a:r>
              <a:rPr lang="it-IT" sz="10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MATEMATICA</a:t>
            </a:r>
            <a:r>
              <a:rPr lang="it-IT" sz="1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, </a:t>
            </a:r>
            <a:r>
              <a:rPr lang="it-IT" sz="1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si evidenzia</a:t>
            </a:r>
            <a:r>
              <a:rPr lang="it-IT" sz="1000" spc="-25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it-IT" sz="1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che</a:t>
            </a:r>
            <a:r>
              <a:rPr lang="it-IT" sz="1000" spc="-15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it-IT" sz="1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il</a:t>
            </a:r>
            <a:r>
              <a:rPr lang="it-IT" sz="1000" spc="-15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it-IT" sz="1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punteggio della</a:t>
            </a:r>
            <a:r>
              <a:rPr lang="it-IT" sz="1000" spc="-5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it-IT" sz="1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nostra</a:t>
            </a:r>
            <a:r>
              <a:rPr lang="it-IT" sz="1000" spc="-5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it-IT" sz="10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Istituzione</a:t>
            </a:r>
            <a:r>
              <a:rPr lang="it-IT" sz="1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it-IT" sz="1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risulta</a:t>
            </a:r>
            <a:r>
              <a:rPr lang="it-IT" sz="1000" spc="-2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it-IT" sz="1000" spc="-2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superiore </a:t>
            </a:r>
            <a:r>
              <a:rPr lang="it-IT" sz="1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alla</a:t>
            </a:r>
            <a:r>
              <a:rPr lang="it-IT" sz="1000" spc="-5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it-IT" sz="1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media </a:t>
            </a:r>
            <a:r>
              <a:rPr lang="it-IT" sz="1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nazionale.</a:t>
            </a:r>
          </a:p>
          <a:p>
            <a:r>
              <a:rPr lang="it-IT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Relativamente 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ai numeri, </a:t>
            </a:r>
            <a:r>
              <a:rPr lang="it-IT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 dati 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it-IT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previsioni,a</a:t>
            </a:r>
            <a:r>
              <a:rPr lang="it-IT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spazio 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e figure </a:t>
            </a:r>
            <a:r>
              <a:rPr lang="it-IT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 relazioni 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it-IT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funzioni due classi hanno 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fatto registrare risultati </a:t>
            </a:r>
            <a:r>
              <a:rPr lang="it-IT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superiori rispetto 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alla media </a:t>
            </a:r>
            <a:r>
              <a:rPr lang="it-IT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Nazionale.</a:t>
            </a:r>
            <a:endParaRPr lang="it-IT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0854550"/>
              </p:ext>
            </p:extLst>
          </p:nvPr>
        </p:nvGraphicFramePr>
        <p:xfrm>
          <a:off x="251524" y="1988840"/>
          <a:ext cx="7992884" cy="2398233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861560"/>
                <a:gridCol w="861560"/>
                <a:gridCol w="921271"/>
                <a:gridCol w="861560"/>
                <a:gridCol w="921271"/>
                <a:gridCol w="861560"/>
                <a:gridCol w="921271"/>
                <a:gridCol w="861560"/>
                <a:gridCol w="921271"/>
              </a:tblGrid>
              <a:tr h="101148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u="none" strike="noStrike" dirty="0">
                          <a:effectLst/>
                        </a:rPr>
                        <a:t> </a:t>
                      </a:r>
                      <a:endParaRPr lang="it-IT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900" b="1" u="none" strike="noStrike" dirty="0">
                          <a:effectLst/>
                        </a:rPr>
                        <a:t>Numeri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900" b="1" u="none" strike="noStrike" dirty="0">
                          <a:effectLst/>
                        </a:rPr>
                        <a:t>Dati e previsioni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900" b="1" u="none" strike="noStrike" dirty="0">
                          <a:effectLst/>
                        </a:rPr>
                        <a:t>Spazio e figure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900" b="1" u="none" strike="noStrike" dirty="0">
                          <a:effectLst/>
                        </a:rPr>
                        <a:t>Relazioni e funzioni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8468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Classi/Istituto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Punteggio medio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Punteggio Italia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Punteggio medio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Punteggio Italia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Punteggio medio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Punteggio Italia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Punteggio medio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Punteggio Italia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</a:tr>
              <a:tr h="18468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418011370501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54,7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it-IT" sz="900" b="1" u="none" strike="noStrike" dirty="0">
                          <a:effectLst/>
                        </a:rPr>
                        <a:t>54,4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64,9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it-IT" sz="900" b="1" u="none" strike="noStrike" dirty="0">
                          <a:effectLst/>
                        </a:rPr>
                        <a:t>63,0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60,1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it-IT" sz="900" b="1" u="none" strike="noStrike" dirty="0">
                          <a:effectLst/>
                        </a:rPr>
                        <a:t>54,8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59,4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it-IT" sz="900" b="1" u="none" strike="noStrike" dirty="0">
                          <a:effectLst/>
                        </a:rPr>
                        <a:t>60,2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</a:tr>
              <a:tr h="18468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418011370502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41,2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55,4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56,4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62,6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8468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418011370503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50,8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59,0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47,8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61,4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8468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418011370504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73,8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81,0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62,9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83,7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8468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418011370505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75,3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78,7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66,2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84,1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8468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CSIC8AR007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u="none" strike="noStrike" dirty="0">
                          <a:effectLst/>
                        </a:rPr>
                        <a:t>59,1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67,6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58,0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70,2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4304" y="4000500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786505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000499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681" y="3786505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4575" y="4023360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786505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8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030980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4303" y="3839526"/>
            <a:ext cx="566737" cy="12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943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9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751358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50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6752" y="3266651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58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1540" y="3518346"/>
            <a:ext cx="592137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itolo 1"/>
          <p:cNvSpPr txBox="1">
            <a:spLocks/>
          </p:cNvSpPr>
          <p:nvPr/>
        </p:nvSpPr>
        <p:spPr>
          <a:xfrm>
            <a:off x="179512" y="153953"/>
            <a:ext cx="6480720" cy="72008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cap="none" dirty="0">
                <a:ln/>
                <a:solidFill>
                  <a:srgbClr val="FF0000"/>
                </a:solidFill>
              </a:rPr>
              <a:t>PUNTEGGI GENERALI –</a:t>
            </a:r>
            <a:r>
              <a:rPr lang="it-IT" sz="1800" b="1" cap="none" dirty="0" smtClean="0">
                <a:ln/>
                <a:solidFill>
                  <a:srgbClr val="FF0000"/>
                </a:solidFill>
              </a:rPr>
              <a:t>INGLESE  </a:t>
            </a:r>
            <a:r>
              <a:rPr lang="it-IT" sz="1800" b="1" cap="none" dirty="0">
                <a:ln/>
                <a:solidFill>
                  <a:srgbClr val="FF0000"/>
                </a:solidFill>
              </a:rPr>
              <a:t>READING-CLASSI QUINTE</a:t>
            </a:r>
          </a:p>
        </p:txBody>
      </p:sp>
      <p:pic>
        <p:nvPicPr>
          <p:cNvPr id="16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6752" y="3025995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6752" y="2765889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3608" y="3266650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1352" y="3503042"/>
            <a:ext cx="592137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1540" y="3795142"/>
            <a:ext cx="592137" cy="229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788259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98" y="3277209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195857"/>
            <a:ext cx="592137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909" y="2258673"/>
            <a:ext cx="592137" cy="229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108" y="2211952"/>
            <a:ext cx="592137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793696"/>
            <a:ext cx="7924800" cy="267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834566"/>
              </p:ext>
            </p:extLst>
          </p:nvPr>
        </p:nvGraphicFramePr>
        <p:xfrm>
          <a:off x="107504" y="3467606"/>
          <a:ext cx="8136905" cy="27535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2887"/>
                <a:gridCol w="661870"/>
                <a:gridCol w="820599"/>
                <a:gridCol w="1287046"/>
                <a:gridCol w="876747"/>
                <a:gridCol w="850832"/>
                <a:gridCol w="604655"/>
                <a:gridCol w="932893"/>
                <a:gridCol w="794688"/>
                <a:gridCol w="794688"/>
              </a:tblGrid>
              <a:tr h="91694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u="none" strike="noStrike" dirty="0">
                          <a:effectLst/>
                          <a:latin typeface="+mn-lt"/>
                        </a:rPr>
                        <a:t>Classi/Istituto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  <a:latin typeface="+mn-lt"/>
                        </a:rPr>
                        <a:t>Media del punteggio</a:t>
                      </a:r>
                      <a:br>
                        <a:rPr lang="it-IT" sz="800" u="none" strike="noStrike" dirty="0">
                          <a:effectLst/>
                          <a:latin typeface="+mn-lt"/>
                        </a:rPr>
                      </a:br>
                      <a:r>
                        <a:rPr lang="it-IT" sz="800" u="none" strike="noStrike" dirty="0">
                          <a:effectLst/>
                          <a:latin typeface="+mn-lt"/>
                        </a:rPr>
                        <a:t>percentuale</a:t>
                      </a:r>
                      <a:br>
                        <a:rPr lang="it-IT" sz="800" u="none" strike="noStrike" dirty="0">
                          <a:effectLst/>
                          <a:latin typeface="+mn-lt"/>
                        </a:rPr>
                      </a:br>
                      <a:r>
                        <a:rPr lang="it-IT" sz="800" u="none" strike="noStrike" dirty="0">
                          <a:effectLst/>
                          <a:latin typeface="+mn-lt"/>
                        </a:rPr>
                        <a:t>al netto del </a:t>
                      </a:r>
                      <a:r>
                        <a:rPr lang="it-IT" sz="800" u="none" strike="noStrike" dirty="0" err="1">
                          <a:effectLst/>
                          <a:latin typeface="+mn-lt"/>
                        </a:rPr>
                        <a:t>cheating</a:t>
                      </a:r>
                      <a:r>
                        <a:rPr lang="it-IT" sz="800" u="none" strike="noStrike" dirty="0">
                          <a:effectLst/>
                          <a:latin typeface="+mn-lt"/>
                        </a:rPr>
                        <a:t> (1a)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  <a:latin typeface="+mn-lt"/>
                        </a:rPr>
                        <a:t>Percentuale di</a:t>
                      </a:r>
                      <a:br>
                        <a:rPr lang="it-IT" sz="800" u="none" strike="noStrike" dirty="0">
                          <a:effectLst/>
                          <a:latin typeface="+mn-lt"/>
                        </a:rPr>
                      </a:br>
                      <a:r>
                        <a:rPr lang="it-IT" sz="800" u="none" strike="noStrike" dirty="0">
                          <a:effectLst/>
                          <a:latin typeface="+mn-lt"/>
                        </a:rPr>
                        <a:t>partecipazione alla</a:t>
                      </a:r>
                      <a:br>
                        <a:rPr lang="it-IT" sz="800" u="none" strike="noStrike" dirty="0">
                          <a:effectLst/>
                          <a:latin typeface="+mn-lt"/>
                        </a:rPr>
                      </a:br>
                      <a:r>
                        <a:rPr lang="it-IT" sz="800" u="none" strike="noStrike" dirty="0">
                          <a:effectLst/>
                          <a:latin typeface="+mn-lt"/>
                        </a:rPr>
                        <a:t>prova di Inglese Reading (1b)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  <a:latin typeface="+mn-lt"/>
                        </a:rPr>
                        <a:t>Esiti degli studenti</a:t>
                      </a:r>
                      <a:br>
                        <a:rPr lang="it-IT" sz="800" u="none" strike="noStrike" dirty="0">
                          <a:effectLst/>
                          <a:latin typeface="+mn-lt"/>
                        </a:rPr>
                      </a:br>
                      <a:r>
                        <a:rPr lang="it-IT" sz="800" u="none" strike="noStrike" dirty="0">
                          <a:effectLst/>
                          <a:latin typeface="+mn-lt"/>
                        </a:rPr>
                        <a:t>al netto del </a:t>
                      </a:r>
                      <a:r>
                        <a:rPr lang="it-IT" sz="800" u="none" strike="noStrike" dirty="0" err="1">
                          <a:effectLst/>
                          <a:latin typeface="+mn-lt"/>
                        </a:rPr>
                        <a:t>cheating</a:t>
                      </a:r>
                      <a:r>
                        <a:rPr lang="it-IT" sz="800" u="none" strike="noStrike" dirty="0">
                          <a:effectLst/>
                          <a:latin typeface="+mn-lt"/>
                        </a:rPr>
                        <a:t/>
                      </a:r>
                      <a:br>
                        <a:rPr lang="it-IT" sz="800" u="none" strike="noStrike" dirty="0">
                          <a:effectLst/>
                          <a:latin typeface="+mn-lt"/>
                        </a:rPr>
                      </a:br>
                      <a:r>
                        <a:rPr lang="it-IT" sz="800" u="none" strike="noStrike" dirty="0">
                          <a:effectLst/>
                          <a:latin typeface="+mn-lt"/>
                        </a:rPr>
                        <a:t>nella stessa scala del rapporto </a:t>
                      </a:r>
                      <a:r>
                        <a:rPr lang="it-IT" sz="800" u="none" strike="noStrike" dirty="0" smtClean="0">
                          <a:effectLst/>
                          <a:latin typeface="+mn-lt"/>
                        </a:rPr>
                        <a:t>nazionale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  <a:latin typeface="+mn-lt"/>
                        </a:rPr>
                        <a:t>Differenza nei risultati</a:t>
                      </a:r>
                      <a:br>
                        <a:rPr lang="it-IT" sz="800" u="none" strike="noStrike" dirty="0">
                          <a:effectLst/>
                          <a:latin typeface="+mn-lt"/>
                        </a:rPr>
                      </a:br>
                      <a:r>
                        <a:rPr lang="it-IT" sz="800" u="none" strike="noStrike" dirty="0">
                          <a:effectLst/>
                          <a:latin typeface="+mn-lt"/>
                        </a:rPr>
                        <a:t>(punteggio percentuale)</a:t>
                      </a:r>
                      <a:br>
                        <a:rPr lang="it-IT" sz="800" u="none" strike="noStrike" dirty="0">
                          <a:effectLst/>
                          <a:latin typeface="+mn-lt"/>
                        </a:rPr>
                      </a:br>
                      <a:r>
                        <a:rPr lang="it-IT" sz="800" u="none" strike="noStrike" dirty="0">
                          <a:effectLst/>
                          <a:latin typeface="+mn-lt"/>
                        </a:rPr>
                        <a:t>rispetto a classi/scuole con</a:t>
                      </a:r>
                      <a:br>
                        <a:rPr lang="it-IT" sz="800" u="none" strike="noStrike" dirty="0">
                          <a:effectLst/>
                          <a:latin typeface="+mn-lt"/>
                        </a:rPr>
                      </a:br>
                      <a:r>
                        <a:rPr lang="it-IT" sz="800" u="none" strike="noStrike" dirty="0">
                          <a:effectLst/>
                          <a:latin typeface="+mn-lt"/>
                        </a:rPr>
                        <a:t>background familiare </a:t>
                      </a:r>
                      <a:r>
                        <a:rPr lang="it-IT" sz="800" u="none" strike="noStrike" dirty="0" smtClean="0">
                          <a:effectLst/>
                          <a:latin typeface="+mn-lt"/>
                        </a:rPr>
                        <a:t>simile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  <a:latin typeface="+mn-lt"/>
                        </a:rPr>
                        <a:t>Background familiare</a:t>
                      </a:r>
                      <a:br>
                        <a:rPr lang="it-IT" sz="800" u="none" strike="noStrike">
                          <a:effectLst/>
                          <a:latin typeface="+mn-lt"/>
                        </a:rPr>
                      </a:br>
                      <a:r>
                        <a:rPr lang="it-IT" sz="800" u="none" strike="noStrike">
                          <a:effectLst/>
                          <a:latin typeface="+mn-lt"/>
                        </a:rPr>
                        <a:t>mediano degli studenti (3) (4)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  <a:latin typeface="+mn-lt"/>
                        </a:rPr>
                        <a:t>Percentuale copertura</a:t>
                      </a:r>
                      <a:br>
                        <a:rPr lang="it-IT" sz="800" u="none" strike="noStrike">
                          <a:effectLst/>
                          <a:latin typeface="+mn-lt"/>
                        </a:rPr>
                      </a:br>
                      <a:r>
                        <a:rPr lang="it-IT" sz="800" u="none" strike="noStrike">
                          <a:effectLst/>
                          <a:latin typeface="+mn-lt"/>
                        </a:rPr>
                        <a:t>background (1c)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u="none" strike="noStrike" dirty="0">
                          <a:effectLst/>
                          <a:latin typeface="+mn-lt"/>
                        </a:rPr>
                        <a:t>Punteggio Calabria</a:t>
                      </a:r>
                      <a:br>
                        <a:rPr lang="it-IT" sz="800" b="1" u="none" strike="noStrike" dirty="0">
                          <a:effectLst/>
                          <a:latin typeface="+mn-lt"/>
                        </a:rPr>
                      </a:br>
                      <a:r>
                        <a:rPr lang="it-IT" sz="800" b="1" u="none" strike="noStrike" dirty="0">
                          <a:effectLst/>
                          <a:latin typeface="+mn-lt"/>
                        </a:rPr>
                        <a:t>70,5 (5)</a:t>
                      </a:r>
                      <a:endParaRPr lang="it-IT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u="none" strike="noStrike" dirty="0">
                          <a:effectLst/>
                          <a:latin typeface="+mn-lt"/>
                        </a:rPr>
                        <a:t>Punteggio Sud e isole</a:t>
                      </a:r>
                      <a:br>
                        <a:rPr lang="it-IT" sz="800" b="1" u="none" strike="noStrike" dirty="0">
                          <a:effectLst/>
                          <a:latin typeface="+mn-lt"/>
                        </a:rPr>
                      </a:br>
                      <a:r>
                        <a:rPr lang="it-IT" sz="800" b="1" u="none" strike="noStrike" dirty="0">
                          <a:effectLst/>
                          <a:latin typeface="+mn-lt"/>
                        </a:rPr>
                        <a:t>68,4 (5)</a:t>
                      </a:r>
                      <a:endParaRPr lang="it-IT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u="none" strike="noStrike" dirty="0">
                          <a:effectLst/>
                          <a:latin typeface="+mn-lt"/>
                        </a:rPr>
                        <a:t>Punteggio Italia</a:t>
                      </a:r>
                      <a:br>
                        <a:rPr lang="it-IT" sz="800" b="1" u="none" strike="noStrike" dirty="0">
                          <a:effectLst/>
                          <a:latin typeface="+mn-lt"/>
                        </a:rPr>
                      </a:br>
                      <a:r>
                        <a:rPr lang="it-IT" sz="800" b="1" u="none" strike="noStrike" dirty="0">
                          <a:effectLst/>
                          <a:latin typeface="+mn-lt"/>
                        </a:rPr>
                        <a:t>73,0 (5)</a:t>
                      </a:r>
                      <a:endParaRPr lang="it-IT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>
                    <a:solidFill>
                      <a:schemeClr val="accent6"/>
                    </a:solidFill>
                  </a:tcPr>
                </a:tc>
              </a:tr>
              <a:tr h="23042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  <a:latin typeface="+mn-lt"/>
                        </a:rPr>
                        <a:t>418011370501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  <a:latin typeface="+mn-lt"/>
                        </a:rPr>
                        <a:t>62,0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  <a:latin typeface="+mn-lt"/>
                        </a:rPr>
                        <a:t>80,0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  <a:latin typeface="+mn-lt"/>
                        </a:rPr>
                        <a:t>184,6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  <a:latin typeface="+mn-lt"/>
                        </a:rPr>
                        <a:t>-10,6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  <a:latin typeface="+mn-lt"/>
                        </a:rPr>
                        <a:t>medio-basso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  <a:latin typeface="+mn-lt"/>
                        </a:rPr>
                        <a:t>86,7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  <a:latin typeface="+mn-lt"/>
                        </a:rPr>
                        <a:t>significativamente inferiore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  <a:latin typeface="+mn-lt"/>
                        </a:rPr>
                        <a:t>significativamente inferiore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  <a:latin typeface="+mn-lt"/>
                        </a:rPr>
                        <a:t>significativamente inferiore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>
                    <a:solidFill>
                      <a:schemeClr val="accent3"/>
                    </a:solidFill>
                  </a:tcPr>
                </a:tc>
              </a:tr>
              <a:tr h="34484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  <a:latin typeface="+mn-lt"/>
                        </a:rPr>
                        <a:t>418011370502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  <a:latin typeface="+mn-lt"/>
                        </a:rPr>
                        <a:t>71,4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  <a:latin typeface="+mn-lt"/>
                        </a:rPr>
                        <a:t>93,8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  <a:latin typeface="+mn-lt"/>
                        </a:rPr>
                        <a:t>206,1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  <a:latin typeface="+mn-lt"/>
                        </a:rPr>
                        <a:t>-4,5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  <a:latin typeface="+mn-lt"/>
                        </a:rPr>
                        <a:t>alto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  <a:latin typeface="+mn-lt"/>
                        </a:rPr>
                        <a:t>93,8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  <a:latin typeface="+mn-lt"/>
                        </a:rPr>
                        <a:t>non significativamente differente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  <a:latin typeface="+mn-lt"/>
                        </a:rPr>
                        <a:t>significativamente superiore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  <a:latin typeface="+mn-lt"/>
                        </a:rPr>
                        <a:t>significativamente inferiore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/>
                </a:tc>
              </a:tr>
              <a:tr h="25998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  <a:latin typeface="+mn-lt"/>
                        </a:rPr>
                        <a:t>418011370503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  <a:latin typeface="+mn-lt"/>
                        </a:rPr>
                        <a:t>86,6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  <a:latin typeface="+mn-lt"/>
                        </a:rPr>
                        <a:t>81,8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  <a:latin typeface="+mn-lt"/>
                        </a:rPr>
                        <a:t>239,0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  <a:latin typeface="+mn-lt"/>
                        </a:rPr>
                        <a:t>+13,5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  <a:latin typeface="+mn-lt"/>
                        </a:rPr>
                        <a:t>medio-basso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  <a:latin typeface="+mn-lt"/>
                        </a:rPr>
                        <a:t>90,9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  <a:latin typeface="+mn-lt"/>
                        </a:rPr>
                        <a:t>significativamente superiore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  <a:latin typeface="+mn-lt"/>
                        </a:rPr>
                        <a:t>significativamente superiore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  <a:latin typeface="+mn-lt"/>
                        </a:rPr>
                        <a:t>significativamente superiore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>
                    <a:solidFill>
                      <a:srgbClr val="92D050"/>
                    </a:solidFill>
                  </a:tcPr>
                </a:tc>
              </a:tr>
              <a:tr h="25998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  <a:latin typeface="+mn-lt"/>
                        </a:rPr>
                        <a:t>418011370504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  <a:latin typeface="+mn-lt"/>
                        </a:rPr>
                        <a:t>80,7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  <a:latin typeface="+mn-lt"/>
                        </a:rPr>
                        <a:t>77,8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  <a:latin typeface="+mn-lt"/>
                        </a:rPr>
                        <a:t>214,3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  <a:latin typeface="+mn-lt"/>
                        </a:rPr>
                        <a:t>+6,3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  <a:latin typeface="+mn-lt"/>
                        </a:rPr>
                        <a:t>medio-alto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  <a:latin typeface="+mn-lt"/>
                        </a:rPr>
                        <a:t>83,3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  <a:latin typeface="+mn-lt"/>
                        </a:rPr>
                        <a:t>significativamente superiore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  <a:latin typeface="+mn-lt"/>
                        </a:rPr>
                        <a:t>significativamente superiore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  <a:latin typeface="+mn-lt"/>
                        </a:rPr>
                        <a:t>significativamente superiore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>
                    <a:solidFill>
                      <a:srgbClr val="92D050"/>
                    </a:solidFill>
                  </a:tcPr>
                </a:tc>
              </a:tr>
              <a:tr h="25998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  <a:latin typeface="+mn-lt"/>
                        </a:rPr>
                        <a:t>418011370505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  <a:latin typeface="+mn-lt"/>
                        </a:rPr>
                        <a:t>83,9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  <a:latin typeface="+mn-lt"/>
                        </a:rPr>
                        <a:t>76,5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  <a:latin typeface="+mn-lt"/>
                        </a:rPr>
                        <a:t>222,2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  <a:latin typeface="+mn-lt"/>
                        </a:rPr>
                        <a:t>+11,0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  <a:latin typeface="+mn-lt"/>
                        </a:rPr>
                        <a:t>medio-basso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  <a:latin typeface="+mn-lt"/>
                        </a:rPr>
                        <a:t>76,5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  <a:latin typeface="+mn-lt"/>
                        </a:rPr>
                        <a:t>significativamente superiore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  <a:latin typeface="+mn-lt"/>
                        </a:rPr>
                        <a:t>significativamente superiore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  <a:latin typeface="+mn-lt"/>
                        </a:rPr>
                        <a:t>significativamente superiore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>
                    <a:solidFill>
                      <a:srgbClr val="92D050"/>
                    </a:solidFill>
                  </a:tcPr>
                </a:tc>
              </a:tr>
              <a:tr h="25998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  <a:latin typeface="+mn-lt"/>
                        </a:rPr>
                        <a:t>CSIC8AR007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u="none" strike="noStrike" dirty="0">
                          <a:effectLst/>
                          <a:latin typeface="+mn-lt"/>
                        </a:rPr>
                        <a:t>77,7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  <a:latin typeface="+mn-lt"/>
                        </a:rPr>
                        <a:t>81,8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  <a:latin typeface="+mn-lt"/>
                        </a:rPr>
                        <a:t>215,2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  <a:latin typeface="+mn-lt"/>
                        </a:rPr>
                        <a:t>+4,1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  <a:latin typeface="+mn-lt"/>
                        </a:rPr>
                        <a:t>medio-basso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  <a:latin typeface="+mn-lt"/>
                        </a:rPr>
                        <a:t>86,4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  <a:latin typeface="+mn-lt"/>
                        </a:rPr>
                        <a:t>significativamente superiore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  <a:latin typeface="+mn-lt"/>
                        </a:rPr>
                        <a:t>significativamente superiore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  <a:latin typeface="+mn-lt"/>
                        </a:rPr>
                        <a:t>significativamente superiore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ctr"/>
                </a:tc>
              </a:tr>
              <a:tr h="116000"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83" marR="1683" marT="1683" marB="0" anchor="b"/>
                </a:tc>
              </a:tr>
            </a:tbl>
          </a:graphicData>
        </a:graphic>
      </p:graphicFrame>
      <p:sp>
        <p:nvSpPr>
          <p:cNvPr id="26" name="Rettangolo 25"/>
          <p:cNvSpPr/>
          <p:nvPr/>
        </p:nvSpPr>
        <p:spPr>
          <a:xfrm>
            <a:off x="107504" y="6093296"/>
            <a:ext cx="7800590" cy="8925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299720" marR="478790">
              <a:spcAft>
                <a:spcPts val="0"/>
              </a:spcAft>
            </a:pPr>
            <a:r>
              <a:rPr lang="it-IT" sz="900" b="1" dirty="0">
                <a:latin typeface="Times New Roman"/>
                <a:ea typeface="Times New Roman"/>
              </a:rPr>
              <a:t>Dalla tabella corrispondente si può evincere che la media della </a:t>
            </a:r>
            <a:r>
              <a:rPr lang="it-IT" sz="900" b="1" dirty="0" smtClean="0">
                <a:latin typeface="Times New Roman"/>
                <a:ea typeface="Times New Roman"/>
              </a:rPr>
              <a:t>nostra Istituzione </a:t>
            </a:r>
            <a:r>
              <a:rPr lang="it-IT" sz="900" b="1" dirty="0">
                <a:latin typeface="Times New Roman"/>
                <a:ea typeface="Times New Roman"/>
              </a:rPr>
              <a:t>nella prova di </a:t>
            </a:r>
            <a:r>
              <a:rPr lang="it-IT" sz="900" b="1" dirty="0" smtClean="0">
                <a:latin typeface="Times New Roman"/>
                <a:ea typeface="Times New Roman"/>
              </a:rPr>
              <a:t>INGLESE READING(77,7) </a:t>
            </a:r>
            <a:r>
              <a:rPr lang="it-IT" sz="900" b="1" dirty="0">
                <a:latin typeface="Times New Roman"/>
                <a:ea typeface="Times New Roman"/>
              </a:rPr>
              <a:t>risulta superiore alla media della </a:t>
            </a:r>
            <a:r>
              <a:rPr lang="it-IT" sz="900" b="1" dirty="0" smtClean="0">
                <a:latin typeface="Times New Roman"/>
                <a:ea typeface="Times New Roman"/>
              </a:rPr>
              <a:t>Calabria (70,5), </a:t>
            </a:r>
            <a:r>
              <a:rPr lang="it-IT" sz="900" b="1" dirty="0">
                <a:latin typeface="Times New Roman"/>
                <a:ea typeface="Times New Roman"/>
              </a:rPr>
              <a:t>del Sud </a:t>
            </a:r>
            <a:r>
              <a:rPr lang="it-IT" sz="9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(68,4)</a:t>
            </a:r>
            <a:r>
              <a:rPr lang="it-IT" sz="900" b="1" dirty="0" smtClean="0">
                <a:latin typeface="Times New Roman"/>
                <a:ea typeface="Times New Roman"/>
              </a:rPr>
              <a:t>e </a:t>
            </a:r>
            <a:r>
              <a:rPr lang="it-IT" sz="900" b="1" dirty="0">
                <a:latin typeface="Times New Roman"/>
                <a:ea typeface="Times New Roman"/>
              </a:rPr>
              <a:t>dell’Italia </a:t>
            </a:r>
            <a:r>
              <a:rPr lang="it-IT" sz="900" b="1" dirty="0" smtClean="0">
                <a:latin typeface="Times New Roman"/>
                <a:ea typeface="Times New Roman"/>
              </a:rPr>
              <a:t>(73,0):</a:t>
            </a:r>
            <a:endParaRPr lang="it-IT" sz="900" b="1" dirty="0">
              <a:latin typeface="Times New Roman"/>
              <a:ea typeface="Times New Roman"/>
            </a:endParaRPr>
          </a:p>
          <a:p>
            <a:pPr marL="342900" lvl="0" indent="-342900">
              <a:lnSpc>
                <a:spcPts val="1465"/>
              </a:lnSpc>
              <a:spcBef>
                <a:spcPts val="15"/>
              </a:spcBef>
              <a:spcAft>
                <a:spcPts val="0"/>
              </a:spcAft>
              <a:buSzPts val="1200"/>
              <a:buFont typeface="Symbol"/>
              <a:buChar char=""/>
              <a:tabLst>
                <a:tab pos="756920" algn="l"/>
              </a:tabLst>
            </a:pPr>
            <a:r>
              <a:rPr lang="it-IT" sz="900" b="1" dirty="0" smtClean="0">
                <a:latin typeface="Times New Roman"/>
                <a:ea typeface="Symbol"/>
                <a:cs typeface="Symbol"/>
              </a:rPr>
              <a:t>tre classi</a:t>
            </a:r>
            <a:r>
              <a:rPr lang="it-IT" sz="900" b="1" spc="-5" dirty="0" smtClean="0">
                <a:latin typeface="Times New Roman"/>
                <a:ea typeface="Symbol"/>
                <a:cs typeface="Symbol"/>
              </a:rPr>
              <a:t> </a:t>
            </a:r>
            <a:r>
              <a:rPr lang="it-IT" sz="900" b="1" dirty="0" smtClean="0">
                <a:latin typeface="Times New Roman"/>
                <a:ea typeface="Symbol"/>
                <a:cs typeface="Symbol"/>
              </a:rPr>
              <a:t>hanno</a:t>
            </a:r>
            <a:r>
              <a:rPr lang="it-IT" sz="900" b="1" spc="-20" dirty="0" smtClean="0">
                <a:latin typeface="Times New Roman"/>
                <a:ea typeface="Symbol"/>
                <a:cs typeface="Symbol"/>
              </a:rPr>
              <a:t> </a:t>
            </a:r>
            <a:r>
              <a:rPr lang="it-IT" sz="900" b="1" dirty="0">
                <a:latin typeface="Times New Roman"/>
                <a:ea typeface="Symbol"/>
                <a:cs typeface="Symbol"/>
              </a:rPr>
              <a:t>fatto</a:t>
            </a:r>
            <a:r>
              <a:rPr lang="it-IT" sz="900" b="1" spc="-40" dirty="0">
                <a:latin typeface="Times New Roman"/>
                <a:ea typeface="Symbol"/>
                <a:cs typeface="Symbol"/>
              </a:rPr>
              <a:t> </a:t>
            </a:r>
            <a:r>
              <a:rPr lang="it-IT" sz="900" b="1" dirty="0">
                <a:latin typeface="Times New Roman"/>
                <a:ea typeface="Symbol"/>
                <a:cs typeface="Symbol"/>
              </a:rPr>
              <a:t>registrare</a:t>
            </a:r>
            <a:r>
              <a:rPr lang="it-IT" sz="900" b="1" spc="-25" dirty="0">
                <a:latin typeface="Times New Roman"/>
                <a:ea typeface="Symbol"/>
                <a:cs typeface="Symbol"/>
              </a:rPr>
              <a:t> </a:t>
            </a:r>
            <a:r>
              <a:rPr lang="it-IT" sz="900" b="1" dirty="0">
                <a:latin typeface="Times New Roman"/>
                <a:ea typeface="Symbol"/>
                <a:cs typeface="Symbol"/>
              </a:rPr>
              <a:t>risultati</a:t>
            </a:r>
            <a:r>
              <a:rPr lang="it-IT" sz="900" b="1" spc="10" dirty="0">
                <a:latin typeface="Times New Roman"/>
                <a:ea typeface="Symbol"/>
                <a:cs typeface="Symbol"/>
              </a:rPr>
              <a:t> </a:t>
            </a:r>
            <a:r>
              <a:rPr lang="it-IT" sz="900" b="1" dirty="0">
                <a:latin typeface="Times New Roman"/>
                <a:ea typeface="Symbol"/>
                <a:cs typeface="Symbol"/>
              </a:rPr>
              <a:t>significativamente</a:t>
            </a:r>
            <a:r>
              <a:rPr lang="it-IT" sz="900" b="1" spc="10" dirty="0">
                <a:latin typeface="Times New Roman"/>
                <a:ea typeface="Symbol"/>
                <a:cs typeface="Symbol"/>
              </a:rPr>
              <a:t> </a:t>
            </a:r>
            <a:r>
              <a:rPr lang="it-IT" sz="900" b="1" dirty="0">
                <a:latin typeface="Times New Roman"/>
                <a:ea typeface="Symbol"/>
                <a:cs typeface="Symbol"/>
              </a:rPr>
              <a:t>positivi </a:t>
            </a:r>
            <a:r>
              <a:rPr lang="it-IT" sz="900" b="1" dirty="0" smtClean="0">
                <a:latin typeface="Times New Roman"/>
                <a:ea typeface="Symbol"/>
                <a:cs typeface="Symbol"/>
              </a:rPr>
              <a:t> Classe </a:t>
            </a:r>
            <a:r>
              <a:rPr lang="it-IT" sz="900" b="1" dirty="0">
                <a:latin typeface="Times New Roman"/>
                <a:ea typeface="Symbol"/>
                <a:cs typeface="Symbol"/>
              </a:rPr>
              <a:t>5</a:t>
            </a:r>
            <a:r>
              <a:rPr lang="it-IT" sz="900" b="1" dirty="0" smtClean="0">
                <a:latin typeface="Times New Roman"/>
                <a:ea typeface="Symbol"/>
                <a:cs typeface="Symbol"/>
              </a:rPr>
              <a:t> A /5B Plesso  Sorrenti</a:t>
            </a:r>
            <a:r>
              <a:rPr lang="it-IT" sz="900" b="1" spc="-10" dirty="0" smtClean="0">
                <a:latin typeface="Times New Roman"/>
                <a:ea typeface="Symbol"/>
                <a:cs typeface="Symbol"/>
              </a:rPr>
              <a:t>-Classe </a:t>
            </a:r>
            <a:r>
              <a:rPr lang="it-IT" sz="900" b="1" spc="-10" dirty="0">
                <a:latin typeface="Times New Roman"/>
                <a:ea typeface="Symbol"/>
                <a:cs typeface="Symbol"/>
              </a:rPr>
              <a:t>5 A -Plesso  </a:t>
            </a:r>
            <a:r>
              <a:rPr lang="it-IT" sz="900" b="1" spc="-10" dirty="0" smtClean="0">
                <a:latin typeface="Times New Roman"/>
                <a:ea typeface="Symbol"/>
                <a:cs typeface="Symbol"/>
              </a:rPr>
              <a:t>Sole;</a:t>
            </a:r>
          </a:p>
          <a:p>
            <a:pPr marL="342900" lvl="0" indent="-342900">
              <a:lnSpc>
                <a:spcPts val="1465"/>
              </a:lnSpc>
              <a:spcBef>
                <a:spcPts val="15"/>
              </a:spcBef>
              <a:spcAft>
                <a:spcPts val="0"/>
              </a:spcAft>
              <a:buSzPts val="1200"/>
              <a:buFont typeface="Symbol"/>
              <a:buChar char=""/>
              <a:tabLst>
                <a:tab pos="756920" algn="l"/>
              </a:tabLst>
            </a:pPr>
            <a:r>
              <a:rPr lang="it-IT" sz="900" b="1" spc="-15" dirty="0">
                <a:solidFill>
                  <a:prstClr val="black"/>
                </a:solidFill>
                <a:latin typeface="Times New Roman"/>
                <a:ea typeface="Symbol"/>
                <a:cs typeface="Symbol"/>
              </a:rPr>
              <a:t>u</a:t>
            </a:r>
            <a:r>
              <a:rPr lang="it-IT" sz="900" b="1" spc="-15" dirty="0" smtClean="0">
                <a:solidFill>
                  <a:prstClr val="black"/>
                </a:solidFill>
                <a:latin typeface="Times New Roman"/>
                <a:ea typeface="Symbol"/>
                <a:cs typeface="Symbol"/>
              </a:rPr>
              <a:t>na classe ha </a:t>
            </a:r>
            <a:r>
              <a:rPr lang="it-IT" sz="900" b="1" spc="-15" dirty="0">
                <a:solidFill>
                  <a:prstClr val="black"/>
                </a:solidFill>
                <a:latin typeface="Times New Roman"/>
                <a:ea typeface="Symbol"/>
                <a:cs typeface="Symbol"/>
              </a:rPr>
              <a:t>fatto registrare </a:t>
            </a:r>
            <a:r>
              <a:rPr lang="it-IT" sz="900" b="1" spc="-15" dirty="0" smtClean="0">
                <a:solidFill>
                  <a:prstClr val="black"/>
                </a:solidFill>
                <a:latin typeface="Times New Roman"/>
                <a:ea typeface="Symbol"/>
                <a:cs typeface="Symbol"/>
              </a:rPr>
              <a:t> un punteggio significativamente inferiore</a:t>
            </a:r>
            <a:endParaRPr lang="it-IT" sz="900" b="1" dirty="0">
              <a:solidFill>
                <a:srgbClr val="00B050"/>
              </a:solidFill>
              <a:latin typeface="Times New Roman"/>
              <a:ea typeface="Symbol"/>
              <a:cs typeface="Symbol"/>
            </a:endParaRPr>
          </a:p>
          <a:p>
            <a:pPr lvl="0">
              <a:spcBef>
                <a:spcPts val="10"/>
              </a:spcBef>
              <a:spcAft>
                <a:spcPts val="0"/>
              </a:spcAft>
              <a:buSzPts val="1200"/>
              <a:tabLst>
                <a:tab pos="756920" algn="l"/>
              </a:tabLst>
            </a:pPr>
            <a:endParaRPr lang="it-IT" sz="900" spc="0" dirty="0">
              <a:effectLst/>
              <a:latin typeface="Times New Roman"/>
              <a:ea typeface="Symbol"/>
              <a:cs typeface="Symbol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434" y="2487957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433" y="2911841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434" y="2680276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439" y="5589240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229" y="5353451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240" y="5102422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913" y="2023697"/>
            <a:ext cx="59690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901" y="4509120"/>
            <a:ext cx="59690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220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olo 1"/>
          <p:cNvSpPr txBox="1">
            <a:spLocks/>
          </p:cNvSpPr>
          <p:nvPr/>
        </p:nvSpPr>
        <p:spPr>
          <a:xfrm>
            <a:off x="323528" y="350690"/>
            <a:ext cx="6480720" cy="72008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cap="none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PUNTEGGI GENERALI –</a:t>
            </a:r>
            <a:r>
              <a:rPr lang="it-IT" sz="1800" b="1" cap="none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INGLESE </a:t>
            </a:r>
            <a:r>
              <a:rPr lang="it-IT" sz="1800" b="1" cap="none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LISTENING-CLASSI QUINTE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406829"/>
            <a:ext cx="5603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651304"/>
            <a:ext cx="5603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891334"/>
            <a:ext cx="5603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0428" y="3124379"/>
            <a:ext cx="541719" cy="267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97" y="3403037"/>
            <a:ext cx="553561" cy="228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383163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1" y="2651303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942" y="2891333"/>
            <a:ext cx="5603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539" y="3135808"/>
            <a:ext cx="541719" cy="267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0428" y="3391608"/>
            <a:ext cx="553561" cy="228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352" y="837080"/>
            <a:ext cx="7905750" cy="2654300"/>
          </a:xfrm>
          <a:prstGeom prst="rect">
            <a:avLst/>
          </a:prstGeom>
          <a:solidFill>
            <a:srgbClr val="92D050"/>
          </a:solidFill>
          <a:ln>
            <a:noFill/>
          </a:ln>
        </p:spPr>
      </p:pic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641994"/>
              </p:ext>
            </p:extLst>
          </p:nvPr>
        </p:nvGraphicFramePr>
        <p:xfrm>
          <a:off x="224176" y="3491380"/>
          <a:ext cx="7980446" cy="30594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7312"/>
                <a:gridCol w="565707"/>
                <a:gridCol w="800154"/>
                <a:gridCol w="1174608"/>
                <a:gridCol w="800154"/>
                <a:gridCol w="776504"/>
                <a:gridCol w="551829"/>
                <a:gridCol w="851393"/>
                <a:gridCol w="839890"/>
                <a:gridCol w="862895"/>
              </a:tblGrid>
              <a:tr h="105618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Classi/Istituto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Media del punteggio</a:t>
                      </a:r>
                      <a:br>
                        <a:rPr lang="it-IT" sz="800" u="none" strike="noStrike" dirty="0">
                          <a:effectLst/>
                        </a:rPr>
                      </a:br>
                      <a:r>
                        <a:rPr lang="it-IT" sz="800" u="none" strike="noStrike" dirty="0">
                          <a:effectLst/>
                        </a:rPr>
                        <a:t>percentuale</a:t>
                      </a:r>
                      <a:br>
                        <a:rPr lang="it-IT" sz="800" u="none" strike="noStrike" dirty="0">
                          <a:effectLst/>
                        </a:rPr>
                      </a:br>
                      <a:r>
                        <a:rPr lang="it-IT" sz="800" u="none" strike="noStrike" dirty="0">
                          <a:effectLst/>
                        </a:rPr>
                        <a:t>al netto del </a:t>
                      </a:r>
                      <a:r>
                        <a:rPr lang="it-IT" sz="800" u="none" strike="noStrike" dirty="0" err="1" smtClean="0">
                          <a:effectLst/>
                        </a:rPr>
                        <a:t>cheating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Percentuale di</a:t>
                      </a:r>
                      <a:br>
                        <a:rPr lang="it-IT" sz="800" u="none" strike="noStrike" dirty="0">
                          <a:effectLst/>
                        </a:rPr>
                      </a:br>
                      <a:r>
                        <a:rPr lang="it-IT" sz="800" u="none" strike="noStrike" dirty="0">
                          <a:effectLst/>
                        </a:rPr>
                        <a:t>partecipazione alla</a:t>
                      </a:r>
                      <a:br>
                        <a:rPr lang="it-IT" sz="800" u="none" strike="noStrike" dirty="0">
                          <a:effectLst/>
                        </a:rPr>
                      </a:br>
                      <a:r>
                        <a:rPr lang="it-IT" sz="800" u="none" strike="noStrike" dirty="0">
                          <a:effectLst/>
                        </a:rPr>
                        <a:t>prova di Inglese </a:t>
                      </a:r>
                      <a:r>
                        <a:rPr lang="it-IT" sz="800" u="none" strike="noStrike" dirty="0" err="1">
                          <a:effectLst/>
                        </a:rPr>
                        <a:t>Listening</a:t>
                      </a:r>
                      <a:r>
                        <a:rPr lang="it-IT" sz="800" u="none" strike="noStrike" dirty="0">
                          <a:effectLst/>
                        </a:rPr>
                        <a:t> (1b)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Esiti degli studenti</a:t>
                      </a:r>
                      <a:br>
                        <a:rPr lang="it-IT" sz="800" u="none" strike="noStrike" dirty="0">
                          <a:effectLst/>
                        </a:rPr>
                      </a:br>
                      <a:r>
                        <a:rPr lang="it-IT" sz="800" u="none" strike="noStrike" dirty="0">
                          <a:effectLst/>
                        </a:rPr>
                        <a:t>al netto del </a:t>
                      </a:r>
                      <a:r>
                        <a:rPr lang="it-IT" sz="800" u="none" strike="noStrike" dirty="0" err="1">
                          <a:effectLst/>
                        </a:rPr>
                        <a:t>cheating</a:t>
                      </a:r>
                      <a:r>
                        <a:rPr lang="it-IT" sz="800" u="none" strike="noStrike" dirty="0">
                          <a:effectLst/>
                        </a:rPr>
                        <a:t/>
                      </a:r>
                      <a:br>
                        <a:rPr lang="it-IT" sz="800" u="none" strike="noStrike" dirty="0">
                          <a:effectLst/>
                        </a:rPr>
                      </a:br>
                      <a:r>
                        <a:rPr lang="it-IT" sz="800" u="none" strike="noStrike" dirty="0">
                          <a:effectLst/>
                        </a:rPr>
                        <a:t>nella stessa scala del rapporto nazionale (1d)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Differenza nei risultati</a:t>
                      </a:r>
                      <a:br>
                        <a:rPr lang="it-IT" sz="800" u="none" strike="noStrike" dirty="0">
                          <a:effectLst/>
                        </a:rPr>
                      </a:br>
                      <a:r>
                        <a:rPr lang="it-IT" sz="800" u="none" strike="noStrike" dirty="0">
                          <a:effectLst/>
                        </a:rPr>
                        <a:t>(punteggio percentuale)</a:t>
                      </a:r>
                      <a:br>
                        <a:rPr lang="it-IT" sz="800" u="none" strike="noStrike" dirty="0">
                          <a:effectLst/>
                        </a:rPr>
                      </a:br>
                      <a:r>
                        <a:rPr lang="it-IT" sz="800" u="none" strike="noStrike" dirty="0">
                          <a:effectLst/>
                        </a:rPr>
                        <a:t>rispetto a classi/scuole con</a:t>
                      </a:r>
                      <a:br>
                        <a:rPr lang="it-IT" sz="800" u="none" strike="noStrike" dirty="0">
                          <a:effectLst/>
                        </a:rPr>
                      </a:br>
                      <a:r>
                        <a:rPr lang="it-IT" sz="800" u="none" strike="noStrike" dirty="0">
                          <a:effectLst/>
                        </a:rPr>
                        <a:t>background familiare simile 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Background familiare</a:t>
                      </a:r>
                      <a:br>
                        <a:rPr lang="it-IT" sz="800" u="none" strike="noStrike">
                          <a:effectLst/>
                        </a:rPr>
                      </a:br>
                      <a:r>
                        <a:rPr lang="it-IT" sz="800" u="none" strike="noStrike">
                          <a:effectLst/>
                        </a:rPr>
                        <a:t>mediano degli studenti (3) (4)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Percentuale copertura</a:t>
                      </a:r>
                      <a:br>
                        <a:rPr lang="it-IT" sz="800" u="none" strike="noStrike">
                          <a:effectLst/>
                        </a:rPr>
                      </a:br>
                      <a:r>
                        <a:rPr lang="it-IT" sz="800" u="none" strike="noStrike">
                          <a:effectLst/>
                        </a:rPr>
                        <a:t>background (1c)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u="none" strike="noStrike" dirty="0">
                          <a:effectLst/>
                        </a:rPr>
                        <a:t>Punteggio Calabria</a:t>
                      </a:r>
                      <a:br>
                        <a:rPr lang="it-IT" sz="800" b="1" u="none" strike="noStrike" dirty="0">
                          <a:effectLst/>
                        </a:rPr>
                      </a:br>
                      <a:r>
                        <a:rPr lang="it-IT" sz="800" b="1" u="none" strike="noStrike" dirty="0">
                          <a:effectLst/>
                        </a:rPr>
                        <a:t>65,3 (5)</a:t>
                      </a:r>
                      <a:endParaRPr lang="it-IT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u="none" strike="noStrike" dirty="0">
                          <a:effectLst/>
                        </a:rPr>
                        <a:t>Punteggio Sud e isole</a:t>
                      </a:r>
                      <a:br>
                        <a:rPr lang="it-IT" sz="800" b="1" u="none" strike="noStrike" dirty="0">
                          <a:effectLst/>
                        </a:rPr>
                      </a:br>
                      <a:r>
                        <a:rPr lang="it-IT" sz="800" b="1" u="none" strike="noStrike" dirty="0">
                          <a:effectLst/>
                        </a:rPr>
                        <a:t>63,8 (5)</a:t>
                      </a:r>
                      <a:endParaRPr lang="it-IT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u="none" strike="noStrike" dirty="0">
                          <a:effectLst/>
                        </a:rPr>
                        <a:t>Punteggio Italia</a:t>
                      </a:r>
                      <a:br>
                        <a:rPr lang="it-IT" sz="800" b="1" u="none" strike="noStrike" dirty="0">
                          <a:effectLst/>
                        </a:rPr>
                      </a:br>
                      <a:r>
                        <a:rPr lang="it-IT" sz="800" b="1" u="none" strike="noStrike" dirty="0">
                          <a:effectLst/>
                        </a:rPr>
                        <a:t>72,5 (5)</a:t>
                      </a:r>
                      <a:endParaRPr lang="it-IT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>
                    <a:solidFill>
                      <a:schemeClr val="accent6"/>
                    </a:solidFill>
                  </a:tcPr>
                </a:tc>
              </a:tr>
              <a:tr h="32834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418011370501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64,7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80,0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201,3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-8,4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medio-basso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86,7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non significativamente differente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non significativamente differente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significativamente inferiore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</a:tr>
              <a:tr h="21938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418011370502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57,7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93,8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171,1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-17,9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alto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93,8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significativamente inferiore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significativamente inferiore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significativamente inferiore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>
                    <a:solidFill>
                      <a:srgbClr val="FF0000"/>
                    </a:solidFill>
                  </a:tcPr>
                </a:tc>
              </a:tr>
              <a:tr h="21938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418011370503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79,5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81,8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216,1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+7,5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medio-basso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90,9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significativamente superiore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significativamente superiore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significativamente superiore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>
                    <a:solidFill>
                      <a:srgbClr val="92D050"/>
                    </a:solidFill>
                  </a:tcPr>
                </a:tc>
              </a:tr>
              <a:tr h="32834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418011370504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68,1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77,8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196,1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-6,9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medio-alto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83,3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non significativamente differente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significativamente superiore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significativamente inferiore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</a:tr>
              <a:tr h="32834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418011370505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u="none" strike="noStrike" dirty="0">
                          <a:effectLst/>
                        </a:rPr>
                        <a:t>72,2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76,5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205,5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-0,9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medio-basso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76,5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significativamente superiore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significativamente superiore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non significativamente differente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</a:tr>
              <a:tr h="32834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CSIC8AR007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u="none" strike="noStrike" dirty="0">
                          <a:effectLst/>
                        </a:rPr>
                        <a:t>69,0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81,8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198,5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-4,4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medio-basso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86,4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non significativamente differente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significativamente superiore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significativamente inferiore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1" marR="1631" marT="1631" marB="0" anchor="ctr"/>
                </a:tc>
              </a:tr>
            </a:tbl>
          </a:graphicData>
        </a:graphic>
      </p:graphicFrame>
      <p:sp>
        <p:nvSpPr>
          <p:cNvPr id="19" name="Rettangolo 18"/>
          <p:cNvSpPr/>
          <p:nvPr/>
        </p:nvSpPr>
        <p:spPr>
          <a:xfrm>
            <a:off x="323528" y="6453336"/>
            <a:ext cx="7800590" cy="8925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299720" marR="478790">
              <a:spcAft>
                <a:spcPts val="0"/>
              </a:spcAft>
            </a:pPr>
            <a:r>
              <a:rPr lang="it-IT" sz="900" b="1" dirty="0">
                <a:latin typeface="Times New Roman"/>
                <a:ea typeface="Times New Roman"/>
              </a:rPr>
              <a:t>Dalla tabella corrispondente si può evincere che la media della </a:t>
            </a:r>
            <a:r>
              <a:rPr lang="it-IT" sz="900" b="1" dirty="0" smtClean="0">
                <a:latin typeface="Times New Roman"/>
                <a:ea typeface="Times New Roman"/>
              </a:rPr>
              <a:t>nostra Istituzione </a:t>
            </a:r>
            <a:r>
              <a:rPr lang="it-IT" sz="900" b="1" dirty="0">
                <a:latin typeface="Times New Roman"/>
                <a:ea typeface="Times New Roman"/>
              </a:rPr>
              <a:t>nella prova di </a:t>
            </a:r>
            <a:r>
              <a:rPr lang="it-IT" sz="900" b="1" dirty="0" smtClean="0">
                <a:latin typeface="Times New Roman"/>
                <a:ea typeface="Times New Roman"/>
              </a:rPr>
              <a:t>INGLESE LISTENING(69,0) </a:t>
            </a:r>
            <a:r>
              <a:rPr lang="it-IT" sz="900" b="1" dirty="0">
                <a:latin typeface="Times New Roman"/>
                <a:ea typeface="Times New Roman"/>
              </a:rPr>
              <a:t>risulta superiore alla media della </a:t>
            </a:r>
            <a:r>
              <a:rPr lang="it-IT" sz="900" b="1" dirty="0" smtClean="0">
                <a:latin typeface="Times New Roman"/>
                <a:ea typeface="Times New Roman"/>
              </a:rPr>
              <a:t>Calabria (65,3), </a:t>
            </a:r>
            <a:r>
              <a:rPr lang="it-IT" sz="900" b="1" dirty="0">
                <a:latin typeface="Times New Roman"/>
                <a:ea typeface="Times New Roman"/>
              </a:rPr>
              <a:t>del Sud </a:t>
            </a:r>
            <a:r>
              <a:rPr lang="it-IT" sz="9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(63,8)</a:t>
            </a:r>
            <a:r>
              <a:rPr lang="it-IT" sz="900" b="1" dirty="0">
                <a:latin typeface="Times New Roman"/>
                <a:ea typeface="Times New Roman"/>
              </a:rPr>
              <a:t>, </a:t>
            </a:r>
            <a:r>
              <a:rPr lang="it-IT" sz="900" b="1" dirty="0">
                <a:solidFill>
                  <a:srgbClr val="FF0000"/>
                </a:solidFill>
                <a:latin typeface="Times New Roman"/>
                <a:ea typeface="Times New Roman"/>
              </a:rPr>
              <a:t>ma inferiore a quella </a:t>
            </a:r>
            <a:r>
              <a:rPr lang="it-IT" sz="9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italian</a:t>
            </a:r>
            <a:r>
              <a:rPr lang="it-IT" sz="900" b="1" dirty="0" smtClean="0">
                <a:latin typeface="Times New Roman"/>
                <a:ea typeface="Times New Roman"/>
              </a:rPr>
              <a:t>a(72,5):</a:t>
            </a:r>
            <a:endParaRPr lang="it-IT" sz="900" b="1" dirty="0">
              <a:latin typeface="Times New Roman"/>
              <a:ea typeface="Times New Roman"/>
            </a:endParaRPr>
          </a:p>
          <a:p>
            <a:pPr marL="342900" lvl="0" indent="-342900">
              <a:lnSpc>
                <a:spcPts val="1465"/>
              </a:lnSpc>
              <a:spcBef>
                <a:spcPts val="15"/>
              </a:spcBef>
              <a:spcAft>
                <a:spcPts val="0"/>
              </a:spcAft>
              <a:buSzPts val="1200"/>
              <a:buFont typeface="Symbol"/>
              <a:buChar char=""/>
              <a:tabLst>
                <a:tab pos="756920" algn="l"/>
              </a:tabLst>
            </a:pPr>
            <a:r>
              <a:rPr lang="it-IT" sz="900" b="1" dirty="0" smtClean="0">
                <a:latin typeface="Times New Roman"/>
                <a:ea typeface="Symbol"/>
                <a:cs typeface="Symbol"/>
              </a:rPr>
              <a:t>due</a:t>
            </a:r>
            <a:r>
              <a:rPr lang="it-IT" sz="900" b="1" dirty="0" smtClean="0">
                <a:latin typeface="Times New Roman"/>
                <a:ea typeface="Symbol"/>
                <a:cs typeface="Symbol"/>
              </a:rPr>
              <a:t> classi ha</a:t>
            </a:r>
            <a:r>
              <a:rPr lang="it-IT" sz="900" b="1" spc="-20" dirty="0" smtClean="0">
                <a:latin typeface="Times New Roman"/>
                <a:ea typeface="Symbol"/>
                <a:cs typeface="Symbol"/>
              </a:rPr>
              <a:t> </a:t>
            </a:r>
            <a:r>
              <a:rPr lang="it-IT" sz="900" b="1" dirty="0">
                <a:latin typeface="Times New Roman"/>
                <a:ea typeface="Symbol"/>
                <a:cs typeface="Symbol"/>
              </a:rPr>
              <a:t>fatto</a:t>
            </a:r>
            <a:r>
              <a:rPr lang="it-IT" sz="900" b="1" spc="-40" dirty="0">
                <a:latin typeface="Times New Roman"/>
                <a:ea typeface="Symbol"/>
                <a:cs typeface="Symbol"/>
              </a:rPr>
              <a:t> </a:t>
            </a:r>
            <a:r>
              <a:rPr lang="it-IT" sz="900" b="1" dirty="0">
                <a:latin typeface="Times New Roman"/>
                <a:ea typeface="Symbol"/>
                <a:cs typeface="Symbol"/>
              </a:rPr>
              <a:t>registrare</a:t>
            </a:r>
            <a:r>
              <a:rPr lang="it-IT" sz="900" b="1" spc="-25" dirty="0">
                <a:latin typeface="Times New Roman"/>
                <a:ea typeface="Symbol"/>
                <a:cs typeface="Symbol"/>
              </a:rPr>
              <a:t> </a:t>
            </a:r>
            <a:r>
              <a:rPr lang="it-IT" sz="900" b="1" dirty="0">
                <a:latin typeface="Times New Roman"/>
                <a:ea typeface="Symbol"/>
                <a:cs typeface="Symbol"/>
              </a:rPr>
              <a:t>risultati</a:t>
            </a:r>
            <a:r>
              <a:rPr lang="it-IT" sz="900" b="1" spc="10" dirty="0">
                <a:latin typeface="Times New Roman"/>
                <a:ea typeface="Symbol"/>
                <a:cs typeface="Symbol"/>
              </a:rPr>
              <a:t> </a:t>
            </a:r>
            <a:r>
              <a:rPr lang="it-IT" sz="900" b="1" dirty="0">
                <a:latin typeface="Times New Roman"/>
                <a:ea typeface="Symbol"/>
                <a:cs typeface="Symbol"/>
              </a:rPr>
              <a:t>significativamente</a:t>
            </a:r>
            <a:r>
              <a:rPr lang="it-IT" sz="900" b="1" spc="10" dirty="0">
                <a:latin typeface="Times New Roman"/>
                <a:ea typeface="Symbol"/>
                <a:cs typeface="Symbol"/>
              </a:rPr>
              <a:t> </a:t>
            </a:r>
            <a:r>
              <a:rPr lang="it-IT" sz="900" b="1" dirty="0">
                <a:latin typeface="Times New Roman"/>
                <a:ea typeface="Symbol"/>
                <a:cs typeface="Symbol"/>
              </a:rPr>
              <a:t>positivi </a:t>
            </a:r>
            <a:r>
              <a:rPr lang="it-IT" sz="900" b="1" dirty="0" smtClean="0">
                <a:latin typeface="Times New Roman"/>
                <a:ea typeface="Symbol"/>
                <a:cs typeface="Symbol"/>
              </a:rPr>
              <a:t> Classe </a:t>
            </a:r>
            <a:r>
              <a:rPr lang="it-IT" sz="900" b="1" dirty="0">
                <a:latin typeface="Times New Roman"/>
                <a:ea typeface="Symbol"/>
                <a:cs typeface="Symbol"/>
              </a:rPr>
              <a:t>5</a:t>
            </a:r>
            <a:r>
              <a:rPr lang="it-IT" sz="900" b="1" dirty="0" smtClean="0">
                <a:latin typeface="Times New Roman"/>
                <a:ea typeface="Symbol"/>
                <a:cs typeface="Symbol"/>
              </a:rPr>
              <a:t> A  Plesso  </a:t>
            </a:r>
            <a:r>
              <a:rPr lang="it-IT" sz="900" b="1" dirty="0" smtClean="0">
                <a:latin typeface="Times New Roman"/>
                <a:ea typeface="Symbol"/>
                <a:cs typeface="Symbol"/>
              </a:rPr>
              <a:t>Sorrenti -5° Plesso Sole</a:t>
            </a:r>
            <a:endParaRPr lang="it-IT" sz="900" b="1" spc="-10" dirty="0" smtClean="0">
              <a:latin typeface="Times New Roman"/>
              <a:ea typeface="Symbol"/>
              <a:cs typeface="Symbol"/>
            </a:endParaRPr>
          </a:p>
          <a:p>
            <a:pPr marL="342900" lvl="0" indent="-342900">
              <a:lnSpc>
                <a:spcPts val="1465"/>
              </a:lnSpc>
              <a:spcBef>
                <a:spcPts val="15"/>
              </a:spcBef>
              <a:spcAft>
                <a:spcPts val="0"/>
              </a:spcAft>
              <a:buSzPts val="1200"/>
              <a:buFont typeface="Symbol"/>
              <a:buChar char=""/>
              <a:tabLst>
                <a:tab pos="756920" algn="l"/>
              </a:tabLst>
            </a:pPr>
            <a:r>
              <a:rPr lang="it-IT" sz="900" b="1" spc="-15" dirty="0" smtClean="0">
                <a:solidFill>
                  <a:prstClr val="black"/>
                </a:solidFill>
                <a:latin typeface="Times New Roman"/>
                <a:ea typeface="Symbol"/>
                <a:cs typeface="Symbol"/>
              </a:rPr>
              <a:t>una classe ha fatto registrare un punteggio significativamente inferiore</a:t>
            </a:r>
            <a:endParaRPr lang="it-IT" sz="900" b="1" dirty="0" smtClean="0">
              <a:solidFill>
                <a:srgbClr val="00B050"/>
              </a:solidFill>
              <a:latin typeface="Times New Roman"/>
              <a:ea typeface="Symbol"/>
              <a:cs typeface="Symbol"/>
            </a:endParaRPr>
          </a:p>
          <a:p>
            <a:pPr lvl="0">
              <a:spcBef>
                <a:spcPts val="10"/>
              </a:spcBef>
              <a:spcAft>
                <a:spcPts val="0"/>
              </a:spcAft>
              <a:buSzPts val="1200"/>
              <a:tabLst>
                <a:tab pos="756920" algn="l"/>
              </a:tabLst>
            </a:pPr>
            <a:endParaRPr lang="it-IT" sz="900" spc="0" dirty="0">
              <a:effectLst/>
              <a:latin typeface="Times New Roman"/>
              <a:ea typeface="Symbol"/>
              <a:cs typeface="Symbol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979088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464" y="2505432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464" y="5877272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464" y="5229200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301" y="5016475"/>
            <a:ext cx="59690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382" y="2276800"/>
            <a:ext cx="59690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959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221088"/>
            <a:ext cx="457200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871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7530667"/>
              </p:ext>
            </p:extLst>
          </p:nvPr>
        </p:nvGraphicFramePr>
        <p:xfrm>
          <a:off x="467544" y="1484784"/>
          <a:ext cx="7596336" cy="3793165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899084"/>
                <a:gridCol w="1899084"/>
                <a:gridCol w="1899084"/>
                <a:gridCol w="1899084"/>
              </a:tblGrid>
              <a:tr h="333342">
                <a:tc gridSpan="4">
                  <a:txBody>
                    <a:bodyPr/>
                    <a:lstStyle/>
                    <a:p>
                      <a:pPr algn="ctr"/>
                      <a:r>
                        <a:rPr lang="it-IT" sz="1500" b="1" cap="none" spc="0" dirty="0" smtClean="0">
                          <a:ln w="1905"/>
                          <a:solidFill>
                            <a:srgbClr val="FF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DATI ANAGRAFICI  CLASSI SECONDE</a:t>
                      </a:r>
                      <a:endParaRPr lang="it-IT" sz="1500" b="1" cap="none" spc="0" dirty="0">
                        <a:ln w="1905"/>
                        <a:solidFill>
                          <a:srgbClr val="FF000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normal Verdana"/>
                      </a:endParaRPr>
                    </a:p>
                  </a:txBody>
                  <a:tcPr marL="18693" marR="18693" marT="18693" marB="186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33342">
                <a:tc>
                  <a:txBody>
                    <a:bodyPr/>
                    <a:lstStyle/>
                    <a:p>
                      <a:pPr algn="ctr"/>
                      <a:r>
                        <a:rPr lang="it-IT" sz="900" b="1" cap="none" spc="0" dirty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+mn-lt"/>
                        </a:rPr>
                        <a:t>Classi</a:t>
                      </a:r>
                      <a:endParaRPr lang="it-IT" sz="9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+mn-lt"/>
                      </a:endParaRPr>
                    </a:p>
                  </a:txBody>
                  <a:tcPr marL="18693" marR="18693" marT="18693" marB="18693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1" cap="none" spc="0" dirty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+mn-lt"/>
                        </a:rPr>
                        <a:t>Sezione</a:t>
                      </a:r>
                      <a:endParaRPr lang="it-IT" sz="9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+mn-lt"/>
                      </a:endParaRPr>
                    </a:p>
                  </a:txBody>
                  <a:tcPr marL="18693" marR="18693" marT="18693" marB="18693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1" cap="none" spc="0" dirty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+mn-lt"/>
                        </a:rPr>
                        <a:t>Plesso</a:t>
                      </a:r>
                      <a:endParaRPr lang="it-IT" sz="9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+mn-lt"/>
                      </a:endParaRPr>
                    </a:p>
                  </a:txBody>
                  <a:tcPr marL="18693" marR="18693" marT="18693" marB="18693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1" cap="none" spc="0" dirty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+mn-lt"/>
                        </a:rPr>
                        <a:t>Indirizzo di studio</a:t>
                      </a:r>
                      <a:endParaRPr lang="it-IT" sz="9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+mn-lt"/>
                      </a:endParaRPr>
                    </a:p>
                  </a:txBody>
                  <a:tcPr marL="18693" marR="18693" marT="18693" marB="18693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40319">
                <a:tc>
                  <a:txBody>
                    <a:bodyPr/>
                    <a:lstStyle/>
                    <a:p>
                      <a:pPr algn="ctr"/>
                      <a:r>
                        <a:rPr lang="it-IT" sz="900" dirty="0">
                          <a:effectLst/>
                          <a:latin typeface="+mn-lt"/>
                        </a:rPr>
                        <a:t>418011370201</a:t>
                      </a:r>
                      <a:endParaRPr lang="it-IT" sz="90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1154" marR="31154" marT="31154" marB="3115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1" dirty="0">
                          <a:effectLst/>
                          <a:latin typeface="+mn-lt"/>
                        </a:rPr>
                        <a:t>A</a:t>
                      </a:r>
                      <a:endParaRPr lang="it-IT" sz="900" b="1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1154" marR="31154" marT="31154" marB="3115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>
                          <a:effectLst/>
                          <a:latin typeface="+mn-lt"/>
                        </a:rPr>
                        <a:t>CSEE8AR019</a:t>
                      </a:r>
                      <a:endParaRPr lang="it-IT" sz="90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1154" marR="31154" marT="31154" marB="3115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1" dirty="0">
                          <a:effectLst/>
                          <a:latin typeface="+mn-lt"/>
                        </a:rPr>
                        <a:t>SCUOLA </a:t>
                      </a:r>
                      <a:r>
                        <a:rPr lang="it-IT" sz="900" b="1" dirty="0" smtClean="0">
                          <a:effectLst/>
                          <a:latin typeface="+mn-lt"/>
                        </a:rPr>
                        <a:t>PRIMARIA</a:t>
                      </a:r>
                    </a:p>
                    <a:p>
                      <a:pPr algn="ctr"/>
                      <a:r>
                        <a:rPr lang="it-IT" sz="900" b="1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ARTE</a:t>
                      </a:r>
                      <a:endParaRPr lang="it-IT" sz="900" b="1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1154" marR="31154" marT="31154" marB="31154" anchor="ctr"/>
                </a:tc>
              </a:tr>
              <a:tr h="565205">
                <a:tc>
                  <a:txBody>
                    <a:bodyPr/>
                    <a:lstStyle/>
                    <a:p>
                      <a:pPr algn="ctr"/>
                      <a:r>
                        <a:rPr lang="it-IT" sz="900" dirty="0">
                          <a:effectLst/>
                          <a:latin typeface="+mn-lt"/>
                        </a:rPr>
                        <a:t>418011370202</a:t>
                      </a:r>
                      <a:endParaRPr lang="it-IT" sz="90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1154" marR="31154" marT="31154" marB="3115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1" dirty="0">
                          <a:effectLst/>
                          <a:latin typeface="+mn-lt"/>
                        </a:rPr>
                        <a:t>B</a:t>
                      </a:r>
                      <a:endParaRPr lang="it-IT" sz="900" b="1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1154" marR="31154" marT="31154" marB="3115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>
                          <a:effectLst/>
                          <a:latin typeface="+mn-lt"/>
                        </a:rPr>
                        <a:t>CSEE8AR019</a:t>
                      </a:r>
                      <a:endParaRPr lang="it-IT" sz="90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1154" marR="31154" marT="31154" marB="3115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1" dirty="0">
                          <a:effectLst/>
                          <a:latin typeface="+mn-lt"/>
                        </a:rPr>
                        <a:t>SCUOLA </a:t>
                      </a:r>
                      <a:r>
                        <a:rPr lang="it-IT" sz="900" b="1" dirty="0" smtClean="0">
                          <a:effectLst/>
                          <a:latin typeface="+mn-lt"/>
                        </a:rPr>
                        <a:t>PRIMARIA</a:t>
                      </a:r>
                    </a:p>
                    <a:p>
                      <a:pPr algn="ctr"/>
                      <a:r>
                        <a:rPr lang="it-IT" sz="900" b="1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ARTE</a:t>
                      </a:r>
                    </a:p>
                    <a:p>
                      <a:pPr algn="ctr"/>
                      <a:endParaRPr lang="it-IT" sz="900" b="1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1154" marR="31154" marT="31154" marB="31154" anchor="ctr"/>
                </a:tc>
              </a:tr>
              <a:tr h="640319">
                <a:tc>
                  <a:txBody>
                    <a:bodyPr/>
                    <a:lstStyle/>
                    <a:p>
                      <a:pPr algn="ctr"/>
                      <a:r>
                        <a:rPr lang="it-IT" sz="900" dirty="0">
                          <a:effectLst/>
                          <a:latin typeface="+mn-lt"/>
                        </a:rPr>
                        <a:t>418011370203</a:t>
                      </a:r>
                      <a:endParaRPr lang="it-IT" sz="90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1154" marR="31154" marT="31154" marB="3115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1" dirty="0">
                          <a:effectLst/>
                          <a:latin typeface="+mn-lt"/>
                        </a:rPr>
                        <a:t>C</a:t>
                      </a:r>
                      <a:endParaRPr lang="it-IT" sz="900" b="1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1154" marR="31154" marT="31154" marB="3115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>
                          <a:effectLst/>
                          <a:latin typeface="+mn-lt"/>
                        </a:rPr>
                        <a:t>CSEE8AR019</a:t>
                      </a:r>
                      <a:endParaRPr lang="it-IT" sz="90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1154" marR="31154" marT="31154" marB="3115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1" dirty="0">
                          <a:effectLst/>
                          <a:latin typeface="+mn-lt"/>
                        </a:rPr>
                        <a:t>SCUOLA </a:t>
                      </a:r>
                      <a:r>
                        <a:rPr lang="it-IT" sz="900" b="1" dirty="0" smtClean="0">
                          <a:effectLst/>
                          <a:latin typeface="+mn-lt"/>
                        </a:rPr>
                        <a:t>PRIMARIA</a:t>
                      </a:r>
                    </a:p>
                    <a:p>
                      <a:pPr algn="ctr"/>
                      <a:r>
                        <a:rPr lang="it-IT" sz="900" b="1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ARTE</a:t>
                      </a:r>
                    </a:p>
                    <a:p>
                      <a:pPr algn="ctr"/>
                      <a:endParaRPr lang="it-IT" sz="900" b="1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1154" marR="31154" marT="31154" marB="31154" anchor="ctr"/>
                </a:tc>
              </a:tr>
              <a:tr h="640319">
                <a:tc>
                  <a:txBody>
                    <a:bodyPr/>
                    <a:lstStyle/>
                    <a:p>
                      <a:pPr algn="ctr"/>
                      <a:r>
                        <a:rPr lang="it-IT" sz="900" dirty="0">
                          <a:effectLst/>
                          <a:latin typeface="+mn-lt"/>
                        </a:rPr>
                        <a:t>418011370204</a:t>
                      </a:r>
                      <a:endParaRPr lang="it-IT" sz="90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1154" marR="31154" marT="31154" marB="3115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1" dirty="0">
                          <a:effectLst/>
                          <a:latin typeface="+mn-lt"/>
                        </a:rPr>
                        <a:t>A</a:t>
                      </a:r>
                      <a:endParaRPr lang="it-IT" sz="900" b="1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1154" marR="31154" marT="31154" marB="3115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>
                          <a:effectLst/>
                          <a:latin typeface="+mn-lt"/>
                        </a:rPr>
                        <a:t>CSEE8AR02A</a:t>
                      </a:r>
                      <a:endParaRPr lang="it-IT" sz="90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1154" marR="31154" marT="31154" marB="3115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1" dirty="0">
                          <a:effectLst/>
                          <a:latin typeface="+mn-lt"/>
                        </a:rPr>
                        <a:t>SCUOLA </a:t>
                      </a:r>
                      <a:r>
                        <a:rPr lang="it-IT" sz="900" b="1" dirty="0" smtClean="0">
                          <a:effectLst/>
                          <a:latin typeface="+mn-lt"/>
                        </a:rPr>
                        <a:t>PRIMARIA</a:t>
                      </a:r>
                    </a:p>
                    <a:p>
                      <a:pPr algn="ctr"/>
                      <a:r>
                        <a:rPr lang="it-IT" sz="900" b="1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SORRENTI</a:t>
                      </a:r>
                      <a:endParaRPr lang="it-IT" sz="900" b="1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1154" marR="31154" marT="31154" marB="31154" anchor="ctr"/>
                </a:tc>
              </a:tr>
              <a:tr h="640319">
                <a:tc>
                  <a:txBody>
                    <a:bodyPr/>
                    <a:lstStyle/>
                    <a:p>
                      <a:pPr algn="ctr"/>
                      <a:r>
                        <a:rPr lang="it-IT" sz="900" dirty="0">
                          <a:effectLst/>
                          <a:latin typeface="+mn-lt"/>
                        </a:rPr>
                        <a:t>418011370205</a:t>
                      </a:r>
                      <a:endParaRPr lang="it-IT" sz="90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1154" marR="31154" marT="31154" marB="3115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1" dirty="0">
                          <a:effectLst/>
                          <a:latin typeface="+mn-lt"/>
                        </a:rPr>
                        <a:t>A</a:t>
                      </a:r>
                      <a:endParaRPr lang="it-IT" sz="900" b="1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1154" marR="31154" marT="31154" marB="3115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>
                          <a:effectLst/>
                          <a:latin typeface="+mn-lt"/>
                        </a:rPr>
                        <a:t>CSEE8AR03B</a:t>
                      </a:r>
                      <a:endParaRPr lang="it-IT" sz="90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1154" marR="31154" marT="31154" marB="3115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1" dirty="0">
                          <a:effectLst/>
                          <a:latin typeface="+mn-lt"/>
                        </a:rPr>
                        <a:t>SCUOLA </a:t>
                      </a:r>
                      <a:r>
                        <a:rPr lang="it-IT" sz="900" b="1" dirty="0" smtClean="0">
                          <a:effectLst/>
                          <a:latin typeface="+mn-lt"/>
                        </a:rPr>
                        <a:t>PRIMARIA</a:t>
                      </a:r>
                    </a:p>
                    <a:p>
                      <a:pPr algn="ctr"/>
                      <a:r>
                        <a:rPr lang="it-IT" sz="900" b="1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SOLE</a:t>
                      </a:r>
                      <a:endParaRPr lang="it-IT" sz="900" b="1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1154" marR="31154" marT="31154" marB="31154" anchor="ctr"/>
                </a:tc>
              </a:tr>
            </a:tbl>
          </a:graphicData>
        </a:graphic>
      </p:graphicFrame>
      <p:sp>
        <p:nvSpPr>
          <p:cNvPr id="2" name="Rettangolo 1"/>
          <p:cNvSpPr/>
          <p:nvPr/>
        </p:nvSpPr>
        <p:spPr>
          <a:xfrm>
            <a:off x="5777880" y="5445224"/>
            <a:ext cx="228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900" dirty="0">
                <a:solidFill>
                  <a:srgbClr val="FF0000"/>
                </a:solidFill>
              </a:rPr>
              <a:t>REFERENTE VALUTAZIONE</a:t>
            </a:r>
          </a:p>
          <a:p>
            <a:r>
              <a:rPr lang="it-IT" sz="900" dirty="0"/>
              <a:t>LOREDANA CAVALLI</a:t>
            </a:r>
          </a:p>
        </p:txBody>
      </p:sp>
    </p:spTree>
    <p:extLst>
      <p:ext uri="{BB962C8B-B14F-4D97-AF65-F5344CB8AC3E}">
        <p14:creationId xmlns:p14="http://schemas.microsoft.com/office/powerpoint/2010/main" val="4417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44359"/>
            <a:ext cx="8064896" cy="1924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12522"/>
            <a:ext cx="6572250" cy="73183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3939" y="1857851"/>
            <a:ext cx="592137" cy="185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ttangolo 6"/>
          <p:cNvSpPr/>
          <p:nvPr/>
        </p:nvSpPr>
        <p:spPr>
          <a:xfrm>
            <a:off x="539552" y="5445225"/>
            <a:ext cx="8136904" cy="146963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299720" marR="478790">
              <a:spcAft>
                <a:spcPts val="0"/>
              </a:spcAft>
            </a:pPr>
            <a:r>
              <a:rPr lang="it-IT" sz="900" b="1" dirty="0">
                <a:latin typeface="Times New Roman"/>
                <a:ea typeface="Times New Roman"/>
              </a:rPr>
              <a:t>Dalla tabella corrispondente si può evincere che la media della </a:t>
            </a:r>
            <a:r>
              <a:rPr lang="it-IT" sz="900" b="1" dirty="0" smtClean="0">
                <a:latin typeface="Times New Roman"/>
                <a:ea typeface="Times New Roman"/>
              </a:rPr>
              <a:t>nostra Istituzione </a:t>
            </a:r>
            <a:r>
              <a:rPr lang="it-IT" sz="900" b="1" dirty="0">
                <a:latin typeface="Times New Roman"/>
                <a:ea typeface="Times New Roman"/>
              </a:rPr>
              <a:t>nella prova di Italiano </a:t>
            </a:r>
            <a:r>
              <a:rPr lang="it-IT" sz="900" b="1" dirty="0" smtClean="0">
                <a:latin typeface="Times New Roman"/>
                <a:ea typeface="Times New Roman"/>
              </a:rPr>
              <a:t>(67,7) </a:t>
            </a:r>
            <a:r>
              <a:rPr lang="it-IT" sz="900" b="1" dirty="0">
                <a:latin typeface="Times New Roman"/>
                <a:ea typeface="Times New Roman"/>
              </a:rPr>
              <a:t>risulta superiore alla media della </a:t>
            </a:r>
            <a:r>
              <a:rPr lang="it-IT" sz="900" b="1" dirty="0" smtClean="0">
                <a:latin typeface="Times New Roman"/>
                <a:ea typeface="Times New Roman"/>
              </a:rPr>
              <a:t>Calabria (65,9), </a:t>
            </a:r>
            <a:r>
              <a:rPr lang="it-IT" sz="900" b="1" dirty="0">
                <a:latin typeface="Times New Roman"/>
                <a:ea typeface="Times New Roman"/>
              </a:rPr>
              <a:t>del Sud </a:t>
            </a:r>
            <a:r>
              <a:rPr lang="it-IT" sz="900" b="1" dirty="0">
                <a:solidFill>
                  <a:prstClr val="black"/>
                </a:solidFill>
                <a:latin typeface="Times New Roman"/>
                <a:ea typeface="Times New Roman"/>
              </a:rPr>
              <a:t>(</a:t>
            </a:r>
            <a:r>
              <a:rPr lang="it-IT" sz="9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65,0)</a:t>
            </a:r>
            <a:r>
              <a:rPr lang="it-IT" sz="900" b="1" dirty="0" smtClean="0">
                <a:latin typeface="Times New Roman"/>
                <a:ea typeface="Times New Roman"/>
              </a:rPr>
              <a:t>e </a:t>
            </a:r>
            <a:r>
              <a:rPr lang="it-IT" sz="900" b="1" dirty="0">
                <a:latin typeface="Times New Roman"/>
                <a:ea typeface="Times New Roman"/>
              </a:rPr>
              <a:t>dell’Italia </a:t>
            </a:r>
            <a:r>
              <a:rPr lang="it-IT" sz="900" b="1" dirty="0" smtClean="0">
                <a:latin typeface="Times New Roman"/>
                <a:ea typeface="Times New Roman"/>
              </a:rPr>
              <a:t>(67,5):</a:t>
            </a:r>
            <a:endParaRPr lang="it-IT" sz="900" b="1" dirty="0">
              <a:latin typeface="Times New Roman"/>
              <a:ea typeface="Times New Roman"/>
            </a:endParaRPr>
          </a:p>
          <a:p>
            <a:pPr marL="342900" lvl="0" indent="-342900">
              <a:lnSpc>
                <a:spcPts val="1465"/>
              </a:lnSpc>
              <a:spcBef>
                <a:spcPts val="15"/>
              </a:spcBef>
              <a:spcAft>
                <a:spcPts val="0"/>
              </a:spcAft>
              <a:buSzPts val="1200"/>
              <a:buFont typeface="Symbol"/>
              <a:buChar char=""/>
              <a:tabLst>
                <a:tab pos="756920" algn="l"/>
              </a:tabLst>
            </a:pPr>
            <a:r>
              <a:rPr lang="it-IT" sz="900" b="1" dirty="0">
                <a:latin typeface="Times New Roman"/>
                <a:ea typeface="Symbol"/>
                <a:cs typeface="Symbol"/>
              </a:rPr>
              <a:t>d</a:t>
            </a:r>
            <a:r>
              <a:rPr lang="it-IT" sz="900" b="1" dirty="0" smtClean="0">
                <a:latin typeface="Times New Roman"/>
                <a:ea typeface="Symbol"/>
                <a:cs typeface="Symbol"/>
              </a:rPr>
              <a:t>ue classi</a:t>
            </a:r>
            <a:r>
              <a:rPr lang="it-IT" sz="900" b="1" spc="-5" dirty="0" smtClean="0">
                <a:latin typeface="Times New Roman"/>
                <a:ea typeface="Symbol"/>
                <a:cs typeface="Symbol"/>
              </a:rPr>
              <a:t> </a:t>
            </a:r>
            <a:r>
              <a:rPr lang="it-IT" sz="900" b="1" dirty="0" smtClean="0">
                <a:latin typeface="Times New Roman"/>
                <a:ea typeface="Symbol"/>
                <a:cs typeface="Symbol"/>
              </a:rPr>
              <a:t>hanno</a:t>
            </a:r>
            <a:r>
              <a:rPr lang="it-IT" sz="900" b="1" spc="-20" dirty="0" smtClean="0">
                <a:latin typeface="Times New Roman"/>
                <a:ea typeface="Symbol"/>
                <a:cs typeface="Symbol"/>
              </a:rPr>
              <a:t> </a:t>
            </a:r>
            <a:r>
              <a:rPr lang="it-IT" sz="900" b="1" dirty="0">
                <a:latin typeface="Times New Roman"/>
                <a:ea typeface="Symbol"/>
                <a:cs typeface="Symbol"/>
              </a:rPr>
              <a:t>fatto</a:t>
            </a:r>
            <a:r>
              <a:rPr lang="it-IT" sz="900" b="1" spc="-40" dirty="0">
                <a:latin typeface="Times New Roman"/>
                <a:ea typeface="Symbol"/>
                <a:cs typeface="Symbol"/>
              </a:rPr>
              <a:t> </a:t>
            </a:r>
            <a:r>
              <a:rPr lang="it-IT" sz="900" b="1" dirty="0">
                <a:latin typeface="Times New Roman"/>
                <a:ea typeface="Symbol"/>
                <a:cs typeface="Symbol"/>
              </a:rPr>
              <a:t>registrare</a:t>
            </a:r>
            <a:r>
              <a:rPr lang="it-IT" sz="900" b="1" spc="-25" dirty="0">
                <a:latin typeface="Times New Roman"/>
                <a:ea typeface="Symbol"/>
                <a:cs typeface="Symbol"/>
              </a:rPr>
              <a:t> </a:t>
            </a:r>
            <a:r>
              <a:rPr lang="it-IT" sz="900" b="1" dirty="0">
                <a:latin typeface="Times New Roman"/>
                <a:ea typeface="Symbol"/>
                <a:cs typeface="Symbol"/>
              </a:rPr>
              <a:t>risultati</a:t>
            </a:r>
            <a:r>
              <a:rPr lang="it-IT" sz="900" b="1" spc="10" dirty="0">
                <a:latin typeface="Times New Roman"/>
                <a:ea typeface="Symbol"/>
                <a:cs typeface="Symbol"/>
              </a:rPr>
              <a:t> </a:t>
            </a:r>
            <a:r>
              <a:rPr lang="it-IT" sz="900" b="1" dirty="0">
                <a:latin typeface="Times New Roman"/>
                <a:ea typeface="Symbol"/>
                <a:cs typeface="Symbol"/>
              </a:rPr>
              <a:t>significativamente</a:t>
            </a:r>
            <a:r>
              <a:rPr lang="it-IT" sz="900" b="1" spc="10" dirty="0">
                <a:latin typeface="Times New Roman"/>
                <a:ea typeface="Symbol"/>
                <a:cs typeface="Symbol"/>
              </a:rPr>
              <a:t> </a:t>
            </a:r>
            <a:r>
              <a:rPr lang="it-IT" sz="900" b="1" dirty="0">
                <a:latin typeface="Times New Roman"/>
                <a:ea typeface="Symbol"/>
                <a:cs typeface="Symbol"/>
              </a:rPr>
              <a:t>positivi </a:t>
            </a:r>
            <a:r>
              <a:rPr lang="it-IT" sz="900" b="1" dirty="0" smtClean="0">
                <a:latin typeface="Times New Roman"/>
                <a:ea typeface="Symbol"/>
                <a:cs typeface="Symbol"/>
              </a:rPr>
              <a:t>- Classe 2A</a:t>
            </a:r>
            <a:r>
              <a:rPr lang="it-IT" sz="900" b="1" spc="-10" dirty="0" smtClean="0">
                <a:solidFill>
                  <a:srgbClr val="00B050"/>
                </a:solidFill>
                <a:latin typeface="Times New Roman"/>
                <a:ea typeface="Symbol"/>
                <a:cs typeface="Symbol"/>
              </a:rPr>
              <a:t>/</a:t>
            </a:r>
            <a:r>
              <a:rPr lang="it-IT" sz="900" b="1" spc="-10" dirty="0" smtClean="0">
                <a:latin typeface="Times New Roman"/>
                <a:ea typeface="Symbol"/>
                <a:cs typeface="Symbol"/>
              </a:rPr>
              <a:t>Classe 2 C </a:t>
            </a:r>
            <a:r>
              <a:rPr lang="it-IT" sz="900" b="1" spc="-10" dirty="0">
                <a:solidFill>
                  <a:srgbClr val="92D050"/>
                </a:solidFill>
                <a:latin typeface="Times New Roman"/>
                <a:ea typeface="Symbol"/>
                <a:cs typeface="Symbol"/>
              </a:rPr>
              <a:t>-</a:t>
            </a:r>
            <a:r>
              <a:rPr lang="it-IT" sz="900" b="1" spc="-10" dirty="0" smtClean="0">
                <a:latin typeface="Times New Roman"/>
                <a:ea typeface="Symbol"/>
                <a:cs typeface="Symbol"/>
              </a:rPr>
              <a:t>Plesso Arte</a:t>
            </a:r>
            <a:endParaRPr lang="it-IT" sz="900" b="1" dirty="0">
              <a:solidFill>
                <a:srgbClr val="00B050"/>
              </a:solidFill>
              <a:latin typeface="Times New Roman"/>
              <a:ea typeface="Symbol"/>
              <a:cs typeface="Symbol"/>
            </a:endParaRPr>
          </a:p>
          <a:p>
            <a:pPr marL="342900" lvl="0" indent="-342900">
              <a:lnSpc>
                <a:spcPts val="1465"/>
              </a:lnSpc>
              <a:spcAft>
                <a:spcPts val="0"/>
              </a:spcAft>
              <a:buSzPts val="1200"/>
              <a:buFont typeface="Symbol"/>
              <a:buChar char=""/>
              <a:tabLst>
                <a:tab pos="756920" algn="l"/>
              </a:tabLst>
            </a:pPr>
            <a:r>
              <a:rPr lang="it-IT" sz="900" b="1" dirty="0">
                <a:latin typeface="Times New Roman"/>
                <a:ea typeface="Symbol"/>
                <a:cs typeface="Symbol"/>
              </a:rPr>
              <a:t>due</a:t>
            </a:r>
            <a:r>
              <a:rPr lang="it-IT" sz="900" b="1" spc="-15" dirty="0">
                <a:latin typeface="Times New Roman"/>
                <a:ea typeface="Symbol"/>
                <a:cs typeface="Symbol"/>
              </a:rPr>
              <a:t> </a:t>
            </a:r>
            <a:r>
              <a:rPr lang="it-IT" sz="900" b="1" dirty="0">
                <a:latin typeface="Times New Roman"/>
                <a:ea typeface="Symbol"/>
                <a:cs typeface="Symbol"/>
              </a:rPr>
              <a:t>classi</a:t>
            </a:r>
            <a:r>
              <a:rPr lang="it-IT" sz="900" b="1" spc="-10" dirty="0">
                <a:latin typeface="Times New Roman"/>
                <a:ea typeface="Symbol"/>
                <a:cs typeface="Symbol"/>
              </a:rPr>
              <a:t> </a:t>
            </a:r>
            <a:r>
              <a:rPr lang="it-IT" sz="900" b="1" dirty="0">
                <a:latin typeface="Times New Roman"/>
                <a:ea typeface="Symbol"/>
                <a:cs typeface="Symbol"/>
              </a:rPr>
              <a:t>hanno</a:t>
            </a:r>
            <a:r>
              <a:rPr lang="it-IT" sz="900" b="1" spc="-40" dirty="0">
                <a:latin typeface="Times New Roman"/>
                <a:ea typeface="Symbol"/>
                <a:cs typeface="Symbol"/>
              </a:rPr>
              <a:t> </a:t>
            </a:r>
            <a:r>
              <a:rPr lang="it-IT" sz="900" b="1" dirty="0">
                <a:latin typeface="Times New Roman"/>
                <a:ea typeface="Symbol"/>
                <a:cs typeface="Symbol"/>
              </a:rPr>
              <a:t>riportato</a:t>
            </a:r>
            <a:r>
              <a:rPr lang="it-IT" sz="900" b="1" spc="-35" dirty="0">
                <a:latin typeface="Times New Roman"/>
                <a:ea typeface="Symbol"/>
                <a:cs typeface="Symbol"/>
              </a:rPr>
              <a:t> </a:t>
            </a:r>
            <a:r>
              <a:rPr lang="it-IT" sz="900" b="1" dirty="0">
                <a:latin typeface="Times New Roman"/>
                <a:ea typeface="Symbol"/>
                <a:cs typeface="Symbol"/>
              </a:rPr>
              <a:t>risultati</a:t>
            </a:r>
            <a:r>
              <a:rPr lang="it-IT" sz="900" b="1" spc="5" dirty="0">
                <a:latin typeface="Times New Roman"/>
                <a:ea typeface="Symbol"/>
                <a:cs typeface="Symbol"/>
              </a:rPr>
              <a:t> </a:t>
            </a:r>
            <a:r>
              <a:rPr lang="it-IT" sz="900" b="1" dirty="0">
                <a:latin typeface="Times New Roman"/>
                <a:ea typeface="Symbol"/>
                <a:cs typeface="Symbol"/>
              </a:rPr>
              <a:t>non</a:t>
            </a:r>
            <a:r>
              <a:rPr lang="it-IT" sz="900" b="1" spc="-5" dirty="0">
                <a:latin typeface="Times New Roman"/>
                <a:ea typeface="Symbol"/>
                <a:cs typeface="Symbol"/>
              </a:rPr>
              <a:t> </a:t>
            </a:r>
            <a:r>
              <a:rPr lang="it-IT" sz="900" b="1" dirty="0">
                <a:latin typeface="Times New Roman"/>
                <a:ea typeface="Symbol"/>
                <a:cs typeface="Symbol"/>
              </a:rPr>
              <a:t>significativamente</a:t>
            </a:r>
            <a:r>
              <a:rPr lang="it-IT" sz="900" b="1" spc="10" dirty="0">
                <a:latin typeface="Times New Roman"/>
                <a:ea typeface="Symbol"/>
                <a:cs typeface="Symbol"/>
              </a:rPr>
              <a:t> </a:t>
            </a:r>
            <a:r>
              <a:rPr lang="it-IT" sz="900" b="1" spc="-10" dirty="0" smtClean="0">
                <a:latin typeface="Times New Roman"/>
                <a:ea typeface="Symbol"/>
                <a:cs typeface="Symbol"/>
              </a:rPr>
              <a:t>differenti</a:t>
            </a:r>
            <a:r>
              <a:rPr lang="it-IT" sz="900" b="1" dirty="0">
                <a:solidFill>
                  <a:prstClr val="black"/>
                </a:solidFill>
                <a:latin typeface="Times New Roman"/>
                <a:ea typeface="Symbol"/>
                <a:cs typeface="Symbol"/>
              </a:rPr>
              <a:t> </a:t>
            </a:r>
            <a:r>
              <a:rPr lang="it-IT" sz="900" b="1" dirty="0" smtClean="0">
                <a:solidFill>
                  <a:prstClr val="black"/>
                </a:solidFill>
                <a:latin typeface="Times New Roman"/>
                <a:ea typeface="Symbol"/>
                <a:cs typeface="Symbol"/>
              </a:rPr>
              <a:t>-Classe 2 A -Plesso Sorrenti</a:t>
            </a:r>
            <a:endParaRPr lang="it-IT" sz="900" dirty="0">
              <a:latin typeface="Times New Roman"/>
              <a:ea typeface="Symbol"/>
              <a:cs typeface="Symbol"/>
            </a:endParaRPr>
          </a:p>
          <a:p>
            <a:pPr marL="342900" lvl="0" indent="-342900">
              <a:lnSpc>
                <a:spcPts val="1465"/>
              </a:lnSpc>
              <a:spcBef>
                <a:spcPts val="15"/>
              </a:spcBef>
              <a:buSzPts val="1200"/>
              <a:buFont typeface="Symbol"/>
              <a:buChar char=""/>
              <a:tabLst>
                <a:tab pos="756920" algn="l"/>
              </a:tabLst>
            </a:pPr>
            <a:r>
              <a:rPr lang="it-IT" sz="900" b="1" dirty="0">
                <a:latin typeface="Times New Roman"/>
                <a:ea typeface="Symbol"/>
                <a:cs typeface="Symbol"/>
              </a:rPr>
              <a:t>una</a:t>
            </a:r>
            <a:r>
              <a:rPr lang="it-IT" sz="900" b="1" spc="-25" dirty="0">
                <a:latin typeface="Times New Roman"/>
                <a:ea typeface="Symbol"/>
                <a:cs typeface="Symbol"/>
              </a:rPr>
              <a:t> </a:t>
            </a:r>
            <a:r>
              <a:rPr lang="it-IT" sz="900" b="1" dirty="0">
                <a:latin typeface="Times New Roman"/>
                <a:ea typeface="Symbol"/>
                <a:cs typeface="Symbol"/>
              </a:rPr>
              <a:t>classe</a:t>
            </a:r>
            <a:r>
              <a:rPr lang="it-IT" sz="900" b="1" spc="-15" dirty="0">
                <a:latin typeface="Times New Roman"/>
                <a:ea typeface="Symbol"/>
                <a:cs typeface="Symbol"/>
              </a:rPr>
              <a:t>  </a:t>
            </a:r>
            <a:r>
              <a:rPr lang="it-IT" sz="900" b="1" spc="-15" dirty="0" smtClean="0">
                <a:latin typeface="Times New Roman"/>
                <a:ea typeface="Symbol"/>
                <a:cs typeface="Symbol"/>
              </a:rPr>
              <a:t>ha </a:t>
            </a:r>
            <a:r>
              <a:rPr lang="it-IT" sz="900" b="1" spc="-15" dirty="0">
                <a:latin typeface="Times New Roman"/>
                <a:ea typeface="Symbol"/>
                <a:cs typeface="Symbol"/>
              </a:rPr>
              <a:t>fatto registrare risultati </a:t>
            </a:r>
            <a:r>
              <a:rPr lang="it-IT" sz="900" b="1" dirty="0" smtClean="0">
                <a:solidFill>
                  <a:prstClr val="black"/>
                </a:solidFill>
                <a:latin typeface="Times New Roman"/>
                <a:ea typeface="Symbol"/>
                <a:cs typeface="Symbol"/>
              </a:rPr>
              <a:t>significativamente </a:t>
            </a:r>
            <a:r>
              <a:rPr lang="it-IT" sz="900" b="1" dirty="0">
                <a:solidFill>
                  <a:prstClr val="black"/>
                </a:solidFill>
                <a:latin typeface="Times New Roman"/>
                <a:ea typeface="Symbol"/>
                <a:cs typeface="Symbol"/>
              </a:rPr>
              <a:t>inferiori  </a:t>
            </a:r>
            <a:r>
              <a:rPr lang="it-IT" sz="900" b="1" dirty="0" smtClean="0">
                <a:solidFill>
                  <a:prstClr val="black"/>
                </a:solidFill>
                <a:latin typeface="Times New Roman"/>
                <a:ea typeface="Symbol"/>
                <a:cs typeface="Symbol"/>
              </a:rPr>
              <a:t>-</a:t>
            </a:r>
            <a:r>
              <a:rPr lang="it-IT" sz="900" b="1" dirty="0">
                <a:solidFill>
                  <a:prstClr val="black"/>
                </a:solidFill>
                <a:latin typeface="Times New Roman"/>
                <a:ea typeface="Symbol"/>
                <a:cs typeface="Symbol"/>
              </a:rPr>
              <a:t>Classe 2 </a:t>
            </a:r>
            <a:r>
              <a:rPr lang="it-IT" sz="900" b="1" dirty="0" smtClean="0">
                <a:solidFill>
                  <a:prstClr val="black"/>
                </a:solidFill>
                <a:latin typeface="Times New Roman"/>
                <a:ea typeface="Symbol"/>
                <a:cs typeface="Symbol"/>
              </a:rPr>
              <a:t>B -</a:t>
            </a:r>
            <a:r>
              <a:rPr lang="it-IT" sz="900" b="1" spc="-10" dirty="0" smtClean="0">
                <a:solidFill>
                  <a:prstClr val="black"/>
                </a:solidFill>
                <a:latin typeface="Times New Roman"/>
                <a:ea typeface="Symbol"/>
                <a:cs typeface="Symbol"/>
              </a:rPr>
              <a:t>Plesso </a:t>
            </a:r>
            <a:r>
              <a:rPr lang="it-IT" sz="900" b="1" spc="-10" dirty="0" smtClean="0">
                <a:solidFill>
                  <a:prstClr val="black"/>
                </a:solidFill>
                <a:latin typeface="Times New Roman"/>
                <a:ea typeface="Symbol"/>
                <a:cs typeface="Symbol"/>
              </a:rPr>
              <a:t>Arte con </a:t>
            </a:r>
            <a:r>
              <a:rPr lang="it-IT" sz="900" b="1" spc="-10" dirty="0">
                <a:solidFill>
                  <a:prstClr val="black"/>
                </a:solidFill>
                <a:latin typeface="Times New Roman"/>
                <a:ea typeface="Symbol"/>
                <a:cs typeface="Symbol"/>
              </a:rPr>
              <a:t>elevatissima percentuale di </a:t>
            </a:r>
            <a:r>
              <a:rPr lang="it-IT" sz="900" b="1" spc="-10" dirty="0" err="1">
                <a:solidFill>
                  <a:prstClr val="black"/>
                </a:solidFill>
                <a:latin typeface="Times New Roman"/>
                <a:ea typeface="Symbol"/>
                <a:cs typeface="Symbol"/>
              </a:rPr>
              <a:t>cheating</a:t>
            </a:r>
            <a:r>
              <a:rPr lang="it-IT" sz="900" b="1" spc="-10" dirty="0">
                <a:solidFill>
                  <a:prstClr val="black"/>
                </a:solidFill>
                <a:latin typeface="Times New Roman"/>
                <a:ea typeface="Symbol"/>
                <a:cs typeface="Symbol"/>
              </a:rPr>
              <a:t>.</a:t>
            </a:r>
          </a:p>
          <a:p>
            <a:pPr marL="342900" lvl="0" indent="-342900">
              <a:lnSpc>
                <a:spcPts val="1465"/>
              </a:lnSpc>
              <a:spcBef>
                <a:spcPts val="15"/>
              </a:spcBef>
              <a:buSzPts val="1200"/>
              <a:buFont typeface="Symbol"/>
              <a:buChar char=""/>
              <a:tabLst>
                <a:tab pos="756920" algn="l"/>
              </a:tabLst>
            </a:pPr>
            <a:endParaRPr lang="it-IT" sz="900" b="1" spc="-10" dirty="0">
              <a:solidFill>
                <a:prstClr val="black"/>
              </a:solidFill>
              <a:latin typeface="Times New Roman"/>
              <a:ea typeface="Symbol"/>
              <a:cs typeface="Symbol"/>
            </a:endParaRPr>
          </a:p>
          <a:p>
            <a:pPr lvl="0">
              <a:lnSpc>
                <a:spcPts val="1465"/>
              </a:lnSpc>
              <a:spcBef>
                <a:spcPts val="15"/>
              </a:spcBef>
              <a:buSzPts val="1200"/>
              <a:tabLst>
                <a:tab pos="756920" algn="l"/>
              </a:tabLst>
            </a:pPr>
            <a:endParaRPr lang="it-IT" sz="900" b="1" dirty="0">
              <a:solidFill>
                <a:srgbClr val="00B050"/>
              </a:solidFill>
              <a:latin typeface="Times New Roman"/>
              <a:ea typeface="Symbol"/>
              <a:cs typeface="Symbol"/>
            </a:endParaRPr>
          </a:p>
          <a:p>
            <a:pPr marL="342900" lvl="0" indent="-342900">
              <a:spcBef>
                <a:spcPts val="10"/>
              </a:spcBef>
              <a:spcAft>
                <a:spcPts val="0"/>
              </a:spcAft>
              <a:buSzPts val="1200"/>
              <a:buFont typeface="Symbol"/>
              <a:buChar char=""/>
              <a:tabLst>
                <a:tab pos="756920" algn="l"/>
              </a:tabLst>
            </a:pPr>
            <a:endParaRPr lang="it-IT" sz="900" spc="0" dirty="0">
              <a:effectLst/>
              <a:latin typeface="Times New Roman"/>
              <a:ea typeface="Symbol"/>
              <a:cs typeface="Symbol"/>
            </a:endParaRPr>
          </a:p>
        </p:txBody>
      </p:sp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9339" y="1658179"/>
            <a:ext cx="566737" cy="121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379" y="2348880"/>
            <a:ext cx="566737" cy="16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611387"/>
              </p:ext>
            </p:extLst>
          </p:nvPr>
        </p:nvGraphicFramePr>
        <p:xfrm>
          <a:off x="445111" y="3068962"/>
          <a:ext cx="8159338" cy="2349185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814521"/>
                <a:gridCol w="812560"/>
                <a:gridCol w="1059648"/>
                <a:gridCol w="1596324"/>
                <a:gridCol w="1292095"/>
                <a:gridCol w="1288045"/>
                <a:gridCol w="1296145"/>
              </a:tblGrid>
              <a:tr h="63562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u="none" strike="noStrike" dirty="0">
                          <a:effectLst/>
                        </a:rPr>
                        <a:t>Classi/Istituto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95" marR="2495" marT="249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Media del punteggio</a:t>
                      </a:r>
                      <a:br>
                        <a:rPr lang="it-IT" sz="900" u="none" strike="noStrike" dirty="0">
                          <a:effectLst/>
                        </a:rPr>
                      </a:br>
                      <a:r>
                        <a:rPr lang="it-IT" sz="900" u="none" strike="noStrike" dirty="0">
                          <a:effectLst/>
                        </a:rPr>
                        <a:t>percentuale</a:t>
                      </a:r>
                      <a:br>
                        <a:rPr lang="it-IT" sz="900" u="none" strike="noStrike" dirty="0">
                          <a:effectLst/>
                        </a:rPr>
                      </a:br>
                      <a:r>
                        <a:rPr lang="it-IT" sz="900" u="none" strike="noStrike" dirty="0">
                          <a:effectLst/>
                        </a:rPr>
                        <a:t>al netto del </a:t>
                      </a:r>
                      <a:r>
                        <a:rPr lang="it-IT" sz="900" u="none" strike="noStrike" dirty="0" err="1">
                          <a:effectLst/>
                        </a:rPr>
                        <a:t>cheating</a:t>
                      </a:r>
                      <a:r>
                        <a:rPr lang="it-IT" sz="900" u="none" strike="noStrike" dirty="0">
                          <a:effectLst/>
                        </a:rPr>
                        <a:t> (1a)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95" marR="2495" marT="24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Percentuale di</a:t>
                      </a:r>
                      <a:br>
                        <a:rPr lang="it-IT" sz="900" u="none" strike="noStrike" dirty="0">
                          <a:effectLst/>
                        </a:rPr>
                      </a:br>
                      <a:r>
                        <a:rPr lang="it-IT" sz="900" u="none" strike="noStrike" dirty="0">
                          <a:effectLst/>
                        </a:rPr>
                        <a:t>partecipazione alla</a:t>
                      </a:r>
                      <a:br>
                        <a:rPr lang="it-IT" sz="900" u="none" strike="noStrike" dirty="0">
                          <a:effectLst/>
                        </a:rPr>
                      </a:br>
                      <a:r>
                        <a:rPr lang="it-IT" sz="900" u="none" strike="noStrike" dirty="0">
                          <a:effectLst/>
                        </a:rPr>
                        <a:t>prova di Italiano (1b)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95" marR="2495" marT="24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Esiti degli studenti</a:t>
                      </a:r>
                      <a:br>
                        <a:rPr lang="it-IT" sz="900" u="none" strike="noStrike" dirty="0">
                          <a:effectLst/>
                        </a:rPr>
                      </a:br>
                      <a:r>
                        <a:rPr lang="it-IT" sz="900" u="none" strike="noStrike" dirty="0">
                          <a:effectLst/>
                        </a:rPr>
                        <a:t>al netto del </a:t>
                      </a:r>
                      <a:r>
                        <a:rPr lang="it-IT" sz="900" u="none" strike="noStrike" dirty="0" err="1">
                          <a:effectLst/>
                        </a:rPr>
                        <a:t>cheating</a:t>
                      </a:r>
                      <a:r>
                        <a:rPr lang="it-IT" sz="900" u="none" strike="noStrike" dirty="0">
                          <a:effectLst/>
                        </a:rPr>
                        <a:t/>
                      </a:r>
                      <a:br>
                        <a:rPr lang="it-IT" sz="900" u="none" strike="noStrike" dirty="0">
                          <a:effectLst/>
                        </a:rPr>
                      </a:br>
                      <a:r>
                        <a:rPr lang="it-IT" sz="900" u="none" strike="noStrike" dirty="0">
                          <a:effectLst/>
                        </a:rPr>
                        <a:t>nella stessa scala del rapporto nazionale (1d)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95" marR="2495" marT="24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u="none" strike="noStrike" dirty="0">
                          <a:effectLst/>
                        </a:rPr>
                        <a:t>Punteggio Calabria</a:t>
                      </a:r>
                      <a:br>
                        <a:rPr lang="it-IT" sz="1050" b="1" u="none" strike="noStrike" dirty="0">
                          <a:effectLst/>
                        </a:rPr>
                      </a:br>
                      <a:r>
                        <a:rPr lang="it-IT" sz="1050" b="1" u="none" strike="noStrike" dirty="0">
                          <a:effectLst/>
                        </a:rPr>
                        <a:t>65,9 (5)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95" marR="2495" marT="249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u="none" strike="noStrike" dirty="0">
                          <a:effectLst/>
                        </a:rPr>
                        <a:t>Punteggio Sud e isole</a:t>
                      </a:r>
                      <a:br>
                        <a:rPr lang="it-IT" sz="1050" b="1" u="none" strike="noStrike" dirty="0">
                          <a:effectLst/>
                        </a:rPr>
                      </a:br>
                      <a:r>
                        <a:rPr lang="it-IT" sz="1050" b="1" u="none" strike="noStrike" dirty="0">
                          <a:effectLst/>
                        </a:rPr>
                        <a:t>65,0 (5)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95" marR="2495" marT="249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u="none" strike="noStrike" dirty="0">
                          <a:effectLst/>
                        </a:rPr>
                        <a:t>Punteggio Italia</a:t>
                      </a:r>
                      <a:br>
                        <a:rPr lang="it-IT" sz="1050" b="1" u="none" strike="noStrike" dirty="0">
                          <a:effectLst/>
                        </a:rPr>
                      </a:br>
                      <a:r>
                        <a:rPr lang="it-IT" sz="1050" b="1" u="none" strike="noStrike" dirty="0">
                          <a:effectLst/>
                        </a:rPr>
                        <a:t>67,5 (5)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95" marR="2495" marT="2495" marB="0" anchor="ctr">
                    <a:solidFill>
                      <a:schemeClr val="accent6"/>
                    </a:solidFill>
                  </a:tcPr>
                </a:tc>
              </a:tr>
              <a:tr h="21757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418011370201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95" marR="2495" marT="24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74,1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95" marR="2495" marT="24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82,4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95" marR="2495" marT="24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208,3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95" marR="2495" marT="24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significativamente superiore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95" marR="2495" marT="249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significativamente superiore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95" marR="2495" marT="249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significativamente superiore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95" marR="2495" marT="2495" marB="0" anchor="ctr">
                    <a:solidFill>
                      <a:schemeClr val="accent1"/>
                    </a:solidFill>
                  </a:tcPr>
                </a:tc>
              </a:tr>
              <a:tr h="21757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418011370202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95" marR="2495" marT="24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59,8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95" marR="2495" marT="24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84,2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95" marR="2495" marT="24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169,9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95" marR="2495" marT="24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significativamente inferiore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95" marR="2495" marT="249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significativamente inferiore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95" marR="2495" marT="249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significativamente inferiore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95" marR="2495" marT="2495" marB="0" anchor="ctr">
                    <a:solidFill>
                      <a:srgbClr val="FF0000"/>
                    </a:solidFill>
                  </a:tcPr>
                </a:tc>
              </a:tr>
              <a:tr h="21757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418011370203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95" marR="2495" marT="24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73,2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95" marR="2495" marT="24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93,8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95" marR="2495" marT="24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191,0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95" marR="2495" marT="24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significativamente superiore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95" marR="2495" marT="249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significativamente superiore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95" marR="2495" marT="249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significativamente superiore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95" marR="2495" marT="2495" marB="0" anchor="ctr">
                    <a:solidFill>
                      <a:schemeClr val="accent1"/>
                    </a:solidFill>
                  </a:tcPr>
                </a:tc>
              </a:tr>
              <a:tr h="21757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418011370204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95" marR="2495" marT="24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63,3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95" marR="2495" marT="24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70,6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95" marR="2495" marT="24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175,7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95" marR="2495" marT="24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non significativamente differente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95" marR="2495" marT="2495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non significativamente differente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95" marR="2495" marT="2495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significativamente inferiore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95" marR="2495" marT="2495" marB="0" anchor="ctr"/>
                </a:tc>
              </a:tr>
              <a:tr h="21757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418011370205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95" marR="2495" marT="24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68,2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95" marR="2495" marT="24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63,2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95" marR="2495" marT="24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190,6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95" marR="2495" marT="24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non significativamente differente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95" marR="2495" marT="2495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significativamente superiore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95" marR="2495" marT="24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non significativamente differente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95" marR="2495" marT="2495" marB="0" anchor="ctr">
                    <a:solidFill>
                      <a:srgbClr val="CCECFF"/>
                    </a:solidFill>
                  </a:tcPr>
                </a:tc>
              </a:tr>
              <a:tr h="21757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CSIC8AR007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95" marR="2495" marT="24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 dirty="0">
                          <a:effectLst/>
                        </a:rPr>
                        <a:t>67,7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95" marR="2495" marT="24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78,4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95" marR="2495" marT="24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186,9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95" marR="2495" marT="24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non significativamente differente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95" marR="2495" marT="24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significativamente superiore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95" marR="2495" marT="24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non significativamente differente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95" marR="2495" marT="2495" marB="0" anchor="ctr"/>
                </a:tc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6054" y="3823336"/>
            <a:ext cx="566737" cy="12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6054" y="4365104"/>
            <a:ext cx="566737" cy="12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032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0023754"/>
              </p:ext>
            </p:extLst>
          </p:nvPr>
        </p:nvGraphicFramePr>
        <p:xfrm>
          <a:off x="467544" y="1916832"/>
          <a:ext cx="8208914" cy="2073832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1597496"/>
                <a:gridCol w="1597496"/>
                <a:gridCol w="1708213"/>
                <a:gridCol w="1597496"/>
                <a:gridCol w="1708213"/>
              </a:tblGrid>
              <a:tr h="25922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 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85" marR="5585" marT="558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 dirty="0">
                          <a:effectLst/>
                        </a:rPr>
                        <a:t>Comprensione del testo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85" marR="5585" marT="558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 dirty="0">
                          <a:effectLst/>
                        </a:rPr>
                        <a:t>Esercizi linguistici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85" marR="5585" marT="558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5922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u="none" strike="noStrike" dirty="0">
                          <a:effectLst/>
                        </a:rPr>
                        <a:t>Classi/Istituto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85" marR="5585" marT="55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 dirty="0">
                          <a:effectLst/>
                        </a:rPr>
                        <a:t>Punteggio medio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85" marR="5585" marT="55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>
                          <a:effectLst/>
                        </a:rPr>
                        <a:t>Punteggio Italia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85" marR="5585" marT="55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>
                          <a:effectLst/>
                        </a:rPr>
                        <a:t>Punteggio medio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85" marR="5585" marT="55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>
                          <a:effectLst/>
                        </a:rPr>
                        <a:t>Punteggio Italia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85" marR="5585" marT="5585" marB="0" anchor="ctr"/>
                </a:tc>
              </a:tr>
              <a:tr h="25922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u="none" strike="noStrike" dirty="0">
                          <a:effectLst/>
                        </a:rPr>
                        <a:t>418011370201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85" marR="5585" marT="55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u="none" strike="noStrike" dirty="0">
                          <a:effectLst/>
                        </a:rPr>
                        <a:t>74,0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85" marR="5585" marT="558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 dirty="0">
                          <a:effectLst/>
                        </a:rPr>
                        <a:t>69,4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85" marR="5585" marT="55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u="none" strike="noStrike" dirty="0">
                          <a:effectLst/>
                        </a:rPr>
                        <a:t>75,0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85" marR="5585" marT="558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 dirty="0">
                          <a:effectLst/>
                        </a:rPr>
                        <a:t>54,7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85" marR="5585" marT="5585" marB="0" anchor="ctr"/>
                </a:tc>
              </a:tr>
              <a:tr h="25922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u="none" strike="noStrike" dirty="0">
                          <a:effectLst/>
                        </a:rPr>
                        <a:t>418011370202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85" marR="5585" marT="55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u="none" strike="noStrike" dirty="0">
                          <a:effectLst/>
                        </a:rPr>
                        <a:t>59,1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85" marR="5585" marT="5585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u="none" strike="noStrike" dirty="0">
                          <a:effectLst/>
                        </a:rPr>
                        <a:t>64,7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85" marR="5585" marT="5585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5922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u="none" strike="noStrike">
                          <a:effectLst/>
                        </a:rPr>
                        <a:t>418011370203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85" marR="5585" marT="55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u="none" strike="noStrike" dirty="0">
                          <a:effectLst/>
                        </a:rPr>
                        <a:t>72,7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85" marR="5585" marT="558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u="none" strike="noStrike" dirty="0">
                          <a:effectLst/>
                        </a:rPr>
                        <a:t>76,5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85" marR="5585" marT="558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5922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u="none" strike="noStrike">
                          <a:effectLst/>
                        </a:rPr>
                        <a:t>418011370204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85" marR="5585" marT="55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u="none" strike="noStrike" dirty="0">
                          <a:effectLst/>
                        </a:rPr>
                        <a:t>62,8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85" marR="5585" marT="5585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u="none" strike="noStrike" dirty="0">
                          <a:effectLst/>
                        </a:rPr>
                        <a:t>66,7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85" marR="5585" marT="5585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5922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u="none" strike="noStrike">
                          <a:effectLst/>
                        </a:rPr>
                        <a:t>418011370205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85" marR="5585" marT="55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u="none" strike="noStrike" dirty="0">
                          <a:effectLst/>
                        </a:rPr>
                        <a:t>65,5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85" marR="5585" marT="5585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u="none" strike="noStrike">
                          <a:effectLst/>
                        </a:rPr>
                        <a:t>87,5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85" marR="5585" marT="5585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5922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u="none" strike="noStrike" dirty="0">
                          <a:effectLst/>
                        </a:rPr>
                        <a:t>CSIC8AR007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85" marR="5585" marT="55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 dirty="0">
                          <a:effectLst/>
                        </a:rPr>
                        <a:t>66,8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85" marR="5585" marT="5585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u="none" strike="noStrike" dirty="0">
                          <a:effectLst/>
                        </a:rPr>
                        <a:t>73,7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85" marR="5585" marT="5585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ttangolo 5"/>
          <p:cNvSpPr/>
          <p:nvPr/>
        </p:nvSpPr>
        <p:spPr>
          <a:xfrm>
            <a:off x="827584" y="1214190"/>
            <a:ext cx="6984776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it-IT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</a:rPr>
              <a:t>DETTAGLI DELLA PROVA D’ITALIANO CLASSI SECONDE </a:t>
            </a:r>
            <a:endParaRPr lang="it-IT" b="1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467544" y="4653136"/>
            <a:ext cx="8136904" cy="400110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it-IT" sz="1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Per</a:t>
            </a:r>
            <a:r>
              <a:rPr lang="it-IT" sz="1000" spc="-15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it-IT" sz="1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quanto</a:t>
            </a:r>
            <a:r>
              <a:rPr lang="it-IT" sz="1000" spc="-25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it-IT" sz="1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riguarda</a:t>
            </a:r>
            <a:r>
              <a:rPr lang="it-IT" sz="1000" spc="-5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it-IT" sz="1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le varie parti della</a:t>
            </a:r>
            <a:r>
              <a:rPr lang="it-IT" sz="1000" spc="-25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it-IT" sz="1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prova di </a:t>
            </a:r>
            <a:r>
              <a:rPr lang="it-IT" sz="10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ITALIANO</a:t>
            </a:r>
            <a:r>
              <a:rPr lang="it-IT" sz="1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, </a:t>
            </a:r>
            <a:r>
              <a:rPr lang="it-IT" sz="1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si evidenzia</a:t>
            </a:r>
            <a:r>
              <a:rPr lang="it-IT" sz="1000" spc="-25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it-IT" sz="1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che</a:t>
            </a:r>
            <a:r>
              <a:rPr lang="it-IT" sz="1000" spc="-15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it-IT" sz="1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il</a:t>
            </a:r>
            <a:r>
              <a:rPr lang="it-IT" sz="1000" spc="-15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it-IT" sz="1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punteggio della</a:t>
            </a:r>
            <a:r>
              <a:rPr lang="it-IT" sz="1000" spc="-5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it-IT" sz="1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nostra</a:t>
            </a:r>
            <a:r>
              <a:rPr lang="it-IT" sz="1000" spc="-5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it-IT" sz="10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Istituzione</a:t>
            </a:r>
            <a:r>
              <a:rPr lang="it-IT" sz="1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it-IT" sz="1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risulta</a:t>
            </a:r>
            <a:r>
              <a:rPr lang="it-IT" sz="1000" spc="-2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it-IT" sz="1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inferiore alla</a:t>
            </a:r>
            <a:r>
              <a:rPr lang="it-IT" sz="1000" spc="-5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it-IT" sz="1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media nazionale; </a:t>
            </a:r>
            <a:r>
              <a:rPr lang="it-IT" sz="1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it-IT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ue classi </a:t>
            </a:r>
            <a:r>
              <a:rPr lang="it-IT" sz="1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</a:t>
            </a:r>
            <a:r>
              <a:rPr lang="it-IT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distinguono </a:t>
            </a:r>
            <a:r>
              <a:rPr lang="it-IT" sz="1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i punteggi maggiormente </a:t>
            </a:r>
            <a:r>
              <a:rPr lang="it-IT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elevati </a:t>
            </a:r>
            <a:r>
              <a:rPr lang="it-IT" sz="1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relative al testo narrativo</a:t>
            </a:r>
            <a:r>
              <a:rPr lang="it-IT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agli </a:t>
            </a:r>
            <a:r>
              <a:rPr lang="it-IT" sz="1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esercizi </a:t>
            </a:r>
            <a:r>
              <a:rPr lang="it-IT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linguistici.</a:t>
            </a:r>
            <a:endParaRPr lang="it-IT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4767" y="2946722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4604" y="2708920"/>
            <a:ext cx="59690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990541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6599" y="2460961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3" y="2464445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900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827872"/>
            <a:ext cx="592137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6132" y="2829792"/>
            <a:ext cx="592137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0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0513" y="2847353"/>
            <a:ext cx="592137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34" name="Picture 3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5917" y="2764239"/>
            <a:ext cx="592137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636159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9112" y="3518187"/>
            <a:ext cx="566737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064" y="3818127"/>
            <a:ext cx="566737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614729"/>
            <a:ext cx="566737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303" y="2568081"/>
            <a:ext cx="566737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1531" y="2539321"/>
            <a:ext cx="566737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921769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Titolo 1"/>
          <p:cNvSpPr txBox="1">
            <a:spLocks/>
          </p:cNvSpPr>
          <p:nvPr/>
        </p:nvSpPr>
        <p:spPr>
          <a:xfrm>
            <a:off x="467544" y="413048"/>
            <a:ext cx="6480720" cy="720080"/>
          </a:xfrm>
          <a:prstGeom prst="rect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cap="none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PUNTEGGI GENERALI –MATEMATICA-CLASSI SECONDE</a:t>
            </a:r>
          </a:p>
        </p:txBody>
      </p:sp>
      <p:pic>
        <p:nvPicPr>
          <p:cNvPr id="31" name="Picture 3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1623" y="2775719"/>
            <a:ext cx="592137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0947" y="2880634"/>
            <a:ext cx="566737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244" y="3241943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2072" y="2788559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55678"/>
            <a:ext cx="7488832" cy="218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3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6071" y="4941168"/>
            <a:ext cx="592137" cy="228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3" y="2111871"/>
            <a:ext cx="566737" cy="221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559160"/>
            <a:ext cx="566737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453335"/>
              </p:ext>
            </p:extLst>
          </p:nvPr>
        </p:nvGraphicFramePr>
        <p:xfrm>
          <a:off x="488895" y="3314166"/>
          <a:ext cx="7488833" cy="2491098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792088"/>
                <a:gridCol w="864096"/>
                <a:gridCol w="863477"/>
                <a:gridCol w="1742132"/>
                <a:gridCol w="1075680"/>
                <a:gridCol w="1075680"/>
                <a:gridCol w="1075680"/>
              </a:tblGrid>
              <a:tr h="79686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u="none" strike="noStrike" dirty="0">
                          <a:effectLst/>
                        </a:rPr>
                        <a:t>Classi/Istituto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74" marR="3174" marT="3174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Media del punteggio</a:t>
                      </a:r>
                      <a:br>
                        <a:rPr lang="it-IT" sz="900" u="none" strike="noStrike" dirty="0">
                          <a:effectLst/>
                        </a:rPr>
                      </a:br>
                      <a:r>
                        <a:rPr lang="it-IT" sz="900" u="none" strike="noStrike" dirty="0">
                          <a:effectLst/>
                        </a:rPr>
                        <a:t>percentuale</a:t>
                      </a:r>
                      <a:br>
                        <a:rPr lang="it-IT" sz="900" u="none" strike="noStrike" dirty="0">
                          <a:effectLst/>
                        </a:rPr>
                      </a:br>
                      <a:r>
                        <a:rPr lang="it-IT" sz="900" u="none" strike="noStrike" dirty="0">
                          <a:effectLst/>
                        </a:rPr>
                        <a:t>al netto del </a:t>
                      </a:r>
                      <a:r>
                        <a:rPr lang="it-IT" sz="900" u="none" strike="noStrike" dirty="0" err="1">
                          <a:effectLst/>
                        </a:rPr>
                        <a:t>cheating</a:t>
                      </a:r>
                      <a:r>
                        <a:rPr lang="it-IT" sz="900" u="none" strike="noStrike" dirty="0">
                          <a:effectLst/>
                        </a:rPr>
                        <a:t> (1a)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74" marR="3174" marT="31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Percentuale di</a:t>
                      </a:r>
                      <a:br>
                        <a:rPr lang="it-IT" sz="900" u="none" strike="noStrike" dirty="0">
                          <a:effectLst/>
                        </a:rPr>
                      </a:br>
                      <a:r>
                        <a:rPr lang="it-IT" sz="900" u="none" strike="noStrike" dirty="0">
                          <a:effectLst/>
                        </a:rPr>
                        <a:t>partecipazione alla</a:t>
                      </a:r>
                      <a:br>
                        <a:rPr lang="it-IT" sz="900" u="none" strike="noStrike" dirty="0">
                          <a:effectLst/>
                        </a:rPr>
                      </a:br>
                      <a:r>
                        <a:rPr lang="it-IT" sz="900" u="none" strike="noStrike" dirty="0">
                          <a:effectLst/>
                        </a:rPr>
                        <a:t>prova di Matematica (1b)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74" marR="3174" marT="31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Esiti degli studenti</a:t>
                      </a:r>
                      <a:br>
                        <a:rPr lang="it-IT" sz="900" u="none" strike="noStrike" dirty="0">
                          <a:effectLst/>
                        </a:rPr>
                      </a:br>
                      <a:r>
                        <a:rPr lang="it-IT" sz="900" u="none" strike="noStrike" dirty="0">
                          <a:effectLst/>
                        </a:rPr>
                        <a:t>al netto del </a:t>
                      </a:r>
                      <a:r>
                        <a:rPr lang="it-IT" sz="900" u="none" strike="noStrike" dirty="0" err="1">
                          <a:effectLst/>
                        </a:rPr>
                        <a:t>cheating</a:t>
                      </a:r>
                      <a:r>
                        <a:rPr lang="it-IT" sz="900" u="none" strike="noStrike" dirty="0">
                          <a:effectLst/>
                        </a:rPr>
                        <a:t/>
                      </a:r>
                      <a:br>
                        <a:rPr lang="it-IT" sz="900" u="none" strike="noStrike" dirty="0">
                          <a:effectLst/>
                        </a:rPr>
                      </a:br>
                      <a:r>
                        <a:rPr lang="it-IT" sz="900" u="none" strike="noStrike" dirty="0">
                          <a:effectLst/>
                        </a:rPr>
                        <a:t>nella stessa scala del rapporto nazionale (1d)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74" marR="3174" marT="31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u="none" strike="noStrike" dirty="0">
                          <a:effectLst/>
                        </a:rPr>
                        <a:t>Punteggio Calabria</a:t>
                      </a:r>
                      <a:br>
                        <a:rPr lang="it-IT" sz="900" b="1" u="none" strike="noStrike" dirty="0">
                          <a:effectLst/>
                        </a:rPr>
                      </a:br>
                      <a:r>
                        <a:rPr lang="it-IT" sz="900" b="1" u="none" strike="noStrike" dirty="0">
                          <a:effectLst/>
                        </a:rPr>
                        <a:t>53,4 (5)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74" marR="3174" marT="317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u="none" strike="noStrike" dirty="0">
                          <a:effectLst/>
                        </a:rPr>
                        <a:t>Punteggio Sud e isole</a:t>
                      </a:r>
                      <a:br>
                        <a:rPr lang="it-IT" sz="900" b="1" u="none" strike="noStrike" dirty="0">
                          <a:effectLst/>
                        </a:rPr>
                      </a:br>
                      <a:r>
                        <a:rPr lang="it-IT" sz="900" b="1" u="none" strike="noStrike" dirty="0">
                          <a:effectLst/>
                        </a:rPr>
                        <a:t>53,2 (5)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74" marR="3174" marT="317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u="none" strike="noStrike" dirty="0">
                          <a:effectLst/>
                        </a:rPr>
                        <a:t>Punteggio Italia</a:t>
                      </a:r>
                      <a:br>
                        <a:rPr lang="it-IT" sz="900" b="1" u="none" strike="noStrike" dirty="0">
                          <a:effectLst/>
                        </a:rPr>
                      </a:br>
                      <a:r>
                        <a:rPr lang="it-IT" sz="900" b="1" u="none" strike="noStrike" dirty="0">
                          <a:effectLst/>
                        </a:rPr>
                        <a:t>56,1 (5)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74" marR="3174" marT="317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6766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418011370201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74" marR="3174" marT="31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67,4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74" marR="3174" marT="31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76,5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74" marR="3174" marT="31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212,4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74" marR="3174" marT="31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significativamente superiore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74" marR="3174" marT="317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significativamente superiore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74" marR="3174" marT="317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significativamente superiore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74" marR="3174" marT="3174" marB="0" anchor="ctr">
                    <a:solidFill>
                      <a:srgbClr val="92D050"/>
                    </a:solidFill>
                  </a:tcPr>
                </a:tc>
              </a:tr>
              <a:tr h="26766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418011370202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74" marR="3174" marT="31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72,3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74" marR="3174" marT="31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78,9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74" marR="3174" marT="31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215,9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74" marR="3174" marT="31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significativamente superiore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74" marR="3174" marT="317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significativamente superiore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74" marR="3174" marT="317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significativamente superiore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74" marR="3174" marT="3174" marB="0" anchor="ctr">
                    <a:solidFill>
                      <a:srgbClr val="92D050"/>
                    </a:solidFill>
                  </a:tcPr>
                </a:tc>
              </a:tr>
              <a:tr h="26766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418011370203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74" marR="3174" marT="31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66,2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74" marR="3174" marT="31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93,8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74" marR="3174" marT="31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212,6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74" marR="3174" marT="31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significativamente superiore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74" marR="3174" marT="317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significativamente superiore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74" marR="3174" marT="317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significativamente superiore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74" marR="3174" marT="3174" marB="0" anchor="ctr">
                    <a:solidFill>
                      <a:srgbClr val="92D050"/>
                    </a:solidFill>
                  </a:tcPr>
                </a:tc>
              </a:tr>
              <a:tr h="26766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418011370204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74" marR="3174" marT="31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72,4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74" marR="3174" marT="31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64,7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74" marR="3174" marT="31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216,5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74" marR="3174" marT="31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significativamente superiore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74" marR="3174" marT="317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significativamente superiore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74" marR="3174" marT="317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significativamente superiore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74" marR="3174" marT="3174" marB="0" anchor="ctr">
                    <a:solidFill>
                      <a:srgbClr val="92D050"/>
                    </a:solidFill>
                  </a:tcPr>
                </a:tc>
              </a:tr>
              <a:tr h="242992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418011370205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74" marR="3174" marT="31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49,0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74" marR="3174" marT="317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84,2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74" marR="3174" marT="317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178,2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74" marR="3174" marT="317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significativamente inferiore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74" marR="3174" marT="3174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significativamente inferiore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74" marR="3174" marT="3174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significativamente inferiore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74" marR="3174" marT="3174" marB="0" anchor="ctr">
                    <a:solidFill>
                      <a:schemeClr val="accent3"/>
                    </a:solidFill>
                  </a:tcPr>
                </a:tc>
              </a:tr>
              <a:tr h="25353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CSIC8AR007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74" marR="3174" marT="31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u="none" strike="noStrike" dirty="0">
                          <a:effectLst/>
                        </a:rPr>
                        <a:t>64,8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74" marR="3174" marT="31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79,5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74" marR="3174" marT="31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206,0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74" marR="3174" marT="31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significativamente superiore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74" marR="3174" marT="317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significativamente superiore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74" marR="3174" marT="317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significativamente superiore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74" marR="3174" marT="3174" marB="0"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244" y="2823454"/>
            <a:ext cx="59690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" name="Rettangolo 35"/>
          <p:cNvSpPr/>
          <p:nvPr/>
        </p:nvSpPr>
        <p:spPr>
          <a:xfrm>
            <a:off x="467544" y="5856664"/>
            <a:ext cx="7704856" cy="10849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299720" marR="478790">
              <a:spcAft>
                <a:spcPts val="0"/>
              </a:spcAft>
            </a:pPr>
            <a:r>
              <a:rPr lang="it-IT" sz="900" b="1" dirty="0">
                <a:latin typeface="Times New Roman"/>
                <a:ea typeface="Times New Roman"/>
              </a:rPr>
              <a:t>Dalla tabella corrispondente si può evincere che la media della </a:t>
            </a:r>
            <a:r>
              <a:rPr lang="it-IT" sz="900" b="1" dirty="0" err="1" smtClean="0">
                <a:latin typeface="Times New Roman"/>
                <a:ea typeface="Times New Roman"/>
              </a:rPr>
              <a:t>nostra’Istituzione</a:t>
            </a:r>
            <a:r>
              <a:rPr lang="it-IT" sz="900" b="1" dirty="0" smtClean="0">
                <a:latin typeface="Times New Roman"/>
                <a:ea typeface="Times New Roman"/>
              </a:rPr>
              <a:t> </a:t>
            </a:r>
            <a:r>
              <a:rPr lang="it-IT" sz="900" b="1" dirty="0">
                <a:latin typeface="Times New Roman"/>
                <a:ea typeface="Times New Roman"/>
              </a:rPr>
              <a:t>nella prova di </a:t>
            </a:r>
            <a:r>
              <a:rPr lang="it-IT" sz="900" b="1" dirty="0" smtClean="0">
                <a:latin typeface="Times New Roman"/>
                <a:ea typeface="Times New Roman"/>
              </a:rPr>
              <a:t>Matematica(64,8) </a:t>
            </a:r>
            <a:r>
              <a:rPr lang="it-IT" sz="900" b="1" dirty="0">
                <a:latin typeface="Times New Roman"/>
                <a:ea typeface="Times New Roman"/>
              </a:rPr>
              <a:t>risulta superiore alla media della </a:t>
            </a:r>
            <a:r>
              <a:rPr lang="it-IT" sz="900" b="1" dirty="0" smtClean="0">
                <a:latin typeface="Times New Roman"/>
                <a:ea typeface="Times New Roman"/>
              </a:rPr>
              <a:t>Calabria (53,4), </a:t>
            </a:r>
            <a:r>
              <a:rPr lang="it-IT" sz="900" b="1" dirty="0">
                <a:latin typeface="Times New Roman"/>
                <a:ea typeface="Times New Roman"/>
              </a:rPr>
              <a:t>del Sud </a:t>
            </a:r>
            <a:r>
              <a:rPr lang="it-IT" sz="9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(53,2)</a:t>
            </a:r>
            <a:r>
              <a:rPr lang="it-IT" sz="900" b="1" dirty="0" smtClean="0">
                <a:latin typeface="Times New Roman"/>
                <a:ea typeface="Times New Roman"/>
              </a:rPr>
              <a:t>e </a:t>
            </a:r>
            <a:r>
              <a:rPr lang="it-IT" sz="900" b="1" dirty="0">
                <a:latin typeface="Times New Roman"/>
                <a:ea typeface="Times New Roman"/>
              </a:rPr>
              <a:t>dell’Italia </a:t>
            </a:r>
            <a:r>
              <a:rPr lang="it-IT" sz="900" b="1" dirty="0" smtClean="0">
                <a:latin typeface="Times New Roman"/>
                <a:ea typeface="Times New Roman"/>
              </a:rPr>
              <a:t>(56,1):</a:t>
            </a:r>
            <a:endParaRPr lang="it-IT" sz="900" b="1" dirty="0">
              <a:latin typeface="Times New Roman"/>
              <a:ea typeface="Times New Roman"/>
            </a:endParaRPr>
          </a:p>
          <a:p>
            <a:pPr marL="342900" lvl="0" indent="-342900">
              <a:lnSpc>
                <a:spcPts val="1465"/>
              </a:lnSpc>
              <a:spcBef>
                <a:spcPts val="15"/>
              </a:spcBef>
              <a:spcAft>
                <a:spcPts val="0"/>
              </a:spcAft>
              <a:buSzPts val="1200"/>
              <a:buFont typeface="Symbol"/>
              <a:buChar char=""/>
              <a:tabLst>
                <a:tab pos="756920" algn="l"/>
              </a:tabLst>
            </a:pPr>
            <a:r>
              <a:rPr lang="it-IT" sz="900" b="1" dirty="0" smtClean="0">
                <a:latin typeface="Times New Roman"/>
                <a:ea typeface="Symbol"/>
                <a:cs typeface="Symbol"/>
              </a:rPr>
              <a:t>quattro classi</a:t>
            </a:r>
            <a:r>
              <a:rPr lang="it-IT" sz="900" b="1" spc="-5" dirty="0" smtClean="0">
                <a:latin typeface="Times New Roman"/>
                <a:ea typeface="Symbol"/>
                <a:cs typeface="Symbol"/>
              </a:rPr>
              <a:t> </a:t>
            </a:r>
            <a:r>
              <a:rPr lang="it-IT" sz="900" b="1" dirty="0" smtClean="0">
                <a:latin typeface="Times New Roman"/>
                <a:ea typeface="Symbol"/>
                <a:cs typeface="Symbol"/>
              </a:rPr>
              <a:t>hanno</a:t>
            </a:r>
            <a:r>
              <a:rPr lang="it-IT" sz="900" b="1" spc="-20" dirty="0" smtClean="0">
                <a:latin typeface="Times New Roman"/>
                <a:ea typeface="Symbol"/>
                <a:cs typeface="Symbol"/>
              </a:rPr>
              <a:t> </a:t>
            </a:r>
            <a:r>
              <a:rPr lang="it-IT" sz="900" b="1" dirty="0">
                <a:latin typeface="Times New Roman"/>
                <a:ea typeface="Symbol"/>
                <a:cs typeface="Symbol"/>
              </a:rPr>
              <a:t>fatto</a:t>
            </a:r>
            <a:r>
              <a:rPr lang="it-IT" sz="900" b="1" spc="-40" dirty="0">
                <a:latin typeface="Times New Roman"/>
                <a:ea typeface="Symbol"/>
                <a:cs typeface="Symbol"/>
              </a:rPr>
              <a:t> </a:t>
            </a:r>
            <a:r>
              <a:rPr lang="it-IT" sz="900" b="1" dirty="0">
                <a:latin typeface="Times New Roman"/>
                <a:ea typeface="Symbol"/>
                <a:cs typeface="Symbol"/>
              </a:rPr>
              <a:t>registrare</a:t>
            </a:r>
            <a:r>
              <a:rPr lang="it-IT" sz="900" b="1" spc="-25" dirty="0">
                <a:latin typeface="Times New Roman"/>
                <a:ea typeface="Symbol"/>
                <a:cs typeface="Symbol"/>
              </a:rPr>
              <a:t> </a:t>
            </a:r>
            <a:r>
              <a:rPr lang="it-IT" sz="900" b="1" dirty="0">
                <a:latin typeface="Times New Roman"/>
                <a:ea typeface="Symbol"/>
                <a:cs typeface="Symbol"/>
              </a:rPr>
              <a:t>risultati</a:t>
            </a:r>
            <a:r>
              <a:rPr lang="it-IT" sz="900" b="1" spc="10" dirty="0">
                <a:latin typeface="Times New Roman"/>
                <a:ea typeface="Symbol"/>
                <a:cs typeface="Symbol"/>
              </a:rPr>
              <a:t> </a:t>
            </a:r>
            <a:r>
              <a:rPr lang="it-IT" sz="900" b="1" dirty="0">
                <a:latin typeface="Times New Roman"/>
                <a:ea typeface="Symbol"/>
                <a:cs typeface="Symbol"/>
              </a:rPr>
              <a:t>significativamente</a:t>
            </a:r>
            <a:r>
              <a:rPr lang="it-IT" sz="900" b="1" spc="10" dirty="0">
                <a:latin typeface="Times New Roman"/>
                <a:ea typeface="Symbol"/>
                <a:cs typeface="Symbol"/>
              </a:rPr>
              <a:t> </a:t>
            </a:r>
            <a:r>
              <a:rPr lang="it-IT" sz="900" b="1" dirty="0">
                <a:latin typeface="Times New Roman"/>
                <a:ea typeface="Symbol"/>
                <a:cs typeface="Symbol"/>
              </a:rPr>
              <a:t>positivi </a:t>
            </a:r>
            <a:r>
              <a:rPr lang="it-IT" sz="900" b="1" dirty="0" smtClean="0">
                <a:latin typeface="Times New Roman"/>
                <a:ea typeface="Symbol"/>
                <a:cs typeface="Symbol"/>
              </a:rPr>
              <a:t> Classe 2 A/</a:t>
            </a:r>
            <a:r>
              <a:rPr lang="it-IT" sz="900" b="1" spc="-10" dirty="0" smtClean="0">
                <a:latin typeface="Times New Roman"/>
                <a:ea typeface="Symbol"/>
                <a:cs typeface="Symbol"/>
              </a:rPr>
              <a:t>Classe /2B/</a:t>
            </a:r>
            <a:r>
              <a:rPr lang="it-IT" sz="900" b="1" spc="-10" dirty="0">
                <a:solidFill>
                  <a:prstClr val="black"/>
                </a:solidFill>
                <a:latin typeface="Times New Roman"/>
                <a:ea typeface="Symbol"/>
                <a:cs typeface="Symbol"/>
              </a:rPr>
              <a:t>Classe </a:t>
            </a:r>
            <a:r>
              <a:rPr lang="it-IT" sz="900" b="1" spc="-10" dirty="0" smtClean="0">
                <a:latin typeface="Times New Roman"/>
                <a:ea typeface="Symbol"/>
                <a:cs typeface="Symbol"/>
              </a:rPr>
              <a:t>2 C </a:t>
            </a:r>
            <a:r>
              <a:rPr lang="it-IT" sz="900" b="1" spc="-10" dirty="0">
                <a:solidFill>
                  <a:srgbClr val="92D050"/>
                </a:solidFill>
                <a:latin typeface="Times New Roman"/>
                <a:ea typeface="Symbol"/>
                <a:cs typeface="Symbol"/>
              </a:rPr>
              <a:t>-</a:t>
            </a:r>
            <a:r>
              <a:rPr lang="it-IT" sz="900" b="1" spc="-10" dirty="0" smtClean="0">
                <a:latin typeface="Times New Roman"/>
                <a:ea typeface="Symbol"/>
                <a:cs typeface="Symbol"/>
              </a:rPr>
              <a:t>Plesso Arte -</a:t>
            </a:r>
            <a:r>
              <a:rPr lang="it-IT" sz="900" b="1" spc="-10" dirty="0">
                <a:solidFill>
                  <a:prstClr val="black"/>
                </a:solidFill>
                <a:latin typeface="Times New Roman"/>
                <a:ea typeface="Symbol"/>
                <a:cs typeface="Symbol"/>
              </a:rPr>
              <a:t> Classe 2A </a:t>
            </a:r>
            <a:r>
              <a:rPr lang="it-IT" sz="900" b="1" spc="-10" dirty="0" smtClean="0">
                <a:solidFill>
                  <a:prstClr val="black"/>
                </a:solidFill>
                <a:latin typeface="Times New Roman"/>
                <a:ea typeface="Symbol"/>
                <a:cs typeface="Symbol"/>
              </a:rPr>
              <a:t>Sorrenti</a:t>
            </a:r>
            <a:endParaRPr lang="it-IT" sz="900" b="1" spc="-10" dirty="0">
              <a:latin typeface="Times New Roman"/>
              <a:ea typeface="Symbol"/>
              <a:cs typeface="Symbol"/>
            </a:endParaRPr>
          </a:p>
          <a:p>
            <a:pPr marL="342900" lvl="0" indent="-342900">
              <a:lnSpc>
                <a:spcPts val="1465"/>
              </a:lnSpc>
              <a:spcBef>
                <a:spcPts val="15"/>
              </a:spcBef>
              <a:spcAft>
                <a:spcPts val="0"/>
              </a:spcAft>
              <a:buSzPts val="1200"/>
              <a:buFont typeface="Symbol"/>
              <a:buChar char=""/>
              <a:tabLst>
                <a:tab pos="756920" algn="l"/>
              </a:tabLst>
            </a:pPr>
            <a:r>
              <a:rPr lang="it-IT" sz="900" b="1" spc="-10" dirty="0" smtClean="0">
                <a:latin typeface="Times New Roman"/>
                <a:ea typeface="Symbol"/>
                <a:cs typeface="Symbol"/>
              </a:rPr>
              <a:t> </a:t>
            </a:r>
            <a:r>
              <a:rPr lang="it-IT" sz="900" b="1" dirty="0" smtClean="0">
                <a:solidFill>
                  <a:prstClr val="black"/>
                </a:solidFill>
                <a:latin typeface="Times New Roman"/>
                <a:ea typeface="Symbol"/>
                <a:cs typeface="Symbol"/>
              </a:rPr>
              <a:t>una</a:t>
            </a:r>
            <a:r>
              <a:rPr lang="it-IT" sz="900" b="1" spc="-25" dirty="0" smtClean="0">
                <a:solidFill>
                  <a:prstClr val="black"/>
                </a:solidFill>
                <a:latin typeface="Times New Roman"/>
                <a:ea typeface="Symbol"/>
                <a:cs typeface="Symbol"/>
              </a:rPr>
              <a:t> </a:t>
            </a:r>
            <a:r>
              <a:rPr lang="it-IT" sz="900" b="1" dirty="0">
                <a:solidFill>
                  <a:prstClr val="black"/>
                </a:solidFill>
                <a:latin typeface="Times New Roman"/>
                <a:ea typeface="Symbol"/>
                <a:cs typeface="Symbol"/>
              </a:rPr>
              <a:t>classe</a:t>
            </a:r>
            <a:r>
              <a:rPr lang="it-IT" sz="900" b="1" spc="-15" dirty="0">
                <a:solidFill>
                  <a:prstClr val="black"/>
                </a:solidFill>
                <a:latin typeface="Times New Roman"/>
                <a:ea typeface="Symbol"/>
                <a:cs typeface="Symbol"/>
              </a:rPr>
              <a:t> </a:t>
            </a:r>
            <a:r>
              <a:rPr lang="it-IT" sz="900" b="1" dirty="0" smtClean="0">
                <a:solidFill>
                  <a:prstClr val="black"/>
                </a:solidFill>
                <a:latin typeface="Times New Roman"/>
                <a:ea typeface="Symbol"/>
                <a:cs typeface="Symbol"/>
              </a:rPr>
              <a:t>ha</a:t>
            </a:r>
            <a:r>
              <a:rPr lang="it-IT" sz="900" b="1" spc="-20" dirty="0" smtClean="0">
                <a:solidFill>
                  <a:prstClr val="black"/>
                </a:solidFill>
                <a:latin typeface="Times New Roman"/>
                <a:ea typeface="Symbol"/>
                <a:cs typeface="Symbol"/>
              </a:rPr>
              <a:t> </a:t>
            </a:r>
            <a:r>
              <a:rPr lang="it-IT" sz="900" b="1" dirty="0">
                <a:solidFill>
                  <a:prstClr val="black"/>
                </a:solidFill>
                <a:latin typeface="Times New Roman"/>
                <a:ea typeface="Symbol"/>
                <a:cs typeface="Symbol"/>
              </a:rPr>
              <a:t>fatto</a:t>
            </a:r>
            <a:r>
              <a:rPr lang="it-IT" sz="900" b="1" spc="-40" dirty="0">
                <a:solidFill>
                  <a:prstClr val="black"/>
                </a:solidFill>
                <a:latin typeface="Times New Roman"/>
                <a:ea typeface="Symbol"/>
                <a:cs typeface="Symbol"/>
              </a:rPr>
              <a:t> </a:t>
            </a:r>
            <a:r>
              <a:rPr lang="it-IT" sz="900" b="1" dirty="0">
                <a:solidFill>
                  <a:prstClr val="black"/>
                </a:solidFill>
                <a:latin typeface="Times New Roman"/>
                <a:ea typeface="Symbol"/>
                <a:cs typeface="Symbol"/>
              </a:rPr>
              <a:t>registrare</a:t>
            </a:r>
            <a:r>
              <a:rPr lang="it-IT" sz="900" b="1" spc="-25" dirty="0">
                <a:solidFill>
                  <a:prstClr val="black"/>
                </a:solidFill>
                <a:latin typeface="Times New Roman"/>
                <a:ea typeface="Symbol"/>
                <a:cs typeface="Symbol"/>
              </a:rPr>
              <a:t> </a:t>
            </a:r>
            <a:r>
              <a:rPr lang="it-IT" sz="900" b="1" dirty="0" smtClean="0">
                <a:solidFill>
                  <a:prstClr val="black"/>
                </a:solidFill>
                <a:latin typeface="Times New Roman"/>
                <a:ea typeface="Symbol"/>
                <a:cs typeface="Symbol"/>
              </a:rPr>
              <a:t>risultati</a:t>
            </a:r>
            <a:r>
              <a:rPr lang="it-IT" sz="900" b="1" spc="-15" dirty="0" smtClean="0">
                <a:solidFill>
                  <a:prstClr val="black"/>
                </a:solidFill>
                <a:latin typeface="Times New Roman"/>
                <a:ea typeface="Symbol"/>
                <a:cs typeface="Symbol"/>
              </a:rPr>
              <a:t> </a:t>
            </a:r>
            <a:r>
              <a:rPr lang="it-IT" sz="900" b="1" dirty="0">
                <a:solidFill>
                  <a:prstClr val="black"/>
                </a:solidFill>
                <a:latin typeface="Times New Roman"/>
                <a:ea typeface="Symbol"/>
                <a:cs typeface="Symbol"/>
              </a:rPr>
              <a:t>significativamente</a:t>
            </a:r>
            <a:r>
              <a:rPr lang="it-IT" sz="900" b="1" spc="-15" dirty="0">
                <a:solidFill>
                  <a:prstClr val="black"/>
                </a:solidFill>
                <a:latin typeface="Times New Roman"/>
                <a:ea typeface="Symbol"/>
                <a:cs typeface="Symbol"/>
              </a:rPr>
              <a:t> </a:t>
            </a:r>
            <a:r>
              <a:rPr lang="it-IT" sz="900" b="1" spc="-10" dirty="0">
                <a:solidFill>
                  <a:prstClr val="black"/>
                </a:solidFill>
                <a:latin typeface="Times New Roman"/>
                <a:ea typeface="Symbol"/>
                <a:cs typeface="Symbol"/>
              </a:rPr>
              <a:t>inferiori.</a:t>
            </a:r>
            <a:r>
              <a:rPr lang="it-IT" sz="900" b="1" dirty="0">
                <a:solidFill>
                  <a:prstClr val="black"/>
                </a:solidFill>
                <a:latin typeface="Times New Roman"/>
                <a:ea typeface="Symbol"/>
                <a:cs typeface="Symbol"/>
              </a:rPr>
              <a:t> Classe 2 </a:t>
            </a:r>
            <a:r>
              <a:rPr lang="it-IT" sz="900" b="1" dirty="0" smtClean="0">
                <a:solidFill>
                  <a:prstClr val="black"/>
                </a:solidFill>
                <a:latin typeface="Times New Roman"/>
                <a:ea typeface="Symbol"/>
                <a:cs typeface="Symbol"/>
              </a:rPr>
              <a:t>A </a:t>
            </a:r>
            <a:r>
              <a:rPr lang="it-IT" sz="900" b="1" dirty="0">
                <a:solidFill>
                  <a:prstClr val="black"/>
                </a:solidFill>
                <a:latin typeface="Times New Roman"/>
                <a:ea typeface="Symbol"/>
                <a:cs typeface="Symbol"/>
              </a:rPr>
              <a:t>-</a:t>
            </a:r>
            <a:r>
              <a:rPr lang="it-IT" sz="900" b="1" spc="-10" dirty="0">
                <a:solidFill>
                  <a:prstClr val="black"/>
                </a:solidFill>
                <a:latin typeface="Times New Roman"/>
                <a:ea typeface="Symbol"/>
                <a:cs typeface="Symbol"/>
              </a:rPr>
              <a:t>Plesso </a:t>
            </a:r>
            <a:r>
              <a:rPr lang="it-IT" sz="900" b="1" spc="-10" dirty="0" smtClean="0">
                <a:solidFill>
                  <a:prstClr val="black"/>
                </a:solidFill>
                <a:latin typeface="Times New Roman"/>
                <a:ea typeface="Symbol"/>
                <a:cs typeface="Symbol"/>
              </a:rPr>
              <a:t>Sole</a:t>
            </a:r>
            <a:endParaRPr lang="it-IT" sz="900" b="1" dirty="0">
              <a:solidFill>
                <a:srgbClr val="00B050"/>
              </a:solidFill>
              <a:latin typeface="Times New Roman"/>
              <a:ea typeface="Symbol"/>
              <a:cs typeface="Symbol"/>
            </a:endParaRPr>
          </a:p>
          <a:p>
            <a:pPr lvl="0">
              <a:lnSpc>
                <a:spcPts val="1465"/>
              </a:lnSpc>
              <a:spcBef>
                <a:spcPts val="15"/>
              </a:spcBef>
              <a:spcAft>
                <a:spcPts val="0"/>
              </a:spcAft>
              <a:buSzPts val="1200"/>
              <a:tabLst>
                <a:tab pos="756920" algn="l"/>
              </a:tabLst>
            </a:pPr>
            <a:endParaRPr lang="it-IT" sz="900" b="1" dirty="0">
              <a:solidFill>
                <a:srgbClr val="00B050"/>
              </a:solidFill>
              <a:latin typeface="Times New Roman"/>
              <a:ea typeface="Symbol"/>
              <a:cs typeface="Symbol"/>
            </a:endParaRPr>
          </a:p>
          <a:p>
            <a:pPr marL="342900" lvl="0" indent="-342900">
              <a:spcBef>
                <a:spcPts val="10"/>
              </a:spcBef>
              <a:spcAft>
                <a:spcPts val="0"/>
              </a:spcAft>
              <a:buSzPts val="1200"/>
              <a:buFont typeface="Symbol"/>
              <a:buChar char=""/>
              <a:tabLst>
                <a:tab pos="756920" algn="l"/>
              </a:tabLst>
            </a:pPr>
            <a:endParaRPr lang="it-IT" sz="900" spc="0" dirty="0">
              <a:effectLst/>
              <a:latin typeface="Times New Roman"/>
              <a:ea typeface="Symbol"/>
              <a:cs typeface="Symbol"/>
            </a:endParaRPr>
          </a:p>
        </p:txBody>
      </p:sp>
      <p:pic>
        <p:nvPicPr>
          <p:cNvPr id="37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8000" y="6399120"/>
            <a:ext cx="566737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1368" y="5949280"/>
            <a:ext cx="566737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0400" y="6551520"/>
            <a:ext cx="566737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9373" y="1858446"/>
            <a:ext cx="566737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5944" y="2301513"/>
            <a:ext cx="566737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8540" y="5301208"/>
            <a:ext cx="59690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959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4495800" y="6019800"/>
            <a:ext cx="4572000" cy="4748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  <a:defRPr/>
            </a:pPr>
            <a:r>
              <a:rPr lang="it-IT" sz="800" b="1" kern="0" dirty="0">
                <a:solidFill>
                  <a:srgbClr val="FF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REFERENTE VALUTAZIONE</a:t>
            </a:r>
          </a:p>
          <a:p>
            <a:pPr algn="r">
              <a:lnSpc>
                <a:spcPct val="107000"/>
              </a:lnSpc>
              <a:spcAft>
                <a:spcPts val="800"/>
              </a:spcAft>
              <a:defRPr/>
            </a:pPr>
            <a:r>
              <a:rPr lang="it-IT" sz="900" b="1" kern="0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LOREDANA CAVALLI</a:t>
            </a: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068005"/>
              </p:ext>
            </p:extLst>
          </p:nvPr>
        </p:nvGraphicFramePr>
        <p:xfrm>
          <a:off x="107504" y="1700808"/>
          <a:ext cx="7920883" cy="3096342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037963"/>
                <a:gridCol w="778472"/>
                <a:gridCol w="804135"/>
                <a:gridCol w="853798"/>
                <a:gridCol w="912973"/>
                <a:gridCol w="853798"/>
                <a:gridCol w="912973"/>
                <a:gridCol w="853798"/>
                <a:gridCol w="912973"/>
              </a:tblGrid>
              <a:tr h="344038">
                <a:tc gridSpan="9">
                  <a:txBody>
                    <a:bodyPr/>
                    <a:lstStyle/>
                    <a:p>
                      <a:pPr algn="ctr" fontAlgn="ctr"/>
                      <a:endParaRPr lang="it-IT" sz="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48" marR="3548" marT="3548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4403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 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48" marR="3548" marT="3548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900" b="1" u="none" strike="noStrike" dirty="0">
                          <a:effectLst/>
                        </a:rPr>
                        <a:t>Numeri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48" marR="3548" marT="3548" marB="0"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900" b="1" u="none" strike="noStrike" dirty="0">
                          <a:effectLst/>
                        </a:rPr>
                        <a:t>Dati e previsioni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48" marR="3548" marT="3548" marB="0"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900" b="1" u="none" strike="noStrike" dirty="0">
                          <a:effectLst/>
                        </a:rPr>
                        <a:t>Spazio e figure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48" marR="3548" marT="3548" marB="0"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900" b="1" u="none" strike="noStrike" dirty="0">
                          <a:effectLst/>
                        </a:rPr>
                        <a:t>Relazioni e </a:t>
                      </a:r>
                      <a:r>
                        <a:rPr lang="it-IT" sz="900" b="1" u="none" strike="noStrike" dirty="0" smtClean="0">
                          <a:effectLst/>
                        </a:rPr>
                        <a:t>funzioni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48" marR="3548" marT="3548" marB="0"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4403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u="none" strike="noStrike" dirty="0">
                          <a:effectLst/>
                        </a:rPr>
                        <a:t>Classi/Istituto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48" marR="3548" marT="3548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Punteggio medio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48" marR="3548" marT="35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Punteggio Italia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48" marR="3548" marT="35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Punteggio medio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48" marR="3548" marT="35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Punteggio Italia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48" marR="3548" marT="35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Punteggio medio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48" marR="3548" marT="35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Punteggio Italia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48" marR="3548" marT="35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Punteggio medio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48" marR="3548" marT="35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Punteggio Italia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48" marR="3548" marT="3548" marB="0" anchor="ctr"/>
                </a:tc>
              </a:tr>
              <a:tr h="34403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418011370201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48" marR="3548" marT="35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85,7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48" marR="3548" marT="3548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it-IT" sz="900" b="1" u="none" strike="noStrike" dirty="0">
                          <a:effectLst/>
                        </a:rPr>
                        <a:t>57,4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48" marR="3548" marT="35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58,1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48" marR="3548" marT="3548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it-IT" sz="900" b="1" u="none" strike="noStrike" dirty="0">
                          <a:effectLst/>
                        </a:rPr>
                        <a:t>57,6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48" marR="3548" marT="35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73,6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48" marR="3548" marT="3548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it-IT" sz="900" b="1" u="none" strike="noStrike" dirty="0">
                          <a:effectLst/>
                        </a:rPr>
                        <a:t>63,3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48" marR="3548" marT="35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55,0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48" marR="3548" marT="3548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it-IT" sz="900" b="1" u="none" strike="noStrike" dirty="0">
                          <a:effectLst/>
                        </a:rPr>
                        <a:t>45,9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48" marR="3548" marT="3548" marB="0" anchor="ctr"/>
                </a:tc>
              </a:tr>
              <a:tr h="34403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418011370202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48" marR="3548" marT="35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78,8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48" marR="3548" marT="3548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70,9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48" marR="3548" marT="3548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75,0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48" marR="3548" marT="3548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64,6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48" marR="3548" marT="3548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4403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418011370203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48" marR="3548" marT="35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74,3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48" marR="3548" marT="3548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63,0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48" marR="3548" marT="3548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67,6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48" marR="3548" marT="3548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61,0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48" marR="3548" marT="3548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4403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418011370204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48" marR="3548" marT="35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87,4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48" marR="3548" marT="3548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63,1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48" marR="3548" marT="3548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68,4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48" marR="3548" marT="3548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73,5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48" marR="3548" marT="3548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4403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418011370205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48" marR="3548" marT="35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50,0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48" marR="3548" marT="3548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56,3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48" marR="3548" marT="3548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53,6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48" marR="3548" marT="3548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33,9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48" marR="3548" marT="3548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4403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CSIC8AR007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48" marR="3548" marT="35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u="none" strike="noStrike" dirty="0">
                          <a:effectLst/>
                        </a:rPr>
                        <a:t>73,9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48" marR="3548" marT="3548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62,3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48" marR="3548" marT="3548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67,2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48" marR="3548" marT="3548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56,4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48" marR="3548" marT="3548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ttangolo 3"/>
          <p:cNvSpPr/>
          <p:nvPr/>
        </p:nvSpPr>
        <p:spPr>
          <a:xfrm>
            <a:off x="251520" y="1214190"/>
            <a:ext cx="741682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it-IT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</a:rPr>
              <a:t>DETTAGLI DELLA PROVA </a:t>
            </a:r>
            <a:r>
              <a:rPr lang="it-IT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</a:rPr>
              <a:t>DI MATEMATICA </a:t>
            </a:r>
            <a:r>
              <a:rPr lang="it-IT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</a:rPr>
              <a:t>CLASSI SECONDE </a:t>
            </a:r>
            <a:endParaRPr lang="it-IT" b="1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07504" y="4941168"/>
            <a:ext cx="8064896" cy="8617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it-IT" sz="1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Per</a:t>
            </a:r>
            <a:r>
              <a:rPr lang="it-IT" sz="1000" spc="-15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it-IT" sz="1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quanto</a:t>
            </a:r>
            <a:r>
              <a:rPr lang="it-IT" sz="1000" spc="-25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it-IT" sz="1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riguarda</a:t>
            </a:r>
            <a:r>
              <a:rPr lang="it-IT" sz="1000" spc="-5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it-IT" sz="1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le varie parti della</a:t>
            </a:r>
            <a:r>
              <a:rPr lang="it-IT" sz="1000" spc="-25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it-IT" sz="1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prova di </a:t>
            </a:r>
            <a:r>
              <a:rPr lang="it-IT" sz="10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MATEMATICA</a:t>
            </a:r>
            <a:r>
              <a:rPr lang="it-IT" sz="1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, </a:t>
            </a:r>
            <a:r>
              <a:rPr lang="it-IT" sz="1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si evidenzia</a:t>
            </a:r>
            <a:r>
              <a:rPr lang="it-IT" sz="1000" spc="-25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it-IT" sz="1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che</a:t>
            </a:r>
            <a:r>
              <a:rPr lang="it-IT" sz="1000" spc="-15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it-IT" sz="1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il</a:t>
            </a:r>
            <a:r>
              <a:rPr lang="it-IT" sz="1000" spc="-15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it-IT" sz="1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punteggio della</a:t>
            </a:r>
            <a:r>
              <a:rPr lang="it-IT" sz="1000" spc="-5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it-IT" sz="1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nostra</a:t>
            </a:r>
            <a:r>
              <a:rPr lang="it-IT" sz="1000" spc="-5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it-IT" sz="10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Istituzione</a:t>
            </a:r>
            <a:r>
              <a:rPr lang="it-IT" sz="1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it-IT" sz="1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risulta</a:t>
            </a:r>
            <a:r>
              <a:rPr lang="it-IT" sz="1000" spc="-2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it-IT" sz="1000" spc="-2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superiore </a:t>
            </a:r>
            <a:r>
              <a:rPr lang="it-IT" sz="1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alla</a:t>
            </a:r>
            <a:r>
              <a:rPr lang="it-IT" sz="1000" spc="-5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it-IT" sz="1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media </a:t>
            </a:r>
            <a:r>
              <a:rPr lang="it-IT" sz="1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nazionale.</a:t>
            </a:r>
          </a:p>
          <a:p>
            <a:r>
              <a:rPr lang="it-IT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Relativamente 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ai numeri, </a:t>
            </a:r>
            <a:r>
              <a:rPr lang="it-IT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 spazio 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e figure </a:t>
            </a:r>
            <a:r>
              <a:rPr lang="it-IT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 relazioni 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it-IT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funzioni una 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classe ha fatto registrare risultati </a:t>
            </a:r>
            <a:r>
              <a:rPr lang="it-IT" sz="1000" b="1" dirty="0">
                <a:latin typeface="Arial" panose="020B0604020202020204" pitchFamily="34" charset="0"/>
                <a:cs typeface="Arial" panose="020B0604020202020204" pitchFamily="34" charset="0"/>
              </a:rPr>
              <a:t>inferiori 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rispetto alla media </a:t>
            </a:r>
            <a:r>
              <a:rPr lang="it-IT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Nazionale.</a:t>
            </a:r>
            <a:endParaRPr lang="it-IT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Quattro </a:t>
            </a:r>
            <a:r>
              <a:rPr lang="it-IT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classi 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hanno fatto registrare risultati </a:t>
            </a:r>
            <a:r>
              <a:rPr lang="it-IT" sz="1000" b="1" dirty="0">
                <a:latin typeface="Arial" panose="020B0604020202020204" pitchFamily="34" charset="0"/>
                <a:cs typeface="Arial" panose="020B0604020202020204" pitchFamily="34" charset="0"/>
              </a:rPr>
              <a:t>superiori 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alla media.</a:t>
            </a:r>
          </a:p>
          <a:p>
            <a:r>
              <a:rPr lang="it-IT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424" y="4195115"/>
            <a:ext cx="59690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194150"/>
            <a:ext cx="59690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195114"/>
            <a:ext cx="59690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3724" y="4197974"/>
            <a:ext cx="59690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587" y="2783205"/>
            <a:ext cx="566737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505" y="3168650"/>
            <a:ext cx="566737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9893" y="3501008"/>
            <a:ext cx="566737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561" y="3789040"/>
            <a:ext cx="566737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8680" y="2779236"/>
            <a:ext cx="591944" cy="260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6868" y="3168649"/>
            <a:ext cx="566737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3887" y="3504341"/>
            <a:ext cx="566737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6780" y="3822853"/>
            <a:ext cx="566737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783205"/>
            <a:ext cx="592137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108" y="2770505"/>
            <a:ext cx="592137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7" y="3175000"/>
            <a:ext cx="592137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199" y="3486814"/>
            <a:ext cx="592137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5652" y="3822853"/>
            <a:ext cx="592137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155949"/>
            <a:ext cx="592137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2763" y="3453922"/>
            <a:ext cx="592137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5" name="Picture 1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108" y="3822853"/>
            <a:ext cx="592137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465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577337"/>
              </p:ext>
            </p:extLst>
          </p:nvPr>
        </p:nvGraphicFramePr>
        <p:xfrm>
          <a:off x="683568" y="1412776"/>
          <a:ext cx="7776864" cy="3202742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1998222"/>
                <a:gridCol w="1926214"/>
                <a:gridCol w="1926214"/>
                <a:gridCol w="1926214"/>
              </a:tblGrid>
              <a:tr h="26169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500" u="none" strike="noStrike" kern="1200" cap="none" spc="0" normalizeH="0" baseline="0" noProof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uLnTx/>
                          <a:uFillTx/>
                        </a:rPr>
                        <a:t>DATI ANAGRAFICI  CLASSI QUINTE</a:t>
                      </a:r>
                      <a:endParaRPr lang="it-IT" sz="1500" dirty="0">
                        <a:solidFill>
                          <a:srgbClr val="3B576D"/>
                        </a:solidFill>
                        <a:effectLst/>
                        <a:latin typeface="normal Verdana"/>
                      </a:endParaRPr>
                    </a:p>
                  </a:txBody>
                  <a:tcPr marL="18693" marR="18693" marT="18693" marB="18693" anchor="ctr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2086">
                <a:tc>
                  <a:txBody>
                    <a:bodyPr/>
                    <a:lstStyle/>
                    <a:p>
                      <a:pPr algn="ctr"/>
                      <a:r>
                        <a:rPr lang="it-IT" sz="900" b="1" dirty="0">
                          <a:effectLst/>
                        </a:rPr>
                        <a:t>Classi</a:t>
                      </a:r>
                      <a:endParaRPr lang="it-IT" sz="900" b="1" dirty="0">
                        <a:solidFill>
                          <a:srgbClr val="3B576D"/>
                        </a:solidFill>
                        <a:effectLst/>
                        <a:latin typeface="normal Verdana"/>
                      </a:endParaRPr>
                    </a:p>
                  </a:txBody>
                  <a:tcPr marL="18693" marR="18693" marT="18693" marB="1869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1" dirty="0">
                          <a:effectLst/>
                        </a:rPr>
                        <a:t>Sezione</a:t>
                      </a:r>
                      <a:endParaRPr lang="it-IT" sz="900" b="1" dirty="0">
                        <a:solidFill>
                          <a:srgbClr val="3B576D"/>
                        </a:solidFill>
                        <a:effectLst/>
                        <a:latin typeface="normal Verdana"/>
                      </a:endParaRPr>
                    </a:p>
                  </a:txBody>
                  <a:tcPr marL="18693" marR="18693" marT="18693" marB="18693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1" dirty="0">
                          <a:effectLst/>
                        </a:rPr>
                        <a:t>Plesso</a:t>
                      </a:r>
                      <a:endParaRPr lang="it-IT" sz="900" b="1" dirty="0">
                        <a:solidFill>
                          <a:srgbClr val="3B576D"/>
                        </a:solidFill>
                        <a:effectLst/>
                        <a:latin typeface="normal Verdana"/>
                      </a:endParaRPr>
                    </a:p>
                  </a:txBody>
                  <a:tcPr marL="18693" marR="18693" marT="18693" marB="1869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1" dirty="0">
                          <a:effectLst/>
                        </a:rPr>
                        <a:t>Indirizzo di studio</a:t>
                      </a:r>
                      <a:endParaRPr lang="it-IT" sz="900" b="1" dirty="0">
                        <a:solidFill>
                          <a:srgbClr val="3B576D"/>
                        </a:solidFill>
                        <a:effectLst/>
                        <a:latin typeface="normal Verdana"/>
                      </a:endParaRPr>
                    </a:p>
                  </a:txBody>
                  <a:tcPr marL="18693" marR="18693" marT="18693" marB="18693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510934">
                <a:tc>
                  <a:txBody>
                    <a:bodyPr/>
                    <a:lstStyle/>
                    <a:p>
                      <a:pPr algn="ctr"/>
                      <a:r>
                        <a:rPr lang="it-IT" sz="900" dirty="0">
                          <a:effectLst/>
                        </a:rPr>
                        <a:t>418011370501</a:t>
                      </a:r>
                      <a:endParaRPr lang="it-IT" sz="900" dirty="0">
                        <a:effectLst/>
                        <a:latin typeface="normal Verdana"/>
                      </a:endParaRPr>
                    </a:p>
                  </a:txBody>
                  <a:tcPr marL="31154" marR="31154" marT="31154" marB="311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1" dirty="0">
                          <a:effectLst/>
                        </a:rPr>
                        <a:t>A</a:t>
                      </a:r>
                      <a:endParaRPr lang="it-IT" sz="900" b="1" dirty="0">
                        <a:effectLst/>
                        <a:latin typeface="normal Verdana"/>
                      </a:endParaRPr>
                    </a:p>
                  </a:txBody>
                  <a:tcPr marL="31154" marR="31154" marT="31154" marB="311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>
                          <a:effectLst/>
                        </a:rPr>
                        <a:t>CSEE8AR019</a:t>
                      </a:r>
                      <a:endParaRPr lang="it-IT" sz="900" dirty="0">
                        <a:effectLst/>
                        <a:latin typeface="normal Verdana"/>
                      </a:endParaRPr>
                    </a:p>
                  </a:txBody>
                  <a:tcPr marL="31154" marR="31154" marT="31154" marB="311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1" dirty="0">
                          <a:effectLst/>
                        </a:rPr>
                        <a:t>SCUOLA </a:t>
                      </a:r>
                      <a:r>
                        <a:rPr lang="it-IT" sz="900" b="1" dirty="0" smtClean="0">
                          <a:effectLst/>
                        </a:rPr>
                        <a:t>PRIMARIA</a:t>
                      </a:r>
                    </a:p>
                    <a:p>
                      <a:pPr algn="ctr"/>
                      <a:r>
                        <a:rPr lang="it-IT" sz="900" b="1" dirty="0" smtClean="0">
                          <a:effectLst/>
                          <a:latin typeface="normal Verdana"/>
                        </a:rPr>
                        <a:t>ARTE</a:t>
                      </a:r>
                    </a:p>
                    <a:p>
                      <a:pPr algn="ctr"/>
                      <a:endParaRPr lang="it-IT" sz="900" b="1" dirty="0">
                        <a:effectLst/>
                        <a:latin typeface="normal Verdana"/>
                      </a:endParaRPr>
                    </a:p>
                  </a:txBody>
                  <a:tcPr marL="31154" marR="31154" marT="31154" marB="311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10934">
                <a:tc>
                  <a:txBody>
                    <a:bodyPr/>
                    <a:lstStyle/>
                    <a:p>
                      <a:pPr algn="ctr"/>
                      <a:r>
                        <a:rPr lang="it-IT" sz="900">
                          <a:effectLst/>
                        </a:rPr>
                        <a:t>418011370502</a:t>
                      </a:r>
                      <a:endParaRPr lang="it-IT" sz="900">
                        <a:effectLst/>
                        <a:latin typeface="normal Verdana"/>
                      </a:endParaRPr>
                    </a:p>
                  </a:txBody>
                  <a:tcPr marL="31154" marR="31154" marT="31154" marB="311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1" dirty="0">
                          <a:effectLst/>
                        </a:rPr>
                        <a:t>B</a:t>
                      </a:r>
                      <a:endParaRPr lang="it-IT" sz="900" b="1" dirty="0">
                        <a:effectLst/>
                        <a:latin typeface="normal Verdana"/>
                      </a:endParaRPr>
                    </a:p>
                  </a:txBody>
                  <a:tcPr marL="31154" marR="31154" marT="31154" marB="311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>
                          <a:effectLst/>
                        </a:rPr>
                        <a:t>CSEE8AR019</a:t>
                      </a:r>
                      <a:endParaRPr lang="it-IT" sz="900" dirty="0">
                        <a:effectLst/>
                        <a:latin typeface="normal Verdana"/>
                      </a:endParaRPr>
                    </a:p>
                  </a:txBody>
                  <a:tcPr marL="31154" marR="31154" marT="31154" marB="311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1" dirty="0">
                          <a:effectLst/>
                        </a:rPr>
                        <a:t>SCUOLA </a:t>
                      </a:r>
                      <a:r>
                        <a:rPr lang="it-IT" sz="900" b="1" dirty="0" smtClean="0">
                          <a:effectLst/>
                        </a:rPr>
                        <a:t>PRIMARIA</a:t>
                      </a:r>
                    </a:p>
                    <a:p>
                      <a:pPr algn="ctr"/>
                      <a:r>
                        <a:rPr lang="it-IT" sz="900" b="1" dirty="0" smtClean="0">
                          <a:effectLst/>
                          <a:latin typeface="normal Verdana"/>
                        </a:rPr>
                        <a:t>ARTE</a:t>
                      </a:r>
                    </a:p>
                    <a:p>
                      <a:pPr algn="ctr"/>
                      <a:endParaRPr lang="it-IT" sz="900" b="1" dirty="0">
                        <a:effectLst/>
                        <a:latin typeface="normal Verdana"/>
                      </a:endParaRPr>
                    </a:p>
                  </a:txBody>
                  <a:tcPr marL="31154" marR="31154" marT="31154" marB="311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10934">
                <a:tc>
                  <a:txBody>
                    <a:bodyPr/>
                    <a:lstStyle/>
                    <a:p>
                      <a:pPr algn="ctr"/>
                      <a:r>
                        <a:rPr lang="it-IT" sz="900">
                          <a:effectLst/>
                        </a:rPr>
                        <a:t>418011370504</a:t>
                      </a:r>
                      <a:endParaRPr lang="it-IT" sz="900">
                        <a:effectLst/>
                        <a:latin typeface="normal Verdana"/>
                      </a:endParaRPr>
                    </a:p>
                  </a:txBody>
                  <a:tcPr marL="31154" marR="31154" marT="31154" marB="311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1" dirty="0">
                          <a:effectLst/>
                        </a:rPr>
                        <a:t>A</a:t>
                      </a:r>
                      <a:endParaRPr lang="it-IT" sz="900" b="1" dirty="0">
                        <a:effectLst/>
                        <a:latin typeface="normal Verdana"/>
                      </a:endParaRPr>
                    </a:p>
                  </a:txBody>
                  <a:tcPr marL="31154" marR="31154" marT="31154" marB="311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>
                          <a:effectLst/>
                        </a:rPr>
                        <a:t>CSEE8AR02A</a:t>
                      </a:r>
                      <a:endParaRPr lang="it-IT" sz="900" dirty="0">
                        <a:effectLst/>
                        <a:latin typeface="normal Verdana"/>
                      </a:endParaRPr>
                    </a:p>
                  </a:txBody>
                  <a:tcPr marL="31154" marR="31154" marT="31154" marB="311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1" dirty="0">
                          <a:effectLst/>
                        </a:rPr>
                        <a:t>SCUOLA </a:t>
                      </a:r>
                      <a:r>
                        <a:rPr lang="it-IT" sz="900" b="1" dirty="0" smtClean="0">
                          <a:effectLst/>
                        </a:rPr>
                        <a:t>PRIMARIA</a:t>
                      </a:r>
                    </a:p>
                    <a:p>
                      <a:pPr algn="ctr"/>
                      <a:r>
                        <a:rPr lang="it-IT" sz="900" b="1" dirty="0" smtClean="0">
                          <a:effectLst/>
                          <a:latin typeface="normal Verdana"/>
                        </a:rPr>
                        <a:t>SORRENTI</a:t>
                      </a:r>
                    </a:p>
                    <a:p>
                      <a:pPr algn="ctr"/>
                      <a:endParaRPr lang="it-IT" sz="900" b="1" dirty="0">
                        <a:effectLst/>
                        <a:latin typeface="normal Verdana"/>
                      </a:endParaRPr>
                    </a:p>
                  </a:txBody>
                  <a:tcPr marL="31154" marR="31154" marT="31154" marB="311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10934">
                <a:tc>
                  <a:txBody>
                    <a:bodyPr/>
                    <a:lstStyle/>
                    <a:p>
                      <a:pPr algn="ctr"/>
                      <a:r>
                        <a:rPr lang="it-IT" sz="900">
                          <a:effectLst/>
                        </a:rPr>
                        <a:t>418011370505</a:t>
                      </a:r>
                      <a:endParaRPr lang="it-IT" sz="900">
                        <a:effectLst/>
                        <a:latin typeface="normal Verdana"/>
                      </a:endParaRPr>
                    </a:p>
                  </a:txBody>
                  <a:tcPr marL="31154" marR="31154" marT="31154" marB="311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1" dirty="0">
                          <a:effectLst/>
                        </a:rPr>
                        <a:t>B</a:t>
                      </a:r>
                      <a:endParaRPr lang="it-IT" sz="900" b="1" dirty="0">
                        <a:effectLst/>
                        <a:latin typeface="normal Verdana"/>
                      </a:endParaRPr>
                    </a:p>
                  </a:txBody>
                  <a:tcPr marL="31154" marR="31154" marT="31154" marB="311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>
                          <a:effectLst/>
                        </a:rPr>
                        <a:t>CSEE8AR02A</a:t>
                      </a:r>
                      <a:endParaRPr lang="it-IT" sz="900" dirty="0">
                        <a:effectLst/>
                        <a:latin typeface="normal Verdana"/>
                      </a:endParaRPr>
                    </a:p>
                  </a:txBody>
                  <a:tcPr marL="31154" marR="31154" marT="31154" marB="311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1" dirty="0">
                          <a:effectLst/>
                        </a:rPr>
                        <a:t>SCUOLA </a:t>
                      </a:r>
                      <a:r>
                        <a:rPr lang="it-IT" sz="900" b="1" dirty="0" smtClean="0">
                          <a:effectLst/>
                        </a:rPr>
                        <a:t>PRIMARIA</a:t>
                      </a:r>
                    </a:p>
                    <a:p>
                      <a:pPr algn="ctr"/>
                      <a:r>
                        <a:rPr lang="it-IT" sz="900" b="1" dirty="0" smtClean="0">
                          <a:effectLst/>
                          <a:latin typeface="normal Verdana"/>
                        </a:rPr>
                        <a:t>SORRENTI</a:t>
                      </a:r>
                    </a:p>
                    <a:p>
                      <a:pPr algn="ctr"/>
                      <a:endParaRPr lang="it-IT" sz="900" b="1" dirty="0">
                        <a:effectLst/>
                        <a:latin typeface="normal Verdana"/>
                      </a:endParaRPr>
                    </a:p>
                  </a:txBody>
                  <a:tcPr marL="31154" marR="31154" marT="31154" marB="311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10934">
                <a:tc>
                  <a:txBody>
                    <a:bodyPr/>
                    <a:lstStyle/>
                    <a:p>
                      <a:pPr algn="ctr"/>
                      <a:r>
                        <a:rPr lang="it-IT" sz="900">
                          <a:effectLst/>
                        </a:rPr>
                        <a:t>418011370503</a:t>
                      </a:r>
                      <a:endParaRPr lang="it-IT" sz="900">
                        <a:effectLst/>
                        <a:latin typeface="normal Verdana"/>
                      </a:endParaRPr>
                    </a:p>
                  </a:txBody>
                  <a:tcPr marL="31154" marR="31154" marT="31154" marB="311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1" dirty="0">
                          <a:effectLst/>
                        </a:rPr>
                        <a:t>A</a:t>
                      </a:r>
                      <a:endParaRPr lang="it-IT" sz="900" b="1" dirty="0">
                        <a:effectLst/>
                        <a:latin typeface="normal Verdana"/>
                      </a:endParaRPr>
                    </a:p>
                  </a:txBody>
                  <a:tcPr marL="31154" marR="31154" marT="31154" marB="311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>
                          <a:effectLst/>
                        </a:rPr>
                        <a:t>CSEE8AR03B</a:t>
                      </a:r>
                      <a:endParaRPr lang="it-IT" sz="900" dirty="0">
                        <a:effectLst/>
                        <a:latin typeface="normal Verdana"/>
                      </a:endParaRPr>
                    </a:p>
                  </a:txBody>
                  <a:tcPr marL="31154" marR="31154" marT="31154" marB="311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1" dirty="0">
                          <a:effectLst/>
                        </a:rPr>
                        <a:t>SCUOLA </a:t>
                      </a:r>
                      <a:r>
                        <a:rPr lang="it-IT" sz="900" b="1" dirty="0" smtClean="0">
                          <a:effectLst/>
                        </a:rPr>
                        <a:t>PRIMARIA</a:t>
                      </a:r>
                    </a:p>
                    <a:p>
                      <a:pPr algn="ctr"/>
                      <a:r>
                        <a:rPr lang="it-IT" sz="900" b="1" dirty="0" smtClean="0">
                          <a:effectLst/>
                          <a:latin typeface="normal Verdana"/>
                        </a:rPr>
                        <a:t>SOLE</a:t>
                      </a:r>
                      <a:endParaRPr lang="it-IT" sz="900" b="1" dirty="0">
                        <a:effectLst/>
                        <a:latin typeface="normal Verdana"/>
                      </a:endParaRPr>
                    </a:p>
                  </a:txBody>
                  <a:tcPr marL="31154" marR="31154" marT="31154" marB="311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5013176"/>
            <a:ext cx="228600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340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650916"/>
            <a:ext cx="566737" cy="186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079119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420888"/>
            <a:ext cx="596900" cy="230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200" y="2633443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7118" y="2849547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037" y="3063260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3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329" y="2879113"/>
            <a:ext cx="566737" cy="185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Titolo 1"/>
          <p:cNvSpPr txBox="1">
            <a:spLocks/>
          </p:cNvSpPr>
          <p:nvPr/>
        </p:nvSpPr>
        <p:spPr>
          <a:xfrm>
            <a:off x="179512" y="116632"/>
            <a:ext cx="6480720" cy="720080"/>
          </a:xfrm>
          <a:prstGeom prst="rect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cap="none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PUNTEGGI GENERALI –ITALIANO-CLASSI QUINTE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44" y="651678"/>
            <a:ext cx="7977506" cy="27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278845"/>
              </p:ext>
            </p:extLst>
          </p:nvPr>
        </p:nvGraphicFramePr>
        <p:xfrm>
          <a:off x="151344" y="3307234"/>
          <a:ext cx="7977506" cy="2695554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432048"/>
                <a:gridCol w="720080"/>
                <a:gridCol w="607298"/>
                <a:gridCol w="1274407"/>
                <a:gridCol w="868137"/>
                <a:gridCol w="842478"/>
                <a:gridCol w="598714"/>
                <a:gridCol w="923731"/>
                <a:gridCol w="923731"/>
                <a:gridCol w="786882"/>
              </a:tblGrid>
              <a:tr h="90525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u="none" strike="noStrike" dirty="0">
                          <a:effectLst/>
                        </a:rPr>
                        <a:t>Classi/Istituto</a:t>
                      </a:r>
                      <a:endParaRPr lang="it-IT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Media del punteggio</a:t>
                      </a:r>
                      <a:br>
                        <a:rPr lang="it-IT" sz="800" u="none" strike="noStrike" dirty="0">
                          <a:effectLst/>
                        </a:rPr>
                      </a:br>
                      <a:r>
                        <a:rPr lang="it-IT" sz="800" u="none" strike="noStrike" dirty="0">
                          <a:effectLst/>
                        </a:rPr>
                        <a:t>percentuale</a:t>
                      </a:r>
                      <a:br>
                        <a:rPr lang="it-IT" sz="800" u="none" strike="noStrike" dirty="0">
                          <a:effectLst/>
                        </a:rPr>
                      </a:br>
                      <a:r>
                        <a:rPr lang="it-IT" sz="800" u="none" strike="noStrike" dirty="0">
                          <a:effectLst/>
                        </a:rPr>
                        <a:t>al netto del </a:t>
                      </a:r>
                      <a:r>
                        <a:rPr lang="it-IT" sz="800" u="none" strike="noStrike" dirty="0" err="1">
                          <a:effectLst/>
                        </a:rPr>
                        <a:t>cheating</a:t>
                      </a:r>
                      <a:r>
                        <a:rPr lang="it-IT" sz="800" u="none" strike="noStrike" dirty="0">
                          <a:effectLst/>
                        </a:rPr>
                        <a:t> (1a)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Percentuale di</a:t>
                      </a:r>
                      <a:br>
                        <a:rPr lang="it-IT" sz="800" u="none" strike="noStrike" dirty="0">
                          <a:effectLst/>
                        </a:rPr>
                      </a:br>
                      <a:r>
                        <a:rPr lang="it-IT" sz="800" u="none" strike="noStrike" dirty="0">
                          <a:effectLst/>
                        </a:rPr>
                        <a:t>partecipazione alla</a:t>
                      </a:r>
                      <a:br>
                        <a:rPr lang="it-IT" sz="800" u="none" strike="noStrike" dirty="0">
                          <a:effectLst/>
                        </a:rPr>
                      </a:br>
                      <a:r>
                        <a:rPr lang="it-IT" sz="800" u="none" strike="noStrike" dirty="0">
                          <a:effectLst/>
                        </a:rPr>
                        <a:t>prova di Italiano (1b)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Esiti degli studenti</a:t>
                      </a:r>
                      <a:br>
                        <a:rPr lang="it-IT" sz="800" u="none" strike="noStrike" dirty="0">
                          <a:effectLst/>
                        </a:rPr>
                      </a:br>
                      <a:r>
                        <a:rPr lang="it-IT" sz="800" u="none" strike="noStrike" dirty="0">
                          <a:effectLst/>
                        </a:rPr>
                        <a:t>al netto del </a:t>
                      </a:r>
                      <a:r>
                        <a:rPr lang="it-IT" sz="800" u="none" strike="noStrike" dirty="0" err="1">
                          <a:effectLst/>
                        </a:rPr>
                        <a:t>cheating</a:t>
                      </a:r>
                      <a:r>
                        <a:rPr lang="it-IT" sz="800" u="none" strike="noStrike" dirty="0">
                          <a:effectLst/>
                        </a:rPr>
                        <a:t/>
                      </a:r>
                      <a:br>
                        <a:rPr lang="it-IT" sz="800" u="none" strike="noStrike" dirty="0">
                          <a:effectLst/>
                        </a:rPr>
                      </a:br>
                      <a:r>
                        <a:rPr lang="it-IT" sz="800" u="none" strike="noStrike" dirty="0">
                          <a:effectLst/>
                        </a:rPr>
                        <a:t>nella stessa scala del rapporto nazionale (1d)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Differenza nei risultati</a:t>
                      </a:r>
                      <a:br>
                        <a:rPr lang="it-IT" sz="800" u="none" strike="noStrike" dirty="0">
                          <a:effectLst/>
                        </a:rPr>
                      </a:br>
                      <a:r>
                        <a:rPr lang="it-IT" sz="800" u="none" strike="noStrike" dirty="0">
                          <a:effectLst/>
                        </a:rPr>
                        <a:t>(punteggio percentuale)</a:t>
                      </a:r>
                      <a:br>
                        <a:rPr lang="it-IT" sz="800" u="none" strike="noStrike" dirty="0">
                          <a:effectLst/>
                        </a:rPr>
                      </a:br>
                      <a:r>
                        <a:rPr lang="it-IT" sz="800" u="none" strike="noStrike" dirty="0">
                          <a:effectLst/>
                        </a:rPr>
                        <a:t>rispetto a classi/scuole con</a:t>
                      </a:r>
                      <a:br>
                        <a:rPr lang="it-IT" sz="800" u="none" strike="noStrike" dirty="0">
                          <a:effectLst/>
                        </a:rPr>
                      </a:br>
                      <a:r>
                        <a:rPr lang="it-IT" sz="800" u="none" strike="noStrike" dirty="0">
                          <a:effectLst/>
                        </a:rPr>
                        <a:t>background familiare </a:t>
                      </a:r>
                      <a:r>
                        <a:rPr lang="it-IT" sz="800" u="none" strike="noStrike" dirty="0" smtClean="0">
                          <a:effectLst/>
                        </a:rPr>
                        <a:t>simile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Background familiare</a:t>
                      </a:r>
                      <a:br>
                        <a:rPr lang="it-IT" sz="800" u="none" strike="noStrike" dirty="0">
                          <a:effectLst/>
                        </a:rPr>
                      </a:br>
                      <a:r>
                        <a:rPr lang="it-IT" sz="800" u="none" strike="noStrike" dirty="0">
                          <a:effectLst/>
                        </a:rPr>
                        <a:t>mediano degli studenti (3) (4)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Percentuale copertura</a:t>
                      </a:r>
                      <a:br>
                        <a:rPr lang="it-IT" sz="800" u="none" strike="noStrike" dirty="0">
                          <a:effectLst/>
                        </a:rPr>
                      </a:br>
                      <a:r>
                        <a:rPr lang="it-IT" sz="800" u="none" strike="noStrike" dirty="0">
                          <a:effectLst/>
                        </a:rPr>
                        <a:t>background (1c)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u="none" strike="noStrike" dirty="0">
                          <a:effectLst/>
                        </a:rPr>
                        <a:t>Punteggio Calabria</a:t>
                      </a:r>
                      <a:br>
                        <a:rPr lang="it-IT" sz="800" b="1" u="none" strike="noStrike" dirty="0">
                          <a:effectLst/>
                        </a:rPr>
                      </a:br>
                      <a:r>
                        <a:rPr lang="it-IT" sz="800" b="1" u="none" strike="noStrike" dirty="0">
                          <a:effectLst/>
                        </a:rPr>
                        <a:t>53,8 (5)</a:t>
                      </a:r>
                      <a:endParaRPr lang="it-IT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u="none" strike="noStrike" dirty="0">
                          <a:effectLst/>
                        </a:rPr>
                        <a:t>Punteggio Sud e isole</a:t>
                      </a:r>
                      <a:br>
                        <a:rPr lang="it-IT" sz="800" b="1" u="none" strike="noStrike" dirty="0">
                          <a:effectLst/>
                        </a:rPr>
                      </a:br>
                      <a:r>
                        <a:rPr lang="it-IT" sz="800" b="1" u="none" strike="noStrike" dirty="0">
                          <a:effectLst/>
                        </a:rPr>
                        <a:t>55,0 (5)</a:t>
                      </a:r>
                      <a:endParaRPr lang="it-IT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u="none" strike="noStrike" dirty="0">
                          <a:effectLst/>
                        </a:rPr>
                        <a:t>Punteggio Italia</a:t>
                      </a:r>
                      <a:br>
                        <a:rPr lang="it-IT" sz="800" b="1" u="none" strike="noStrike" dirty="0">
                          <a:effectLst/>
                        </a:rPr>
                      </a:br>
                      <a:r>
                        <a:rPr lang="it-IT" sz="800" b="1" u="none" strike="noStrike" dirty="0">
                          <a:effectLst/>
                        </a:rPr>
                        <a:t>58,1 (5)</a:t>
                      </a:r>
                      <a:endParaRPr lang="it-IT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6239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418011370501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55,0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73,3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190,7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-2,6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medio-basso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86,7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non significativamente differente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non significativamente differente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significativamente inferiore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/>
                </a:tc>
              </a:tr>
              <a:tr h="242222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418011370502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66,3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87,5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205,3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+3,7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alto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93,8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significativamente superiore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significativamente superiore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significativamente superiore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>
                    <a:solidFill>
                      <a:srgbClr val="92D050"/>
                    </a:solidFill>
                  </a:tcPr>
                </a:tc>
              </a:tr>
              <a:tr h="36239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418011370503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55,0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90,9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192,3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-2,6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medio-basso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90,9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non significativamente differente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non significativamente differente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significativamente inferiore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/>
                </a:tc>
              </a:tr>
              <a:tr h="242222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418011370504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72,5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77,8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217,2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+12,8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medio-alto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83,3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significativamente superiore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significativamente superiore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significativamente superiore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>
                    <a:solidFill>
                      <a:srgbClr val="92D050"/>
                    </a:solidFill>
                  </a:tcPr>
                </a:tc>
              </a:tr>
              <a:tr h="242222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418011370505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69,0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76,5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215,9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+12,1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medio-basso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76,5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significativamente superiore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significativamente superiore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significativamente superiore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>
                    <a:solidFill>
                      <a:srgbClr val="92D050"/>
                    </a:solidFill>
                  </a:tcPr>
                </a:tc>
              </a:tr>
              <a:tr h="242222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CSIC8AR007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u="none" strike="noStrike" dirty="0">
                          <a:effectLst/>
                        </a:rPr>
                        <a:t>63,1</a:t>
                      </a:r>
                      <a:endParaRPr lang="it-IT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81,8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203,7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+4,4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>
                          <a:effectLst/>
                        </a:rPr>
                        <a:t>medio-basso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86,4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significativamente superiore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significativamente superiore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u="none" strike="noStrike" dirty="0">
                          <a:effectLst/>
                        </a:rPr>
                        <a:t>significativamente superiore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02" marR="1902" marT="1902" marB="0" anchor="ctr"/>
                </a:tc>
              </a:tr>
            </a:tbl>
          </a:graphicData>
        </a:graphic>
      </p:graphicFrame>
      <p:sp>
        <p:nvSpPr>
          <p:cNvPr id="15" name="Rettangolo 14"/>
          <p:cNvSpPr/>
          <p:nvPr/>
        </p:nvSpPr>
        <p:spPr>
          <a:xfrm>
            <a:off x="323529" y="6002788"/>
            <a:ext cx="7805321" cy="10849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299720" marR="478790">
              <a:spcAft>
                <a:spcPts val="0"/>
              </a:spcAft>
            </a:pPr>
            <a:r>
              <a:rPr lang="it-IT" sz="900" b="1" dirty="0">
                <a:latin typeface="Times New Roman"/>
                <a:ea typeface="Times New Roman"/>
              </a:rPr>
              <a:t>Dalla tabella corrispondente si può evincere che la media della </a:t>
            </a:r>
            <a:r>
              <a:rPr lang="it-IT" sz="900" b="1" dirty="0" smtClean="0">
                <a:latin typeface="Times New Roman"/>
                <a:ea typeface="Times New Roman"/>
              </a:rPr>
              <a:t>nostra Istituzione </a:t>
            </a:r>
            <a:r>
              <a:rPr lang="it-IT" sz="900" b="1" dirty="0">
                <a:latin typeface="Times New Roman"/>
                <a:ea typeface="Times New Roman"/>
              </a:rPr>
              <a:t>nella prova di </a:t>
            </a:r>
            <a:r>
              <a:rPr lang="it-IT" sz="900" b="1" dirty="0" smtClean="0">
                <a:latin typeface="Times New Roman"/>
                <a:ea typeface="Times New Roman"/>
              </a:rPr>
              <a:t>ITALIANO(63,81) </a:t>
            </a:r>
            <a:r>
              <a:rPr lang="it-IT" sz="900" b="1" dirty="0">
                <a:latin typeface="Times New Roman"/>
                <a:ea typeface="Times New Roman"/>
              </a:rPr>
              <a:t>risulta superiore alla media della </a:t>
            </a:r>
            <a:r>
              <a:rPr lang="it-IT" sz="900" b="1" dirty="0" smtClean="0">
                <a:latin typeface="Times New Roman"/>
                <a:ea typeface="Times New Roman"/>
              </a:rPr>
              <a:t>Calabria (53,8), </a:t>
            </a:r>
            <a:r>
              <a:rPr lang="it-IT" sz="900" b="1" dirty="0">
                <a:latin typeface="Times New Roman"/>
                <a:ea typeface="Times New Roman"/>
              </a:rPr>
              <a:t>del Sud </a:t>
            </a:r>
            <a:r>
              <a:rPr lang="it-IT" sz="9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(55,0)</a:t>
            </a:r>
            <a:r>
              <a:rPr lang="it-IT" sz="900" b="1" dirty="0" smtClean="0">
                <a:latin typeface="Times New Roman"/>
                <a:ea typeface="Times New Roman"/>
              </a:rPr>
              <a:t>e </a:t>
            </a:r>
            <a:r>
              <a:rPr lang="it-IT" sz="900" b="1" dirty="0">
                <a:latin typeface="Times New Roman"/>
                <a:ea typeface="Times New Roman"/>
              </a:rPr>
              <a:t>dell’Italia </a:t>
            </a:r>
            <a:r>
              <a:rPr lang="it-IT" sz="900" b="1" dirty="0" smtClean="0">
                <a:latin typeface="Times New Roman"/>
                <a:ea typeface="Times New Roman"/>
              </a:rPr>
              <a:t>(58,1):</a:t>
            </a:r>
            <a:endParaRPr lang="it-IT" sz="900" b="1" dirty="0">
              <a:latin typeface="Times New Roman"/>
              <a:ea typeface="Times New Roman"/>
            </a:endParaRPr>
          </a:p>
          <a:p>
            <a:pPr marL="342900" lvl="0" indent="-342900">
              <a:lnSpc>
                <a:spcPts val="1465"/>
              </a:lnSpc>
              <a:spcBef>
                <a:spcPts val="15"/>
              </a:spcBef>
              <a:spcAft>
                <a:spcPts val="0"/>
              </a:spcAft>
              <a:buSzPts val="1200"/>
              <a:buFont typeface="Symbol"/>
              <a:buChar char=""/>
              <a:tabLst>
                <a:tab pos="756920" algn="l"/>
              </a:tabLst>
            </a:pPr>
            <a:r>
              <a:rPr lang="it-IT" sz="900" b="1" dirty="0" smtClean="0">
                <a:latin typeface="Times New Roman"/>
                <a:ea typeface="Symbol"/>
                <a:cs typeface="Symbol"/>
              </a:rPr>
              <a:t>tre classi</a:t>
            </a:r>
            <a:r>
              <a:rPr lang="it-IT" sz="900" b="1" spc="-5" dirty="0" smtClean="0">
                <a:latin typeface="Times New Roman"/>
                <a:ea typeface="Symbol"/>
                <a:cs typeface="Symbol"/>
              </a:rPr>
              <a:t> </a:t>
            </a:r>
            <a:r>
              <a:rPr lang="it-IT" sz="900" b="1" dirty="0" smtClean="0">
                <a:latin typeface="Times New Roman"/>
                <a:ea typeface="Symbol"/>
                <a:cs typeface="Symbol"/>
              </a:rPr>
              <a:t>hanno</a:t>
            </a:r>
            <a:r>
              <a:rPr lang="it-IT" sz="900" b="1" spc="-20" dirty="0" smtClean="0">
                <a:latin typeface="Times New Roman"/>
                <a:ea typeface="Symbol"/>
                <a:cs typeface="Symbol"/>
              </a:rPr>
              <a:t> </a:t>
            </a:r>
            <a:r>
              <a:rPr lang="it-IT" sz="900" b="1" dirty="0">
                <a:latin typeface="Times New Roman"/>
                <a:ea typeface="Symbol"/>
                <a:cs typeface="Symbol"/>
              </a:rPr>
              <a:t>fatto</a:t>
            </a:r>
            <a:r>
              <a:rPr lang="it-IT" sz="900" b="1" spc="-40" dirty="0">
                <a:latin typeface="Times New Roman"/>
                <a:ea typeface="Symbol"/>
                <a:cs typeface="Symbol"/>
              </a:rPr>
              <a:t> </a:t>
            </a:r>
            <a:r>
              <a:rPr lang="it-IT" sz="900" b="1" dirty="0">
                <a:latin typeface="Times New Roman"/>
                <a:ea typeface="Symbol"/>
                <a:cs typeface="Symbol"/>
              </a:rPr>
              <a:t>registrare</a:t>
            </a:r>
            <a:r>
              <a:rPr lang="it-IT" sz="900" b="1" spc="-25" dirty="0">
                <a:latin typeface="Times New Roman"/>
                <a:ea typeface="Symbol"/>
                <a:cs typeface="Symbol"/>
              </a:rPr>
              <a:t> </a:t>
            </a:r>
            <a:r>
              <a:rPr lang="it-IT" sz="900" b="1" dirty="0">
                <a:latin typeface="Times New Roman"/>
                <a:ea typeface="Symbol"/>
                <a:cs typeface="Symbol"/>
              </a:rPr>
              <a:t>risultati</a:t>
            </a:r>
            <a:r>
              <a:rPr lang="it-IT" sz="900" b="1" spc="10" dirty="0">
                <a:latin typeface="Times New Roman"/>
                <a:ea typeface="Symbol"/>
                <a:cs typeface="Symbol"/>
              </a:rPr>
              <a:t> </a:t>
            </a:r>
            <a:r>
              <a:rPr lang="it-IT" sz="900" b="1" dirty="0">
                <a:latin typeface="Times New Roman"/>
                <a:ea typeface="Symbol"/>
                <a:cs typeface="Symbol"/>
              </a:rPr>
              <a:t>significativamente</a:t>
            </a:r>
            <a:r>
              <a:rPr lang="it-IT" sz="900" b="1" spc="10" dirty="0">
                <a:latin typeface="Times New Roman"/>
                <a:ea typeface="Symbol"/>
                <a:cs typeface="Symbol"/>
              </a:rPr>
              <a:t> </a:t>
            </a:r>
            <a:r>
              <a:rPr lang="it-IT" sz="900" b="1" dirty="0">
                <a:latin typeface="Times New Roman"/>
                <a:ea typeface="Symbol"/>
                <a:cs typeface="Symbol"/>
              </a:rPr>
              <a:t>positivi </a:t>
            </a:r>
            <a:r>
              <a:rPr lang="it-IT" sz="900" b="1" dirty="0" smtClean="0">
                <a:latin typeface="Times New Roman"/>
                <a:ea typeface="Symbol"/>
                <a:cs typeface="Symbol"/>
              </a:rPr>
              <a:t> Classe </a:t>
            </a:r>
            <a:r>
              <a:rPr lang="it-IT" sz="900" b="1" dirty="0">
                <a:latin typeface="Times New Roman"/>
                <a:ea typeface="Symbol"/>
                <a:cs typeface="Symbol"/>
              </a:rPr>
              <a:t>5</a:t>
            </a:r>
            <a:r>
              <a:rPr lang="it-IT" sz="900" b="1" dirty="0" smtClean="0">
                <a:latin typeface="Times New Roman"/>
                <a:ea typeface="Symbol"/>
                <a:cs typeface="Symbol"/>
              </a:rPr>
              <a:t> B-Plesso </a:t>
            </a:r>
            <a:r>
              <a:rPr lang="it-IT" sz="900" b="1" dirty="0">
                <a:latin typeface="Times New Roman"/>
                <a:ea typeface="Symbol"/>
                <a:cs typeface="Symbol"/>
              </a:rPr>
              <a:t>Arte </a:t>
            </a:r>
            <a:r>
              <a:rPr lang="it-IT" sz="900" b="1" dirty="0">
                <a:latin typeface="Times New Roman"/>
                <a:ea typeface="Symbol"/>
                <a:cs typeface="Symbol"/>
              </a:rPr>
              <a:t> </a:t>
            </a:r>
            <a:r>
              <a:rPr lang="it-IT" sz="900" b="1" spc="-10" dirty="0" smtClean="0">
                <a:latin typeface="Times New Roman"/>
                <a:ea typeface="Symbol"/>
                <a:cs typeface="Symbol"/>
              </a:rPr>
              <a:t>Classe 5B Sorrenti  Classe </a:t>
            </a:r>
            <a:r>
              <a:rPr lang="it-IT" sz="900" b="1" spc="-10" dirty="0">
                <a:latin typeface="Times New Roman"/>
                <a:ea typeface="Symbol"/>
                <a:cs typeface="Symbol"/>
              </a:rPr>
              <a:t>5 A -Plesso  </a:t>
            </a:r>
            <a:r>
              <a:rPr lang="it-IT" sz="900" b="1" spc="-10" dirty="0" smtClean="0">
                <a:latin typeface="Times New Roman"/>
                <a:ea typeface="Symbol"/>
                <a:cs typeface="Symbol"/>
              </a:rPr>
              <a:t>Sole;</a:t>
            </a:r>
          </a:p>
          <a:p>
            <a:pPr marL="342900" lvl="0" indent="-342900">
              <a:lnSpc>
                <a:spcPts val="1465"/>
              </a:lnSpc>
              <a:spcBef>
                <a:spcPts val="15"/>
              </a:spcBef>
              <a:spcAft>
                <a:spcPts val="0"/>
              </a:spcAft>
              <a:buSzPts val="1200"/>
              <a:buFont typeface="Symbol"/>
              <a:buChar char=""/>
              <a:tabLst>
                <a:tab pos="756920" algn="l"/>
              </a:tabLst>
            </a:pPr>
            <a:r>
              <a:rPr lang="it-IT" sz="900" b="1" spc="-15" dirty="0" smtClean="0">
                <a:solidFill>
                  <a:prstClr val="black"/>
                </a:solidFill>
                <a:latin typeface="Times New Roman"/>
                <a:ea typeface="Symbol"/>
                <a:cs typeface="Symbol"/>
              </a:rPr>
              <a:t> </a:t>
            </a:r>
            <a:r>
              <a:rPr lang="it-IT" sz="900" b="1" spc="-15" dirty="0">
                <a:solidFill>
                  <a:prstClr val="black"/>
                </a:solidFill>
                <a:latin typeface="Times New Roman"/>
                <a:ea typeface="Symbol"/>
                <a:cs typeface="Symbol"/>
              </a:rPr>
              <a:t>due classi hanno fatto registrare punteggi non </a:t>
            </a:r>
            <a:r>
              <a:rPr lang="it-IT" sz="900" b="1" spc="-15" dirty="0" smtClean="0">
                <a:solidFill>
                  <a:prstClr val="black"/>
                </a:solidFill>
                <a:latin typeface="Times New Roman"/>
                <a:ea typeface="Symbol"/>
                <a:cs typeface="Symbol"/>
              </a:rPr>
              <a:t>significativamente differenti</a:t>
            </a:r>
          </a:p>
          <a:p>
            <a:pPr marL="342900" lvl="0" indent="-342900">
              <a:lnSpc>
                <a:spcPts val="1465"/>
              </a:lnSpc>
              <a:spcBef>
                <a:spcPts val="15"/>
              </a:spcBef>
              <a:spcAft>
                <a:spcPts val="0"/>
              </a:spcAft>
              <a:buSzPts val="1200"/>
              <a:buFont typeface="Symbol"/>
              <a:buChar char=""/>
              <a:tabLst>
                <a:tab pos="756920" algn="l"/>
              </a:tabLst>
            </a:pPr>
            <a:endParaRPr lang="it-IT" sz="900" b="1" dirty="0">
              <a:solidFill>
                <a:srgbClr val="00B050"/>
              </a:solidFill>
              <a:latin typeface="Times New Roman"/>
              <a:ea typeface="Symbol"/>
              <a:cs typeface="Symbol"/>
            </a:endParaRPr>
          </a:p>
          <a:p>
            <a:pPr lvl="0">
              <a:spcBef>
                <a:spcPts val="10"/>
              </a:spcBef>
              <a:spcAft>
                <a:spcPts val="0"/>
              </a:spcAft>
              <a:buSzPts val="1200"/>
              <a:tabLst>
                <a:tab pos="756920" algn="l"/>
              </a:tabLst>
            </a:pPr>
            <a:endParaRPr lang="it-IT" sz="900" spc="0" dirty="0">
              <a:effectLst/>
              <a:latin typeface="Times New Roman"/>
              <a:ea typeface="Symbol"/>
              <a:cs typeface="Symbol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592" y="2578560"/>
            <a:ext cx="566737" cy="161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232" y="2821924"/>
            <a:ext cx="566737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232" y="2132856"/>
            <a:ext cx="566737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86" y="4653136"/>
            <a:ext cx="566737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231" y="5301208"/>
            <a:ext cx="566737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960" y="5526633"/>
            <a:ext cx="566737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974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4495800" y="6019800"/>
            <a:ext cx="4572000" cy="4748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  <a:defRPr/>
            </a:pPr>
            <a:r>
              <a:rPr lang="it-IT" sz="800" b="1" kern="0" dirty="0">
                <a:solidFill>
                  <a:srgbClr val="FF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REFERENTE VALUTAZIONE</a:t>
            </a:r>
          </a:p>
          <a:p>
            <a:pPr algn="r">
              <a:lnSpc>
                <a:spcPct val="107000"/>
              </a:lnSpc>
              <a:spcAft>
                <a:spcPts val="800"/>
              </a:spcAft>
              <a:defRPr/>
            </a:pPr>
            <a:r>
              <a:rPr lang="it-IT" sz="900" b="1" kern="0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LOREDANA CAVALLI</a:t>
            </a:r>
          </a:p>
        </p:txBody>
      </p:sp>
      <p:sp>
        <p:nvSpPr>
          <p:cNvPr id="3" name="Rettangolo 2"/>
          <p:cNvSpPr/>
          <p:nvPr/>
        </p:nvSpPr>
        <p:spPr>
          <a:xfrm>
            <a:off x="827584" y="1214190"/>
            <a:ext cx="6984776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it-IT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</a:rPr>
              <a:t>DETTAGLI DELLA PROVA D’ITALIANO CLASSI </a:t>
            </a:r>
            <a:r>
              <a:rPr lang="it-IT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</a:rPr>
              <a:t>QUINTE </a:t>
            </a:r>
            <a:endParaRPr lang="it-IT" b="1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560825"/>
              </p:ext>
            </p:extLst>
          </p:nvPr>
        </p:nvGraphicFramePr>
        <p:xfrm>
          <a:off x="107504" y="2564902"/>
          <a:ext cx="8064895" cy="2143670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1086408"/>
                <a:gridCol w="768872"/>
                <a:gridCol w="1274977"/>
                <a:gridCol w="1192342"/>
                <a:gridCol w="1274977"/>
                <a:gridCol w="1192342"/>
                <a:gridCol w="1274977"/>
              </a:tblGrid>
              <a:tr h="26643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 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Testo narrativo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Testo espositivo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Riflessione sulla lingua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6643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u="none" strike="noStrike" dirty="0">
                          <a:effectLst/>
                        </a:rPr>
                        <a:t>Classi/Istituto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Punteggio medio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Punteggio Italia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Punteggio medio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Punteggio Italia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Punteggio medio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Punteggio Italia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</a:tr>
              <a:tr h="26643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418011370501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56,3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it-IT" sz="900" b="1" u="none" strike="noStrike" dirty="0">
                          <a:effectLst/>
                        </a:rPr>
                        <a:t>60,3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49,0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it-IT" sz="900" b="1" u="none" strike="noStrike" dirty="0">
                          <a:effectLst/>
                        </a:rPr>
                        <a:t>53,6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60,9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it-IT" sz="900" b="1" u="none" strike="noStrike" dirty="0">
                          <a:effectLst/>
                        </a:rPr>
                        <a:t>60,4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</a:tr>
              <a:tr h="26643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418011370502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61,8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65,7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74,0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6643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418011370503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60,9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50,0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52,0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6643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418011370504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74,7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68,0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75,0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6643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418011370505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66,4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67,5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75,4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6643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CSIC8AR007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u="none" strike="noStrike" dirty="0">
                          <a:effectLst/>
                        </a:rPr>
                        <a:t>64,1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59,5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66,3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340" marR="4340" marT="4340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ttangolo 8"/>
          <p:cNvSpPr/>
          <p:nvPr/>
        </p:nvSpPr>
        <p:spPr>
          <a:xfrm>
            <a:off x="107504" y="4941168"/>
            <a:ext cx="8064896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it-IT" sz="1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Per </a:t>
            </a:r>
            <a:r>
              <a:rPr lang="it-IT" sz="1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quanto riguarda le varie parti della prova di </a:t>
            </a:r>
            <a:r>
              <a:rPr lang="it-IT" sz="10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ITALIANO, </a:t>
            </a:r>
            <a:r>
              <a:rPr lang="it-IT" sz="1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si evidenzia</a:t>
            </a:r>
            <a:r>
              <a:rPr lang="it-IT" sz="1000" spc="-25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it-IT" sz="1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che</a:t>
            </a:r>
            <a:r>
              <a:rPr lang="it-IT" sz="1000" spc="-15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it-IT" sz="1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il</a:t>
            </a:r>
            <a:r>
              <a:rPr lang="it-IT" sz="1000" spc="-15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it-IT" sz="1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punteggio della</a:t>
            </a:r>
            <a:r>
              <a:rPr lang="it-IT" sz="1000" spc="-5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it-IT" sz="1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nostra</a:t>
            </a:r>
            <a:r>
              <a:rPr lang="it-IT" sz="1000" spc="-5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it-IT" sz="10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Istituzione</a:t>
            </a:r>
            <a:r>
              <a:rPr lang="it-IT" sz="1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it-IT" sz="1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risulta</a:t>
            </a:r>
            <a:r>
              <a:rPr lang="it-IT" sz="1000" spc="-2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it-IT" sz="1000" spc="-2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superiore </a:t>
            </a:r>
            <a:r>
              <a:rPr lang="it-IT" sz="1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alla</a:t>
            </a:r>
            <a:r>
              <a:rPr lang="it-IT" sz="1000" spc="-5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it-IT" sz="1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media nazionale. </a:t>
            </a:r>
            <a:r>
              <a:rPr lang="it-IT" sz="1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Tre classi  hanno  </a:t>
            </a:r>
            <a:r>
              <a:rPr lang="it-IT" sz="1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fatto registrare risultati </a:t>
            </a:r>
            <a:r>
              <a:rPr lang="it-IT" sz="1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superiori: nel </a:t>
            </a:r>
            <a:r>
              <a:rPr lang="it-IT" sz="1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testo narrativo, nel testo espositivo, nella riflessione </a:t>
            </a:r>
            <a:r>
              <a:rPr lang="it-IT" sz="1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linguistica.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0345" y="3933055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132" y="4194542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194541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950066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131" y="3404927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3215" y="3408038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408038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727" y="3926887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6946" y="4152759"/>
            <a:ext cx="5667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8968" y="3140968"/>
            <a:ext cx="59690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354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4959</TotalTime>
  <Words>1601</Words>
  <Application>Microsoft Office PowerPoint</Application>
  <PresentationFormat>Presentazione su schermo (4:3)</PresentationFormat>
  <Paragraphs>655</Paragraphs>
  <Slides>14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Austin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LOREDANA</dc:creator>
  <dc:description/>
  <cp:lastModifiedBy>Forciniti Cavalli</cp:lastModifiedBy>
  <cp:revision>522</cp:revision>
  <dcterms:created xsi:type="dcterms:W3CDTF">2018-09-09T20:28:48Z</dcterms:created>
  <dcterms:modified xsi:type="dcterms:W3CDTF">2024-09-09T06:04:32Z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MONITORAGGIO INVALSI 2021-2022 I.C CROSIA-MIRTO</vt:lpwstr>
  </property>
  <property fmtid="{D5CDD505-2E9C-101B-9397-08002B2CF9AE}" pid="3" name="SlideDescription">
    <vt:lpwstr/>
  </property>
</Properties>
</file>