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EDE42-36C2-46F0-9524-65B745423590}" type="datetimeFigureOut">
              <a:rPr lang="it-IT" smtClean="0"/>
              <a:t>28/11/2023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1612E-727A-4169-8FDB-0FA4C23EFF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0422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EDE42-36C2-46F0-9524-65B745423590}" type="datetimeFigureOut">
              <a:rPr lang="it-IT" smtClean="0"/>
              <a:t>28/11/2023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1612E-727A-4169-8FDB-0FA4C23EFF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4502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EDE42-36C2-46F0-9524-65B745423590}" type="datetimeFigureOut">
              <a:rPr lang="it-IT" smtClean="0"/>
              <a:t>28/11/2023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1612E-727A-4169-8FDB-0FA4C23EFFC8}" type="slidenum">
              <a:rPr lang="it-IT" smtClean="0"/>
              <a:t>‹N›</a:t>
            </a:fld>
            <a:endParaRPr lang="it-I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956836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EDE42-36C2-46F0-9524-65B745423590}" type="datetimeFigureOut">
              <a:rPr lang="it-IT" smtClean="0"/>
              <a:t>28/11/2023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1612E-727A-4169-8FDB-0FA4C23EFF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86246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EDE42-36C2-46F0-9524-65B745423590}" type="datetimeFigureOut">
              <a:rPr lang="it-IT" smtClean="0"/>
              <a:t>28/11/2023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1612E-727A-4169-8FDB-0FA4C23EFFC8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0076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EDE42-36C2-46F0-9524-65B745423590}" type="datetimeFigureOut">
              <a:rPr lang="it-IT" smtClean="0"/>
              <a:t>28/11/2023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1612E-727A-4169-8FDB-0FA4C23EFF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49769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EDE42-36C2-46F0-9524-65B745423590}" type="datetimeFigureOut">
              <a:rPr lang="it-IT" smtClean="0"/>
              <a:t>28/11/2023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1612E-727A-4169-8FDB-0FA4C23EFF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12519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EDE42-36C2-46F0-9524-65B745423590}" type="datetimeFigureOut">
              <a:rPr lang="it-IT" smtClean="0"/>
              <a:t>28/11/2023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1612E-727A-4169-8FDB-0FA4C23EFF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4803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EDE42-36C2-46F0-9524-65B745423590}" type="datetimeFigureOut">
              <a:rPr lang="it-IT" smtClean="0"/>
              <a:t>28/11/2023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1612E-727A-4169-8FDB-0FA4C23EFF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4004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EDE42-36C2-46F0-9524-65B745423590}" type="datetimeFigureOut">
              <a:rPr lang="it-IT" smtClean="0"/>
              <a:t>28/11/2023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1612E-727A-4169-8FDB-0FA4C23EFF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0335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EDE42-36C2-46F0-9524-65B745423590}" type="datetimeFigureOut">
              <a:rPr lang="it-IT" smtClean="0"/>
              <a:t>28/11/2023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1612E-727A-4169-8FDB-0FA4C23EFF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898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EDE42-36C2-46F0-9524-65B745423590}" type="datetimeFigureOut">
              <a:rPr lang="it-IT" smtClean="0"/>
              <a:t>28/11/2023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1612E-727A-4169-8FDB-0FA4C23EFF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0490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EDE42-36C2-46F0-9524-65B745423590}" type="datetimeFigureOut">
              <a:rPr lang="it-IT" smtClean="0"/>
              <a:t>28/11/2023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1612E-727A-4169-8FDB-0FA4C23EFF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1411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EDE42-36C2-46F0-9524-65B745423590}" type="datetimeFigureOut">
              <a:rPr lang="it-IT" smtClean="0"/>
              <a:t>28/11/2023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1612E-727A-4169-8FDB-0FA4C23EFF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337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EDE42-36C2-46F0-9524-65B745423590}" type="datetimeFigureOut">
              <a:rPr lang="it-IT" smtClean="0"/>
              <a:t>28/11/2023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1612E-727A-4169-8FDB-0FA4C23EFF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4915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EDE42-36C2-46F0-9524-65B745423590}" type="datetimeFigureOut">
              <a:rPr lang="it-IT" smtClean="0"/>
              <a:t>28/11/2023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1612E-727A-4169-8FDB-0FA4C23EFF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1245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EDE42-36C2-46F0-9524-65B745423590}" type="datetimeFigureOut">
              <a:rPr lang="it-IT" smtClean="0"/>
              <a:t>28/11/2023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121612E-727A-4169-8FDB-0FA4C23EFF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0149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lcgil.it/leggi-normative/documenti/decreti-ministeriali/decreto-ministeriale-176-del-30-agosto-2023-agenda-sud.flc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07067" y="266330"/>
            <a:ext cx="8897562" cy="1358284"/>
          </a:xfrm>
        </p:spPr>
        <p:txBody>
          <a:bodyPr/>
          <a:lstStyle/>
          <a:p>
            <a:r>
              <a:rPr lang="it-IT" sz="40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 Scuola 2014-2020 e Agenda sud</a:t>
            </a:r>
            <a:br>
              <a:rPr lang="it-IT" sz="40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it-IT" sz="40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5623" y="1322773"/>
            <a:ext cx="10120544" cy="5113538"/>
          </a:xfrm>
        </p:spPr>
        <p:txBody>
          <a:bodyPr>
            <a:normAutofit/>
          </a:bodyPr>
          <a:lstStyle/>
          <a:p>
            <a:pPr algn="l"/>
            <a:r>
              <a:rPr lang="it-IT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il </a:t>
            </a:r>
            <a:r>
              <a:rPr lang="it-IT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it-IT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ecreto </a:t>
            </a:r>
            <a:r>
              <a:rPr lang="it-IT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M</a:t>
            </a:r>
            <a:r>
              <a:rPr lang="it-IT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inisteriale </a:t>
            </a:r>
            <a:r>
              <a:rPr lang="it-IT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176 del 30 agosto </a:t>
            </a:r>
            <a:r>
              <a:rPr lang="it-IT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2023</a:t>
            </a:r>
            <a:endParaRPr lang="it-IT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it-IT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ASSEGNA</a:t>
            </a:r>
            <a:r>
              <a:rPr lang="it-IT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b="1" dirty="0" smtClean="0"/>
              <a:t>euro </a:t>
            </a:r>
            <a:r>
              <a:rPr lang="it-IT" b="1" dirty="0"/>
              <a:t>184.800.000,00</a:t>
            </a:r>
            <a:r>
              <a:rPr lang="it-IT" dirty="0"/>
              <a:t> </a:t>
            </a:r>
            <a:r>
              <a:rPr lang="it-IT" dirty="0" smtClean="0"/>
              <a:t>EURO in </a:t>
            </a:r>
            <a:r>
              <a:rPr lang="it-IT" dirty="0"/>
              <a:t>favore delle </a:t>
            </a:r>
            <a:r>
              <a:rPr lang="it-IT" b="1" dirty="0"/>
              <a:t>1.906 scuole statali primarie delle regioni del Mezzogiorno</a:t>
            </a:r>
            <a:r>
              <a:rPr lang="it-IT" dirty="0"/>
              <a:t>. a </a:t>
            </a:r>
            <a:r>
              <a:rPr lang="it-IT" dirty="0" smtClean="0"/>
              <a:t>valere:</a:t>
            </a: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it-IT" dirty="0"/>
              <a:t>P</a:t>
            </a:r>
            <a:r>
              <a:rPr lang="it-IT" dirty="0" smtClean="0"/>
              <a:t>er </a:t>
            </a:r>
            <a:r>
              <a:rPr lang="it-IT" dirty="0"/>
              <a:t>euro 92.400.000,00 </a:t>
            </a:r>
            <a:r>
              <a:rPr lang="it-IT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sul PON "Per la scuola" 2014- 2020 per l'anno scolastico </a:t>
            </a:r>
            <a:r>
              <a:rPr lang="it-IT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2023-2024</a:t>
            </a:r>
            <a:r>
              <a:rPr lang="it-IT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it-IT" dirty="0"/>
              <a:t>P</a:t>
            </a:r>
            <a:r>
              <a:rPr lang="it-IT" dirty="0" smtClean="0"/>
              <a:t>er </a:t>
            </a:r>
            <a:r>
              <a:rPr lang="it-IT" dirty="0"/>
              <a:t>euro 92.400.000,00 sul Programma nazionale "PN Scuola e competenze 2021- 2027" per l'anno scolastico 2024-2025.</a:t>
            </a:r>
          </a:p>
          <a:p>
            <a:pPr algn="l"/>
            <a:r>
              <a:rPr lang="it-IT" b="1" dirty="0">
                <a:solidFill>
                  <a:srgbClr val="FF0000"/>
                </a:solidFill>
              </a:rPr>
              <a:t>Nell’allegato 2 al decreto sono indicate le 1906 scuole primarie</a:t>
            </a:r>
            <a:r>
              <a:rPr lang="it-IT" dirty="0"/>
              <a:t> finanziate con i Programmi operativi 2014-2020 e 2021 -2027. </a:t>
            </a:r>
            <a:r>
              <a:rPr lang="it-IT" sz="1600" b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NOI CI SIAMO</a:t>
            </a:r>
          </a:p>
          <a:p>
            <a:pPr algn="l"/>
            <a:r>
              <a:rPr lang="it-IT" dirty="0" smtClean="0"/>
              <a:t>Le</a:t>
            </a:r>
            <a:r>
              <a:rPr lang="it-IT" dirty="0"/>
              <a:t> </a:t>
            </a:r>
            <a:r>
              <a:rPr lang="it-IT" b="1" dirty="0"/>
              <a:t>scuole sono state ripartite in </a:t>
            </a:r>
            <a:r>
              <a:rPr lang="it-IT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fasce</a:t>
            </a:r>
            <a:r>
              <a:rPr lang="it-IT" dirty="0"/>
              <a:t> con finanziamenti rispettivamente di 140 mila euro </a:t>
            </a:r>
            <a:r>
              <a:rPr lang="it-IT" dirty="0" smtClean="0"/>
              <a:t>(813 </a:t>
            </a:r>
            <a:r>
              <a:rPr lang="it-IT" dirty="0"/>
              <a:t>scuola), </a:t>
            </a:r>
            <a:r>
              <a:rPr lang="it-IT" b="1" u="sng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 mila euro (390 scuole)</a:t>
            </a:r>
            <a:r>
              <a:rPr lang="it-IT" b="1" dirty="0">
                <a:solidFill>
                  <a:srgbClr val="FF0000"/>
                </a:solidFill>
              </a:rPr>
              <a:t>, </a:t>
            </a:r>
            <a:r>
              <a:rPr lang="it-IT" dirty="0"/>
              <a:t>60 mila euro (448 scuole), 20 mila euro </a:t>
            </a:r>
            <a:r>
              <a:rPr lang="it-IT" dirty="0" smtClean="0"/>
              <a:t>(255 </a:t>
            </a:r>
            <a:r>
              <a:rPr lang="it-IT" dirty="0"/>
              <a:t>scuole</a:t>
            </a:r>
            <a:r>
              <a:rPr lang="it-IT" dirty="0" smtClean="0"/>
              <a:t>).</a:t>
            </a:r>
          </a:p>
          <a:p>
            <a:pPr algn="l"/>
            <a:r>
              <a:rPr lang="it-IT" b="1" dirty="0"/>
              <a:t>l’Autorità di gestione dei Programmi Operativi </a:t>
            </a:r>
            <a:r>
              <a:rPr lang="it-IT" b="1" dirty="0" smtClean="0"/>
              <a:t>ha provveduto con </a:t>
            </a:r>
            <a:r>
              <a:rPr lang="it-IT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nota 134894 del 21 Novembre 2023 </a:t>
            </a:r>
            <a:r>
              <a:rPr lang="it-IT" b="1" dirty="0"/>
              <a:t>ad emanare </a:t>
            </a:r>
            <a:r>
              <a:rPr lang="it-IT" dirty="0" smtClean="0"/>
              <a:t>l’Avviso </a:t>
            </a:r>
            <a:r>
              <a:rPr lang="it-IT" b="1" dirty="0" smtClean="0"/>
              <a:t>di </a:t>
            </a:r>
            <a:r>
              <a:rPr lang="it-IT" b="1" dirty="0"/>
              <a:t>adesione per le scuole primarie statali del </a:t>
            </a:r>
            <a:r>
              <a:rPr lang="it-IT" b="1" dirty="0" smtClean="0"/>
              <a:t>Mezzogiorno - Adesione </a:t>
            </a:r>
            <a:r>
              <a:rPr lang="it-IT" b="1" dirty="0"/>
              <a:t>con presentazione del progetto entro </a:t>
            </a:r>
            <a:r>
              <a:rPr lang="it-IT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19 gennaio </a:t>
            </a:r>
            <a:r>
              <a:rPr lang="it-IT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</a:t>
            </a:r>
            <a:r>
              <a:rPr lang="it-IT" b="1" dirty="0"/>
              <a:t> </a:t>
            </a:r>
            <a:r>
              <a:rPr lang="it-IT" b="1" dirty="0" smtClean="0"/>
              <a:t>– pubblicando anche il manuale di adesione.</a:t>
            </a:r>
          </a:p>
          <a:p>
            <a:pPr algn="l"/>
            <a:endParaRPr lang="it-IT" dirty="0"/>
          </a:p>
          <a:p>
            <a:pPr algn="l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02664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07067" y="266330"/>
            <a:ext cx="8897562" cy="1358284"/>
          </a:xfrm>
        </p:spPr>
        <p:txBody>
          <a:bodyPr/>
          <a:lstStyle/>
          <a:p>
            <a:r>
              <a:rPr lang="it-IT" sz="40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 Scuola 2014-2020 e Agenda sud</a:t>
            </a:r>
            <a:br>
              <a:rPr lang="it-IT" sz="40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it-IT" sz="40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30315" y="945472"/>
            <a:ext cx="10385805" cy="5113538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Di seguito lo</a:t>
            </a:r>
            <a:r>
              <a:rPr lang="it-IT" u="sng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it-IT" b="1" u="sng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it-IT" b="1" u="sng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chema </a:t>
            </a:r>
            <a:r>
              <a:rPr lang="it-IT" b="1" u="sng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it-IT" b="1" u="sng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intetico</a:t>
            </a:r>
            <a:r>
              <a:rPr lang="it-IT" dirty="0"/>
              <a:t> delle tipologie di attività finanziate</a:t>
            </a:r>
          </a:p>
          <a:p>
            <a:pPr algn="l"/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5057"/>
              </p:ext>
            </p:extLst>
          </p:nvPr>
        </p:nvGraphicFramePr>
        <p:xfrm>
          <a:off x="700350" y="1420035"/>
          <a:ext cx="10512148" cy="5318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1941">
                  <a:extLst>
                    <a:ext uri="{9D8B030D-6E8A-4147-A177-3AD203B41FA5}">
                      <a16:colId xmlns:a16="http://schemas.microsoft.com/office/drawing/2014/main" val="2303092034"/>
                    </a:ext>
                  </a:extLst>
                </a:gridCol>
                <a:gridCol w="1721516">
                  <a:extLst>
                    <a:ext uri="{9D8B030D-6E8A-4147-A177-3AD203B41FA5}">
                      <a16:colId xmlns:a16="http://schemas.microsoft.com/office/drawing/2014/main" val="3877910625"/>
                    </a:ext>
                  </a:extLst>
                </a:gridCol>
                <a:gridCol w="2221611">
                  <a:extLst>
                    <a:ext uri="{9D8B030D-6E8A-4147-A177-3AD203B41FA5}">
                      <a16:colId xmlns:a16="http://schemas.microsoft.com/office/drawing/2014/main" val="2614741911"/>
                    </a:ext>
                  </a:extLst>
                </a:gridCol>
                <a:gridCol w="1862869">
                  <a:extLst>
                    <a:ext uri="{9D8B030D-6E8A-4147-A177-3AD203B41FA5}">
                      <a16:colId xmlns:a16="http://schemas.microsoft.com/office/drawing/2014/main" val="2965010930"/>
                    </a:ext>
                  </a:extLst>
                </a:gridCol>
                <a:gridCol w="1944211">
                  <a:extLst>
                    <a:ext uri="{9D8B030D-6E8A-4147-A177-3AD203B41FA5}">
                      <a16:colId xmlns:a16="http://schemas.microsoft.com/office/drawing/2014/main" val="1491940815"/>
                    </a:ext>
                  </a:extLst>
                </a:gridCol>
              </a:tblGrid>
              <a:tr h="902113">
                <a:tc>
                  <a:txBody>
                    <a:bodyPr/>
                    <a:lstStyle/>
                    <a:p>
                      <a:pPr algn="ctr" fontAlgn="t"/>
                      <a:r>
                        <a:rPr lang="it-IT" b="1" dirty="0">
                          <a:effectLst/>
                        </a:rPr>
                        <a:t>PRIORITÀ DI INVESTIMENTO</a:t>
                      </a:r>
                      <a:endParaRPr lang="it-IT" b="0" dirty="0">
                        <a:effectLst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b="1">
                          <a:effectLst/>
                        </a:rPr>
                        <a:t>OBIETTIVO SPECIFICO</a:t>
                      </a:r>
                      <a:endParaRPr lang="it-IT" b="0">
                        <a:effectLst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b="1">
                          <a:effectLst/>
                        </a:rPr>
                        <a:t>AZIONE</a:t>
                      </a:r>
                      <a:endParaRPr lang="it-IT" b="0">
                        <a:effectLst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b="1">
                          <a:effectLst/>
                        </a:rPr>
                        <a:t>Sotto-azione poste a bando</a:t>
                      </a:r>
                      <a:endParaRPr lang="it-IT" b="0">
                        <a:effectLst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b="1" dirty="0">
                          <a:effectLst/>
                        </a:rPr>
                        <a:t>Tipo di intervento</a:t>
                      </a:r>
                      <a:endParaRPr lang="it-IT" b="0" dirty="0">
                        <a:effectLst/>
                      </a:endParaRPr>
                    </a:p>
                    <a:p>
                      <a:pPr algn="ctr" fontAlgn="t"/>
                      <a:r>
                        <a:rPr lang="it-IT" b="1" dirty="0">
                          <a:effectLst/>
                        </a:rPr>
                        <a:t>(modulo)</a:t>
                      </a:r>
                      <a:endParaRPr lang="it-IT" b="0" dirty="0">
                        <a:effectLst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2847582144"/>
                  </a:ext>
                </a:extLst>
              </a:tr>
              <a:tr h="4416005">
                <a:tc>
                  <a:txBody>
                    <a:bodyPr/>
                    <a:lstStyle/>
                    <a:p>
                      <a:r>
                        <a:rPr lang="it-IT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10.1 - Ridurre e prevenire l'abbandono</a:t>
                      </a:r>
                      <a:r>
                        <a:rPr lang="it-IT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scolastico precoce e promuovere la parità di accesso all'istruzione prescolare, primaria e secondaria di elevata qualità, inclusi i percorsi di istruzione (formale, non formale e informale) che consentano di riprendere percorsi di istruzione e formazione.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10.2 Miglioramento delle competenze chiave degli allievi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10.2.2 “Azioni di integrazione e</a:t>
                      </a:r>
                    </a:p>
                    <a:p>
                      <a:r>
                        <a:rPr lang="it-IT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potenziamento delle aree disciplinari di base con particolare riferimento al I e al II ciclo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10.2.2A </a:t>
                      </a:r>
                      <a:r>
                        <a:rPr lang="it-IT" sz="1800" b="0" i="0" u="none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Competenze</a:t>
                      </a:r>
                    </a:p>
                    <a:p>
                      <a:r>
                        <a:rPr lang="it-IT" sz="1800" b="0" i="0" u="none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di base”</a:t>
                      </a:r>
                      <a:endParaRPr lang="it-IT" u="none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it-IT" sz="1800" b="1" i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Lingua madre (Italiano L1)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it-IT" sz="1800" b="1" i="1" kern="1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it-IT" sz="1800" b="1" i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Italiano per stranieri (L2)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it-IT" sz="1800" b="1" i="1" kern="1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it-IT" sz="1800" b="1" i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Lingua Inglese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it-IT" sz="1800" b="1" i="1" kern="1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it-IT" sz="1800" b="1" i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Matematica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517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6907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07067" y="266330"/>
            <a:ext cx="8897562" cy="1358284"/>
          </a:xfrm>
        </p:spPr>
        <p:txBody>
          <a:bodyPr/>
          <a:lstStyle/>
          <a:p>
            <a:r>
              <a:rPr lang="it-IT" sz="40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 Scuola 2014-2020 e Agenda sud</a:t>
            </a:r>
            <a:br>
              <a:rPr lang="it-IT" sz="40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it-IT" sz="40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5623" y="1322773"/>
            <a:ext cx="10120544" cy="5113538"/>
          </a:xfrm>
        </p:spPr>
        <p:txBody>
          <a:bodyPr>
            <a:normAutofit/>
          </a:bodyPr>
          <a:lstStyle/>
          <a:p>
            <a:pPr algn="ctr"/>
            <a:r>
              <a:rPr lang="it-IT" sz="1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ARTICOLAZIONE DEL PROGETTO</a:t>
            </a:r>
          </a:p>
          <a:p>
            <a:pPr algn="l"/>
            <a:r>
              <a:rPr lang="it-IT" sz="2400" dirty="0" smtClean="0">
                <a:solidFill>
                  <a:schemeClr val="tx1"/>
                </a:solidFill>
              </a:rPr>
              <a:t>Il</a:t>
            </a:r>
            <a:r>
              <a:rPr lang="it-IT" sz="2400" dirty="0">
                <a:solidFill>
                  <a:schemeClr val="tx1"/>
                </a:solidFill>
              </a:rPr>
              <a:t> </a:t>
            </a:r>
            <a:r>
              <a:rPr lang="it-IT" sz="2400" b="1" dirty="0">
                <a:solidFill>
                  <a:schemeClr val="tx1"/>
                </a:solidFill>
              </a:rPr>
              <a:t>progetto si compone di moduli/attività</a:t>
            </a:r>
            <a:r>
              <a:rPr lang="it-IT" sz="2400" dirty="0">
                <a:solidFill>
                  <a:schemeClr val="tx1"/>
                </a:solidFill>
              </a:rPr>
              <a:t> che vanno ad integrare il Piano triennale dell’offerta formativa della scuola. </a:t>
            </a:r>
            <a:endParaRPr lang="it-IT" sz="2400" dirty="0" smtClean="0">
              <a:solidFill>
                <a:schemeClr val="tx1"/>
              </a:solidFill>
            </a:endParaRPr>
          </a:p>
          <a:p>
            <a:pPr algn="l"/>
            <a:r>
              <a:rPr lang="it-IT" sz="2400" b="1" dirty="0" smtClean="0">
                <a:solidFill>
                  <a:schemeClr val="tx1"/>
                </a:solidFill>
              </a:rPr>
              <a:t>Per </a:t>
            </a:r>
            <a:r>
              <a:rPr lang="it-IT" sz="2400" b="1" dirty="0">
                <a:solidFill>
                  <a:schemeClr val="tx1"/>
                </a:solidFill>
              </a:rPr>
              <a:t>moduli si intendono i singoli interventi all’interno del progetto</a:t>
            </a:r>
            <a:r>
              <a:rPr lang="it-IT" sz="2400" dirty="0">
                <a:solidFill>
                  <a:schemeClr val="tx1"/>
                </a:solidFill>
              </a:rPr>
              <a:t> e sono contraddistinti da una specifica configurazione in termini di ambito disciplinare/tematico, durata e figure professionali coinvolte (alcune obbligatorie – “esperto” e “tutor” – e altre facoltative).</a:t>
            </a:r>
          </a:p>
          <a:p>
            <a:pPr algn="l"/>
            <a:r>
              <a:rPr lang="it-IT" sz="2400" dirty="0">
                <a:solidFill>
                  <a:schemeClr val="tx1"/>
                </a:solidFill>
              </a:rPr>
              <a:t>Per le </a:t>
            </a:r>
            <a:r>
              <a:rPr lang="it-IT" sz="2400" b="1" dirty="0">
                <a:solidFill>
                  <a:schemeClr val="tx1"/>
                </a:solidFill>
              </a:rPr>
              <a:t>azioni di integrazione e potenziamento delle aree disciplinari di base</a:t>
            </a:r>
            <a:r>
              <a:rPr lang="it-IT" sz="2400" dirty="0">
                <a:solidFill>
                  <a:schemeClr val="tx1"/>
                </a:solidFill>
              </a:rPr>
              <a:t> </a:t>
            </a:r>
            <a:r>
              <a:rPr lang="it-IT" sz="2400" dirty="0" smtClean="0">
                <a:solidFill>
                  <a:schemeClr val="tx1"/>
                </a:solidFill>
              </a:rPr>
              <a:t>(Lingua </a:t>
            </a:r>
            <a:r>
              <a:rPr lang="it-IT" sz="2400" dirty="0">
                <a:solidFill>
                  <a:schemeClr val="tx1"/>
                </a:solidFill>
              </a:rPr>
              <a:t>I</a:t>
            </a:r>
            <a:r>
              <a:rPr lang="it-IT" sz="2400" dirty="0" smtClean="0">
                <a:solidFill>
                  <a:schemeClr val="tx1"/>
                </a:solidFill>
              </a:rPr>
              <a:t>taliana, Lingua </a:t>
            </a:r>
            <a:r>
              <a:rPr lang="it-IT" sz="2400" dirty="0">
                <a:solidFill>
                  <a:schemeClr val="tx1"/>
                </a:solidFill>
              </a:rPr>
              <a:t>I</a:t>
            </a:r>
            <a:r>
              <a:rPr lang="it-IT" sz="2400" dirty="0" smtClean="0">
                <a:solidFill>
                  <a:schemeClr val="tx1"/>
                </a:solidFill>
              </a:rPr>
              <a:t>nglese</a:t>
            </a:r>
            <a:r>
              <a:rPr lang="it-IT" sz="2400" dirty="0">
                <a:solidFill>
                  <a:schemeClr val="tx1"/>
                </a:solidFill>
              </a:rPr>
              <a:t>, </a:t>
            </a:r>
            <a:r>
              <a:rPr lang="it-IT" sz="2400" dirty="0" smtClean="0">
                <a:solidFill>
                  <a:schemeClr val="tx1"/>
                </a:solidFill>
              </a:rPr>
              <a:t>Matematica</a:t>
            </a:r>
            <a:r>
              <a:rPr lang="it-IT" sz="2400" dirty="0">
                <a:solidFill>
                  <a:schemeClr val="tx1"/>
                </a:solidFill>
              </a:rPr>
              <a:t>), </a:t>
            </a:r>
            <a:r>
              <a:rPr lang="it-IT" sz="2400" b="1" dirty="0">
                <a:solidFill>
                  <a:schemeClr val="tx1"/>
                </a:solidFill>
              </a:rPr>
              <a:t>i moduli hanno durata </a:t>
            </a:r>
            <a:r>
              <a:rPr lang="it-IT" sz="2400" b="1" dirty="0">
                <a:solidFill>
                  <a:srgbClr val="FF0000"/>
                </a:solidFill>
              </a:rPr>
              <a:t>di 30 e 60 ore</a:t>
            </a:r>
            <a:r>
              <a:rPr lang="it-IT" sz="2400" dirty="0">
                <a:solidFill>
                  <a:srgbClr val="FF0000"/>
                </a:solidFill>
              </a:rPr>
              <a:t>.</a:t>
            </a:r>
            <a:r>
              <a:rPr lang="it-IT" sz="2400" dirty="0">
                <a:solidFill>
                  <a:schemeClr val="tx1"/>
                </a:solidFill>
              </a:rPr>
              <a:t> </a:t>
            </a:r>
            <a:endParaRPr lang="it-IT" sz="2400" dirty="0" smtClean="0">
              <a:solidFill>
                <a:schemeClr val="tx1"/>
              </a:solidFill>
            </a:endParaRPr>
          </a:p>
          <a:p>
            <a:pPr algn="l"/>
            <a:r>
              <a:rPr lang="it-IT" sz="2400" dirty="0" smtClean="0">
                <a:solidFill>
                  <a:schemeClr val="tx1"/>
                </a:solidFill>
              </a:rPr>
              <a:t>Solo </a:t>
            </a:r>
            <a:r>
              <a:rPr lang="it-IT" sz="2400" dirty="0">
                <a:solidFill>
                  <a:schemeClr val="tx1"/>
                </a:solidFill>
              </a:rPr>
              <a:t>per </a:t>
            </a:r>
            <a:r>
              <a:rPr lang="it-IT" sz="2400" b="1" dirty="0">
                <a:solidFill>
                  <a:schemeClr val="tx1"/>
                </a:solidFill>
              </a:rPr>
              <a:t>la </a:t>
            </a:r>
            <a:r>
              <a:rPr lang="it-IT" sz="2400" b="1" dirty="0" smtClean="0">
                <a:solidFill>
                  <a:schemeClr val="tx1"/>
                </a:solidFill>
              </a:rPr>
              <a:t>Lingua </a:t>
            </a:r>
            <a:r>
              <a:rPr lang="it-IT" sz="2400" b="1" dirty="0">
                <a:solidFill>
                  <a:schemeClr val="tx1"/>
                </a:solidFill>
              </a:rPr>
              <a:t>I</a:t>
            </a:r>
            <a:r>
              <a:rPr lang="it-IT" sz="2400" b="1" dirty="0" smtClean="0">
                <a:solidFill>
                  <a:schemeClr val="tx1"/>
                </a:solidFill>
              </a:rPr>
              <a:t>nglese</a:t>
            </a:r>
            <a:r>
              <a:rPr lang="it-IT" sz="2400" dirty="0">
                <a:solidFill>
                  <a:schemeClr val="tx1"/>
                </a:solidFill>
              </a:rPr>
              <a:t> percorsi potranno, a discrezione della scuola, esse </a:t>
            </a:r>
            <a:r>
              <a:rPr lang="it-IT" sz="2400" b="1" u="sng" dirty="0">
                <a:solidFill>
                  <a:srgbClr val="FF0000"/>
                </a:solidFill>
              </a:rPr>
              <a:t>anche di 100 ore</a:t>
            </a:r>
            <a:r>
              <a:rPr lang="it-IT" sz="2400" dirty="0">
                <a:solidFill>
                  <a:schemeClr val="tx1"/>
                </a:solidFill>
              </a:rPr>
              <a:t>.</a:t>
            </a:r>
          </a:p>
          <a:p>
            <a:pPr algn="l"/>
            <a:endParaRPr lang="it-IT" sz="2400" dirty="0"/>
          </a:p>
          <a:p>
            <a:pPr algn="l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1646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07067" y="266330"/>
            <a:ext cx="8897562" cy="1358284"/>
          </a:xfrm>
        </p:spPr>
        <p:txBody>
          <a:bodyPr/>
          <a:lstStyle/>
          <a:p>
            <a:r>
              <a:rPr lang="it-IT" sz="40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 Scuola 2014-2020 e Agenda sud</a:t>
            </a:r>
            <a:br>
              <a:rPr lang="it-IT" sz="40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it-IT" sz="40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5623" y="1322773"/>
            <a:ext cx="10120544" cy="5113538"/>
          </a:xfrm>
        </p:spPr>
        <p:txBody>
          <a:bodyPr>
            <a:normAutofit/>
          </a:bodyPr>
          <a:lstStyle/>
          <a:p>
            <a:pPr algn="l"/>
            <a:r>
              <a:rPr lang="it-IT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SCUOLE  </a:t>
            </a:r>
            <a:r>
              <a:rPr lang="it-IT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DEVONO:</a:t>
            </a:r>
          </a:p>
          <a:p>
            <a:pPr algn="l"/>
            <a:endParaRPr lang="it-IT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>
              <a:spcBef>
                <a:spcPts val="0"/>
              </a:spcBef>
            </a:pPr>
            <a:r>
              <a:rPr lang="it-IT" dirty="0" smtClean="0">
                <a:solidFill>
                  <a:schemeClr val="tx1"/>
                </a:solidFill>
              </a:rPr>
              <a:t>1</a:t>
            </a:r>
            <a:r>
              <a:rPr lang="it-IT" dirty="0">
                <a:solidFill>
                  <a:schemeClr val="tx1"/>
                </a:solidFill>
              </a:rPr>
              <a:t>) </a:t>
            </a:r>
            <a:r>
              <a:rPr lang="it-IT" b="1" dirty="0">
                <a:solidFill>
                  <a:schemeClr val="tx1"/>
                </a:solidFill>
              </a:rPr>
              <a:t>P</a:t>
            </a:r>
            <a:r>
              <a:rPr lang="it-IT" b="1" dirty="0" smtClean="0">
                <a:solidFill>
                  <a:schemeClr val="tx1"/>
                </a:solidFill>
              </a:rPr>
              <a:t>redisporre </a:t>
            </a:r>
            <a:r>
              <a:rPr lang="it-IT" b="1" dirty="0">
                <a:solidFill>
                  <a:schemeClr val="tx1"/>
                </a:solidFill>
              </a:rPr>
              <a:t>un Progetto</a:t>
            </a:r>
            <a:r>
              <a:rPr lang="it-IT" dirty="0">
                <a:solidFill>
                  <a:schemeClr val="tx1"/>
                </a:solidFill>
              </a:rPr>
              <a:t>, che deve essere </a:t>
            </a:r>
            <a:r>
              <a:rPr lang="it-IT" b="1" dirty="0">
                <a:solidFill>
                  <a:schemeClr val="tx1"/>
                </a:solidFill>
              </a:rPr>
              <a:t>approvato dagli Organi collegiali </a:t>
            </a:r>
            <a:r>
              <a:rPr lang="it-IT" dirty="0">
                <a:solidFill>
                  <a:schemeClr val="tx1"/>
                </a:solidFill>
              </a:rPr>
              <a:t>(Collegio dei </a:t>
            </a:r>
            <a:r>
              <a:rPr lang="it-IT" dirty="0" smtClean="0">
                <a:solidFill>
                  <a:schemeClr val="tx1"/>
                </a:solidFill>
              </a:rPr>
              <a:t>  </a:t>
            </a:r>
          </a:p>
          <a:p>
            <a:pPr algn="l">
              <a:spcBef>
                <a:spcPts val="0"/>
              </a:spcBef>
            </a:pPr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it-IT" dirty="0" smtClean="0">
                <a:solidFill>
                  <a:schemeClr val="tx1"/>
                </a:solidFill>
              </a:rPr>
              <a:t>   docenti </a:t>
            </a:r>
            <a:r>
              <a:rPr lang="it-IT" dirty="0">
                <a:solidFill>
                  <a:schemeClr val="tx1"/>
                </a:solidFill>
              </a:rPr>
              <a:t>e del Consiglio di Istituto). Sono </a:t>
            </a:r>
            <a:r>
              <a:rPr lang="it-IT" b="1" dirty="0">
                <a:solidFill>
                  <a:schemeClr val="tx1"/>
                </a:solidFill>
              </a:rPr>
              <a:t>valide</a:t>
            </a:r>
            <a:r>
              <a:rPr lang="it-IT" dirty="0">
                <a:solidFill>
                  <a:schemeClr val="tx1"/>
                </a:solidFill>
              </a:rPr>
              <a:t> anche le delibere di </a:t>
            </a:r>
            <a:r>
              <a:rPr lang="it-IT" b="1" dirty="0">
                <a:solidFill>
                  <a:schemeClr val="tx1"/>
                </a:solidFill>
              </a:rPr>
              <a:t>adesione generale al </a:t>
            </a:r>
            <a:r>
              <a:rPr lang="it-IT" b="1" dirty="0" smtClean="0">
                <a:solidFill>
                  <a:schemeClr val="tx1"/>
                </a:solidFill>
              </a:rPr>
              <a:t>     </a:t>
            </a:r>
          </a:p>
          <a:p>
            <a:pPr algn="l">
              <a:spcBef>
                <a:spcPts val="0"/>
              </a:spcBef>
            </a:pPr>
            <a:r>
              <a:rPr lang="it-IT" b="1" dirty="0">
                <a:solidFill>
                  <a:schemeClr val="tx1"/>
                </a:solidFill>
              </a:rPr>
              <a:t> </a:t>
            </a:r>
            <a:r>
              <a:rPr lang="it-IT" b="1" dirty="0" smtClean="0">
                <a:solidFill>
                  <a:schemeClr val="tx1"/>
                </a:solidFill>
              </a:rPr>
              <a:t>   PON</a:t>
            </a:r>
          </a:p>
          <a:p>
            <a:pPr algn="l">
              <a:spcBef>
                <a:spcPts val="0"/>
              </a:spcBef>
            </a:pPr>
            <a:endParaRPr lang="it-IT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it-IT" dirty="0">
                <a:solidFill>
                  <a:schemeClr val="tx1"/>
                </a:solidFill>
              </a:rPr>
              <a:t>2) </a:t>
            </a:r>
            <a:r>
              <a:rPr lang="it-IT" b="1" dirty="0">
                <a:solidFill>
                  <a:schemeClr val="tx1"/>
                </a:solidFill>
              </a:rPr>
              <a:t>I</a:t>
            </a:r>
            <a:r>
              <a:rPr lang="it-IT" b="1" dirty="0" smtClean="0">
                <a:solidFill>
                  <a:schemeClr val="tx1"/>
                </a:solidFill>
              </a:rPr>
              <a:t>nserire</a:t>
            </a:r>
            <a:r>
              <a:rPr lang="it-IT" dirty="0">
                <a:solidFill>
                  <a:schemeClr val="tx1"/>
                </a:solidFill>
              </a:rPr>
              <a:t> </a:t>
            </a:r>
            <a:r>
              <a:rPr lang="it-IT" b="1" dirty="0">
                <a:solidFill>
                  <a:schemeClr val="tx1"/>
                </a:solidFill>
              </a:rPr>
              <a:t>il progetto</a:t>
            </a:r>
            <a:r>
              <a:rPr lang="it-IT" dirty="0">
                <a:solidFill>
                  <a:schemeClr val="tx1"/>
                </a:solidFill>
              </a:rPr>
              <a:t> nonché i dati e i documenti necessari </a:t>
            </a:r>
            <a:r>
              <a:rPr lang="it-IT" b="1" dirty="0">
                <a:solidFill>
                  <a:schemeClr val="tx1"/>
                </a:solidFill>
              </a:rPr>
              <a:t>sul Sistema informativo di </a:t>
            </a:r>
            <a:r>
              <a:rPr lang="it-IT" b="1" dirty="0" smtClean="0">
                <a:solidFill>
                  <a:schemeClr val="tx1"/>
                </a:solidFill>
              </a:rPr>
              <a:t>         </a:t>
            </a:r>
          </a:p>
          <a:p>
            <a:pPr algn="l">
              <a:spcBef>
                <a:spcPts val="0"/>
              </a:spcBef>
            </a:pPr>
            <a:r>
              <a:rPr lang="it-IT" b="1" dirty="0">
                <a:solidFill>
                  <a:schemeClr val="tx1"/>
                </a:solidFill>
              </a:rPr>
              <a:t> </a:t>
            </a:r>
            <a:r>
              <a:rPr lang="it-IT" b="1" dirty="0" smtClean="0">
                <a:solidFill>
                  <a:schemeClr val="tx1"/>
                </a:solidFill>
              </a:rPr>
              <a:t>   gestione </a:t>
            </a:r>
            <a:r>
              <a:rPr lang="it-IT" b="1" dirty="0">
                <a:solidFill>
                  <a:schemeClr val="tx1"/>
                </a:solidFill>
              </a:rPr>
              <a:t>della programmazione unitaria (GPU)</a:t>
            </a:r>
            <a:r>
              <a:rPr lang="it-IT" dirty="0">
                <a:solidFill>
                  <a:schemeClr val="tx1"/>
                </a:solidFill>
              </a:rPr>
              <a:t>. L’area del sistema Informativo predisposta </a:t>
            </a:r>
            <a:r>
              <a:rPr lang="it-IT" dirty="0" smtClean="0">
                <a:solidFill>
                  <a:schemeClr val="tx1"/>
                </a:solidFill>
              </a:rPr>
              <a:t>  </a:t>
            </a:r>
          </a:p>
          <a:p>
            <a:pPr algn="l">
              <a:spcBef>
                <a:spcPts val="0"/>
              </a:spcBef>
            </a:pPr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it-IT" dirty="0" smtClean="0">
                <a:solidFill>
                  <a:schemeClr val="tx1"/>
                </a:solidFill>
              </a:rPr>
              <a:t>   alla </a:t>
            </a:r>
            <a:r>
              <a:rPr lang="it-IT" dirty="0">
                <a:solidFill>
                  <a:schemeClr val="tx1"/>
                </a:solidFill>
              </a:rPr>
              <a:t>presentazione delle proposte resterà aperta </a:t>
            </a:r>
            <a:r>
              <a:rPr lang="it-IT" b="1" dirty="0">
                <a:solidFill>
                  <a:schemeClr val="tx1"/>
                </a:solidFill>
              </a:rPr>
              <a:t>fino alle ore 18.00 del 19 gennaio 2024</a:t>
            </a:r>
            <a:r>
              <a:rPr lang="it-IT" b="1" dirty="0" smtClean="0">
                <a:solidFill>
                  <a:schemeClr val="tx1"/>
                </a:solidFill>
              </a:rPr>
              <a:t>.</a:t>
            </a:r>
          </a:p>
          <a:p>
            <a:pPr algn="l">
              <a:spcBef>
                <a:spcPts val="0"/>
              </a:spcBef>
            </a:pPr>
            <a:endParaRPr lang="it-IT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it-IT" dirty="0">
                <a:solidFill>
                  <a:schemeClr val="tx1"/>
                </a:solidFill>
              </a:rPr>
              <a:t>3) </a:t>
            </a:r>
            <a:r>
              <a:rPr lang="it-IT" b="1" dirty="0">
                <a:solidFill>
                  <a:schemeClr val="tx1"/>
                </a:solidFill>
              </a:rPr>
              <a:t>T</a:t>
            </a:r>
            <a:r>
              <a:rPr lang="it-IT" b="1" dirty="0" smtClean="0">
                <a:solidFill>
                  <a:schemeClr val="tx1"/>
                </a:solidFill>
              </a:rPr>
              <a:t>rasmettere </a:t>
            </a:r>
            <a:r>
              <a:rPr lang="it-IT" b="1" dirty="0">
                <a:solidFill>
                  <a:schemeClr val="tx1"/>
                </a:solidFill>
              </a:rPr>
              <a:t>la candidatura firmata digitalmente </a:t>
            </a:r>
            <a:r>
              <a:rPr lang="it-IT" dirty="0">
                <a:solidFill>
                  <a:schemeClr val="tx1"/>
                </a:solidFill>
              </a:rPr>
              <a:t>dal Dirigente scolastico (Coordinatore per 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</a:p>
          <a:p>
            <a:pPr algn="l">
              <a:spcBef>
                <a:spcPts val="0"/>
              </a:spcBef>
            </a:pPr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it-IT" dirty="0" smtClean="0">
                <a:solidFill>
                  <a:schemeClr val="tx1"/>
                </a:solidFill>
              </a:rPr>
              <a:t>   le </a:t>
            </a:r>
            <a:r>
              <a:rPr lang="it-IT" dirty="0">
                <a:solidFill>
                  <a:schemeClr val="tx1"/>
                </a:solidFill>
              </a:rPr>
              <a:t>scuole paritarie non commerciali) o, su sua delega, dal DSGA, completo di tutte le 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</a:p>
          <a:p>
            <a:pPr algn="l">
              <a:spcBef>
                <a:spcPts val="0"/>
              </a:spcBef>
            </a:pPr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it-IT" dirty="0" smtClean="0">
                <a:solidFill>
                  <a:schemeClr val="tx1"/>
                </a:solidFill>
              </a:rPr>
              <a:t>   dichiarazioni</a:t>
            </a:r>
            <a:r>
              <a:rPr lang="it-IT" dirty="0">
                <a:solidFill>
                  <a:schemeClr val="tx1"/>
                </a:solidFill>
              </a:rPr>
              <a:t>, sulla piattaforma finanziaria “Sistema Informativo Fondi (SIF) 2020”. L’area del 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</a:p>
          <a:p>
            <a:pPr algn="l">
              <a:spcBef>
                <a:spcPts val="0"/>
              </a:spcBef>
            </a:pPr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it-IT" dirty="0" smtClean="0">
                <a:solidFill>
                  <a:schemeClr val="tx1"/>
                </a:solidFill>
              </a:rPr>
              <a:t>   SIF </a:t>
            </a:r>
            <a:r>
              <a:rPr lang="it-IT" dirty="0">
                <a:solidFill>
                  <a:schemeClr val="tx1"/>
                </a:solidFill>
              </a:rPr>
              <a:t>resterà aperta </a:t>
            </a:r>
            <a:r>
              <a:rPr lang="it-IT" b="1" dirty="0">
                <a:solidFill>
                  <a:schemeClr val="tx1"/>
                </a:solidFill>
              </a:rPr>
              <a:t>fino alle ore 18.00 del 19 gennaio 2024.</a:t>
            </a:r>
            <a:endParaRPr lang="it-IT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endParaRPr lang="it-IT" sz="2400" dirty="0">
              <a:solidFill>
                <a:schemeClr val="tx1"/>
              </a:solidFill>
            </a:endParaRPr>
          </a:p>
          <a:p>
            <a:pPr algn="l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01930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07067" y="266330"/>
            <a:ext cx="8897562" cy="1358284"/>
          </a:xfrm>
        </p:spPr>
        <p:txBody>
          <a:bodyPr/>
          <a:lstStyle/>
          <a:p>
            <a:r>
              <a:rPr lang="it-IT" sz="40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 Scuola 2014-2020 e Agenda sud</a:t>
            </a:r>
            <a:br>
              <a:rPr lang="it-IT" sz="40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it-IT" sz="40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5623" y="1322773"/>
            <a:ext cx="10120544" cy="5113538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it-IT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COSTI ORARI MASSIMALI PER LE VARIE FIGURE COINVOLGIBILI NELLA REALIZZAZIONE DEI MODULI</a:t>
            </a:r>
          </a:p>
          <a:p>
            <a:pPr algn="l"/>
            <a:r>
              <a:rPr lang="it-IT" dirty="0"/>
              <a:t>Il piano finanziario deve essere elaborato da ciascuna Istituzione scolastica </a:t>
            </a:r>
            <a:r>
              <a:rPr lang="it-IT" dirty="0" smtClean="0">
                <a:solidFill>
                  <a:srgbClr val="FF0000"/>
                </a:solidFill>
              </a:rPr>
              <a:t>a </a:t>
            </a:r>
            <a:r>
              <a:rPr lang="it-IT" b="1" dirty="0" smtClean="0">
                <a:solidFill>
                  <a:srgbClr val="FF0000"/>
                </a:solidFill>
              </a:rPr>
              <a:t>costi </a:t>
            </a:r>
            <a:r>
              <a:rPr lang="it-IT" b="1" dirty="0">
                <a:solidFill>
                  <a:srgbClr val="FF0000"/>
                </a:solidFill>
              </a:rPr>
              <a:t>standard unitari</a:t>
            </a:r>
            <a:r>
              <a:rPr lang="it-IT" dirty="0">
                <a:solidFill>
                  <a:srgbClr val="FF0000"/>
                </a:solidFill>
              </a:rPr>
              <a:t> (UCS</a:t>
            </a:r>
            <a:r>
              <a:rPr lang="it-IT" dirty="0" smtClean="0">
                <a:solidFill>
                  <a:srgbClr val="FF0000"/>
                </a:solidFill>
              </a:rPr>
              <a:t>).</a:t>
            </a:r>
          </a:p>
          <a:p>
            <a:pPr algn="l"/>
            <a:r>
              <a:rPr lang="it-IT" b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 </a:t>
            </a:r>
            <a:r>
              <a:rPr lang="it-IT" b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seguito i massimali delle figure coinvolte</a:t>
            </a:r>
          </a:p>
          <a:p>
            <a:pPr algn="l"/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850577"/>
              </p:ext>
            </p:extLst>
          </p:nvPr>
        </p:nvGraphicFramePr>
        <p:xfrm>
          <a:off x="719092" y="3081126"/>
          <a:ext cx="8234531" cy="181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5865">
                  <a:extLst>
                    <a:ext uri="{9D8B030D-6E8A-4147-A177-3AD203B41FA5}">
                      <a16:colId xmlns:a16="http://schemas.microsoft.com/office/drawing/2014/main" val="147869613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7694545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2446892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FSE</a:t>
                      </a:r>
                      <a:endParaRPr lang="it-IT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Costo orario massimo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Tipologia</a:t>
                      </a:r>
                    </a:p>
                  </a:txBody>
                  <a:tcPr marL="19050" marR="19050" marT="19050" marB="19050" anchor="ctr"/>
                </a:tc>
                <a:extLst>
                  <a:ext uri="{0D108BD9-81ED-4DB2-BD59-A6C34878D82A}">
                    <a16:rowId xmlns:a16="http://schemas.microsoft.com/office/drawing/2014/main" val="1210821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>
                          <a:solidFill>
                            <a:schemeClr val="tx1"/>
                          </a:solidFill>
                          <a:effectLst/>
                        </a:rPr>
                        <a:t>Esperto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€ 70,00</a:t>
                      </a:r>
                    </a:p>
                    <a:p>
                      <a:pPr marL="0" algn="ctr" defTabSz="457200" rtl="0" eaLnBrk="1" latinLnBrk="0" hangingPunct="1"/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omnicomprensivo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Esperti con specifiche professionalità</a:t>
                      </a:r>
                    </a:p>
                  </a:txBody>
                  <a:tcPr marL="19050" marR="19050" marT="19050" marB="19050" anchor="ctr"/>
                </a:tc>
                <a:extLst>
                  <a:ext uri="{0D108BD9-81ED-4DB2-BD59-A6C34878D82A}">
                    <a16:rowId xmlns:a16="http://schemas.microsoft.com/office/drawing/2014/main" val="4011054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it-IT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Tutor</a:t>
                      </a:r>
                      <a:endParaRPr lang="it-IT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€ 30,00</a:t>
                      </a:r>
                    </a:p>
                    <a:p>
                      <a:pPr marL="0" algn="ctr" defTabSz="457200" rtl="0" eaLnBrk="1" latinLnBrk="0" hangingPunct="1"/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omnicomprensivo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Tutor / figura di supporto </a:t>
                      </a:r>
                      <a:r>
                        <a:rPr lang="it-IT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agli </a:t>
                      </a:r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studenti e all’esperto</a:t>
                      </a:r>
                    </a:p>
                  </a:txBody>
                  <a:tcPr marL="19050" marR="19050" marT="19050" marB="19050" anchor="ctr"/>
                </a:tc>
                <a:extLst>
                  <a:ext uri="{0D108BD9-81ED-4DB2-BD59-A6C34878D82A}">
                    <a16:rowId xmlns:a16="http://schemas.microsoft.com/office/drawing/2014/main" val="1909664869"/>
                  </a:ext>
                </a:extLst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641270"/>
              </p:ext>
            </p:extLst>
          </p:nvPr>
        </p:nvGraphicFramePr>
        <p:xfrm>
          <a:off x="710214" y="4899766"/>
          <a:ext cx="8243407" cy="861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741">
                  <a:extLst>
                    <a:ext uri="{9D8B030D-6E8A-4147-A177-3AD203B41FA5}">
                      <a16:colId xmlns:a16="http://schemas.microsoft.com/office/drawing/2014/main" val="428083346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425630945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9340719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Personale </a:t>
                      </a:r>
                      <a:r>
                        <a:rPr lang="it-IT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coinvolto nella</a:t>
                      </a:r>
                      <a:endParaRPr lang="it-IT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457200" rtl="0" eaLnBrk="1" latinLnBrk="0" hangingPunct="1"/>
                      <a:r>
                        <a:rPr lang="it-IT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realizzazione </a:t>
                      </a:r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delle attività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Costo orario da CCNL del settore scuola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Personale Interno (docenti, ATA, etc..)</a:t>
                      </a:r>
                    </a:p>
                  </a:txBody>
                  <a:tcPr marL="19050" marR="19050" marT="19050" marB="19050" anchor="ctr"/>
                </a:tc>
                <a:extLst>
                  <a:ext uri="{0D108BD9-81ED-4DB2-BD59-A6C34878D82A}">
                    <a16:rowId xmlns:a16="http://schemas.microsoft.com/office/drawing/2014/main" val="8616439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1242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07067" y="266330"/>
            <a:ext cx="8897562" cy="1358284"/>
          </a:xfrm>
        </p:spPr>
        <p:txBody>
          <a:bodyPr/>
          <a:lstStyle/>
          <a:p>
            <a:r>
              <a:rPr lang="it-IT" sz="40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 Scuola 2014-2020 e Agenda sud</a:t>
            </a:r>
            <a:br>
              <a:rPr lang="it-IT" sz="40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it-IT" sz="40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92964" y="1322773"/>
            <a:ext cx="11230252" cy="5113538"/>
          </a:xfrm>
        </p:spPr>
        <p:txBody>
          <a:bodyPr>
            <a:normAutofit/>
          </a:bodyPr>
          <a:lstStyle/>
          <a:p>
            <a:pPr algn="l"/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247057"/>
              </p:ext>
            </p:extLst>
          </p:nvPr>
        </p:nvGraphicFramePr>
        <p:xfrm>
          <a:off x="124287" y="1029810"/>
          <a:ext cx="11931589" cy="4153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0189">
                  <a:extLst>
                    <a:ext uri="{9D8B030D-6E8A-4147-A177-3AD203B41FA5}">
                      <a16:colId xmlns:a16="http://schemas.microsoft.com/office/drawing/2014/main" val="984927699"/>
                    </a:ext>
                  </a:extLst>
                </a:gridCol>
                <a:gridCol w="5871400">
                  <a:extLst>
                    <a:ext uri="{9D8B030D-6E8A-4147-A177-3AD203B41FA5}">
                      <a16:colId xmlns:a16="http://schemas.microsoft.com/office/drawing/2014/main" val="169831414"/>
                    </a:ext>
                  </a:extLst>
                </a:gridCol>
              </a:tblGrid>
              <a:tr h="398980">
                <a:tc>
                  <a:txBody>
                    <a:bodyPr/>
                    <a:lstStyle/>
                    <a:p>
                      <a:pPr marL="180340"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VOCI DI COSTO DEL PROGETTO</a:t>
                      </a:r>
                      <a:endParaRPr lang="it-IT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CALCOLO DELL’IMPORTO E MASSIMALE</a:t>
                      </a:r>
                      <a:endParaRPr lang="it-IT" sz="1600" b="1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/>
                </a:tc>
                <a:extLst>
                  <a:ext uri="{0D108BD9-81ED-4DB2-BD59-A6C34878D82A}">
                    <a16:rowId xmlns:a16="http://schemas.microsoft.com/office/drawing/2014/main" val="941736459"/>
                  </a:ext>
                </a:extLst>
              </a:tr>
              <a:tr h="1615049">
                <a:tc>
                  <a:txBody>
                    <a:bodyPr/>
                    <a:lstStyle/>
                    <a:p>
                      <a:pPr algn="l" fontAlgn="t"/>
                      <a:r>
                        <a:rPr lang="it-IT" sz="1600" b="1" dirty="0">
                          <a:effectLst/>
                        </a:rPr>
                        <a:t>Attività formativa</a:t>
                      </a:r>
                      <a:r>
                        <a:rPr lang="it-IT" sz="1600" b="0" dirty="0">
                          <a:effectLst/>
                        </a:rPr>
                        <a:t> – comprende i costi relativi alle figure professionali coinvolte nell’attività di formazione (</a:t>
                      </a:r>
                      <a:r>
                        <a:rPr lang="it-IT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esperto, tutor</a:t>
                      </a:r>
                      <a:r>
                        <a:rPr lang="it-IT" sz="1600" b="0" dirty="0">
                          <a:effectLst/>
                        </a:rPr>
                        <a:t>);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b="0" dirty="0">
                          <a:effectLst/>
                        </a:rPr>
                        <a:t>Si ottiene moltiplicando </a:t>
                      </a:r>
                      <a:r>
                        <a:rPr lang="it-IT" sz="1600" b="1" dirty="0">
                          <a:solidFill>
                            <a:srgbClr val="FF0000"/>
                          </a:solidFill>
                          <a:effectLst/>
                        </a:rPr>
                        <a:t>le ore </a:t>
                      </a:r>
                      <a:r>
                        <a:rPr lang="it-IT" sz="1600" b="0" dirty="0">
                          <a:effectLst/>
                        </a:rPr>
                        <a:t>di durata del modulo per il costo indicato per ciascuna delle figure professionali previste per lo svolgimento dell’attività formativa. Nello specifico il massimale del costo orario omnicomprensivo  di tutti i costi sostenuti da esperto e tutor  per effettuare le attività di  formazione è di </a:t>
                      </a:r>
                      <a:r>
                        <a:rPr lang="it-IT" sz="16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€ 70 per l’esperto e € 30 per il tutor.</a:t>
                      </a:r>
                    </a:p>
                  </a:txBody>
                  <a:tcPr marL="19050" marR="19050" marT="19050" marB="19050" anchor="ctr"/>
                </a:tc>
                <a:extLst>
                  <a:ext uri="{0D108BD9-81ED-4DB2-BD59-A6C34878D82A}">
                    <a16:rowId xmlns:a16="http://schemas.microsoft.com/office/drawing/2014/main" val="822405510"/>
                  </a:ext>
                </a:extLst>
              </a:tr>
              <a:tr h="2139734">
                <a:tc>
                  <a:txBody>
                    <a:bodyPr/>
                    <a:lstStyle/>
                    <a:p>
                      <a:pPr algn="l"/>
                      <a:r>
                        <a:rPr lang="it-IT" sz="1600" b="1" dirty="0">
                          <a:effectLst/>
                        </a:rPr>
                        <a:t>Attività di gestione – </a:t>
                      </a:r>
                      <a:r>
                        <a:rPr lang="it-IT" sz="1600" b="0" dirty="0">
                          <a:effectLst/>
                        </a:rPr>
                        <a:t>comprende tutte le spese legate alla gestione delle attività formative previste dal progetto:</a:t>
                      </a:r>
                    </a:p>
                    <a:p>
                      <a:pPr algn="l">
                        <a:buFont typeface="+mj-lt"/>
                        <a:buAutoNum type="arabicPeriod"/>
                      </a:pPr>
                      <a:r>
                        <a:rPr lang="it-IT" sz="1600" b="0" dirty="0">
                          <a:effectLst/>
                        </a:rPr>
                        <a:t>materiali didattici, di consumo,</a:t>
                      </a:r>
                    </a:p>
                    <a:p>
                      <a:pPr algn="l">
                        <a:buFont typeface="+mj-lt"/>
                        <a:buAutoNum type="arabicPeriod"/>
                      </a:pPr>
                      <a:r>
                        <a:rPr lang="it-IT" sz="1600" b="0" dirty="0">
                          <a:effectLst/>
                        </a:rPr>
                        <a:t>noleggio di attrezzature,</a:t>
                      </a:r>
                    </a:p>
                    <a:p>
                      <a:pPr algn="l">
                        <a:buFont typeface="+mj-lt"/>
                        <a:buAutoNum type="arabicPeriod"/>
                      </a:pPr>
                      <a:r>
                        <a:rPr lang="it-IT" sz="1600" b="0" dirty="0">
                          <a:effectLst/>
                        </a:rPr>
                        <a:t>rimborso spese di viaggio,</a:t>
                      </a:r>
                    </a:p>
                    <a:p>
                      <a:pPr algn="l">
                        <a:buFont typeface="+mj-lt"/>
                        <a:buAutoNum type="arabicPeriod"/>
                      </a:pPr>
                      <a:r>
                        <a:rPr lang="it-IT" sz="1600" b="0" dirty="0">
                          <a:effectLst/>
                        </a:rPr>
                        <a:t>compensi per DS, DSGA, referente per la valutazione, altro personale della scuola,</a:t>
                      </a:r>
                    </a:p>
                    <a:p>
                      <a:pPr algn="l">
                        <a:buFont typeface="+mj-lt"/>
                        <a:buAutoNum type="arabicPeriod"/>
                      </a:pPr>
                      <a:r>
                        <a:rPr lang="it-IT" sz="1600" b="0" dirty="0">
                          <a:effectLst/>
                        </a:rPr>
                        <a:t>pubblicità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b="0" dirty="0">
                          <a:effectLst/>
                        </a:rPr>
                        <a:t>Si ottiene moltiplicando le ore di durata del modulo per il numero di partecipanti per l’importo fisso di € 3,47.</a:t>
                      </a:r>
                    </a:p>
                    <a:p>
                      <a:pPr algn="l"/>
                      <a:r>
                        <a:rPr lang="it-IT" sz="1600" b="0" dirty="0">
                          <a:effectLst/>
                        </a:rPr>
                        <a:t>Attenzione: il costo dell’Area gestionale” deve essere costruito su un massimo di 20 partecipanti anche se è consentita la partecipazione di un numero superiore di partecipanti.</a:t>
                      </a:r>
                    </a:p>
                  </a:txBody>
                  <a:tcPr marL="19050" marR="19050" marT="19050" marB="19050" anchor="ctr"/>
                </a:tc>
                <a:extLst>
                  <a:ext uri="{0D108BD9-81ED-4DB2-BD59-A6C34878D82A}">
                    <a16:rowId xmlns:a16="http://schemas.microsoft.com/office/drawing/2014/main" val="2541665566"/>
                  </a:ext>
                </a:extLst>
              </a:tr>
            </a:tbl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286698"/>
              </p:ext>
            </p:extLst>
          </p:nvPr>
        </p:nvGraphicFramePr>
        <p:xfrm>
          <a:off x="124285" y="5183573"/>
          <a:ext cx="11931590" cy="1531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54573">
                  <a:extLst>
                    <a:ext uri="{9D8B030D-6E8A-4147-A177-3AD203B41FA5}">
                      <a16:colId xmlns:a16="http://schemas.microsoft.com/office/drawing/2014/main" val="4164498720"/>
                    </a:ext>
                  </a:extLst>
                </a:gridCol>
                <a:gridCol w="5877017">
                  <a:extLst>
                    <a:ext uri="{9D8B030D-6E8A-4147-A177-3AD203B41FA5}">
                      <a16:colId xmlns:a16="http://schemas.microsoft.com/office/drawing/2014/main" val="30027522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it-IT" sz="1400" b="1" dirty="0">
                          <a:solidFill>
                            <a:schemeClr val="tx1"/>
                          </a:solidFill>
                          <a:effectLst/>
                        </a:rPr>
                        <a:t>Costi aggiuntivi </a:t>
                      </a: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</a:rPr>
                        <a:t>– comprende costi che la scuola può richiedere. In particolare</a:t>
                      </a:r>
                    </a:p>
                    <a:p>
                      <a:pPr algn="l" fontAlgn="t"/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</a:rPr>
                        <a:t>a) la mensa</a:t>
                      </a:r>
                    </a:p>
                    <a:p>
                      <a:pPr algn="l" fontAlgn="t"/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</a:rPr>
                        <a:t>b) una o più figure professionali per bisogni specifici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400" b="1" dirty="0">
                          <a:solidFill>
                            <a:schemeClr val="tx1"/>
                          </a:solidFill>
                          <a:effectLst/>
                        </a:rPr>
                        <a:t>Mensa:</a:t>
                      </a: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</a:rPr>
                        <a:t> il costo della mensa si ottiene moltiplicando il numero dei giorni di corso per allievo partecipante per € 7,00, considerando una giornata di formazione standard pomeridiana di 3 ore.</a:t>
                      </a:r>
                    </a:p>
                    <a:p>
                      <a:pPr algn="l" fontAlgn="t"/>
                      <a:r>
                        <a:rPr lang="it-IT" sz="1400" b="0" dirty="0" smtClean="0">
                          <a:solidFill>
                            <a:schemeClr val="tx1"/>
                          </a:solidFill>
                          <a:effectLst/>
                        </a:rPr>
                        <a:t>10 giornate </a:t>
                      </a:r>
                      <a:r>
                        <a:rPr lang="it-IT" sz="1400" b="0" dirty="0" smtClean="0">
                          <a:solidFill>
                            <a:schemeClr val="tx1"/>
                          </a:solidFill>
                          <a:effectLst/>
                        </a:rPr>
                        <a:t>moduli da 30 ore</a:t>
                      </a:r>
                    </a:p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dirty="0" smtClean="0">
                          <a:solidFill>
                            <a:schemeClr val="tx1"/>
                          </a:solidFill>
                          <a:effectLst/>
                        </a:rPr>
                        <a:t>20 giornate moduli da 60 ore</a:t>
                      </a:r>
                    </a:p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dirty="0" smtClean="0">
                          <a:solidFill>
                            <a:schemeClr val="tx1"/>
                          </a:solidFill>
                          <a:effectLst/>
                        </a:rPr>
                        <a:t>34 giornate moduli da 100 ore</a:t>
                      </a:r>
                    </a:p>
                    <a:p>
                      <a:pPr algn="l" fontAlgn="t"/>
                      <a:endParaRPr lang="it-IT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2663038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0779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07067" y="266330"/>
            <a:ext cx="8897562" cy="1358284"/>
          </a:xfrm>
        </p:spPr>
        <p:txBody>
          <a:bodyPr/>
          <a:lstStyle/>
          <a:p>
            <a:r>
              <a:rPr lang="it-IT" sz="40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 Scuola 2014-2020 e Agenda sud</a:t>
            </a:r>
            <a:br>
              <a:rPr lang="it-IT" sz="40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it-IT" sz="40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92964" y="1322773"/>
            <a:ext cx="11230252" cy="5113538"/>
          </a:xfrm>
        </p:spPr>
        <p:txBody>
          <a:bodyPr>
            <a:normAutofit/>
          </a:bodyPr>
          <a:lstStyle/>
          <a:p>
            <a:pPr algn="l"/>
            <a:r>
              <a:rPr lang="it-IT" sz="2800" b="1" dirty="0">
                <a:solidFill>
                  <a:schemeClr val="tx1"/>
                </a:solidFill>
              </a:rPr>
              <a:t>L’utilizzo dei costi standard unitari comporta la tenuta dei registri di presenza e a </a:t>
            </a:r>
            <a:r>
              <a:rPr lang="it-IT" sz="2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continuo controllo delle presenze dei partecipanti</a:t>
            </a:r>
            <a:r>
              <a:rPr lang="it-IT" sz="28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it-IT" sz="2800" dirty="0">
                <a:solidFill>
                  <a:schemeClr val="tx1"/>
                </a:solidFill>
              </a:rPr>
              <a:t> in quanto </a:t>
            </a:r>
            <a:r>
              <a:rPr lang="it-IT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diminuzione delle frequenze comporterà una proporzionale riduzione dell’importo autorizzato relativo al costo dell’area gestionale.</a:t>
            </a:r>
          </a:p>
          <a:p>
            <a:pPr algn="l"/>
            <a:endParaRPr lang="it-IT" sz="2800" b="1" dirty="0" smtClean="0">
              <a:solidFill>
                <a:schemeClr val="tx1"/>
              </a:solidFill>
            </a:endParaRPr>
          </a:p>
          <a:p>
            <a:pPr algn="l"/>
            <a:r>
              <a:rPr lang="it-IT" sz="2800" b="1" dirty="0" smtClean="0">
                <a:solidFill>
                  <a:schemeClr val="tx1"/>
                </a:solidFill>
              </a:rPr>
              <a:t>Le </a:t>
            </a:r>
            <a:r>
              <a:rPr lang="it-IT" sz="2800" b="1" dirty="0">
                <a:solidFill>
                  <a:schemeClr val="tx1"/>
                </a:solidFill>
              </a:rPr>
              <a:t>attività relative alla redazione del progetto e all’inserimento dello stesso sulla piattaforma </a:t>
            </a:r>
            <a:r>
              <a:rPr lang="it-IT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 rientrano tra le attività </a:t>
            </a:r>
            <a:r>
              <a:rPr lang="it-IT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retribuibili</a:t>
            </a:r>
            <a:r>
              <a:rPr lang="it-IT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it-IT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7596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43880" y="266330"/>
            <a:ext cx="11079335" cy="691043"/>
          </a:xfrm>
        </p:spPr>
        <p:txBody>
          <a:bodyPr/>
          <a:lstStyle/>
          <a:p>
            <a:pPr algn="ctr"/>
            <a:r>
              <a:rPr lang="it-IT" sz="1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it-IT" sz="1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TITOLO PROGETTO: </a:t>
            </a:r>
            <a:br>
              <a:rPr lang="it-IT" sz="1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000" b="1" dirty="0" smtClean="0">
                <a:solidFill>
                  <a:schemeClr val="accent5">
                    <a:lumMod val="75000"/>
                  </a:schemeClr>
                </a:solidFill>
              </a:rPr>
              <a:t>Non </a:t>
            </a:r>
            <a:r>
              <a:rPr lang="it-IT" sz="2000" b="1" dirty="0">
                <a:solidFill>
                  <a:schemeClr val="accent5">
                    <a:lumMod val="75000"/>
                  </a:schemeClr>
                </a:solidFill>
              </a:rPr>
              <a:t>si fermano le onde, ma si padroneggia il surf!</a:t>
            </a:r>
            <a:endParaRPr lang="it-IT" sz="2000" b="1" i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92964" y="976544"/>
            <a:ext cx="11230252" cy="5459767"/>
          </a:xfrm>
        </p:spPr>
        <p:txBody>
          <a:bodyPr>
            <a:normAutofit/>
          </a:bodyPr>
          <a:lstStyle/>
          <a:p>
            <a:pPr algn="l"/>
            <a:endParaRPr lang="it-IT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290387"/>
              </p:ext>
            </p:extLst>
          </p:nvPr>
        </p:nvGraphicFramePr>
        <p:xfrm>
          <a:off x="514906" y="957373"/>
          <a:ext cx="11008309" cy="56393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678">
                  <a:extLst>
                    <a:ext uri="{9D8B030D-6E8A-4147-A177-3AD203B41FA5}">
                      <a16:colId xmlns:a16="http://schemas.microsoft.com/office/drawing/2014/main" val="749570503"/>
                    </a:ext>
                  </a:extLst>
                </a:gridCol>
                <a:gridCol w="2915069">
                  <a:extLst>
                    <a:ext uri="{9D8B030D-6E8A-4147-A177-3AD203B41FA5}">
                      <a16:colId xmlns:a16="http://schemas.microsoft.com/office/drawing/2014/main" val="3093018177"/>
                    </a:ext>
                  </a:extLst>
                </a:gridCol>
                <a:gridCol w="1972373">
                  <a:extLst>
                    <a:ext uri="{9D8B030D-6E8A-4147-A177-3AD203B41FA5}">
                      <a16:colId xmlns:a16="http://schemas.microsoft.com/office/drawing/2014/main" val="2997979017"/>
                    </a:ext>
                  </a:extLst>
                </a:gridCol>
                <a:gridCol w="1798418">
                  <a:extLst>
                    <a:ext uri="{9D8B030D-6E8A-4147-A177-3AD203B41FA5}">
                      <a16:colId xmlns:a16="http://schemas.microsoft.com/office/drawing/2014/main" val="415546930"/>
                    </a:ext>
                  </a:extLst>
                </a:gridCol>
                <a:gridCol w="548625">
                  <a:extLst>
                    <a:ext uri="{9D8B030D-6E8A-4147-A177-3AD203B41FA5}">
                      <a16:colId xmlns:a16="http://schemas.microsoft.com/office/drawing/2014/main" val="1354010065"/>
                    </a:ext>
                  </a:extLst>
                </a:gridCol>
                <a:gridCol w="473691">
                  <a:extLst>
                    <a:ext uri="{9D8B030D-6E8A-4147-A177-3AD203B41FA5}">
                      <a16:colId xmlns:a16="http://schemas.microsoft.com/office/drawing/2014/main" val="4283916651"/>
                    </a:ext>
                  </a:extLst>
                </a:gridCol>
                <a:gridCol w="1033021">
                  <a:extLst>
                    <a:ext uri="{9D8B030D-6E8A-4147-A177-3AD203B41FA5}">
                      <a16:colId xmlns:a16="http://schemas.microsoft.com/office/drawing/2014/main" val="2700683937"/>
                    </a:ext>
                  </a:extLst>
                </a:gridCol>
                <a:gridCol w="105399">
                  <a:extLst>
                    <a:ext uri="{9D8B030D-6E8A-4147-A177-3AD203B41FA5}">
                      <a16:colId xmlns:a16="http://schemas.microsoft.com/office/drawing/2014/main" val="261967450"/>
                    </a:ext>
                  </a:extLst>
                </a:gridCol>
                <a:gridCol w="1878035">
                  <a:extLst>
                    <a:ext uri="{9D8B030D-6E8A-4147-A177-3AD203B41FA5}">
                      <a16:colId xmlns:a16="http://schemas.microsoft.com/office/drawing/2014/main" val="2058452276"/>
                    </a:ext>
                  </a:extLst>
                </a:gridCol>
              </a:tblGrid>
              <a:tr h="1263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it-IT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smtClean="0">
                          <a:solidFill>
                            <a:schemeClr val="tx1"/>
                          </a:solidFill>
                          <a:effectLst/>
                        </a:rPr>
                        <a:t>PLESSO</a:t>
                      </a:r>
                      <a:endParaRPr lang="it-IT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effectLst/>
                        </a:rPr>
                        <a:t>            TIPOLOGIA</a:t>
                      </a:r>
                      <a:endParaRPr lang="it-IT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effectLst/>
                        </a:rPr>
                        <a:t>TITOLO MODULO</a:t>
                      </a:r>
                      <a:endParaRPr lang="it-IT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700" dirty="0">
                          <a:solidFill>
                            <a:schemeClr val="tx1"/>
                          </a:solidFill>
                          <a:effectLst/>
                        </a:rPr>
                        <a:t>NUM.</a:t>
                      </a:r>
                      <a:endParaRPr lang="it-IT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700" dirty="0">
                          <a:solidFill>
                            <a:schemeClr val="tx1"/>
                          </a:solidFill>
                          <a:effectLst/>
                        </a:rPr>
                        <a:t>PARTE</a:t>
                      </a:r>
                      <a:endParaRPr lang="it-IT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700" dirty="0">
                          <a:solidFill>
                            <a:schemeClr val="tx1"/>
                          </a:solidFill>
                          <a:effectLst/>
                        </a:rPr>
                        <a:t>CIPANTI</a:t>
                      </a:r>
                      <a:endParaRPr lang="it-IT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effectLst/>
                        </a:rPr>
                        <a:t>             ORE</a:t>
                      </a:r>
                      <a:endParaRPr lang="it-IT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effectLst/>
                        </a:rPr>
                        <a:t>COSTO</a:t>
                      </a:r>
                      <a:endParaRPr lang="it-IT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effectLst/>
                        </a:rPr>
                        <a:t>Esperto Euro 70h</a:t>
                      </a:r>
                      <a:endParaRPr lang="it-IT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effectLst/>
                        </a:rPr>
                        <a:t>Tutor  Euro    30h</a:t>
                      </a:r>
                      <a:endParaRPr lang="it-IT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effectLst/>
                        </a:rPr>
                        <a:t>     COSTO Gestione</a:t>
                      </a:r>
                      <a:endParaRPr lang="it-IT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700" dirty="0">
                          <a:solidFill>
                            <a:schemeClr val="tx1"/>
                          </a:solidFill>
                          <a:effectLst/>
                        </a:rPr>
                        <a:t>Il costo di gestione si ottiene moltiplicando le ore di durata del modulo per il numero di partecipanti per l’importo fisso di € 3,47 (anche se è consentita la partecipazione di un numero superiore di partecipanti il costo di questa voce deve essere costruito su un massimo di 20 partecipanti </a:t>
                      </a:r>
                      <a:endParaRPr lang="it-IT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extLst>
                  <a:ext uri="{0D108BD9-81ED-4DB2-BD59-A6C34878D82A}">
                    <a16:rowId xmlns:a16="http://schemas.microsoft.com/office/drawing/2014/main" val="3868179226"/>
                  </a:ext>
                </a:extLst>
              </a:tr>
              <a:tr h="3901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1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VIA DELL’ARTE</a:t>
                      </a:r>
                      <a:endParaRPr lang="it-IT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Lingua madre (Italiano L1) </a:t>
                      </a:r>
                      <a:endParaRPr lang="it-IT" sz="1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  <a:ea typeface="Calibri" panose="020F0502020204030204" pitchFamily="34" charset="0"/>
                        <a:cs typeface="Garamond" panose="02020404030301010803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Alfabetizzando 1</a:t>
                      </a:r>
                      <a:endParaRPr lang="it-IT" sz="14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</a:t>
                      </a:r>
                      <a:endParaRPr lang="it-IT" sz="9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30</a:t>
                      </a:r>
                      <a:endParaRPr lang="it-IT" sz="9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3.000,00</a:t>
                      </a:r>
                      <a:endParaRPr lang="it-IT" sz="9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2.082,00</a:t>
                      </a:r>
                      <a:endParaRPr lang="it-IT" sz="9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extLst>
                  <a:ext uri="{0D108BD9-81ED-4DB2-BD59-A6C34878D82A}">
                    <a16:rowId xmlns:a16="http://schemas.microsoft.com/office/drawing/2014/main" val="1470474908"/>
                  </a:ext>
                </a:extLst>
              </a:tr>
              <a:tr h="4773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2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VIA DELL’ARTE</a:t>
                      </a:r>
                      <a:endParaRPr lang="it-IT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Lingua inglese </a:t>
                      </a:r>
                      <a:endParaRPr lang="it-IT" sz="1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  <a:ea typeface="Calibri" panose="020F0502020204030204" pitchFamily="34" charset="0"/>
                        <a:cs typeface="Garamond" panose="02020404030301010803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New </a:t>
                      </a:r>
                      <a:r>
                        <a:rPr lang="it-IT" sz="1400" b="1" dirty="0" err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words</a:t>
                      </a:r>
                      <a:r>
                        <a:rPr lang="it-IT" sz="1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…for </a:t>
                      </a:r>
                      <a:r>
                        <a:rPr lang="it-IT" sz="1400" b="1" dirty="0" err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you</a:t>
                      </a:r>
                      <a:r>
                        <a:rPr lang="it-IT" sz="1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! 1</a:t>
                      </a:r>
                      <a:endParaRPr lang="it-IT" sz="1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</a:t>
                      </a:r>
                      <a:endParaRPr lang="it-IT" sz="9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30</a:t>
                      </a:r>
                      <a:endParaRPr lang="it-IT" sz="9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3.000,00</a:t>
                      </a:r>
                      <a:endParaRPr lang="it-IT" sz="9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2.082,00</a:t>
                      </a:r>
                      <a:endParaRPr lang="it-IT" sz="9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extLst>
                  <a:ext uri="{0D108BD9-81ED-4DB2-BD59-A6C34878D82A}">
                    <a16:rowId xmlns:a16="http://schemas.microsoft.com/office/drawing/2014/main" val="169719770"/>
                  </a:ext>
                </a:extLst>
              </a:tr>
              <a:tr h="4773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3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VIA DELL’ARTE</a:t>
                      </a:r>
                      <a:endParaRPr lang="it-IT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Matematica </a:t>
                      </a:r>
                      <a:endParaRPr lang="it-IT" sz="1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  <a:ea typeface="Calibri" panose="020F0502020204030204" pitchFamily="34" charset="0"/>
                        <a:cs typeface="Garamond" panose="02020404030301010803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Numerando…insieme! 1</a:t>
                      </a:r>
                      <a:endParaRPr lang="it-IT" sz="14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</a:t>
                      </a:r>
                      <a:endParaRPr lang="it-IT" sz="9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30</a:t>
                      </a:r>
                      <a:endParaRPr lang="it-IT" sz="9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3.000,00</a:t>
                      </a:r>
                      <a:endParaRPr lang="it-IT" sz="9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2.082,00</a:t>
                      </a:r>
                      <a:endParaRPr lang="it-IT" sz="9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extLst>
                  <a:ext uri="{0D108BD9-81ED-4DB2-BD59-A6C34878D82A}">
                    <a16:rowId xmlns:a16="http://schemas.microsoft.com/office/drawing/2014/main" val="1144806116"/>
                  </a:ext>
                </a:extLst>
              </a:tr>
              <a:tr h="3901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4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VIA DEL SOLE</a:t>
                      </a:r>
                      <a:endParaRPr lang="it-IT" sz="9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Lingua madre (Italiano L1) </a:t>
                      </a:r>
                      <a:endParaRPr lang="it-IT" sz="1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  <a:ea typeface="Calibri" panose="020F0502020204030204" pitchFamily="34" charset="0"/>
                        <a:cs typeface="Garamond" panose="02020404030301010803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Alfabetizzando 2</a:t>
                      </a: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</a:t>
                      </a:r>
                      <a:endParaRPr lang="it-IT" sz="9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30</a:t>
                      </a:r>
                      <a:endParaRPr lang="it-IT" sz="9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3.000,00</a:t>
                      </a:r>
                      <a:endParaRPr lang="it-IT" sz="9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2.082,00</a:t>
                      </a:r>
                      <a:endParaRPr lang="it-IT" sz="9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extLst>
                  <a:ext uri="{0D108BD9-81ED-4DB2-BD59-A6C34878D82A}">
                    <a16:rowId xmlns:a16="http://schemas.microsoft.com/office/drawing/2014/main" val="2575916767"/>
                  </a:ext>
                </a:extLst>
              </a:tr>
              <a:tr h="4773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5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VIA DEL SOLE</a:t>
                      </a:r>
                      <a:endParaRPr lang="it-IT" sz="9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Lingua inglese</a:t>
                      </a:r>
                      <a:endParaRPr lang="it-IT" sz="1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  <a:ea typeface="Calibri" panose="020F0502020204030204" pitchFamily="34" charset="0"/>
                        <a:cs typeface="Garamond" panose="02020404030301010803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New </a:t>
                      </a:r>
                      <a:r>
                        <a:rPr lang="it-IT" sz="1400" b="1" kern="1200" dirty="0" err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words</a:t>
                      </a:r>
                      <a:r>
                        <a:rPr lang="it-IT" sz="1400" b="1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…for </a:t>
                      </a:r>
                      <a:r>
                        <a:rPr lang="it-IT" sz="1400" b="1" kern="1200" dirty="0" err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it-IT" sz="1400" b="1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! 2</a:t>
                      </a: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</a:t>
                      </a:r>
                      <a:endParaRPr lang="it-IT" sz="9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30</a:t>
                      </a:r>
                      <a:endParaRPr lang="it-IT" sz="9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3.000,00</a:t>
                      </a:r>
                      <a:endParaRPr lang="it-IT" sz="9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2.082,00</a:t>
                      </a:r>
                      <a:endParaRPr lang="it-IT" sz="9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extLst>
                  <a:ext uri="{0D108BD9-81ED-4DB2-BD59-A6C34878D82A}">
                    <a16:rowId xmlns:a16="http://schemas.microsoft.com/office/drawing/2014/main" val="1962249483"/>
                  </a:ext>
                </a:extLst>
              </a:tr>
              <a:tr h="4773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6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SORRENTI</a:t>
                      </a:r>
                      <a:endParaRPr lang="it-IT" sz="9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Lingua inglese</a:t>
                      </a:r>
                      <a:endParaRPr lang="it-IT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New </a:t>
                      </a:r>
                      <a:r>
                        <a:rPr lang="it-IT" sz="1400" b="1" kern="1200" dirty="0" err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words</a:t>
                      </a:r>
                      <a:r>
                        <a:rPr lang="it-IT" sz="1400" b="1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…for </a:t>
                      </a:r>
                      <a:r>
                        <a:rPr lang="it-IT" sz="1400" b="1" kern="1200" dirty="0" err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it-IT" sz="1400" b="1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! 3</a:t>
                      </a: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</a:t>
                      </a:r>
                      <a:endParaRPr lang="it-IT" sz="9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30</a:t>
                      </a:r>
                      <a:endParaRPr lang="it-IT" sz="9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3.000,00</a:t>
                      </a:r>
                      <a:endParaRPr lang="it-IT" sz="9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2.082,00</a:t>
                      </a:r>
                      <a:endParaRPr lang="it-IT" sz="9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extLst>
                  <a:ext uri="{0D108BD9-81ED-4DB2-BD59-A6C34878D82A}">
                    <a16:rowId xmlns:a16="http://schemas.microsoft.com/office/drawing/2014/main" val="1267236831"/>
                  </a:ext>
                </a:extLst>
              </a:tr>
              <a:tr h="3901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7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SORRENTI</a:t>
                      </a:r>
                      <a:endParaRPr lang="it-IT" sz="9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Lingua madre (Italiano L1) </a:t>
                      </a:r>
                      <a:endParaRPr lang="it-IT" sz="1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  <a:ea typeface="Calibri" panose="020F0502020204030204" pitchFamily="34" charset="0"/>
                        <a:cs typeface="Garamond" panose="02020404030301010803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Alfabetizzando 3</a:t>
                      </a: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</a:t>
                      </a:r>
                      <a:endParaRPr lang="it-IT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30</a:t>
                      </a:r>
                      <a:endParaRPr lang="it-IT" sz="9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3.000,00</a:t>
                      </a:r>
                      <a:endParaRPr lang="it-IT" sz="9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2.082,00</a:t>
                      </a:r>
                      <a:endParaRPr lang="it-IT" sz="9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extLst>
                  <a:ext uri="{0D108BD9-81ED-4DB2-BD59-A6C34878D82A}">
                    <a16:rowId xmlns:a16="http://schemas.microsoft.com/office/drawing/2014/main" val="3033209482"/>
                  </a:ext>
                </a:extLst>
              </a:tr>
              <a:tr h="4773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8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VIA DEL SOLE+ SORRENTI</a:t>
                      </a:r>
                      <a:endParaRPr lang="it-IT" sz="9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Matematica</a:t>
                      </a:r>
                      <a:endParaRPr lang="it-IT" sz="9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Numerando…insieme! 2</a:t>
                      </a: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</a:t>
                      </a:r>
                      <a:endParaRPr lang="it-IT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30</a:t>
                      </a:r>
                      <a:endParaRPr lang="it-IT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3.000,00</a:t>
                      </a:r>
                      <a:endParaRPr lang="it-IT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2.082,00</a:t>
                      </a:r>
                      <a:endParaRPr lang="it-IT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extLst>
                  <a:ext uri="{0D108BD9-81ED-4DB2-BD59-A6C34878D82A}">
                    <a16:rowId xmlns:a16="http://schemas.microsoft.com/office/drawing/2014/main" val="3670666643"/>
                  </a:ext>
                </a:extLst>
              </a:tr>
              <a:tr h="4773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9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VIA DELL’ARTE+VIA DEL SOLE+ SORRENTI</a:t>
                      </a:r>
                      <a:endParaRPr lang="it-IT" sz="9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Italiano per stranieri (L2) </a:t>
                      </a:r>
                      <a:endParaRPr lang="it-IT" sz="1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  <a:ea typeface="Calibri" panose="020F0502020204030204" pitchFamily="34" charset="0"/>
                        <a:cs typeface="Garamond" panose="02020404030301010803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Una lingua per tutti!</a:t>
                      </a:r>
                      <a:endParaRPr lang="it-IT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</a:t>
                      </a:r>
                      <a:endParaRPr lang="it-IT" sz="9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30</a:t>
                      </a:r>
                      <a:endParaRPr lang="it-IT" sz="9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3.000,00</a:t>
                      </a:r>
                      <a:endParaRPr lang="it-IT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2.082,00</a:t>
                      </a:r>
                      <a:endParaRPr lang="it-IT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46" marR="56946" marT="0" marB="0"/>
                </a:tc>
                <a:extLst>
                  <a:ext uri="{0D108BD9-81ED-4DB2-BD59-A6C34878D82A}">
                    <a16:rowId xmlns:a16="http://schemas.microsoft.com/office/drawing/2014/main" val="3736108723"/>
                  </a:ext>
                </a:extLst>
              </a:tr>
              <a:tr h="260758"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9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it-IT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27.000,00</a:t>
                      </a:r>
                      <a:endParaRPr lang="it-IT" sz="9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09" marR="36909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18.738,00</a:t>
                      </a:r>
                      <a:endParaRPr lang="it-IT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09" marR="36909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3983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0369000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83</TotalTime>
  <Words>592</Words>
  <Application>Microsoft Office PowerPoint</Application>
  <PresentationFormat>Widescreen</PresentationFormat>
  <Paragraphs>184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6" baseType="lpstr">
      <vt:lpstr>Arial</vt:lpstr>
      <vt:lpstr>Calibri</vt:lpstr>
      <vt:lpstr>Garamond</vt:lpstr>
      <vt:lpstr>Times New Roman</vt:lpstr>
      <vt:lpstr>Trebuchet MS</vt:lpstr>
      <vt:lpstr>Wingdings</vt:lpstr>
      <vt:lpstr>Wingdings 3</vt:lpstr>
      <vt:lpstr>Sfaccettatura</vt:lpstr>
      <vt:lpstr>PON Scuola 2014-2020 e Agenda sud </vt:lpstr>
      <vt:lpstr>PON Scuola 2014-2020 e Agenda sud </vt:lpstr>
      <vt:lpstr>PON Scuola 2014-2020 e Agenda sud </vt:lpstr>
      <vt:lpstr>PON Scuola 2014-2020 e Agenda sud </vt:lpstr>
      <vt:lpstr>PON Scuola 2014-2020 e Agenda sud </vt:lpstr>
      <vt:lpstr>PON Scuola 2014-2020 e Agenda sud </vt:lpstr>
      <vt:lpstr>PON Scuola 2014-2020 e Agenda sud </vt:lpstr>
      <vt:lpstr>    TITOLO PROGETTO:  Non si fermano le onde, ma si padroneggia il surf!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PON Scuola 2014-2020 e Agenda sud </dc:title>
  <dc:creator>Dirigente</dc:creator>
  <cp:lastModifiedBy>Dirigente</cp:lastModifiedBy>
  <cp:revision>10</cp:revision>
  <dcterms:created xsi:type="dcterms:W3CDTF">2023-11-28T11:23:20Z</dcterms:created>
  <dcterms:modified xsi:type="dcterms:W3CDTF">2023-11-28T12:46:47Z</dcterms:modified>
</cp:coreProperties>
</file>