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7" r:id="rId10"/>
    <p:sldId id="268" r:id="rId11"/>
    <p:sldId id="269" r:id="rId12"/>
    <p:sldId id="272" r:id="rId13"/>
    <p:sldId id="270" r:id="rId14"/>
    <p:sldId id="271" r:id="rId15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525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73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1F176-833E-4211-B102-9A93FC887548}" type="datetimeFigureOut">
              <a:rPr lang="it-IT" smtClean="0"/>
              <a:t>20/11/2023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3B0849-17B8-47F9-BDD9-D2755E28014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252694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1F176-833E-4211-B102-9A93FC887548}" type="datetimeFigureOut">
              <a:rPr lang="it-IT" smtClean="0"/>
              <a:t>20/11/2023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3B0849-17B8-47F9-BDD9-D2755E28014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635672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1F176-833E-4211-B102-9A93FC887548}" type="datetimeFigureOut">
              <a:rPr lang="it-IT" smtClean="0"/>
              <a:t>20/11/2023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3B0849-17B8-47F9-BDD9-D2755E28014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348868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1F176-833E-4211-B102-9A93FC887548}" type="datetimeFigureOut">
              <a:rPr lang="it-IT" smtClean="0"/>
              <a:t>20/11/2023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3B0849-17B8-47F9-BDD9-D2755E28014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539148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1F176-833E-4211-B102-9A93FC887548}" type="datetimeFigureOut">
              <a:rPr lang="it-IT" smtClean="0"/>
              <a:t>20/11/2023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3B0849-17B8-47F9-BDD9-D2755E28014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253832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1F176-833E-4211-B102-9A93FC887548}" type="datetimeFigureOut">
              <a:rPr lang="it-IT" smtClean="0"/>
              <a:t>20/11/2023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3B0849-17B8-47F9-BDD9-D2755E28014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017872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1F176-833E-4211-B102-9A93FC887548}" type="datetimeFigureOut">
              <a:rPr lang="it-IT" smtClean="0"/>
              <a:t>20/11/2023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3B0849-17B8-47F9-BDD9-D2755E28014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071293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1F176-833E-4211-B102-9A93FC887548}" type="datetimeFigureOut">
              <a:rPr lang="it-IT" smtClean="0"/>
              <a:t>20/11/2023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3B0849-17B8-47F9-BDD9-D2755E28014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95630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1F176-833E-4211-B102-9A93FC887548}" type="datetimeFigureOut">
              <a:rPr lang="it-IT" smtClean="0"/>
              <a:t>20/11/2023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3B0849-17B8-47F9-BDD9-D2755E28014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265370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1F176-833E-4211-B102-9A93FC887548}" type="datetimeFigureOut">
              <a:rPr lang="it-IT" smtClean="0"/>
              <a:t>20/11/2023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3B0849-17B8-47F9-BDD9-D2755E28014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125201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1F176-833E-4211-B102-9A93FC887548}" type="datetimeFigureOut">
              <a:rPr lang="it-IT" smtClean="0"/>
              <a:t>20/11/2023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3B0849-17B8-47F9-BDD9-D2755E28014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625893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F1F176-833E-4211-B102-9A93FC887548}" type="datetimeFigureOut">
              <a:rPr lang="it-IT" smtClean="0"/>
              <a:t>20/11/2023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3B0849-17B8-47F9-BDD9-D2755E28014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571367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4"/>
            <a:ext cx="9144000" cy="724192"/>
          </a:xfrm>
        </p:spPr>
        <p:txBody>
          <a:bodyPr>
            <a:normAutofit fontScale="90000"/>
          </a:bodyPr>
          <a:lstStyle/>
          <a:p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381740" y="2086251"/>
            <a:ext cx="11230252" cy="3790765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l"/>
            <a:r>
              <a:rPr lang="it-IT" dirty="0" smtClean="0"/>
              <a:t>La </a:t>
            </a:r>
            <a:r>
              <a:rPr lang="it-IT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NOTA 132935 </a:t>
            </a:r>
            <a:r>
              <a:rPr lang="it-IT" dirty="0" smtClean="0"/>
              <a:t>del </a:t>
            </a:r>
            <a:r>
              <a:rPr lang="it-IT" dirty="0"/>
              <a:t>15 </a:t>
            </a:r>
            <a:r>
              <a:rPr lang="it-IT" dirty="0" smtClean="0"/>
              <a:t>Novembre</a:t>
            </a:r>
            <a:r>
              <a:rPr lang="it-IT" dirty="0"/>
              <a:t>, riguardante il progetto di</a:t>
            </a:r>
            <a:r>
              <a:rPr lang="it-IT" b="1" dirty="0"/>
              <a:t> </a:t>
            </a:r>
            <a:endParaRPr lang="it-IT" b="1" dirty="0" smtClean="0"/>
          </a:p>
          <a:p>
            <a:pPr algn="l"/>
            <a:r>
              <a:rPr lang="it-IT" b="1" dirty="0" smtClean="0"/>
              <a:t>“</a:t>
            </a:r>
            <a:r>
              <a:rPr lang="it-IT" b="1" dirty="0"/>
              <a:t>Azioni di potenziamento delle competenze STEM e multilinguistiche”,</a:t>
            </a:r>
            <a:r>
              <a:rPr lang="it-IT" dirty="0"/>
              <a:t> </a:t>
            </a:r>
            <a:endParaRPr lang="it-IT" dirty="0" smtClean="0"/>
          </a:p>
          <a:p>
            <a:pPr algn="l"/>
            <a:r>
              <a:rPr lang="it-IT" dirty="0" smtClean="0"/>
              <a:t>finanziato </a:t>
            </a:r>
            <a:r>
              <a:rPr lang="it-IT" dirty="0"/>
              <a:t>dall’Unione europea – </a:t>
            </a:r>
            <a:r>
              <a:rPr lang="it-IT" dirty="0" err="1"/>
              <a:t>Next</a:t>
            </a:r>
            <a:r>
              <a:rPr lang="it-IT" dirty="0"/>
              <a:t> generation EU,  attuato sulla base di opzioni di costo semplificate (OCS).  </a:t>
            </a:r>
            <a:endParaRPr lang="it-IT" dirty="0" smtClean="0"/>
          </a:p>
          <a:p>
            <a:pPr algn="l"/>
            <a:r>
              <a:rPr lang="it-IT" dirty="0" smtClean="0"/>
              <a:t>La </a:t>
            </a:r>
            <a:r>
              <a:rPr lang="it-IT" dirty="0"/>
              <a:t>gestione del progetto deve avvenire tramite la piattaforma </a:t>
            </a:r>
            <a:r>
              <a:rPr lang="it-IT" b="1" u="sng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“FUTURA PNRR – Gestione </a:t>
            </a:r>
            <a:r>
              <a:rPr lang="it-IT" b="1" u="sng" dirty="0" err="1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progetti”</a:t>
            </a:r>
            <a:r>
              <a:rPr lang="it-IT" dirty="0" err="1" smtClean="0"/>
              <a:t>che</a:t>
            </a:r>
            <a:r>
              <a:rPr lang="it-IT" dirty="0" smtClean="0"/>
              <a:t> </a:t>
            </a:r>
            <a:r>
              <a:rPr lang="it-IT" dirty="0"/>
              <a:t>consente alle scuole di progettare, gestire e monitorare i progetti finanziati dal Piano nazionale di ripresa e resilienza, seguendoli dalla fase di creazione fino a quella di rendicontazione finale. Si tratta, in pratica, delle istruzioni operative del DM </a:t>
            </a:r>
            <a:r>
              <a:rPr lang="it-IT" dirty="0" smtClean="0"/>
              <a:t>65/2023.</a:t>
            </a:r>
            <a:endParaRPr lang="it-IT" dirty="0"/>
          </a:p>
        </p:txBody>
      </p:sp>
      <p:pic>
        <p:nvPicPr>
          <p:cNvPr id="4" name="image1.jpe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81739" y="1122364"/>
            <a:ext cx="11230253" cy="8129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375689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4"/>
            <a:ext cx="9144000" cy="724192"/>
          </a:xfrm>
        </p:spPr>
        <p:txBody>
          <a:bodyPr>
            <a:normAutofit fontScale="90000"/>
          </a:bodyPr>
          <a:lstStyle/>
          <a:p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443883" y="1384917"/>
            <a:ext cx="11425562" cy="5282214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it-IT" sz="2200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Attività tecnica del gruppo di lavoro per l’orientamento e il tutoraggio per </a:t>
            </a:r>
            <a:r>
              <a:rPr lang="it-IT" sz="22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 STEM</a:t>
            </a:r>
          </a:p>
          <a:p>
            <a:r>
              <a:rPr lang="it-IT" dirty="0" smtClean="0"/>
              <a:t>E’ un </a:t>
            </a:r>
            <a:r>
              <a:rPr lang="it-IT" dirty="0"/>
              <a:t>gruppo </a:t>
            </a:r>
            <a:r>
              <a:rPr lang="it-IT" dirty="0" smtClean="0"/>
              <a:t>di lavoro </a:t>
            </a:r>
            <a:r>
              <a:rPr lang="it-IT" dirty="0"/>
              <a:t>per l’orientamento e il tutoraggio per le STEM, che possa effettuare</a:t>
            </a:r>
          </a:p>
          <a:p>
            <a:pPr algn="l"/>
            <a:r>
              <a:rPr lang="it-IT" dirty="0"/>
              <a:t>la rilevazione dei fabbisogni dei destinatari, programmare e accompagnare </a:t>
            </a:r>
            <a:r>
              <a:rPr lang="it-IT" dirty="0" smtClean="0"/>
              <a:t>le azioni </a:t>
            </a:r>
            <a:r>
              <a:rPr lang="it-IT" dirty="0"/>
              <a:t>formative e documentare la loro attività anche attraverso </a:t>
            </a:r>
            <a:r>
              <a:rPr lang="it-IT" dirty="0" smtClean="0"/>
              <a:t>la piattaforma </a:t>
            </a:r>
            <a:r>
              <a:rPr lang="it-IT" dirty="0"/>
              <a:t>dedicata, programmare e gestire attività di orientamento </a:t>
            </a:r>
            <a:r>
              <a:rPr lang="it-IT" dirty="0" smtClean="0"/>
              <a:t>e tutoraggio</a:t>
            </a:r>
            <a:r>
              <a:rPr lang="it-IT" dirty="0"/>
              <a:t>, anche personalizzato, in favore delle studentesse e degli </a:t>
            </a:r>
            <a:r>
              <a:rPr lang="it-IT" dirty="0" smtClean="0"/>
              <a:t>studenti e </a:t>
            </a:r>
            <a:r>
              <a:rPr lang="it-IT" dirty="0"/>
              <a:t>delle loro famiglie, anche attraverso l’organizzazione di azioni </a:t>
            </a:r>
            <a:r>
              <a:rPr lang="it-IT" dirty="0" smtClean="0"/>
              <a:t>rientranti nelle </a:t>
            </a:r>
            <a:r>
              <a:rPr lang="it-IT" dirty="0"/>
              <a:t>Linee guida per le STEM e nelle Linee guida per </a:t>
            </a:r>
            <a:r>
              <a:rPr lang="it-IT" dirty="0" smtClean="0"/>
              <a:t>l’orientamento.</a:t>
            </a:r>
            <a:endParaRPr lang="it-IT" b="1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l"/>
            <a:r>
              <a:rPr lang="it-IT" sz="2000" b="1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Il gruppo di lavoro è composto da tutor esperti interni e/o esterni.</a:t>
            </a:r>
            <a:r>
              <a:rPr lang="it-IT" dirty="0" smtClean="0"/>
              <a:t> L’UCS </a:t>
            </a:r>
            <a:r>
              <a:rPr lang="it-IT" dirty="0"/>
              <a:t>relativa alla remunerazione dei costi per il personale componente </a:t>
            </a:r>
            <a:r>
              <a:rPr lang="it-IT" dirty="0" smtClean="0"/>
              <a:t>del gruppo </a:t>
            </a:r>
            <a:r>
              <a:rPr lang="it-IT" dirty="0"/>
              <a:t>di lavoro è complessivamente pari a </a:t>
            </a:r>
            <a:endParaRPr lang="it-IT" dirty="0" smtClean="0"/>
          </a:p>
          <a:p>
            <a:pPr algn="l"/>
            <a:r>
              <a:rPr lang="it-IT" sz="2000" b="1" u="sng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34,00 </a:t>
            </a:r>
            <a:r>
              <a:rPr lang="it-IT" sz="2000" b="1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€/h</a:t>
            </a:r>
            <a:r>
              <a:rPr lang="it-IT" dirty="0"/>
              <a:t> per ciascuna figura </a:t>
            </a:r>
            <a:r>
              <a:rPr lang="it-IT" dirty="0" smtClean="0"/>
              <a:t>di tutor</a:t>
            </a:r>
            <a:r>
              <a:rPr lang="it-IT" dirty="0"/>
              <a:t>.</a:t>
            </a:r>
          </a:p>
          <a:p>
            <a:pPr algn="l"/>
            <a:r>
              <a:rPr lang="it-IT" dirty="0"/>
              <a:t>Il costo complessivo per lo svolgimento di questa attività non può </a:t>
            </a:r>
            <a:r>
              <a:rPr lang="it-IT" dirty="0" smtClean="0"/>
              <a:t>superare </a:t>
            </a:r>
            <a:r>
              <a:rPr lang="it-IT" sz="900" b="1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il 10% </a:t>
            </a:r>
            <a:r>
              <a:rPr lang="it-IT" sz="900" dirty="0" smtClean="0"/>
              <a:t>del totale </a:t>
            </a:r>
            <a:r>
              <a:rPr lang="it-IT" sz="900" dirty="0"/>
              <a:t>del finanziamento dell’intervento.</a:t>
            </a:r>
            <a:endParaRPr lang="it-IT" sz="900" b="1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l"/>
            <a:endParaRPr lang="it-IT" b="1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image1.jpe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63984" y="639193"/>
            <a:ext cx="11443317" cy="7457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3484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4"/>
            <a:ext cx="9144000" cy="724192"/>
          </a:xfrm>
        </p:spPr>
        <p:txBody>
          <a:bodyPr>
            <a:normAutofit fontScale="90000"/>
          </a:bodyPr>
          <a:lstStyle/>
          <a:p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443883" y="1384917"/>
            <a:ext cx="11425562" cy="5282214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l"/>
            <a:r>
              <a:rPr lang="it-IT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Linea di Intervento B</a:t>
            </a:r>
          </a:p>
          <a:p>
            <a:pPr algn="l"/>
            <a:r>
              <a:rPr lang="it-IT" b="1" u="sng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Tipologia attività</a:t>
            </a:r>
          </a:p>
          <a:p>
            <a:pPr marL="342900" indent="-342900" algn="l">
              <a:buFont typeface="Wingdings" panose="05000000000000000000" pitchFamily="2" charset="2"/>
              <a:buChar char="q"/>
            </a:pPr>
            <a:r>
              <a:rPr lang="it-IT" b="1" dirty="0"/>
              <a:t>Percorsi formativi annuali di lingua e metodologia per </a:t>
            </a:r>
            <a:r>
              <a:rPr lang="it-IT" b="1" dirty="0" smtClean="0"/>
              <a:t>docenti;</a:t>
            </a:r>
          </a:p>
          <a:p>
            <a:pPr marL="342900" indent="-342900" algn="l">
              <a:buFont typeface="Wingdings" panose="05000000000000000000" pitchFamily="2" charset="2"/>
              <a:buChar char="q"/>
            </a:pPr>
            <a:r>
              <a:rPr lang="it-IT" b="1" dirty="0" smtClean="0"/>
              <a:t>Attività </a:t>
            </a:r>
            <a:r>
              <a:rPr lang="it-IT" b="1" dirty="0"/>
              <a:t>tecnica </a:t>
            </a:r>
            <a:r>
              <a:rPr lang="it-IT" b="1" dirty="0" smtClean="0"/>
              <a:t>del gruppo </a:t>
            </a:r>
            <a:r>
              <a:rPr lang="it-IT" b="1" dirty="0"/>
              <a:t>di lavoro per </a:t>
            </a:r>
            <a:r>
              <a:rPr lang="it-IT" b="1" dirty="0" smtClean="0"/>
              <a:t>il multilinguismo.</a:t>
            </a:r>
            <a:endParaRPr lang="it-IT" b="1" dirty="0"/>
          </a:p>
        </p:txBody>
      </p:sp>
      <p:pic>
        <p:nvPicPr>
          <p:cNvPr id="4" name="image1.jpe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63984" y="639193"/>
            <a:ext cx="11443317" cy="7457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711976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4"/>
            <a:ext cx="9144000" cy="724192"/>
          </a:xfrm>
        </p:spPr>
        <p:txBody>
          <a:bodyPr>
            <a:normAutofit fontScale="90000"/>
          </a:bodyPr>
          <a:lstStyle/>
          <a:p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488272" y="1384917"/>
            <a:ext cx="11611992" cy="5282214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rmAutofit fontScale="62500" lnSpcReduction="20000"/>
          </a:bodyPr>
          <a:lstStyle/>
          <a:p>
            <a:pPr algn="l"/>
            <a:r>
              <a:rPr lang="it-IT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Linea di Intervento B</a:t>
            </a:r>
          </a:p>
          <a:p>
            <a:pPr algn="l"/>
            <a:r>
              <a:rPr lang="it-IT" sz="2200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Percorsi </a:t>
            </a:r>
            <a:r>
              <a:rPr lang="it-IT" sz="2200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formativi annuali di lingua e metodologia per </a:t>
            </a:r>
            <a:r>
              <a:rPr lang="it-IT" sz="22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docenti</a:t>
            </a:r>
          </a:p>
          <a:p>
            <a:pPr algn="l"/>
            <a:r>
              <a:rPr lang="it-IT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 Percorsi formativi annuali di lingua e metodologia per docenti </a:t>
            </a:r>
            <a:r>
              <a:rPr lang="it-IT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 articolano </a:t>
            </a:r>
            <a:r>
              <a:rPr lang="it-IT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 due tipologie</a:t>
            </a:r>
            <a:r>
              <a:rPr lang="it-IT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</a:p>
          <a:p>
            <a:pPr algn="l"/>
            <a:endParaRPr lang="it-IT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457200" indent="-457200" algn="l">
              <a:lnSpc>
                <a:spcPts val="2400"/>
              </a:lnSpc>
              <a:spcBef>
                <a:spcPts val="0"/>
              </a:spcBef>
              <a:buAutoNum type="alphaUcPeriod"/>
            </a:pPr>
            <a:r>
              <a:rPr lang="it-IT" b="1" dirty="0" smtClean="0"/>
              <a:t>corsi </a:t>
            </a:r>
            <a:r>
              <a:rPr lang="it-IT" b="1" dirty="0"/>
              <a:t>annuali di formazione linguistica per docenti </a:t>
            </a:r>
            <a:r>
              <a:rPr lang="it-IT" dirty="0"/>
              <a:t>in servizio, </a:t>
            </a:r>
            <a:r>
              <a:rPr lang="it-IT" dirty="0" smtClean="0"/>
              <a:t>che consentano </a:t>
            </a:r>
            <a:r>
              <a:rPr lang="it-IT" dirty="0"/>
              <a:t>di acquisire una adeguata </a:t>
            </a:r>
            <a:r>
              <a:rPr lang="it-IT" dirty="0" smtClean="0"/>
              <a:t>         </a:t>
            </a:r>
          </a:p>
          <a:p>
            <a:pPr algn="l">
              <a:lnSpc>
                <a:spcPts val="2400"/>
              </a:lnSpc>
              <a:spcBef>
                <a:spcPts val="0"/>
              </a:spcBef>
            </a:pPr>
            <a:r>
              <a:rPr lang="it-IT" dirty="0"/>
              <a:t> </a:t>
            </a:r>
            <a:r>
              <a:rPr lang="it-IT" dirty="0" smtClean="0"/>
              <a:t>       competenza linguistico comunicativa</a:t>
            </a:r>
            <a:r>
              <a:rPr lang="it-IT" dirty="0"/>
              <a:t> </a:t>
            </a:r>
            <a:r>
              <a:rPr lang="it-IT" dirty="0" smtClean="0"/>
              <a:t>in </a:t>
            </a:r>
            <a:r>
              <a:rPr lang="it-IT" dirty="0"/>
              <a:t>una lingua straniera, finalizzata al conseguimento </a:t>
            </a:r>
            <a:r>
              <a:rPr lang="it-IT" dirty="0" smtClean="0"/>
              <a:t>di certificazione     </a:t>
            </a:r>
          </a:p>
          <a:p>
            <a:pPr algn="l">
              <a:lnSpc>
                <a:spcPts val="2400"/>
              </a:lnSpc>
              <a:spcBef>
                <a:spcPts val="0"/>
              </a:spcBef>
            </a:pPr>
            <a:r>
              <a:rPr lang="it-IT" dirty="0"/>
              <a:t> </a:t>
            </a:r>
            <a:r>
              <a:rPr lang="it-IT" dirty="0" smtClean="0"/>
              <a:t>       di </a:t>
            </a:r>
            <a:r>
              <a:rPr lang="it-IT" dirty="0"/>
              <a:t>livello </a:t>
            </a:r>
            <a:r>
              <a:rPr lang="it-IT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B1, B2, C1, C2, </a:t>
            </a:r>
            <a:r>
              <a:rPr lang="it-IT" dirty="0"/>
              <a:t>secondo quanto previsto </a:t>
            </a:r>
            <a:r>
              <a:rPr lang="it-IT" dirty="0" smtClean="0"/>
              <a:t>dal Quadro </a:t>
            </a:r>
            <a:r>
              <a:rPr lang="it-IT" dirty="0"/>
              <a:t>comune europeo di riferimento per la </a:t>
            </a:r>
            <a:r>
              <a:rPr lang="it-IT" dirty="0" smtClean="0"/>
              <a:t>   </a:t>
            </a:r>
          </a:p>
          <a:p>
            <a:pPr algn="l">
              <a:lnSpc>
                <a:spcPts val="2400"/>
              </a:lnSpc>
              <a:spcBef>
                <a:spcPts val="0"/>
              </a:spcBef>
            </a:pPr>
            <a:r>
              <a:rPr lang="it-IT" dirty="0"/>
              <a:t> </a:t>
            </a:r>
            <a:r>
              <a:rPr lang="it-IT" dirty="0" smtClean="0"/>
              <a:t>       conoscenza </a:t>
            </a:r>
            <a:r>
              <a:rPr lang="it-IT" dirty="0"/>
              <a:t>delle </a:t>
            </a:r>
            <a:r>
              <a:rPr lang="it-IT" dirty="0" smtClean="0"/>
              <a:t>lingue (QCER</a:t>
            </a:r>
            <a:r>
              <a:rPr lang="it-IT" dirty="0"/>
              <a:t>) e dal decreto del Ministro dell’istruzione 10 marzo 2022, n. 62</a:t>
            </a:r>
            <a:r>
              <a:rPr lang="it-IT" dirty="0" smtClean="0"/>
              <a:t>;</a:t>
            </a:r>
          </a:p>
          <a:p>
            <a:pPr algn="l"/>
            <a:r>
              <a:rPr lang="it-IT" dirty="0"/>
              <a:t>La durata dei percorsi deve essere commisurata </a:t>
            </a:r>
            <a:r>
              <a:rPr lang="it-IT" dirty="0" smtClean="0"/>
              <a:t>ad ottenere </a:t>
            </a:r>
            <a:r>
              <a:rPr lang="it-IT" dirty="0"/>
              <a:t>una preparazione adeguata per sostenere la certificazione al livello</a:t>
            </a:r>
          </a:p>
          <a:p>
            <a:pPr algn="l"/>
            <a:r>
              <a:rPr lang="it-IT" dirty="0"/>
              <a:t>successivo rispetto a quello di partenza. Il numero minimo di corsisti </a:t>
            </a:r>
            <a:r>
              <a:rPr lang="it-IT" dirty="0" smtClean="0"/>
              <a:t>che concludono </a:t>
            </a:r>
            <a:r>
              <a:rPr lang="it-IT" dirty="0"/>
              <a:t>il percorso deve essere almeno pari a </a:t>
            </a:r>
            <a:r>
              <a:rPr lang="it-IT" sz="29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</a:t>
            </a:r>
            <a:r>
              <a:rPr lang="it-IT" sz="29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pPr algn="l"/>
            <a:endParaRPr lang="it-IT" sz="29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l"/>
            <a:r>
              <a:rPr lang="it-IT" b="1" dirty="0"/>
              <a:t>B.</a:t>
            </a:r>
            <a:r>
              <a:rPr lang="it-IT" dirty="0"/>
              <a:t> </a:t>
            </a:r>
            <a:r>
              <a:rPr lang="it-IT" b="1" dirty="0"/>
              <a:t>corsi annuali di metodologia Content and Language </a:t>
            </a:r>
            <a:r>
              <a:rPr lang="it-IT" b="1" dirty="0" err="1" smtClean="0"/>
              <a:t>IntegratedLearning</a:t>
            </a:r>
            <a:r>
              <a:rPr lang="it-IT" b="1" dirty="0" smtClean="0"/>
              <a:t> </a:t>
            </a:r>
            <a:r>
              <a:rPr lang="it-IT" b="1" dirty="0"/>
              <a:t>(CLIL)</a:t>
            </a:r>
            <a:r>
              <a:rPr lang="it-IT" dirty="0"/>
              <a:t>, rivolti ai docenti in </a:t>
            </a:r>
            <a:r>
              <a:rPr lang="it-IT" dirty="0"/>
              <a:t> </a:t>
            </a:r>
            <a:r>
              <a:rPr lang="it-IT" dirty="0" smtClean="0"/>
              <a:t>servizio</a:t>
            </a:r>
            <a:r>
              <a:rPr lang="it-IT" dirty="0"/>
              <a:t>.</a:t>
            </a:r>
          </a:p>
          <a:p>
            <a:pPr algn="l"/>
            <a:r>
              <a:rPr lang="it-IT" dirty="0"/>
              <a:t>I corsi sono rivolti a docenti in servizio della scuola dell’infanzia e </a:t>
            </a:r>
            <a:r>
              <a:rPr lang="it-IT" dirty="0" smtClean="0"/>
              <a:t>primaria e </a:t>
            </a:r>
            <a:r>
              <a:rPr lang="it-IT" dirty="0"/>
              <a:t>a docenti in servizio di discipline non linguistiche delle scuole </a:t>
            </a:r>
            <a:r>
              <a:rPr lang="it-IT" dirty="0" smtClean="0"/>
              <a:t>secondarie di </a:t>
            </a:r>
            <a:r>
              <a:rPr lang="it-IT" dirty="0"/>
              <a:t>primo e secondo grado e hanno la durata di un anno scolastico. Sulla </a:t>
            </a:r>
            <a:r>
              <a:rPr lang="it-IT" dirty="0" smtClean="0"/>
              <a:t>base delle </a:t>
            </a:r>
            <a:r>
              <a:rPr lang="it-IT" dirty="0"/>
              <a:t>risorse disponibili, ciascuna scuola garantisce lo svolgimento di </a:t>
            </a:r>
            <a:r>
              <a:rPr lang="it-IT" dirty="0" smtClean="0"/>
              <a:t>almeno un </a:t>
            </a:r>
            <a:r>
              <a:rPr lang="it-IT" dirty="0"/>
              <a:t>percorso annuale per ciascuna tipologia.</a:t>
            </a:r>
          </a:p>
          <a:p>
            <a:pPr algn="l"/>
            <a:r>
              <a:rPr lang="it-IT" dirty="0"/>
              <a:t>I corsi annuali di formazione linguistica della tipologia A sono mirati </a:t>
            </a:r>
            <a:r>
              <a:rPr lang="it-IT" dirty="0" smtClean="0"/>
              <a:t>al conseguimento </a:t>
            </a:r>
            <a:r>
              <a:rPr lang="it-IT" dirty="0"/>
              <a:t>della certificazione linguistica di livello B1, </a:t>
            </a:r>
            <a:r>
              <a:rPr lang="it-IT" dirty="0" smtClean="0"/>
              <a:t>B2</a:t>
            </a:r>
            <a:r>
              <a:rPr lang="it-IT" dirty="0"/>
              <a:t>, C1, </a:t>
            </a:r>
            <a:r>
              <a:rPr lang="it-IT" dirty="0" smtClean="0"/>
              <a:t>C2.</a:t>
            </a:r>
          </a:p>
          <a:p>
            <a:pPr algn="l"/>
            <a:r>
              <a:rPr lang="it-IT" dirty="0"/>
              <a:t>L’Unità di costo standard (UCS) è pari a complessivi </a:t>
            </a:r>
            <a:r>
              <a:rPr lang="it-IT" b="1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€ 122,00 </a:t>
            </a:r>
            <a:r>
              <a:rPr lang="it-IT" dirty="0"/>
              <a:t>per </a:t>
            </a:r>
            <a:r>
              <a:rPr lang="it-IT" dirty="0" smtClean="0"/>
              <a:t>ciascuna ora </a:t>
            </a:r>
            <a:r>
              <a:rPr lang="it-IT" dirty="0"/>
              <a:t>di corso. È riconosciuto, altresì, un importo pari al </a:t>
            </a:r>
            <a:r>
              <a:rPr lang="it-IT" b="1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40% dei </a:t>
            </a:r>
            <a:r>
              <a:rPr lang="it-IT" b="1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costi ammissibili </a:t>
            </a:r>
            <a:r>
              <a:rPr lang="it-IT" b="1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 personale dell’UCS </a:t>
            </a:r>
            <a:r>
              <a:rPr lang="it-IT" dirty="0"/>
              <a:t>per il rimborso degli altri costi </a:t>
            </a:r>
            <a:r>
              <a:rPr lang="it-IT" dirty="0" smtClean="0"/>
              <a:t>sostenuti per </a:t>
            </a:r>
            <a:r>
              <a:rPr lang="it-IT" dirty="0"/>
              <a:t>l’organizzazione del percorso.</a:t>
            </a:r>
            <a:endParaRPr lang="it-IT" sz="2200" b="1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image1.jpe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63984" y="639193"/>
            <a:ext cx="11443317" cy="7457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802504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4"/>
            <a:ext cx="9144000" cy="724192"/>
          </a:xfrm>
        </p:spPr>
        <p:txBody>
          <a:bodyPr>
            <a:normAutofit fontScale="90000"/>
          </a:bodyPr>
          <a:lstStyle/>
          <a:p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221941" y="1384917"/>
            <a:ext cx="11425562" cy="5282214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l"/>
            <a:r>
              <a:rPr lang="it-IT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Attività tecnica del gruppo di lavoro per il multilinguismo</a:t>
            </a:r>
            <a:r>
              <a:rPr lang="it-IT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it-IT" b="1" u="sng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l"/>
            <a:r>
              <a:rPr lang="it-IT" b="1" u="sng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Descrizione</a:t>
            </a:r>
            <a:endParaRPr lang="it-IT" b="1" u="sng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l"/>
            <a:r>
              <a:rPr lang="it-IT" dirty="0" smtClean="0"/>
              <a:t>E’  </a:t>
            </a:r>
            <a:r>
              <a:rPr lang="it-IT" dirty="0"/>
              <a:t>un gruppo </a:t>
            </a:r>
            <a:r>
              <a:rPr lang="it-IT" dirty="0" smtClean="0"/>
              <a:t>di lavoro </a:t>
            </a:r>
            <a:r>
              <a:rPr lang="it-IT" dirty="0"/>
              <a:t>per il multilinguismo, che possa </a:t>
            </a:r>
            <a:r>
              <a:rPr lang="it-IT" dirty="0" smtClean="0"/>
              <a:t>effettua </a:t>
            </a:r>
            <a:r>
              <a:rPr lang="it-IT" dirty="0"/>
              <a:t>la rilevazione dei fabbisogni</a:t>
            </a:r>
          </a:p>
          <a:p>
            <a:pPr algn="l"/>
            <a:r>
              <a:rPr lang="it-IT" dirty="0"/>
              <a:t>dei destinatari, </a:t>
            </a:r>
            <a:r>
              <a:rPr lang="it-IT" dirty="0" smtClean="0"/>
              <a:t>programma </a:t>
            </a:r>
            <a:r>
              <a:rPr lang="it-IT" dirty="0"/>
              <a:t>e </a:t>
            </a:r>
            <a:r>
              <a:rPr lang="it-IT" dirty="0" smtClean="0"/>
              <a:t>accompagna </a:t>
            </a:r>
            <a:r>
              <a:rPr lang="it-IT" dirty="0"/>
              <a:t>le azioni formative </a:t>
            </a:r>
            <a:r>
              <a:rPr lang="it-IT" dirty="0" smtClean="0"/>
              <a:t>e documenta </a:t>
            </a:r>
            <a:r>
              <a:rPr lang="it-IT" dirty="0"/>
              <a:t>la loro attività anche attraverso la piattaforma </a:t>
            </a:r>
            <a:r>
              <a:rPr lang="it-IT" dirty="0" smtClean="0"/>
              <a:t>dedicata, programma </a:t>
            </a:r>
            <a:r>
              <a:rPr lang="it-IT" dirty="0"/>
              <a:t>e </a:t>
            </a:r>
            <a:r>
              <a:rPr lang="it-IT" dirty="0" smtClean="0"/>
              <a:t>gestisce </a:t>
            </a:r>
            <a:r>
              <a:rPr lang="it-IT" dirty="0"/>
              <a:t>le attività di formazione multilinguistica.</a:t>
            </a:r>
          </a:p>
          <a:p>
            <a:pPr algn="l"/>
            <a:r>
              <a:rPr lang="it-IT" sz="2000" b="1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Il gruppo di lavoro è composto da tutor esperti interni e/o esterni.</a:t>
            </a:r>
          </a:p>
          <a:p>
            <a:pPr algn="l"/>
            <a:r>
              <a:rPr lang="it-IT" dirty="0"/>
              <a:t>L’UCS relativa alla remunerazione dei costi per il personale componente </a:t>
            </a:r>
            <a:r>
              <a:rPr lang="it-IT" dirty="0" smtClean="0"/>
              <a:t>del gruppo </a:t>
            </a:r>
            <a:r>
              <a:rPr lang="it-IT" dirty="0"/>
              <a:t>di lavoro è complessivamente pari a </a:t>
            </a:r>
            <a:r>
              <a:rPr lang="it-IT" sz="2000" b="1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34,00 €/h</a:t>
            </a:r>
            <a:r>
              <a:rPr lang="it-IT" dirty="0"/>
              <a:t> per ciascuna figura </a:t>
            </a:r>
            <a:r>
              <a:rPr lang="it-IT" dirty="0" smtClean="0"/>
              <a:t>di tutor</a:t>
            </a:r>
            <a:r>
              <a:rPr lang="it-IT" dirty="0"/>
              <a:t>.</a:t>
            </a:r>
          </a:p>
          <a:p>
            <a:pPr algn="l"/>
            <a:r>
              <a:rPr lang="it-IT" dirty="0"/>
              <a:t>Il costo complessivo per lo svolgimento di questa attività non può </a:t>
            </a:r>
            <a:r>
              <a:rPr lang="it-IT" dirty="0" smtClean="0"/>
              <a:t>superare il </a:t>
            </a:r>
            <a:r>
              <a:rPr lang="it-IT" sz="2000" b="1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10% </a:t>
            </a:r>
            <a:r>
              <a:rPr lang="it-IT" dirty="0"/>
              <a:t>del totale del finanziamento </a:t>
            </a:r>
            <a:r>
              <a:rPr lang="it-IT" dirty="0" smtClean="0"/>
              <a:t>dell’intervento. </a:t>
            </a:r>
            <a:endParaRPr lang="it-IT" sz="2100" b="1" u="sng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image1.jpe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63984" y="639193"/>
            <a:ext cx="11443317" cy="7457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885483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4"/>
            <a:ext cx="9144000" cy="724192"/>
          </a:xfrm>
        </p:spPr>
        <p:txBody>
          <a:bodyPr>
            <a:normAutofit fontScale="90000"/>
          </a:bodyPr>
          <a:lstStyle/>
          <a:p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221941" y="1384917"/>
            <a:ext cx="11425562" cy="5282214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l"/>
            <a:r>
              <a:rPr lang="it-IT" dirty="0"/>
              <a:t>Tutte le azioni relative alle due linee di intervento devono essere avviate tempestivamente </a:t>
            </a:r>
            <a:r>
              <a:rPr lang="it-IT" dirty="0" smtClean="0"/>
              <a:t>fin dall’anno </a:t>
            </a:r>
            <a:r>
              <a:rPr lang="it-IT" dirty="0"/>
              <a:t>scolastico 2023-2024 e concluse con relativa certificazione di </a:t>
            </a:r>
            <a:r>
              <a:rPr lang="it-IT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completamento </a:t>
            </a:r>
            <a:r>
              <a:rPr lang="it-IT" sz="2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entro </a:t>
            </a:r>
            <a:r>
              <a:rPr lang="it-IT" sz="28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il15 </a:t>
            </a:r>
            <a:r>
              <a:rPr lang="it-IT" sz="2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maggio 2025</a:t>
            </a:r>
            <a:r>
              <a:rPr lang="it-IT" dirty="0"/>
              <a:t>, al fine consentire il raggiungimento dei target della linea di investimento</a:t>
            </a:r>
            <a:r>
              <a:rPr lang="it-IT" dirty="0" smtClean="0"/>
              <a:t>.</a:t>
            </a:r>
          </a:p>
          <a:p>
            <a:pPr algn="l"/>
            <a:endParaRPr lang="it-IT" sz="2100" b="1" u="sng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l"/>
            <a:r>
              <a:rPr lang="it-IT" sz="2000" dirty="0"/>
              <a:t>Tali attività possono essere realizzate sia in ambienti specificamente dedicati </a:t>
            </a:r>
            <a:r>
              <a:rPr lang="it-IT" sz="2100" b="1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all’interno delle scuole </a:t>
            </a:r>
            <a:r>
              <a:rPr lang="it-IT" sz="2000" dirty="0"/>
              <a:t>sia in </a:t>
            </a:r>
            <a:r>
              <a:rPr lang="it-IT" sz="2100" b="1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ambienti e contesti reali, laboratoriali, centri di ricerca, </a:t>
            </a:r>
            <a:r>
              <a:rPr lang="it-IT" sz="2000" dirty="0"/>
              <a:t>e possono coinvolgere sia </a:t>
            </a:r>
            <a:r>
              <a:rPr lang="it-IT" sz="2100" b="1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docenti, ricercatori, professionisti di discipline STEM, sia università, ITS Academy, enti di formazione, centri culturali e di ricerca, musei, associazioni professionali e datoriali, imprese, anche in rete con altre scuole. </a:t>
            </a:r>
          </a:p>
          <a:p>
            <a:pPr algn="l"/>
            <a:r>
              <a:rPr lang="it-IT" sz="2000" dirty="0"/>
              <a:t>Per la gestione di questa seconda linea di intervento le scuole possono organizzare </a:t>
            </a:r>
            <a:r>
              <a:rPr lang="it-IT" sz="2100" b="1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 attività in rete con altre scuole</a:t>
            </a:r>
            <a:r>
              <a:rPr lang="it-IT" sz="2000" dirty="0"/>
              <a:t>, fermo restando che la documentazione e la rendicontazione delle UCS resta in capo alla singola scuola organizzatrice della rete.</a:t>
            </a:r>
            <a:endParaRPr lang="it-IT" sz="2100" b="1" u="sng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l"/>
            <a:endParaRPr lang="it-IT" sz="2100" b="1" u="sng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image1.jpe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63984" y="639193"/>
            <a:ext cx="11443317" cy="7457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66633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4"/>
            <a:ext cx="9144000" cy="724192"/>
          </a:xfrm>
        </p:spPr>
        <p:txBody>
          <a:bodyPr>
            <a:normAutofit fontScale="90000"/>
          </a:bodyPr>
          <a:lstStyle/>
          <a:p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301841" y="1935332"/>
            <a:ext cx="11390049" cy="4545367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rmAutofit fontScale="92500" lnSpcReduction="10000"/>
          </a:bodyPr>
          <a:lstStyle/>
          <a:p>
            <a:pPr algn="l"/>
            <a:r>
              <a:rPr lang="it-IT" sz="2800" dirty="0"/>
              <a:t>Le Istruzioni operative </a:t>
            </a:r>
            <a:r>
              <a:rPr lang="it-IT" sz="2800" dirty="0" smtClean="0"/>
              <a:t>forniscono </a:t>
            </a:r>
            <a:r>
              <a:rPr lang="it-IT" sz="2800" dirty="0"/>
              <a:t>indicazioni alle scuole statali e paritarie beneficiarie per la progettazione e la gestione degli interventi nell’ambito dell’investimento 3.1 “Nuove competenze e nuovi linguaggi” della Missione 4 – Componente 1 del PNRR.</a:t>
            </a:r>
          </a:p>
          <a:p>
            <a:pPr algn="l"/>
            <a:r>
              <a:rPr lang="it-IT" sz="2800" dirty="0"/>
              <a:t>Gli interventi sono finalizzati alla realizzazione di percorsi </a:t>
            </a:r>
            <a:r>
              <a:rPr lang="it-IT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didattici, formativi e di orientamento</a:t>
            </a:r>
            <a:r>
              <a:rPr lang="it-IT" sz="2800" dirty="0"/>
              <a:t> </a:t>
            </a:r>
            <a:r>
              <a:rPr lang="it-IT" sz="2800" b="1" u="sng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 studentesse e studenti </a:t>
            </a:r>
            <a:r>
              <a:rPr lang="it-IT" sz="2800" dirty="0"/>
              <a:t>finalizzati a promuovere l’integrazione, all’interno dei curricula di tutti i cicli scolastici, di attività, metodologie e</a:t>
            </a:r>
            <a:r>
              <a:rPr lang="it-IT" sz="2800" b="1" dirty="0"/>
              <a:t> </a:t>
            </a:r>
            <a:r>
              <a:rPr lang="it-IT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contenuti volti a sviluppare le competenze STEM, digitali e di innovazione, nonché quelle linguistiche</a:t>
            </a:r>
            <a:r>
              <a:rPr lang="it-IT" sz="2800" dirty="0"/>
              <a:t>, garantendo pari opportunità e parità di genere in termini di </a:t>
            </a:r>
            <a:r>
              <a:rPr lang="it-IT" sz="28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  <a:r>
              <a:rPr lang="it-IT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pproccio metodologico e di attività di orientamento STEM</a:t>
            </a:r>
            <a:r>
              <a:rPr lang="it-IT" sz="28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it-IT" sz="2800" dirty="0"/>
              <a:t>e di percorsi formativi di lingua e di metodologia di durata annuale, finalizzati al potenziamento delle competenze linguistiche </a:t>
            </a:r>
            <a:r>
              <a:rPr lang="it-IT" sz="2800" b="1" u="sng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dei docenti </a:t>
            </a:r>
            <a:r>
              <a:rPr lang="it-IT" sz="2800" dirty="0"/>
              <a:t>in servizio e al miglioramento delle loro competenze metodologiche di insegnamento.</a:t>
            </a:r>
          </a:p>
          <a:p>
            <a:pPr algn="l"/>
            <a:endParaRPr lang="it-IT" dirty="0"/>
          </a:p>
        </p:txBody>
      </p:sp>
      <p:pic>
        <p:nvPicPr>
          <p:cNvPr id="4" name="image1.jpe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21943" y="1122364"/>
            <a:ext cx="11585358" cy="8129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81875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4"/>
            <a:ext cx="9144000" cy="724192"/>
          </a:xfrm>
        </p:spPr>
        <p:txBody>
          <a:bodyPr>
            <a:normAutofit fontScale="90000"/>
          </a:bodyPr>
          <a:lstStyle/>
          <a:p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390617" y="2086251"/>
            <a:ext cx="11443317" cy="4216895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l"/>
            <a:r>
              <a:rPr lang="it-IT" dirty="0" smtClean="0"/>
              <a:t>Le Linee </a:t>
            </a:r>
            <a:r>
              <a:rPr lang="it-IT" dirty="0"/>
              <a:t>di </a:t>
            </a:r>
            <a:r>
              <a:rPr lang="it-IT" dirty="0" smtClean="0"/>
              <a:t>intervento sono due:</a:t>
            </a:r>
            <a:endParaRPr lang="it-IT" dirty="0"/>
          </a:p>
          <a:p>
            <a:pPr lvl="0" algn="l">
              <a:lnSpc>
                <a:spcPct val="110000"/>
              </a:lnSpc>
              <a:spcBef>
                <a:spcPts val="0"/>
              </a:spcBef>
            </a:pPr>
            <a:r>
              <a:rPr lang="it-IT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Linea di Intervento A </a:t>
            </a:r>
            <a:r>
              <a:rPr lang="it-IT" dirty="0"/>
              <a:t>– Realizzazione di percorsi didattici, formativi e di orientamento </a:t>
            </a:r>
            <a:r>
              <a:rPr lang="it-IT" i="1" u="sng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 studentesse e studenti </a:t>
            </a:r>
            <a:r>
              <a:rPr lang="it-IT" dirty="0"/>
              <a:t>finalizzati a promuovere l’integrazione, </a:t>
            </a:r>
            <a:r>
              <a:rPr lang="it-IT" b="1" dirty="0"/>
              <a:t>all’interno dei curricula di tutti i cicli scolastici, di attività, metodologie e contenuti volti a sviluppare le competenze STEM, digitali e di innovazione</a:t>
            </a:r>
            <a:r>
              <a:rPr lang="it-IT" dirty="0"/>
              <a:t>, nonché quelle linguistiche, garantendo pari opportunità e parità di genere in termini di approccio metodologico e di </a:t>
            </a:r>
            <a:r>
              <a:rPr lang="it-IT" b="1" dirty="0"/>
              <a:t>attività di orientamento STEM</a:t>
            </a:r>
            <a:r>
              <a:rPr lang="it-IT" b="1" dirty="0" smtClean="0"/>
              <a:t>.</a:t>
            </a:r>
            <a:endParaRPr lang="it-IT" dirty="0"/>
          </a:p>
          <a:p>
            <a:pPr lvl="0" algn="l"/>
            <a:r>
              <a:rPr lang="it-IT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Linea di Intervento B </a:t>
            </a:r>
            <a:r>
              <a:rPr lang="it-IT" dirty="0"/>
              <a:t>– Realizzazione di percorsi formativi annuali di lingua e di metodologia </a:t>
            </a:r>
            <a:r>
              <a:rPr lang="it-IT" i="1" u="sng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 docenti</a:t>
            </a:r>
          </a:p>
          <a:p>
            <a:pPr algn="l"/>
            <a:endParaRPr lang="it-IT" dirty="0"/>
          </a:p>
        </p:txBody>
      </p:sp>
      <p:pic>
        <p:nvPicPr>
          <p:cNvPr id="4" name="image1.jpe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90618" y="1122363"/>
            <a:ext cx="11443316" cy="8129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40198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4"/>
            <a:ext cx="9144000" cy="724192"/>
          </a:xfrm>
        </p:spPr>
        <p:txBody>
          <a:bodyPr>
            <a:normAutofit fontScale="90000"/>
          </a:bodyPr>
          <a:lstStyle/>
          <a:p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443883" y="2086251"/>
            <a:ext cx="11425562" cy="4580879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l"/>
            <a:r>
              <a:rPr lang="it-IT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Linea </a:t>
            </a:r>
            <a:r>
              <a:rPr lang="it-IT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 Intervento </a:t>
            </a:r>
            <a:r>
              <a:rPr lang="it-IT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</a:p>
          <a:p>
            <a:pPr algn="l"/>
            <a:r>
              <a:rPr lang="it-IT" b="1" u="sng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Tipologia attività</a:t>
            </a:r>
          </a:p>
          <a:p>
            <a:pPr marL="342900" indent="-342900" algn="l">
              <a:buFont typeface="Wingdings" panose="05000000000000000000" pitchFamily="2" charset="2"/>
              <a:buChar char="q"/>
            </a:pPr>
            <a:r>
              <a:rPr lang="it-IT" b="1" dirty="0"/>
              <a:t>Percorsi </a:t>
            </a:r>
            <a:r>
              <a:rPr lang="it-IT" b="1" dirty="0" smtClean="0"/>
              <a:t>di orientamento e formazione </a:t>
            </a:r>
            <a:r>
              <a:rPr lang="it-IT" b="1" dirty="0"/>
              <a:t>per </a:t>
            </a:r>
            <a:r>
              <a:rPr lang="it-IT" b="1" dirty="0" smtClean="0"/>
              <a:t>il potenziamento delle competenze STEM, digitali </a:t>
            </a:r>
            <a:r>
              <a:rPr lang="it-IT" b="1" dirty="0"/>
              <a:t>e </a:t>
            </a:r>
            <a:r>
              <a:rPr lang="it-IT" b="1" dirty="0" smtClean="0"/>
              <a:t>di innovazione, finalizzate alla promozione </a:t>
            </a:r>
            <a:r>
              <a:rPr lang="it-IT" b="1" dirty="0"/>
              <a:t>di </a:t>
            </a:r>
            <a:r>
              <a:rPr lang="it-IT" b="1" dirty="0" smtClean="0"/>
              <a:t>pari opportunità </a:t>
            </a:r>
            <a:r>
              <a:rPr lang="it-IT" b="1" dirty="0"/>
              <a:t>di </a:t>
            </a:r>
            <a:r>
              <a:rPr lang="it-IT" b="1" dirty="0" smtClean="0"/>
              <a:t>genere;</a:t>
            </a:r>
          </a:p>
          <a:p>
            <a:pPr marL="342900" indent="-342900" algn="l">
              <a:buFont typeface="Wingdings" panose="05000000000000000000" pitchFamily="2" charset="2"/>
              <a:buChar char="q"/>
            </a:pPr>
            <a:r>
              <a:rPr lang="it-IT" b="1" dirty="0" smtClean="0"/>
              <a:t>Percorsi di tutoraggio per l’orientamento agli studi e alle carriere STEM, anche con il coinvolgimento delle famiglie</a:t>
            </a:r>
          </a:p>
          <a:p>
            <a:pPr marL="342900" indent="-342900" algn="l">
              <a:buFont typeface="Wingdings" panose="05000000000000000000" pitchFamily="2" charset="2"/>
              <a:buChar char="q"/>
            </a:pPr>
            <a:r>
              <a:rPr lang="it-IT" b="1" dirty="0"/>
              <a:t>Percorsi di </a:t>
            </a:r>
            <a:r>
              <a:rPr lang="it-IT" b="1" dirty="0" smtClean="0"/>
              <a:t>formazione per </a:t>
            </a:r>
            <a:r>
              <a:rPr lang="it-IT" b="1" dirty="0"/>
              <a:t>il </a:t>
            </a:r>
            <a:r>
              <a:rPr lang="it-IT" b="1" dirty="0" smtClean="0"/>
              <a:t>potenziamento delle competenze linguistiche degli studenti</a:t>
            </a:r>
          </a:p>
          <a:p>
            <a:pPr marL="342900" indent="-342900" algn="l">
              <a:buFont typeface="Wingdings" panose="05000000000000000000" pitchFamily="2" charset="2"/>
              <a:buChar char="q"/>
            </a:pPr>
            <a:r>
              <a:rPr lang="it-IT" b="1" dirty="0" smtClean="0"/>
              <a:t>Attività </a:t>
            </a:r>
            <a:r>
              <a:rPr lang="it-IT" b="1" dirty="0"/>
              <a:t>tecnica </a:t>
            </a:r>
            <a:r>
              <a:rPr lang="it-IT" b="1" dirty="0" smtClean="0"/>
              <a:t>del gruppo </a:t>
            </a:r>
            <a:r>
              <a:rPr lang="it-IT" b="1" dirty="0"/>
              <a:t>di lavoro </a:t>
            </a:r>
            <a:r>
              <a:rPr lang="it-IT" b="1" dirty="0" smtClean="0"/>
              <a:t>per l’orientamento </a:t>
            </a:r>
            <a:r>
              <a:rPr lang="it-IT" b="1" dirty="0"/>
              <a:t>e </a:t>
            </a:r>
            <a:r>
              <a:rPr lang="it-IT" b="1" dirty="0" smtClean="0"/>
              <a:t>il tutoraggio </a:t>
            </a:r>
            <a:r>
              <a:rPr lang="it-IT" b="1" dirty="0"/>
              <a:t>per </a:t>
            </a:r>
            <a:r>
              <a:rPr lang="it-IT" b="1" dirty="0" smtClean="0"/>
              <a:t>le STEM</a:t>
            </a:r>
            <a:endParaRPr lang="it-IT" dirty="0"/>
          </a:p>
        </p:txBody>
      </p:sp>
      <p:pic>
        <p:nvPicPr>
          <p:cNvPr id="4" name="image1.jpe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63984" y="639193"/>
            <a:ext cx="11443317" cy="12961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28360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4"/>
            <a:ext cx="9144000" cy="724192"/>
          </a:xfrm>
        </p:spPr>
        <p:txBody>
          <a:bodyPr>
            <a:normAutofit fontScale="90000"/>
          </a:bodyPr>
          <a:lstStyle/>
          <a:p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443883" y="1384917"/>
            <a:ext cx="11425562" cy="5282214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rmAutofit fontScale="92500"/>
          </a:bodyPr>
          <a:lstStyle/>
          <a:p>
            <a:pPr algn="l"/>
            <a:r>
              <a:rPr lang="it-IT" sz="2600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Percorsi </a:t>
            </a:r>
            <a:r>
              <a:rPr lang="it-IT" sz="26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 orientamento e formazione </a:t>
            </a:r>
            <a:r>
              <a:rPr lang="it-IT" sz="2600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 </a:t>
            </a:r>
            <a:r>
              <a:rPr lang="it-IT" sz="26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il potenziamento delle competenze STEM, digitali </a:t>
            </a:r>
            <a:r>
              <a:rPr lang="it-IT" sz="2600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 </a:t>
            </a:r>
            <a:r>
              <a:rPr lang="it-IT" sz="26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 innovazione, finalizzate </a:t>
            </a:r>
            <a:r>
              <a:rPr lang="it-IT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alla promozione </a:t>
            </a:r>
            <a:r>
              <a:rPr lang="it-IT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 </a:t>
            </a:r>
            <a:r>
              <a:rPr lang="it-IT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pari opportunità </a:t>
            </a:r>
            <a:r>
              <a:rPr lang="it-IT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 genere</a:t>
            </a:r>
            <a:endParaRPr lang="it-IT" b="1" u="sng" dirty="0" smtClean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l"/>
            <a:r>
              <a:rPr lang="it-IT" b="1" u="sng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Descrizione</a:t>
            </a:r>
          </a:p>
          <a:p>
            <a:pPr algn="l"/>
            <a:r>
              <a:rPr lang="it-IT" dirty="0" smtClean="0"/>
              <a:t>Questi percorsi hanno </a:t>
            </a:r>
            <a:r>
              <a:rPr lang="it-IT" dirty="0"/>
              <a:t>come obiettivo il rafforzamento delle competenze STEM, digitali e </a:t>
            </a:r>
            <a:r>
              <a:rPr lang="it-IT" dirty="0" smtClean="0"/>
              <a:t>di innovazione </a:t>
            </a:r>
            <a:r>
              <a:rPr lang="it-IT" dirty="0"/>
              <a:t>da parte degli studenti in tutti i cicli scolastici, con </a:t>
            </a:r>
            <a:r>
              <a:rPr lang="it-IT" dirty="0" smtClean="0"/>
              <a:t>particolare </a:t>
            </a:r>
            <a:r>
              <a:rPr lang="it-IT" i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attenzione </a:t>
            </a:r>
            <a:r>
              <a:rPr lang="it-IT" i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 </a:t>
            </a:r>
            <a:r>
              <a:rPr lang="it-IT" i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superamento </a:t>
            </a:r>
            <a:r>
              <a:rPr lang="it-IT" i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dei divari di genere nell’accesso alle </a:t>
            </a:r>
            <a:r>
              <a:rPr lang="it-IT" i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carriere STEM.</a:t>
            </a:r>
          </a:p>
          <a:p>
            <a:pPr algn="l"/>
            <a:r>
              <a:rPr lang="it-IT" dirty="0"/>
              <a:t>T</a:t>
            </a:r>
            <a:r>
              <a:rPr lang="it-IT" dirty="0" smtClean="0"/>
              <a:t>ali </a:t>
            </a:r>
            <a:r>
              <a:rPr lang="it-IT" dirty="0"/>
              <a:t>percorsi devono </a:t>
            </a:r>
            <a:r>
              <a:rPr lang="it-IT" dirty="0" smtClean="0"/>
              <a:t>essere progettati </a:t>
            </a:r>
            <a:r>
              <a:rPr lang="it-IT" dirty="0"/>
              <a:t>ed erogati sulla base di approcci pedagogici fondati </a:t>
            </a:r>
            <a:r>
              <a:rPr lang="it-IT" dirty="0" smtClean="0"/>
              <a:t>sulla </a:t>
            </a:r>
            <a:r>
              <a:rPr lang="it-IT" dirty="0" err="1" smtClean="0"/>
              <a:t>laboratorialità</a:t>
            </a:r>
            <a:r>
              <a:rPr lang="it-IT" dirty="0" smtClean="0"/>
              <a:t> </a:t>
            </a:r>
            <a:r>
              <a:rPr lang="it-IT" dirty="0"/>
              <a:t>e sul</a:t>
            </a:r>
            <a:r>
              <a:rPr lang="it-IT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it-IT" i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learning</a:t>
            </a:r>
            <a:r>
              <a:rPr lang="it-IT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by </a:t>
            </a:r>
            <a:r>
              <a:rPr lang="it-IT" i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doing</a:t>
            </a:r>
            <a:r>
              <a:rPr lang="it-IT" dirty="0"/>
              <a:t>, sul </a:t>
            </a:r>
            <a:r>
              <a:rPr lang="it-IT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problem</a:t>
            </a:r>
            <a:r>
              <a:rPr lang="it-IT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it-IT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solving</a:t>
            </a:r>
            <a:r>
              <a:rPr lang="it-IT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it-IT" dirty="0"/>
              <a:t>e sull’utilizzo del </a:t>
            </a:r>
            <a:r>
              <a:rPr lang="it-IT" dirty="0" smtClean="0"/>
              <a:t>metodo induttivo</a:t>
            </a:r>
            <a:r>
              <a:rPr lang="it-IT" dirty="0"/>
              <a:t>, sulla capacità di attivazione dell’intelligenza sintetica </a:t>
            </a:r>
            <a:r>
              <a:rPr lang="it-IT" dirty="0" smtClean="0"/>
              <a:t>e </a:t>
            </a:r>
            <a:r>
              <a:rPr lang="it-IT" dirty="0" err="1" smtClean="0"/>
              <a:t>creativa,sull’organizzazione</a:t>
            </a:r>
            <a:r>
              <a:rPr lang="it-IT" dirty="0" smtClean="0"/>
              <a:t> </a:t>
            </a:r>
            <a:r>
              <a:rPr lang="it-IT" dirty="0"/>
              <a:t>di gruppi di lavoro per l’apprendimento </a:t>
            </a:r>
            <a:r>
              <a:rPr lang="it-IT" dirty="0" smtClean="0"/>
              <a:t>cooperativo, sulla </a:t>
            </a:r>
            <a:r>
              <a:rPr lang="it-IT" dirty="0"/>
              <a:t>promozione del pensiero critico nella società digitale, sull’adozione </a:t>
            </a:r>
            <a:r>
              <a:rPr lang="it-IT" dirty="0" smtClean="0"/>
              <a:t>di metodologie </a:t>
            </a:r>
            <a:r>
              <a:rPr lang="it-IT" dirty="0"/>
              <a:t>didattiche innovative, tenendo conto anche del quadro </a:t>
            </a:r>
            <a:r>
              <a:rPr lang="it-IT" dirty="0" smtClean="0"/>
              <a:t>di riferimento </a:t>
            </a:r>
            <a:r>
              <a:rPr lang="it-IT" dirty="0"/>
              <a:t>europeo sulle competenze digitali dei cittadini </a:t>
            </a:r>
            <a:r>
              <a:rPr lang="it-IT" dirty="0" err="1"/>
              <a:t>DigComp</a:t>
            </a:r>
            <a:r>
              <a:rPr lang="it-IT" dirty="0"/>
              <a:t> 2.2</a:t>
            </a:r>
            <a:r>
              <a:rPr lang="it-IT" dirty="0" smtClean="0"/>
              <a:t>.</a:t>
            </a:r>
          </a:p>
          <a:p>
            <a:pPr algn="l"/>
            <a:r>
              <a:rPr lang="it-IT" dirty="0" smtClean="0"/>
              <a:t>Possono </a:t>
            </a:r>
            <a:r>
              <a:rPr lang="it-IT" dirty="0"/>
              <a:t>avere una durata minima di </a:t>
            </a:r>
            <a:r>
              <a:rPr lang="it-IT" b="1" u="sng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almeno 10 </a:t>
            </a:r>
            <a:r>
              <a:rPr lang="it-IT" b="1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ore e massima di 30 ore</a:t>
            </a:r>
            <a:r>
              <a:rPr lang="it-IT" dirty="0"/>
              <a:t>, </a:t>
            </a:r>
            <a:r>
              <a:rPr lang="it-IT" sz="1000" dirty="0"/>
              <a:t>possono essere finalizzati sia al </a:t>
            </a:r>
            <a:r>
              <a:rPr lang="it-IT" sz="1000" dirty="0" smtClean="0"/>
              <a:t>potenziamento della </a:t>
            </a:r>
            <a:r>
              <a:rPr lang="it-IT" sz="1000" dirty="0"/>
              <a:t>didattica curricolare, con il coinvolgimento di una o più classi o a </a:t>
            </a:r>
            <a:r>
              <a:rPr lang="it-IT" sz="1000" dirty="0" smtClean="0"/>
              <a:t>classi aperte</a:t>
            </a:r>
            <a:r>
              <a:rPr lang="it-IT" sz="1000" dirty="0"/>
              <a:t>, sia allo svolgimento di attività co-curricolari, come </a:t>
            </a:r>
            <a:r>
              <a:rPr lang="it-IT" sz="1000" dirty="0" smtClean="0"/>
              <a:t>potenziamento delle </a:t>
            </a:r>
            <a:r>
              <a:rPr lang="it-IT" sz="1000" dirty="0"/>
              <a:t>attività svolte al di fuori dell’orario scolastico da gruppi di alunne </a:t>
            </a:r>
            <a:r>
              <a:rPr lang="it-IT" sz="1000" dirty="0" smtClean="0"/>
              <a:t>e alunni </a:t>
            </a:r>
            <a:r>
              <a:rPr lang="it-IT" sz="1000" dirty="0"/>
              <a:t>o studentesse e studenti che intendano approfondire tali </a:t>
            </a:r>
            <a:r>
              <a:rPr lang="it-IT" sz="1000" dirty="0" smtClean="0"/>
              <a:t>discipline, fermo </a:t>
            </a:r>
            <a:r>
              <a:rPr lang="it-IT" sz="1000" dirty="0"/>
              <a:t>restando che gli stessi devono essere tenuti da formatori/tutor </a:t>
            </a:r>
            <a:r>
              <a:rPr lang="it-IT" sz="1000" dirty="0" smtClean="0"/>
              <a:t>esperti, specificamente </a:t>
            </a:r>
            <a:r>
              <a:rPr lang="it-IT" sz="1000" dirty="0"/>
              <a:t>incaricati e in ogni caso al di fuori del loro effettivo orario </a:t>
            </a:r>
            <a:r>
              <a:rPr lang="it-IT" sz="1000" dirty="0" smtClean="0"/>
              <a:t>di servizio</a:t>
            </a:r>
            <a:r>
              <a:rPr lang="it-IT" sz="1000" dirty="0"/>
              <a:t>.</a:t>
            </a:r>
            <a:endParaRPr lang="it-IT" sz="1000" b="1" u="sng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image1.jpe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63984" y="639193"/>
            <a:ext cx="11443317" cy="7457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19986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4"/>
            <a:ext cx="9144000" cy="724192"/>
          </a:xfrm>
        </p:spPr>
        <p:txBody>
          <a:bodyPr>
            <a:normAutofit fontScale="90000"/>
          </a:bodyPr>
          <a:lstStyle/>
          <a:p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443883" y="1384917"/>
            <a:ext cx="11425562" cy="5282214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l"/>
            <a:r>
              <a:rPr lang="it-IT" sz="2200" dirty="0"/>
              <a:t>Le azioni formative sono svolte in presenza e prevedono il coinvolgimento dell’intero gruppo classe, di più classi, di classi aperte e comunque di gruppi  di studenti non inferiori a </a:t>
            </a:r>
            <a:r>
              <a:rPr lang="it-IT" sz="2200" b="1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9 unità</a:t>
            </a:r>
            <a:r>
              <a:rPr lang="it-IT" dirty="0"/>
              <a:t>, </a:t>
            </a:r>
            <a:r>
              <a:rPr lang="it-IT" sz="2200" dirty="0"/>
              <a:t>favorendo la massima partecipazione e coinvolgimento delle </a:t>
            </a:r>
            <a:r>
              <a:rPr lang="it-IT" sz="2200" b="1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studentesse</a:t>
            </a:r>
            <a:r>
              <a:rPr lang="it-IT" sz="2200" b="1" u="sng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pPr algn="l"/>
            <a:r>
              <a:rPr lang="it-IT" sz="2200" dirty="0"/>
              <a:t>I percorsi sono tenuti da almeno un </a:t>
            </a:r>
            <a:r>
              <a:rPr lang="it-IT" sz="2200" b="1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formatore esperto </a:t>
            </a:r>
            <a:r>
              <a:rPr lang="it-IT" sz="2200" dirty="0"/>
              <a:t>in possesso di </a:t>
            </a:r>
            <a:r>
              <a:rPr lang="it-IT" sz="2200" b="1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competenze documentate sulle discipline STEM</a:t>
            </a:r>
            <a:r>
              <a:rPr lang="it-IT" dirty="0"/>
              <a:t> </a:t>
            </a:r>
            <a:r>
              <a:rPr lang="it-IT" sz="2200" dirty="0"/>
              <a:t>e sulle tematiche del percorso</a:t>
            </a:r>
            <a:r>
              <a:rPr lang="it-IT" dirty="0"/>
              <a:t>, </a:t>
            </a:r>
            <a:r>
              <a:rPr lang="it-IT" sz="2200" b="1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coadiuvato da un tutor.</a:t>
            </a:r>
          </a:p>
          <a:p>
            <a:pPr algn="l"/>
            <a:r>
              <a:rPr lang="it-IT" sz="2200" dirty="0"/>
              <a:t>L’Unità di costo standard (UCS) è pari a complessivi </a:t>
            </a:r>
            <a:r>
              <a:rPr lang="it-IT" sz="2200" b="1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€ 79,00 </a:t>
            </a:r>
            <a:r>
              <a:rPr lang="it-IT" sz="2200" dirty="0"/>
              <a:t>per il docente/esperto ed </a:t>
            </a:r>
          </a:p>
          <a:p>
            <a:pPr algn="l"/>
            <a:r>
              <a:rPr lang="it-IT" sz="2200" b="1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€ 34,00 </a:t>
            </a:r>
            <a:r>
              <a:rPr lang="it-IT" sz="2200" dirty="0"/>
              <a:t>per il tutor per ciascuna ora di corso. È riconosciuto, altresì, un importo pari al tasso forfettario del </a:t>
            </a:r>
            <a:r>
              <a:rPr lang="it-IT" sz="2200" b="1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40% dei costi ammissibili di personale </a:t>
            </a:r>
            <a:r>
              <a:rPr lang="it-IT" sz="2200" dirty="0"/>
              <a:t>dell’UCS per il rimborso degli altri costi sostenuti per l’organizzazione del percorso.</a:t>
            </a:r>
          </a:p>
          <a:p>
            <a:pPr algn="l"/>
            <a:r>
              <a:rPr lang="it-IT" sz="2200" dirty="0"/>
              <a:t>Il costo complessivo per lo svolgimento di questa attività deve essere </a:t>
            </a:r>
          </a:p>
          <a:p>
            <a:pPr algn="l"/>
            <a:r>
              <a:rPr lang="it-IT" b="1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almeno pari al 50% del totale del finanziamento </a:t>
            </a:r>
            <a:r>
              <a:rPr lang="it-IT" b="1" u="sng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dell’intervento.</a:t>
            </a:r>
            <a:endParaRPr lang="it-IT" b="1" u="sng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image1.jpe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63984" y="639193"/>
            <a:ext cx="11443317" cy="7457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27406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4"/>
            <a:ext cx="9144000" cy="724192"/>
          </a:xfrm>
        </p:spPr>
        <p:txBody>
          <a:bodyPr>
            <a:normAutofit fontScale="90000"/>
          </a:bodyPr>
          <a:lstStyle/>
          <a:p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443883" y="1384917"/>
            <a:ext cx="11425562" cy="5282214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rmAutofit fontScale="92500" lnSpcReduction="20000"/>
          </a:bodyPr>
          <a:lstStyle/>
          <a:p>
            <a:pPr algn="l"/>
            <a:r>
              <a:rPr lang="it-IT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Percorsi di tutoraggio per l’orientamento agli studi e alle carriere STEM, anche con il coinvolgimento delle famiglie</a:t>
            </a:r>
          </a:p>
          <a:p>
            <a:pPr algn="l"/>
            <a:r>
              <a:rPr lang="it-IT" dirty="0" smtClean="0"/>
              <a:t>Questi percorsi si caratterizzano per la loro funzione di orientare, secondo un approccio</a:t>
            </a:r>
          </a:p>
          <a:p>
            <a:pPr algn="l"/>
            <a:r>
              <a:rPr lang="it-IT" dirty="0" smtClean="0"/>
              <a:t>personalizzato, le studentesse e gli studenti, ad intraprendere gli studi e le carriere professionali nelle discipline STEM, valorizzando i loro talenti, le loro esperienze e le inclinazioni verso le discipline matematiche, scientifiche e tecnologiche, nella scelta della scuola secondaria di secondo grado.</a:t>
            </a:r>
          </a:p>
          <a:p>
            <a:pPr algn="l"/>
            <a:r>
              <a:rPr lang="it-IT" dirty="0" smtClean="0"/>
              <a:t>Possono avere una durata minima di almeno </a:t>
            </a:r>
            <a:r>
              <a:rPr lang="it-IT" sz="1000" b="1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10 ore </a:t>
            </a:r>
            <a:r>
              <a:rPr lang="it-IT" sz="1000" dirty="0" smtClean="0"/>
              <a:t>e massima di </a:t>
            </a:r>
            <a:r>
              <a:rPr lang="it-IT" sz="1000" b="1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 ore, </a:t>
            </a:r>
            <a:r>
              <a:rPr lang="it-IT" dirty="0" smtClean="0"/>
              <a:t>sono articolati in cicli di incontri fra un formatore </a:t>
            </a:r>
            <a:r>
              <a:rPr lang="it-IT" b="1" i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mentor</a:t>
            </a:r>
            <a:r>
              <a:rPr lang="it-IT" i="1" dirty="0" smtClean="0"/>
              <a:t> </a:t>
            </a:r>
            <a:r>
              <a:rPr lang="it-IT" dirty="0" smtClean="0"/>
              <a:t>e un gruppo di studentesse e studenti e prevedono il coinvolgimento delle famiglie, in particolare nella fase di restituzione delle esperienze di </a:t>
            </a:r>
            <a:r>
              <a:rPr lang="it-IT" b="1" i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mentoring</a:t>
            </a:r>
            <a:r>
              <a:rPr lang="it-IT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pPr algn="l"/>
            <a:r>
              <a:rPr lang="it-IT" dirty="0" smtClean="0"/>
              <a:t>I percorsi devono favorire, in particolare, la partecipazione delle studentesse, al fine di superare i divari di genere nell’accesso alle carriere professionali e agli studi nelle discipline STEM, si </a:t>
            </a:r>
            <a:r>
              <a:rPr lang="it-IT" dirty="0"/>
              <a:t>svolgono in presenza e sono erogati a piccoli gruppi, </a:t>
            </a:r>
            <a:r>
              <a:rPr lang="it-IT" dirty="0" err="1" smtClean="0"/>
              <a:t>compostida</a:t>
            </a:r>
            <a:r>
              <a:rPr lang="it-IT" dirty="0" smtClean="0"/>
              <a:t> </a:t>
            </a:r>
            <a:r>
              <a:rPr lang="it-IT" dirty="0"/>
              <a:t>almeno </a:t>
            </a:r>
            <a:r>
              <a:rPr lang="it-IT" sz="2800" b="1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 </a:t>
            </a:r>
            <a:r>
              <a:rPr lang="it-IT" dirty="0"/>
              <a:t>studentesse e studenti che conseguono l’attestato finale</a:t>
            </a:r>
            <a:r>
              <a:rPr lang="it-IT" dirty="0" smtClean="0"/>
              <a:t>.</a:t>
            </a:r>
            <a:r>
              <a:rPr lang="it-IT" dirty="0"/>
              <a:t> </a:t>
            </a:r>
            <a:endParaRPr lang="it-IT" dirty="0" smtClean="0"/>
          </a:p>
          <a:p>
            <a:pPr algn="l"/>
            <a:r>
              <a:rPr lang="it-IT" dirty="0" smtClean="0"/>
              <a:t>L’Unità </a:t>
            </a:r>
            <a:r>
              <a:rPr lang="it-IT" dirty="0"/>
              <a:t>di costo standard (UCS) è pari a complessivi </a:t>
            </a:r>
            <a:r>
              <a:rPr lang="it-IT" sz="2200" b="1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€ 79,00</a:t>
            </a:r>
            <a:r>
              <a:rPr lang="it-IT" dirty="0"/>
              <a:t>. È </a:t>
            </a:r>
            <a:r>
              <a:rPr lang="it-IT" dirty="0" smtClean="0"/>
              <a:t>riconosciuto, altresì</a:t>
            </a:r>
            <a:r>
              <a:rPr lang="it-IT" dirty="0"/>
              <a:t>, un importo pari al </a:t>
            </a:r>
            <a:r>
              <a:rPr lang="it-IT" sz="2200" b="1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40%</a:t>
            </a:r>
            <a:r>
              <a:rPr lang="it-IT" dirty="0"/>
              <a:t> dei costi ammissibili di personale </a:t>
            </a:r>
            <a:r>
              <a:rPr lang="it-IT" dirty="0" smtClean="0"/>
              <a:t>dell’UCS per </a:t>
            </a:r>
            <a:r>
              <a:rPr lang="it-IT" dirty="0"/>
              <a:t>il rimborso degli altri costi sostenuti per l’organizzazione del percorso</a:t>
            </a:r>
            <a:endParaRPr lang="it-IT" dirty="0" smtClean="0"/>
          </a:p>
          <a:p>
            <a:pPr algn="l"/>
            <a:endParaRPr lang="it-IT" b="1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image1.jpe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63984" y="639193"/>
            <a:ext cx="11443317" cy="7457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35021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4"/>
            <a:ext cx="9144000" cy="724192"/>
          </a:xfrm>
        </p:spPr>
        <p:txBody>
          <a:bodyPr>
            <a:normAutofit fontScale="90000"/>
          </a:bodyPr>
          <a:lstStyle/>
          <a:p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443883" y="1384917"/>
            <a:ext cx="11425562" cy="5282214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rmAutofit fontScale="92500" lnSpcReduction="20000"/>
          </a:bodyPr>
          <a:lstStyle/>
          <a:p>
            <a:r>
              <a:rPr lang="it-IT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Percorsi </a:t>
            </a:r>
            <a:r>
              <a:rPr lang="it-IT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 formazione per il potenziamento delle competenze linguistiche degli </a:t>
            </a:r>
            <a:r>
              <a:rPr lang="it-IT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studenti</a:t>
            </a:r>
          </a:p>
          <a:p>
            <a:pPr algn="l"/>
            <a:r>
              <a:rPr lang="it-IT" dirty="0" smtClean="0"/>
              <a:t>Questi percorsi sono </a:t>
            </a:r>
            <a:r>
              <a:rPr lang="it-IT" dirty="0"/>
              <a:t>finalizzati sia al potenziamento </a:t>
            </a:r>
            <a:r>
              <a:rPr lang="it-IT" dirty="0" smtClean="0"/>
              <a:t>della didattica </a:t>
            </a:r>
            <a:r>
              <a:rPr lang="it-IT" dirty="0"/>
              <a:t>curricolare come sperimentazione di percorsi con </a:t>
            </a:r>
            <a:r>
              <a:rPr lang="it-IT" dirty="0" smtClean="0"/>
              <a:t>metodologia CLIL </a:t>
            </a:r>
            <a:r>
              <a:rPr lang="it-IT" dirty="0"/>
              <a:t>nell’ambito di discipline non linguistiche, con il coinvolgimento di </a:t>
            </a:r>
            <a:r>
              <a:rPr lang="it-IT" dirty="0" smtClean="0"/>
              <a:t>una o </a:t>
            </a:r>
            <a:r>
              <a:rPr lang="it-IT" dirty="0"/>
              <a:t>più classi o a classi aperte, sia allo svolgimento di attività </a:t>
            </a:r>
            <a:r>
              <a:rPr lang="it-IT" b="1" dirty="0" smtClean="0"/>
              <a:t>co-curricolari</a:t>
            </a:r>
            <a:r>
              <a:rPr lang="it-IT" dirty="0" smtClean="0"/>
              <a:t>, come </a:t>
            </a:r>
            <a:r>
              <a:rPr lang="it-IT" dirty="0"/>
              <a:t>potenziamento delle attività svolte al di fuori dell’orario scolastico, per</a:t>
            </a:r>
          </a:p>
          <a:p>
            <a:pPr algn="l"/>
            <a:r>
              <a:rPr lang="it-IT" dirty="0"/>
              <a:t>percorsi finalizzati al conseguimento di una certificazione linguistica, </a:t>
            </a:r>
            <a:r>
              <a:rPr lang="it-IT" dirty="0" err="1" smtClean="0"/>
              <a:t>anchein</a:t>
            </a:r>
            <a:r>
              <a:rPr lang="it-IT" dirty="0" smtClean="0"/>
              <a:t> </a:t>
            </a:r>
            <a:r>
              <a:rPr lang="it-IT" dirty="0"/>
              <a:t>preparazione di mobilità nell’ambito del programma Erasmus+, </a:t>
            </a:r>
            <a:r>
              <a:rPr lang="it-IT" dirty="0" smtClean="0"/>
              <a:t>fermo restando </a:t>
            </a:r>
            <a:r>
              <a:rPr lang="it-IT" dirty="0"/>
              <a:t>che gli stessi devono essere tenuti da formatori/tutor </a:t>
            </a:r>
            <a:r>
              <a:rPr lang="it-IT" dirty="0" smtClean="0"/>
              <a:t>esperti, specificamente </a:t>
            </a:r>
            <a:r>
              <a:rPr lang="it-IT" dirty="0"/>
              <a:t>incaricati e in ogni caso al di fuori del loro effettivo orario </a:t>
            </a:r>
            <a:r>
              <a:rPr lang="it-IT" dirty="0" smtClean="0"/>
              <a:t>di servizio.</a:t>
            </a:r>
          </a:p>
          <a:p>
            <a:pPr algn="l"/>
            <a:r>
              <a:rPr lang="it-IT" dirty="0"/>
              <a:t>I percorsi, che possono avere una durata minima di almeno </a:t>
            </a:r>
            <a:r>
              <a:rPr lang="it-IT" sz="2000" b="1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10 ore </a:t>
            </a:r>
            <a:r>
              <a:rPr lang="it-IT" dirty="0"/>
              <a:t>e massima</a:t>
            </a:r>
          </a:p>
          <a:p>
            <a:pPr algn="l"/>
            <a:r>
              <a:rPr lang="it-IT" dirty="0"/>
              <a:t>di </a:t>
            </a:r>
            <a:r>
              <a:rPr lang="it-IT" sz="2000" b="1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40 ore</a:t>
            </a:r>
            <a:r>
              <a:rPr lang="it-IT" dirty="0"/>
              <a:t>, sono tenuti da almeno un formatore </a:t>
            </a:r>
            <a:r>
              <a:rPr lang="it-IT" sz="2000" b="1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esperto madrelingua </a:t>
            </a:r>
            <a:r>
              <a:rPr lang="it-IT" dirty="0" smtClean="0"/>
              <a:t>o comunque </a:t>
            </a:r>
            <a:r>
              <a:rPr lang="it-IT" dirty="0"/>
              <a:t>in possesso di un livello di conoscenza e certificazione </a:t>
            </a:r>
            <a:r>
              <a:rPr lang="it-IT" dirty="0" smtClean="0"/>
              <a:t>linguistica pari </a:t>
            </a:r>
            <a:r>
              <a:rPr lang="it-IT" dirty="0"/>
              <a:t>almeno </a:t>
            </a:r>
            <a:r>
              <a:rPr lang="it-IT" sz="2000" b="1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C1, </a:t>
            </a:r>
            <a:r>
              <a:rPr lang="it-IT" dirty="0"/>
              <a:t>coadiuvato da un </a:t>
            </a:r>
            <a:r>
              <a:rPr lang="it-IT" dirty="0" smtClean="0"/>
              <a:t>tutor. Le </a:t>
            </a:r>
            <a:r>
              <a:rPr lang="it-IT" dirty="0"/>
              <a:t>azioni formative sono svolte in presenza e prevedono il </a:t>
            </a:r>
            <a:r>
              <a:rPr lang="it-IT" dirty="0" smtClean="0"/>
              <a:t>coinvolgimento dell’intero </a:t>
            </a:r>
            <a:r>
              <a:rPr lang="it-IT" dirty="0"/>
              <a:t>gruppo classe, di più classi, di classi aperte e comunque di </a:t>
            </a:r>
            <a:r>
              <a:rPr lang="it-IT" dirty="0" smtClean="0"/>
              <a:t>gruppi di </a:t>
            </a:r>
            <a:r>
              <a:rPr lang="it-IT" dirty="0"/>
              <a:t>studenti non inferiori a 9 unità.</a:t>
            </a:r>
          </a:p>
          <a:p>
            <a:pPr algn="l"/>
            <a:r>
              <a:rPr lang="it-IT" dirty="0"/>
              <a:t>L’Unità di costo standard (UCS) è pari a complessivi </a:t>
            </a:r>
            <a:r>
              <a:rPr lang="it-IT" sz="2100" b="1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€ 79,00 </a:t>
            </a:r>
            <a:r>
              <a:rPr lang="it-IT" dirty="0"/>
              <a:t>per </a:t>
            </a:r>
            <a:r>
              <a:rPr lang="it-IT" dirty="0" smtClean="0"/>
              <a:t>il docente/esperto </a:t>
            </a:r>
            <a:r>
              <a:rPr lang="it-IT" dirty="0"/>
              <a:t>ed </a:t>
            </a:r>
            <a:r>
              <a:rPr lang="it-IT" sz="2100" b="1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€ 34,00 </a:t>
            </a:r>
            <a:r>
              <a:rPr lang="it-IT" dirty="0"/>
              <a:t>per il tutor per ciascuna ora di corso. </a:t>
            </a:r>
            <a:endParaRPr lang="it-IT" dirty="0" smtClean="0"/>
          </a:p>
          <a:p>
            <a:pPr algn="l"/>
            <a:r>
              <a:rPr lang="it-IT" dirty="0" smtClean="0"/>
              <a:t>È riconosciuto</a:t>
            </a:r>
            <a:r>
              <a:rPr lang="it-IT" dirty="0"/>
              <a:t>, altresì, un importo pari al </a:t>
            </a:r>
            <a:r>
              <a:rPr lang="it-IT" sz="2100" b="1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40% dei costi ammissibili di personale dell’UCS </a:t>
            </a:r>
            <a:r>
              <a:rPr lang="it-IT" dirty="0"/>
              <a:t>per il rimborso degli altri costi sostenuti </a:t>
            </a:r>
            <a:r>
              <a:rPr lang="it-IT" dirty="0" smtClean="0"/>
              <a:t>per l’organizzazione </a:t>
            </a:r>
            <a:r>
              <a:rPr lang="it-IT" dirty="0"/>
              <a:t>del percorso</a:t>
            </a:r>
            <a:r>
              <a:rPr lang="it-IT" dirty="0" smtClean="0"/>
              <a:t>.</a:t>
            </a:r>
          </a:p>
          <a:p>
            <a:pPr algn="l"/>
            <a:endParaRPr lang="it-IT" b="1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l"/>
            <a:endParaRPr lang="it-IT" b="1" dirty="0" smtClean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l"/>
            <a:endParaRPr lang="it-IT" b="1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l"/>
            <a:endParaRPr lang="it-IT" b="1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image1.jpe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63984" y="639193"/>
            <a:ext cx="11443317" cy="7457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10101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4"/>
            <a:ext cx="9144000" cy="724192"/>
          </a:xfrm>
        </p:spPr>
        <p:txBody>
          <a:bodyPr>
            <a:normAutofit fontScale="90000"/>
          </a:bodyPr>
          <a:lstStyle/>
          <a:p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443883" y="1384917"/>
            <a:ext cx="11425562" cy="5282214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rmAutofit fontScale="92500" lnSpcReduction="20000"/>
          </a:bodyPr>
          <a:lstStyle/>
          <a:p>
            <a:r>
              <a:rPr lang="it-IT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Percorsi </a:t>
            </a:r>
            <a:r>
              <a:rPr lang="it-IT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 formazione per il potenziamento delle competenze linguistiche degli </a:t>
            </a:r>
            <a:r>
              <a:rPr lang="it-IT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studenti</a:t>
            </a:r>
          </a:p>
          <a:p>
            <a:pPr algn="l"/>
            <a:r>
              <a:rPr lang="it-IT" dirty="0" smtClean="0"/>
              <a:t>Questi percorsi sono </a:t>
            </a:r>
            <a:r>
              <a:rPr lang="it-IT" dirty="0"/>
              <a:t>finalizzati sia al potenziamento </a:t>
            </a:r>
            <a:r>
              <a:rPr lang="it-IT" dirty="0" smtClean="0"/>
              <a:t>della didattica </a:t>
            </a:r>
            <a:r>
              <a:rPr lang="it-IT" dirty="0"/>
              <a:t>curricolare come sperimentazione di percorsi con </a:t>
            </a:r>
            <a:r>
              <a:rPr lang="it-IT" dirty="0" smtClean="0"/>
              <a:t>metodologia CLIL </a:t>
            </a:r>
            <a:r>
              <a:rPr lang="it-IT" dirty="0"/>
              <a:t>nell’ambito di discipline non linguistiche, con il coinvolgimento di </a:t>
            </a:r>
            <a:r>
              <a:rPr lang="it-IT" dirty="0" smtClean="0"/>
              <a:t>una o </a:t>
            </a:r>
            <a:r>
              <a:rPr lang="it-IT" dirty="0"/>
              <a:t>più classi o a classi aperte, sia allo svolgimento di attività </a:t>
            </a:r>
            <a:r>
              <a:rPr lang="it-IT" b="1" dirty="0" smtClean="0"/>
              <a:t>co-curricolari</a:t>
            </a:r>
            <a:r>
              <a:rPr lang="it-IT" dirty="0" smtClean="0"/>
              <a:t>, come </a:t>
            </a:r>
            <a:r>
              <a:rPr lang="it-IT" dirty="0"/>
              <a:t>potenziamento delle attività svolte al di fuori dell’orario scolastico, per</a:t>
            </a:r>
          </a:p>
          <a:p>
            <a:pPr algn="l"/>
            <a:r>
              <a:rPr lang="it-IT" dirty="0"/>
              <a:t>percorsi finalizzati al conseguimento di una certificazione linguistica, </a:t>
            </a:r>
            <a:r>
              <a:rPr lang="it-IT" dirty="0" err="1" smtClean="0"/>
              <a:t>anchein</a:t>
            </a:r>
            <a:r>
              <a:rPr lang="it-IT" dirty="0" smtClean="0"/>
              <a:t> </a:t>
            </a:r>
            <a:r>
              <a:rPr lang="it-IT" dirty="0"/>
              <a:t>preparazione di mobilità nell’ambito del programma Erasmus+, </a:t>
            </a:r>
            <a:r>
              <a:rPr lang="it-IT" dirty="0" smtClean="0"/>
              <a:t>fermo restando </a:t>
            </a:r>
            <a:r>
              <a:rPr lang="it-IT" dirty="0"/>
              <a:t>che gli stessi devono essere tenuti da formatori/tutor </a:t>
            </a:r>
            <a:r>
              <a:rPr lang="it-IT" dirty="0" smtClean="0"/>
              <a:t>esperti, specificamente </a:t>
            </a:r>
            <a:r>
              <a:rPr lang="it-IT" dirty="0"/>
              <a:t>incaricati e in ogni caso al di fuori del loro effettivo orario </a:t>
            </a:r>
            <a:r>
              <a:rPr lang="it-IT" dirty="0" smtClean="0"/>
              <a:t>di servizio.</a:t>
            </a:r>
          </a:p>
          <a:p>
            <a:pPr algn="l"/>
            <a:r>
              <a:rPr lang="it-IT" dirty="0"/>
              <a:t>I percorsi, che possono avere una durata minima di almeno </a:t>
            </a:r>
            <a:r>
              <a:rPr lang="it-IT" sz="2000" b="1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10 ore </a:t>
            </a:r>
            <a:r>
              <a:rPr lang="it-IT" dirty="0"/>
              <a:t>e massima</a:t>
            </a:r>
          </a:p>
          <a:p>
            <a:pPr algn="l"/>
            <a:r>
              <a:rPr lang="it-IT" dirty="0"/>
              <a:t>di </a:t>
            </a:r>
            <a:r>
              <a:rPr lang="it-IT" sz="2000" b="1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40 ore</a:t>
            </a:r>
            <a:r>
              <a:rPr lang="it-IT" dirty="0"/>
              <a:t>, sono tenuti da almeno un formatore </a:t>
            </a:r>
            <a:r>
              <a:rPr lang="it-IT" sz="2000" b="1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esperto madrelingua </a:t>
            </a:r>
            <a:r>
              <a:rPr lang="it-IT" dirty="0" smtClean="0"/>
              <a:t>o comunque </a:t>
            </a:r>
            <a:r>
              <a:rPr lang="it-IT" dirty="0"/>
              <a:t>in possesso di un livello di conoscenza e certificazione </a:t>
            </a:r>
            <a:r>
              <a:rPr lang="it-IT" dirty="0" smtClean="0"/>
              <a:t>linguistica pari </a:t>
            </a:r>
            <a:r>
              <a:rPr lang="it-IT" dirty="0"/>
              <a:t>almeno </a:t>
            </a:r>
            <a:r>
              <a:rPr lang="it-IT" sz="2000" b="1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C1, </a:t>
            </a:r>
            <a:r>
              <a:rPr lang="it-IT" dirty="0"/>
              <a:t>coadiuvato da un </a:t>
            </a:r>
            <a:r>
              <a:rPr lang="it-IT" dirty="0" smtClean="0"/>
              <a:t>tutor. Le </a:t>
            </a:r>
            <a:r>
              <a:rPr lang="it-IT" dirty="0"/>
              <a:t>azioni formative sono svolte in presenza e prevedono il </a:t>
            </a:r>
            <a:r>
              <a:rPr lang="it-IT" dirty="0" smtClean="0"/>
              <a:t>coinvolgimento dell’intero </a:t>
            </a:r>
            <a:r>
              <a:rPr lang="it-IT" dirty="0"/>
              <a:t>gruppo classe, di più classi, di classi aperte e comunque di </a:t>
            </a:r>
            <a:r>
              <a:rPr lang="it-IT" dirty="0" smtClean="0"/>
              <a:t>gruppi di </a:t>
            </a:r>
            <a:r>
              <a:rPr lang="it-IT" dirty="0"/>
              <a:t>studenti non inferiori a 9 unità.</a:t>
            </a:r>
          </a:p>
          <a:p>
            <a:pPr algn="l"/>
            <a:r>
              <a:rPr lang="it-IT" dirty="0"/>
              <a:t>L’Unità di costo standard (UCS) è pari a complessivi </a:t>
            </a:r>
            <a:r>
              <a:rPr lang="it-IT" sz="2100" b="1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€ 79,00 </a:t>
            </a:r>
            <a:r>
              <a:rPr lang="it-IT" dirty="0"/>
              <a:t>per </a:t>
            </a:r>
            <a:r>
              <a:rPr lang="it-IT" dirty="0" smtClean="0"/>
              <a:t>il docente/esperto </a:t>
            </a:r>
            <a:r>
              <a:rPr lang="it-IT" dirty="0"/>
              <a:t>ed </a:t>
            </a:r>
            <a:r>
              <a:rPr lang="it-IT" sz="2100" b="1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€ 34,00 </a:t>
            </a:r>
            <a:r>
              <a:rPr lang="it-IT" dirty="0"/>
              <a:t>per il tutor per ciascuna ora di corso. </a:t>
            </a:r>
            <a:endParaRPr lang="it-IT" dirty="0" smtClean="0"/>
          </a:p>
          <a:p>
            <a:pPr algn="l"/>
            <a:r>
              <a:rPr lang="it-IT" dirty="0" smtClean="0"/>
              <a:t>È riconosciuto</a:t>
            </a:r>
            <a:r>
              <a:rPr lang="it-IT" dirty="0"/>
              <a:t>, altresì, un importo pari al </a:t>
            </a:r>
            <a:r>
              <a:rPr lang="it-IT" sz="2100" b="1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40% dei costi ammissibili di personale dell’UCS </a:t>
            </a:r>
            <a:r>
              <a:rPr lang="it-IT" dirty="0"/>
              <a:t>per il rimborso degli altri costi sostenuti </a:t>
            </a:r>
            <a:r>
              <a:rPr lang="it-IT" dirty="0" smtClean="0"/>
              <a:t>per l’organizzazione </a:t>
            </a:r>
            <a:r>
              <a:rPr lang="it-IT" dirty="0"/>
              <a:t>del percorso</a:t>
            </a:r>
            <a:r>
              <a:rPr lang="it-IT" dirty="0" smtClean="0"/>
              <a:t>.</a:t>
            </a:r>
          </a:p>
          <a:p>
            <a:pPr algn="l"/>
            <a:endParaRPr lang="it-IT" b="1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l"/>
            <a:endParaRPr lang="it-IT" b="1" dirty="0" smtClean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l"/>
            <a:endParaRPr lang="it-IT" b="1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l"/>
            <a:endParaRPr lang="it-IT" b="1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image1.jpe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63984" y="639193"/>
            <a:ext cx="11443317" cy="7457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097419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242</TotalTime>
  <Words>2070</Words>
  <Application>Microsoft Office PowerPoint</Application>
  <PresentationFormat>Widescreen</PresentationFormat>
  <Paragraphs>86</Paragraphs>
  <Slides>14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14</vt:i4>
      </vt:variant>
    </vt:vector>
  </HeadingPairs>
  <TitlesOfParts>
    <vt:vector size="19" baseType="lpstr">
      <vt:lpstr>Arial</vt:lpstr>
      <vt:lpstr>Calibri</vt:lpstr>
      <vt:lpstr>Calibri Light</vt:lpstr>
      <vt:lpstr>Wingdings</vt:lpstr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Dirigente</dc:creator>
  <cp:lastModifiedBy>Dirigente</cp:lastModifiedBy>
  <cp:revision>16</cp:revision>
  <dcterms:created xsi:type="dcterms:W3CDTF">2023-11-20T08:42:16Z</dcterms:created>
  <dcterms:modified xsi:type="dcterms:W3CDTF">2023-11-20T13:44:25Z</dcterms:modified>
</cp:coreProperties>
</file>