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81" r:id="rId4"/>
    <p:sldId id="273" r:id="rId5"/>
    <p:sldId id="274" r:id="rId6"/>
    <p:sldId id="276" r:id="rId7"/>
    <p:sldId id="277" r:id="rId8"/>
    <p:sldId id="278" r:id="rId9"/>
    <p:sldId id="279"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784" autoAdjust="0"/>
  </p:normalViewPr>
  <p:slideViewPr>
    <p:cSldViewPr snapToGrid="0">
      <p:cViewPr varScale="1">
        <p:scale>
          <a:sx n="62" d="100"/>
          <a:sy n="62" d="100"/>
        </p:scale>
        <p:origin x="828" y="52"/>
      </p:cViewPr>
      <p:guideLst/>
    </p:cSldViewPr>
  </p:slideViewPr>
  <p:outlineViewPr>
    <p:cViewPr>
      <p:scale>
        <a:sx n="33" d="100"/>
        <a:sy n="33" d="100"/>
      </p:scale>
      <p:origin x="0" y="-151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787E36-EFD6-432D-AE19-7315DDE09D3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17D4A5C6-06A1-4FF5-92A5-DD163C93847C}"/>
              </a:ext>
            </a:extLst>
          </p:cNvPr>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8C465CF3-08C5-4AE8-B365-E2D9991789AB}"/>
              </a:ext>
            </a:extLst>
          </p:cNvPr>
          <p:cNvSpPr>
            <a:spLocks noGrp="1"/>
          </p:cNvSpPr>
          <p:nvPr>
            <p:ph type="dt" sz="half" idx="10"/>
          </p:nvPr>
        </p:nvSpPr>
        <p:spPr/>
        <p:txBody>
          <a:bodyPr/>
          <a:lstStyle/>
          <a:p>
            <a:fld id="{722DD741-E33A-4D41-BACE-398DEAD1C3B6}" type="datetimeFigureOut">
              <a:rPr lang="it-IT" smtClean="0"/>
              <a:t>10/12/2023</a:t>
            </a:fld>
            <a:endParaRPr lang="it-IT"/>
          </a:p>
        </p:txBody>
      </p:sp>
      <p:sp>
        <p:nvSpPr>
          <p:cNvPr id="5" name="Segnaposto piè di pagina 4">
            <a:extLst>
              <a:ext uri="{FF2B5EF4-FFF2-40B4-BE49-F238E27FC236}">
                <a16:creationId xmlns:a16="http://schemas.microsoft.com/office/drawing/2014/main" id="{F36D9BC7-A9D9-41A6-90E9-1E59C45F998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1CFEF1C-5EDD-42E1-81FD-2F1149D9CA60}"/>
              </a:ext>
            </a:extLst>
          </p:cNvPr>
          <p:cNvSpPr>
            <a:spLocks noGrp="1"/>
          </p:cNvSpPr>
          <p:nvPr>
            <p:ph type="sldNum" sz="quarter" idx="12"/>
          </p:nvPr>
        </p:nvSpPr>
        <p:spPr/>
        <p:txBody>
          <a:bodyPr/>
          <a:lstStyle/>
          <a:p>
            <a:fld id="{A0B93C3A-21F5-4314-AE3B-DD6AE8CD36BD}" type="slidenum">
              <a:rPr lang="it-IT" smtClean="0"/>
              <a:t>‹N›</a:t>
            </a:fld>
            <a:endParaRPr lang="it-IT"/>
          </a:p>
        </p:txBody>
      </p:sp>
    </p:spTree>
    <p:extLst>
      <p:ext uri="{BB962C8B-B14F-4D97-AF65-F5344CB8AC3E}">
        <p14:creationId xmlns:p14="http://schemas.microsoft.com/office/powerpoint/2010/main" val="554921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887253-4518-4556-AD31-AA103BC5FA3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7B0862A-9267-421B-9358-9CDA1147B3E2}"/>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DF0E284-4A24-417B-89CC-38BD617F5057}"/>
              </a:ext>
            </a:extLst>
          </p:cNvPr>
          <p:cNvSpPr>
            <a:spLocks noGrp="1"/>
          </p:cNvSpPr>
          <p:nvPr>
            <p:ph type="dt" sz="half" idx="10"/>
          </p:nvPr>
        </p:nvSpPr>
        <p:spPr/>
        <p:txBody>
          <a:bodyPr/>
          <a:lstStyle/>
          <a:p>
            <a:fld id="{722DD741-E33A-4D41-BACE-398DEAD1C3B6}" type="datetimeFigureOut">
              <a:rPr lang="it-IT" smtClean="0"/>
              <a:t>10/12/2023</a:t>
            </a:fld>
            <a:endParaRPr lang="it-IT"/>
          </a:p>
        </p:txBody>
      </p:sp>
      <p:sp>
        <p:nvSpPr>
          <p:cNvPr id="5" name="Segnaposto piè di pagina 4">
            <a:extLst>
              <a:ext uri="{FF2B5EF4-FFF2-40B4-BE49-F238E27FC236}">
                <a16:creationId xmlns:a16="http://schemas.microsoft.com/office/drawing/2014/main" id="{A49BB0A1-2ECB-44D2-9865-7DE2AFF85F4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AAA5009-B4C6-4200-B972-FCD3C2F9CB3B}"/>
              </a:ext>
            </a:extLst>
          </p:cNvPr>
          <p:cNvSpPr>
            <a:spLocks noGrp="1"/>
          </p:cNvSpPr>
          <p:nvPr>
            <p:ph type="sldNum" sz="quarter" idx="12"/>
          </p:nvPr>
        </p:nvSpPr>
        <p:spPr/>
        <p:txBody>
          <a:bodyPr/>
          <a:lstStyle/>
          <a:p>
            <a:fld id="{A0B93C3A-21F5-4314-AE3B-DD6AE8CD36BD}" type="slidenum">
              <a:rPr lang="it-IT" smtClean="0"/>
              <a:t>‹N›</a:t>
            </a:fld>
            <a:endParaRPr lang="it-IT"/>
          </a:p>
        </p:txBody>
      </p:sp>
    </p:spTree>
    <p:extLst>
      <p:ext uri="{BB962C8B-B14F-4D97-AF65-F5344CB8AC3E}">
        <p14:creationId xmlns:p14="http://schemas.microsoft.com/office/powerpoint/2010/main" val="4055649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4B460A89-0D02-4BB2-B79E-DF5AD462DF92}"/>
              </a:ext>
            </a:extLst>
          </p:cNvPr>
          <p:cNvSpPr>
            <a:spLocks noGrp="1"/>
          </p:cNvSpPr>
          <p:nvPr>
            <p:ph type="title" orient="vert"/>
          </p:nvPr>
        </p:nvSpPr>
        <p:spPr>
          <a:xfrm>
            <a:off x="8724899"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D762DFA-0280-4021-BC93-9CA5A1169DD9}"/>
              </a:ext>
            </a:extLst>
          </p:cNvPr>
          <p:cNvSpPr>
            <a:spLocks noGrp="1"/>
          </p:cNvSpPr>
          <p:nvPr>
            <p:ph type="body" orient="vert" idx="1"/>
          </p:nvPr>
        </p:nvSpPr>
        <p:spPr>
          <a:xfrm>
            <a:off x="838199"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99CA64B-1C63-4E40-8208-49478FB5AB02}"/>
              </a:ext>
            </a:extLst>
          </p:cNvPr>
          <p:cNvSpPr>
            <a:spLocks noGrp="1"/>
          </p:cNvSpPr>
          <p:nvPr>
            <p:ph type="dt" sz="half" idx="10"/>
          </p:nvPr>
        </p:nvSpPr>
        <p:spPr/>
        <p:txBody>
          <a:bodyPr/>
          <a:lstStyle/>
          <a:p>
            <a:fld id="{722DD741-E33A-4D41-BACE-398DEAD1C3B6}" type="datetimeFigureOut">
              <a:rPr lang="it-IT" smtClean="0"/>
              <a:t>10/12/2023</a:t>
            </a:fld>
            <a:endParaRPr lang="it-IT"/>
          </a:p>
        </p:txBody>
      </p:sp>
      <p:sp>
        <p:nvSpPr>
          <p:cNvPr id="5" name="Segnaposto piè di pagina 4">
            <a:extLst>
              <a:ext uri="{FF2B5EF4-FFF2-40B4-BE49-F238E27FC236}">
                <a16:creationId xmlns:a16="http://schemas.microsoft.com/office/drawing/2014/main" id="{2A608449-1B79-42F9-834C-AF5358232F2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0296931-F2C3-4CFF-B779-8D50BA9F296C}"/>
              </a:ext>
            </a:extLst>
          </p:cNvPr>
          <p:cNvSpPr>
            <a:spLocks noGrp="1"/>
          </p:cNvSpPr>
          <p:nvPr>
            <p:ph type="sldNum" sz="quarter" idx="12"/>
          </p:nvPr>
        </p:nvSpPr>
        <p:spPr/>
        <p:txBody>
          <a:bodyPr/>
          <a:lstStyle/>
          <a:p>
            <a:fld id="{A0B93C3A-21F5-4314-AE3B-DD6AE8CD36BD}" type="slidenum">
              <a:rPr lang="it-IT" smtClean="0"/>
              <a:t>‹N›</a:t>
            </a:fld>
            <a:endParaRPr lang="it-IT"/>
          </a:p>
        </p:txBody>
      </p:sp>
    </p:spTree>
    <p:extLst>
      <p:ext uri="{BB962C8B-B14F-4D97-AF65-F5344CB8AC3E}">
        <p14:creationId xmlns:p14="http://schemas.microsoft.com/office/powerpoint/2010/main" val="3980246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0BE476-B366-4E2B-81EB-193E1CC8DD8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8749379-C3E1-40CB-B9E1-BA7AC86EBAFA}"/>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5E15C06-56D2-4D7D-A8B3-C2440BED651D}"/>
              </a:ext>
            </a:extLst>
          </p:cNvPr>
          <p:cNvSpPr>
            <a:spLocks noGrp="1"/>
          </p:cNvSpPr>
          <p:nvPr>
            <p:ph type="dt" sz="half" idx="10"/>
          </p:nvPr>
        </p:nvSpPr>
        <p:spPr/>
        <p:txBody>
          <a:bodyPr/>
          <a:lstStyle/>
          <a:p>
            <a:fld id="{722DD741-E33A-4D41-BACE-398DEAD1C3B6}" type="datetimeFigureOut">
              <a:rPr lang="it-IT" smtClean="0"/>
              <a:t>10/12/2023</a:t>
            </a:fld>
            <a:endParaRPr lang="it-IT"/>
          </a:p>
        </p:txBody>
      </p:sp>
      <p:sp>
        <p:nvSpPr>
          <p:cNvPr id="5" name="Segnaposto piè di pagina 4">
            <a:extLst>
              <a:ext uri="{FF2B5EF4-FFF2-40B4-BE49-F238E27FC236}">
                <a16:creationId xmlns:a16="http://schemas.microsoft.com/office/drawing/2014/main" id="{970FB944-B0C3-45BC-95C2-97C25CADBED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97DC645-6887-4255-A5E1-852047CCCFAA}"/>
              </a:ext>
            </a:extLst>
          </p:cNvPr>
          <p:cNvSpPr>
            <a:spLocks noGrp="1"/>
          </p:cNvSpPr>
          <p:nvPr>
            <p:ph type="sldNum" sz="quarter" idx="12"/>
          </p:nvPr>
        </p:nvSpPr>
        <p:spPr/>
        <p:txBody>
          <a:bodyPr/>
          <a:lstStyle/>
          <a:p>
            <a:fld id="{A0B93C3A-21F5-4314-AE3B-DD6AE8CD36BD}" type="slidenum">
              <a:rPr lang="it-IT" smtClean="0"/>
              <a:t>‹N›</a:t>
            </a:fld>
            <a:endParaRPr lang="it-IT"/>
          </a:p>
        </p:txBody>
      </p:sp>
    </p:spTree>
    <p:extLst>
      <p:ext uri="{BB962C8B-B14F-4D97-AF65-F5344CB8AC3E}">
        <p14:creationId xmlns:p14="http://schemas.microsoft.com/office/powerpoint/2010/main" val="725436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FE75DC-C860-4CEE-BBF0-B61889D612A1}"/>
              </a:ext>
            </a:extLst>
          </p:cNvPr>
          <p:cNvSpPr>
            <a:spLocks noGrp="1"/>
          </p:cNvSpPr>
          <p:nvPr>
            <p:ph type="title"/>
          </p:nvPr>
        </p:nvSpPr>
        <p:spPr>
          <a:xfrm>
            <a:off x="831852" y="1709740"/>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6B37BF54-55BC-4C11-9253-761EB662FE6C}"/>
              </a:ext>
            </a:extLst>
          </p:cNvPr>
          <p:cNvSpPr>
            <a:spLocks noGrp="1"/>
          </p:cNvSpPr>
          <p:nvPr>
            <p:ph type="body" idx="1"/>
          </p:nvPr>
        </p:nvSpPr>
        <p:spPr>
          <a:xfrm>
            <a:off x="831852" y="4589466"/>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1">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EF651250-DFAF-4598-BD8B-08F94C649749}"/>
              </a:ext>
            </a:extLst>
          </p:cNvPr>
          <p:cNvSpPr>
            <a:spLocks noGrp="1"/>
          </p:cNvSpPr>
          <p:nvPr>
            <p:ph type="dt" sz="half" idx="10"/>
          </p:nvPr>
        </p:nvSpPr>
        <p:spPr/>
        <p:txBody>
          <a:bodyPr/>
          <a:lstStyle/>
          <a:p>
            <a:fld id="{722DD741-E33A-4D41-BACE-398DEAD1C3B6}" type="datetimeFigureOut">
              <a:rPr lang="it-IT" smtClean="0"/>
              <a:t>10/12/2023</a:t>
            </a:fld>
            <a:endParaRPr lang="it-IT"/>
          </a:p>
        </p:txBody>
      </p:sp>
      <p:sp>
        <p:nvSpPr>
          <p:cNvPr id="5" name="Segnaposto piè di pagina 4">
            <a:extLst>
              <a:ext uri="{FF2B5EF4-FFF2-40B4-BE49-F238E27FC236}">
                <a16:creationId xmlns:a16="http://schemas.microsoft.com/office/drawing/2014/main" id="{7AB8236C-E60A-4159-849B-44670B22C4A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FC660E1-D070-41FD-94F1-CC99B63383DC}"/>
              </a:ext>
            </a:extLst>
          </p:cNvPr>
          <p:cNvSpPr>
            <a:spLocks noGrp="1"/>
          </p:cNvSpPr>
          <p:nvPr>
            <p:ph type="sldNum" sz="quarter" idx="12"/>
          </p:nvPr>
        </p:nvSpPr>
        <p:spPr/>
        <p:txBody>
          <a:bodyPr/>
          <a:lstStyle/>
          <a:p>
            <a:fld id="{A0B93C3A-21F5-4314-AE3B-DD6AE8CD36BD}" type="slidenum">
              <a:rPr lang="it-IT" smtClean="0"/>
              <a:t>‹N›</a:t>
            </a:fld>
            <a:endParaRPr lang="it-IT"/>
          </a:p>
        </p:txBody>
      </p:sp>
    </p:spTree>
    <p:extLst>
      <p:ext uri="{BB962C8B-B14F-4D97-AF65-F5344CB8AC3E}">
        <p14:creationId xmlns:p14="http://schemas.microsoft.com/office/powerpoint/2010/main" val="174368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A5D0BE-428F-4E31-AE6B-E742D9694FF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E94B4A5-DA22-4C56-8269-5F33A35D3980}"/>
              </a:ext>
            </a:extLst>
          </p:cNvPr>
          <p:cNvSpPr>
            <a:spLocks noGrp="1"/>
          </p:cNvSpPr>
          <p:nvPr>
            <p:ph sz="half" idx="1"/>
          </p:nvPr>
        </p:nvSpPr>
        <p:spPr>
          <a:xfrm>
            <a:off x="838201"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A3CB5EF-4BC6-454A-993A-A2D487DD5C71}"/>
              </a:ext>
            </a:extLst>
          </p:cNvPr>
          <p:cNvSpPr>
            <a:spLocks noGrp="1"/>
          </p:cNvSpPr>
          <p:nvPr>
            <p:ph sz="half" idx="2"/>
          </p:nvPr>
        </p:nvSpPr>
        <p:spPr>
          <a:xfrm>
            <a:off x="6172201"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98EF08AB-2539-421B-AEE8-2C6AA32BF9B3}"/>
              </a:ext>
            </a:extLst>
          </p:cNvPr>
          <p:cNvSpPr>
            <a:spLocks noGrp="1"/>
          </p:cNvSpPr>
          <p:nvPr>
            <p:ph type="dt" sz="half" idx="10"/>
          </p:nvPr>
        </p:nvSpPr>
        <p:spPr/>
        <p:txBody>
          <a:bodyPr/>
          <a:lstStyle/>
          <a:p>
            <a:fld id="{722DD741-E33A-4D41-BACE-398DEAD1C3B6}" type="datetimeFigureOut">
              <a:rPr lang="it-IT" smtClean="0"/>
              <a:t>10/12/2023</a:t>
            </a:fld>
            <a:endParaRPr lang="it-IT"/>
          </a:p>
        </p:txBody>
      </p:sp>
      <p:sp>
        <p:nvSpPr>
          <p:cNvPr id="6" name="Segnaposto piè di pagina 5">
            <a:extLst>
              <a:ext uri="{FF2B5EF4-FFF2-40B4-BE49-F238E27FC236}">
                <a16:creationId xmlns:a16="http://schemas.microsoft.com/office/drawing/2014/main" id="{92FA131E-C0CC-43CA-9BC4-6CB08C4493D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E5D9867-0E3E-4CF2-BB43-A25617F5844C}"/>
              </a:ext>
            </a:extLst>
          </p:cNvPr>
          <p:cNvSpPr>
            <a:spLocks noGrp="1"/>
          </p:cNvSpPr>
          <p:nvPr>
            <p:ph type="sldNum" sz="quarter" idx="12"/>
          </p:nvPr>
        </p:nvSpPr>
        <p:spPr/>
        <p:txBody>
          <a:bodyPr/>
          <a:lstStyle/>
          <a:p>
            <a:fld id="{A0B93C3A-21F5-4314-AE3B-DD6AE8CD36BD}" type="slidenum">
              <a:rPr lang="it-IT" smtClean="0"/>
              <a:t>‹N›</a:t>
            </a:fld>
            <a:endParaRPr lang="it-IT"/>
          </a:p>
        </p:txBody>
      </p:sp>
    </p:spTree>
    <p:extLst>
      <p:ext uri="{BB962C8B-B14F-4D97-AF65-F5344CB8AC3E}">
        <p14:creationId xmlns:p14="http://schemas.microsoft.com/office/powerpoint/2010/main" val="2795408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C821AA-7D36-4182-AC6D-62E30B2D0DE2}"/>
              </a:ext>
            </a:extLst>
          </p:cNvPr>
          <p:cNvSpPr>
            <a:spLocks noGrp="1"/>
          </p:cNvSpPr>
          <p:nvPr>
            <p:ph type="title"/>
          </p:nvPr>
        </p:nvSpPr>
        <p:spPr>
          <a:xfrm>
            <a:off x="839789" y="365127"/>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83F9314-9314-4B9F-B11F-2F433B7C540F}"/>
              </a:ext>
            </a:extLst>
          </p:cNvPr>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5834A0CF-2125-48FE-A98C-690E8742E108}"/>
              </a:ext>
            </a:extLst>
          </p:cNvPr>
          <p:cNvSpPr>
            <a:spLocks noGrp="1"/>
          </p:cNvSpPr>
          <p:nvPr>
            <p:ph sz="half" idx="2"/>
          </p:nvPr>
        </p:nvSpPr>
        <p:spPr>
          <a:xfrm>
            <a:off x="839789" y="2505076"/>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3F19D83E-DE93-4F5A-BBDD-8D35CA9DC564}"/>
              </a:ext>
            </a:extLst>
          </p:cNvPr>
          <p:cNvSpPr>
            <a:spLocks noGrp="1"/>
          </p:cNvSpPr>
          <p:nvPr>
            <p:ph type="body" sz="quarter" idx="3"/>
          </p:nvPr>
        </p:nvSpPr>
        <p:spPr>
          <a:xfrm>
            <a:off x="6172203" y="1681163"/>
            <a:ext cx="5183188"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5111BCD8-7945-485F-AE5B-73B3110D220D}"/>
              </a:ext>
            </a:extLst>
          </p:cNvPr>
          <p:cNvSpPr>
            <a:spLocks noGrp="1"/>
          </p:cNvSpPr>
          <p:nvPr>
            <p:ph sz="quarter" idx="4"/>
          </p:nvPr>
        </p:nvSpPr>
        <p:spPr>
          <a:xfrm>
            <a:off x="6172203" y="2505076"/>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E20221D8-6372-4793-8D5F-BAE0B44483E0}"/>
              </a:ext>
            </a:extLst>
          </p:cNvPr>
          <p:cNvSpPr>
            <a:spLocks noGrp="1"/>
          </p:cNvSpPr>
          <p:nvPr>
            <p:ph type="dt" sz="half" idx="10"/>
          </p:nvPr>
        </p:nvSpPr>
        <p:spPr/>
        <p:txBody>
          <a:bodyPr/>
          <a:lstStyle/>
          <a:p>
            <a:fld id="{722DD741-E33A-4D41-BACE-398DEAD1C3B6}" type="datetimeFigureOut">
              <a:rPr lang="it-IT" smtClean="0"/>
              <a:t>10/12/2023</a:t>
            </a:fld>
            <a:endParaRPr lang="it-IT"/>
          </a:p>
        </p:txBody>
      </p:sp>
      <p:sp>
        <p:nvSpPr>
          <p:cNvPr id="8" name="Segnaposto piè di pagina 7">
            <a:extLst>
              <a:ext uri="{FF2B5EF4-FFF2-40B4-BE49-F238E27FC236}">
                <a16:creationId xmlns:a16="http://schemas.microsoft.com/office/drawing/2014/main" id="{B2573DE0-97BE-475B-B1F5-D3BA1D07A594}"/>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6514821E-045F-4C79-8A5B-FF96F9373500}"/>
              </a:ext>
            </a:extLst>
          </p:cNvPr>
          <p:cNvSpPr>
            <a:spLocks noGrp="1"/>
          </p:cNvSpPr>
          <p:nvPr>
            <p:ph type="sldNum" sz="quarter" idx="12"/>
          </p:nvPr>
        </p:nvSpPr>
        <p:spPr/>
        <p:txBody>
          <a:bodyPr/>
          <a:lstStyle/>
          <a:p>
            <a:fld id="{A0B93C3A-21F5-4314-AE3B-DD6AE8CD36BD}" type="slidenum">
              <a:rPr lang="it-IT" smtClean="0"/>
              <a:t>‹N›</a:t>
            </a:fld>
            <a:endParaRPr lang="it-IT"/>
          </a:p>
        </p:txBody>
      </p:sp>
    </p:spTree>
    <p:extLst>
      <p:ext uri="{BB962C8B-B14F-4D97-AF65-F5344CB8AC3E}">
        <p14:creationId xmlns:p14="http://schemas.microsoft.com/office/powerpoint/2010/main" val="562972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33B5FB-3244-4610-9123-C64D2EC6F326}"/>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462A1E5F-6DD6-47B4-94F1-CF8D3A4DF7E9}"/>
              </a:ext>
            </a:extLst>
          </p:cNvPr>
          <p:cNvSpPr>
            <a:spLocks noGrp="1"/>
          </p:cNvSpPr>
          <p:nvPr>
            <p:ph type="dt" sz="half" idx="10"/>
          </p:nvPr>
        </p:nvSpPr>
        <p:spPr/>
        <p:txBody>
          <a:bodyPr/>
          <a:lstStyle/>
          <a:p>
            <a:fld id="{722DD741-E33A-4D41-BACE-398DEAD1C3B6}" type="datetimeFigureOut">
              <a:rPr lang="it-IT" smtClean="0"/>
              <a:t>10/12/2023</a:t>
            </a:fld>
            <a:endParaRPr lang="it-IT"/>
          </a:p>
        </p:txBody>
      </p:sp>
      <p:sp>
        <p:nvSpPr>
          <p:cNvPr id="4" name="Segnaposto piè di pagina 3">
            <a:extLst>
              <a:ext uri="{FF2B5EF4-FFF2-40B4-BE49-F238E27FC236}">
                <a16:creationId xmlns:a16="http://schemas.microsoft.com/office/drawing/2014/main" id="{2376F113-7B7C-404E-BD39-1A457E98623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C1C6B8A9-E1D2-4E5F-A36A-16265471C505}"/>
              </a:ext>
            </a:extLst>
          </p:cNvPr>
          <p:cNvSpPr>
            <a:spLocks noGrp="1"/>
          </p:cNvSpPr>
          <p:nvPr>
            <p:ph type="sldNum" sz="quarter" idx="12"/>
          </p:nvPr>
        </p:nvSpPr>
        <p:spPr/>
        <p:txBody>
          <a:bodyPr/>
          <a:lstStyle/>
          <a:p>
            <a:fld id="{A0B93C3A-21F5-4314-AE3B-DD6AE8CD36BD}" type="slidenum">
              <a:rPr lang="it-IT" smtClean="0"/>
              <a:t>‹N›</a:t>
            </a:fld>
            <a:endParaRPr lang="it-IT"/>
          </a:p>
        </p:txBody>
      </p:sp>
    </p:spTree>
    <p:extLst>
      <p:ext uri="{BB962C8B-B14F-4D97-AF65-F5344CB8AC3E}">
        <p14:creationId xmlns:p14="http://schemas.microsoft.com/office/powerpoint/2010/main" val="1750228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82AB5184-F68D-45B4-86E3-D3313361EF38}"/>
              </a:ext>
            </a:extLst>
          </p:cNvPr>
          <p:cNvSpPr>
            <a:spLocks noGrp="1"/>
          </p:cNvSpPr>
          <p:nvPr>
            <p:ph type="dt" sz="half" idx="10"/>
          </p:nvPr>
        </p:nvSpPr>
        <p:spPr/>
        <p:txBody>
          <a:bodyPr/>
          <a:lstStyle/>
          <a:p>
            <a:fld id="{722DD741-E33A-4D41-BACE-398DEAD1C3B6}" type="datetimeFigureOut">
              <a:rPr lang="it-IT" smtClean="0"/>
              <a:t>10/12/2023</a:t>
            </a:fld>
            <a:endParaRPr lang="it-IT"/>
          </a:p>
        </p:txBody>
      </p:sp>
      <p:sp>
        <p:nvSpPr>
          <p:cNvPr id="3" name="Segnaposto piè di pagina 2">
            <a:extLst>
              <a:ext uri="{FF2B5EF4-FFF2-40B4-BE49-F238E27FC236}">
                <a16:creationId xmlns:a16="http://schemas.microsoft.com/office/drawing/2014/main" id="{3FF46807-C19D-48D7-A61A-60481FFD8CE9}"/>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3813F5F-8737-4F49-A698-CF9D67F14002}"/>
              </a:ext>
            </a:extLst>
          </p:cNvPr>
          <p:cNvSpPr>
            <a:spLocks noGrp="1"/>
          </p:cNvSpPr>
          <p:nvPr>
            <p:ph type="sldNum" sz="quarter" idx="12"/>
          </p:nvPr>
        </p:nvSpPr>
        <p:spPr/>
        <p:txBody>
          <a:bodyPr/>
          <a:lstStyle/>
          <a:p>
            <a:fld id="{A0B93C3A-21F5-4314-AE3B-DD6AE8CD36BD}" type="slidenum">
              <a:rPr lang="it-IT" smtClean="0"/>
              <a:t>‹N›</a:t>
            </a:fld>
            <a:endParaRPr lang="it-IT"/>
          </a:p>
        </p:txBody>
      </p:sp>
    </p:spTree>
    <p:extLst>
      <p:ext uri="{BB962C8B-B14F-4D97-AF65-F5344CB8AC3E}">
        <p14:creationId xmlns:p14="http://schemas.microsoft.com/office/powerpoint/2010/main" val="114997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D6C9FE-80EA-4E69-89F5-8F94D783D5B0}"/>
              </a:ext>
            </a:extLst>
          </p:cNvPr>
          <p:cNvSpPr>
            <a:spLocks noGrp="1"/>
          </p:cNvSpPr>
          <p:nvPr>
            <p:ph type="title"/>
          </p:nvPr>
        </p:nvSpPr>
        <p:spPr>
          <a:xfrm>
            <a:off x="839791" y="457200"/>
            <a:ext cx="3932236"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ACBD034-07AB-41F7-93E2-550515220274}"/>
              </a:ext>
            </a:extLst>
          </p:cNvPr>
          <p:cNvSpPr>
            <a:spLocks noGrp="1"/>
          </p:cNvSpPr>
          <p:nvPr>
            <p:ph idx="1"/>
          </p:nvPr>
        </p:nvSpPr>
        <p:spPr>
          <a:xfrm>
            <a:off x="5183189" y="987427"/>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E8DE5F1-3E25-4896-8D59-3CC8F3F5938D}"/>
              </a:ext>
            </a:extLst>
          </p:cNvPr>
          <p:cNvSpPr>
            <a:spLocks noGrp="1"/>
          </p:cNvSpPr>
          <p:nvPr>
            <p:ph type="body" sz="half" idx="2"/>
          </p:nvPr>
        </p:nvSpPr>
        <p:spPr>
          <a:xfrm>
            <a:off x="839791"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it-IT"/>
              <a:t>Modifica gli stili del testo dello schema</a:t>
            </a:r>
          </a:p>
        </p:txBody>
      </p:sp>
      <p:sp>
        <p:nvSpPr>
          <p:cNvPr id="5" name="Segnaposto data 4">
            <a:extLst>
              <a:ext uri="{FF2B5EF4-FFF2-40B4-BE49-F238E27FC236}">
                <a16:creationId xmlns:a16="http://schemas.microsoft.com/office/drawing/2014/main" id="{68FF9C9D-F290-4212-8098-EEAD4B94ED1E}"/>
              </a:ext>
            </a:extLst>
          </p:cNvPr>
          <p:cNvSpPr>
            <a:spLocks noGrp="1"/>
          </p:cNvSpPr>
          <p:nvPr>
            <p:ph type="dt" sz="half" idx="10"/>
          </p:nvPr>
        </p:nvSpPr>
        <p:spPr/>
        <p:txBody>
          <a:bodyPr/>
          <a:lstStyle/>
          <a:p>
            <a:fld id="{722DD741-E33A-4D41-BACE-398DEAD1C3B6}" type="datetimeFigureOut">
              <a:rPr lang="it-IT" smtClean="0"/>
              <a:t>10/12/2023</a:t>
            </a:fld>
            <a:endParaRPr lang="it-IT"/>
          </a:p>
        </p:txBody>
      </p:sp>
      <p:sp>
        <p:nvSpPr>
          <p:cNvPr id="6" name="Segnaposto piè di pagina 5">
            <a:extLst>
              <a:ext uri="{FF2B5EF4-FFF2-40B4-BE49-F238E27FC236}">
                <a16:creationId xmlns:a16="http://schemas.microsoft.com/office/drawing/2014/main" id="{DAF32714-355B-4671-9060-EB30C0E10D1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400026D-C82B-4D5C-A7B5-01FBCB5C861B}"/>
              </a:ext>
            </a:extLst>
          </p:cNvPr>
          <p:cNvSpPr>
            <a:spLocks noGrp="1"/>
          </p:cNvSpPr>
          <p:nvPr>
            <p:ph type="sldNum" sz="quarter" idx="12"/>
          </p:nvPr>
        </p:nvSpPr>
        <p:spPr/>
        <p:txBody>
          <a:bodyPr/>
          <a:lstStyle/>
          <a:p>
            <a:fld id="{A0B93C3A-21F5-4314-AE3B-DD6AE8CD36BD}" type="slidenum">
              <a:rPr lang="it-IT" smtClean="0"/>
              <a:t>‹N›</a:t>
            </a:fld>
            <a:endParaRPr lang="it-IT"/>
          </a:p>
        </p:txBody>
      </p:sp>
    </p:spTree>
    <p:extLst>
      <p:ext uri="{BB962C8B-B14F-4D97-AF65-F5344CB8AC3E}">
        <p14:creationId xmlns:p14="http://schemas.microsoft.com/office/powerpoint/2010/main" val="1667801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A24E29-0963-4F10-BA5A-E5A3B7BDE499}"/>
              </a:ext>
            </a:extLst>
          </p:cNvPr>
          <p:cNvSpPr>
            <a:spLocks noGrp="1"/>
          </p:cNvSpPr>
          <p:nvPr>
            <p:ph type="title"/>
          </p:nvPr>
        </p:nvSpPr>
        <p:spPr>
          <a:xfrm>
            <a:off x="839791" y="457200"/>
            <a:ext cx="3932236"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A6EB4880-C88B-4654-8B41-26BDA645A92E}"/>
              </a:ext>
            </a:extLst>
          </p:cNvPr>
          <p:cNvSpPr>
            <a:spLocks noGrp="1"/>
          </p:cNvSpPr>
          <p:nvPr>
            <p:ph type="pic" idx="1"/>
          </p:nvPr>
        </p:nvSpPr>
        <p:spPr>
          <a:xfrm>
            <a:off x="5183189" y="987427"/>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it-IT"/>
          </a:p>
        </p:txBody>
      </p:sp>
      <p:sp>
        <p:nvSpPr>
          <p:cNvPr id="4" name="Segnaposto testo 3">
            <a:extLst>
              <a:ext uri="{FF2B5EF4-FFF2-40B4-BE49-F238E27FC236}">
                <a16:creationId xmlns:a16="http://schemas.microsoft.com/office/drawing/2014/main" id="{F4D52687-C27A-4502-8455-6B7F417363DA}"/>
              </a:ext>
            </a:extLst>
          </p:cNvPr>
          <p:cNvSpPr>
            <a:spLocks noGrp="1"/>
          </p:cNvSpPr>
          <p:nvPr>
            <p:ph type="body" sz="half" idx="2"/>
          </p:nvPr>
        </p:nvSpPr>
        <p:spPr>
          <a:xfrm>
            <a:off x="839791"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it-IT"/>
              <a:t>Modifica gli stili del testo dello schema</a:t>
            </a:r>
          </a:p>
        </p:txBody>
      </p:sp>
      <p:sp>
        <p:nvSpPr>
          <p:cNvPr id="5" name="Segnaposto data 4">
            <a:extLst>
              <a:ext uri="{FF2B5EF4-FFF2-40B4-BE49-F238E27FC236}">
                <a16:creationId xmlns:a16="http://schemas.microsoft.com/office/drawing/2014/main" id="{629CC755-4C5A-4BAF-BC7F-9A3FB558CAA0}"/>
              </a:ext>
            </a:extLst>
          </p:cNvPr>
          <p:cNvSpPr>
            <a:spLocks noGrp="1"/>
          </p:cNvSpPr>
          <p:nvPr>
            <p:ph type="dt" sz="half" idx="10"/>
          </p:nvPr>
        </p:nvSpPr>
        <p:spPr/>
        <p:txBody>
          <a:bodyPr/>
          <a:lstStyle/>
          <a:p>
            <a:fld id="{722DD741-E33A-4D41-BACE-398DEAD1C3B6}" type="datetimeFigureOut">
              <a:rPr lang="it-IT" smtClean="0"/>
              <a:t>10/12/2023</a:t>
            </a:fld>
            <a:endParaRPr lang="it-IT"/>
          </a:p>
        </p:txBody>
      </p:sp>
      <p:sp>
        <p:nvSpPr>
          <p:cNvPr id="6" name="Segnaposto piè di pagina 5">
            <a:extLst>
              <a:ext uri="{FF2B5EF4-FFF2-40B4-BE49-F238E27FC236}">
                <a16:creationId xmlns:a16="http://schemas.microsoft.com/office/drawing/2014/main" id="{EB5B1C35-6CCB-4512-967F-20C18EC7786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89CA4BC-BDDE-4989-94CF-7B1C882B159F}"/>
              </a:ext>
            </a:extLst>
          </p:cNvPr>
          <p:cNvSpPr>
            <a:spLocks noGrp="1"/>
          </p:cNvSpPr>
          <p:nvPr>
            <p:ph type="sldNum" sz="quarter" idx="12"/>
          </p:nvPr>
        </p:nvSpPr>
        <p:spPr/>
        <p:txBody>
          <a:bodyPr/>
          <a:lstStyle/>
          <a:p>
            <a:fld id="{A0B93C3A-21F5-4314-AE3B-DD6AE8CD36BD}" type="slidenum">
              <a:rPr lang="it-IT" smtClean="0"/>
              <a:t>‹N›</a:t>
            </a:fld>
            <a:endParaRPr lang="it-IT"/>
          </a:p>
        </p:txBody>
      </p:sp>
    </p:spTree>
    <p:extLst>
      <p:ext uri="{BB962C8B-B14F-4D97-AF65-F5344CB8AC3E}">
        <p14:creationId xmlns:p14="http://schemas.microsoft.com/office/powerpoint/2010/main" val="1579610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44D84D3D-0F4F-4562-94F8-DECA6A1D1681}"/>
              </a:ext>
            </a:extLst>
          </p:cNvPr>
          <p:cNvSpPr>
            <a:spLocks noGrp="1"/>
          </p:cNvSpPr>
          <p:nvPr>
            <p:ph type="title"/>
          </p:nvPr>
        </p:nvSpPr>
        <p:spPr>
          <a:xfrm>
            <a:off x="838203" y="365127"/>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F9C86A6-05C5-46A8-870A-078125BBEF98}"/>
              </a:ext>
            </a:extLst>
          </p:cNvPr>
          <p:cNvSpPr>
            <a:spLocks noGrp="1"/>
          </p:cNvSpPr>
          <p:nvPr>
            <p:ph type="body" idx="1"/>
          </p:nvPr>
        </p:nvSpPr>
        <p:spPr>
          <a:xfrm>
            <a:off x="838203"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7937506-2922-461B-955E-E0677C520201}"/>
              </a:ext>
            </a:extLst>
          </p:cNvPr>
          <p:cNvSpPr>
            <a:spLocks noGrp="1"/>
          </p:cNvSpPr>
          <p:nvPr>
            <p:ph type="dt" sz="half" idx="2"/>
          </p:nvPr>
        </p:nvSpPr>
        <p:spPr>
          <a:xfrm>
            <a:off x="838201" y="635635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2DD741-E33A-4D41-BACE-398DEAD1C3B6}" type="datetimeFigureOut">
              <a:rPr lang="it-IT" smtClean="0"/>
              <a:t>10/12/2023</a:t>
            </a:fld>
            <a:endParaRPr lang="it-IT"/>
          </a:p>
        </p:txBody>
      </p:sp>
      <p:sp>
        <p:nvSpPr>
          <p:cNvPr id="5" name="Segnaposto piè di pagina 4">
            <a:extLst>
              <a:ext uri="{FF2B5EF4-FFF2-40B4-BE49-F238E27FC236}">
                <a16:creationId xmlns:a16="http://schemas.microsoft.com/office/drawing/2014/main" id="{55043E87-8F26-47B6-955C-6271B8855FA8}"/>
              </a:ext>
            </a:extLst>
          </p:cNvPr>
          <p:cNvSpPr>
            <a:spLocks noGrp="1"/>
          </p:cNvSpPr>
          <p:nvPr>
            <p:ph type="ftr" sz="quarter" idx="3"/>
          </p:nvPr>
        </p:nvSpPr>
        <p:spPr>
          <a:xfrm>
            <a:off x="4038603" y="63563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5AF013FF-61A4-449C-B0B1-0EEE5393BFAE}"/>
              </a:ext>
            </a:extLst>
          </p:cNvPr>
          <p:cNvSpPr>
            <a:spLocks noGrp="1"/>
          </p:cNvSpPr>
          <p:nvPr>
            <p:ph type="sldNum" sz="quarter" idx="4"/>
          </p:nvPr>
        </p:nvSpPr>
        <p:spPr>
          <a:xfrm>
            <a:off x="8610601" y="635635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B93C3A-21F5-4314-AE3B-DD6AE8CD36BD}" type="slidenum">
              <a:rPr lang="it-IT" smtClean="0"/>
              <a:t>‹N›</a:t>
            </a:fld>
            <a:endParaRPr lang="it-IT"/>
          </a:p>
        </p:txBody>
      </p:sp>
    </p:spTree>
    <p:extLst>
      <p:ext uri="{BB962C8B-B14F-4D97-AF65-F5344CB8AC3E}">
        <p14:creationId xmlns:p14="http://schemas.microsoft.com/office/powerpoint/2010/main" val="305892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it-IT"/>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DC5723-1E43-4CD7-A97C-751AEE467456}"/>
              </a:ext>
            </a:extLst>
          </p:cNvPr>
          <p:cNvSpPr>
            <a:spLocks noGrp="1"/>
          </p:cNvSpPr>
          <p:nvPr>
            <p:ph type="ctrTitle"/>
          </p:nvPr>
        </p:nvSpPr>
        <p:spPr>
          <a:xfrm>
            <a:off x="871538" y="3429003"/>
            <a:ext cx="10448924" cy="2173605"/>
          </a:xfrm>
        </p:spPr>
        <p:txBody>
          <a:bodyPr>
            <a:noAutofit/>
          </a:bodyPr>
          <a:lstStyle/>
          <a:p>
            <a:r>
              <a:rPr lang="it-IT" sz="3600" dirty="0">
                <a:solidFill>
                  <a:schemeClr val="accent1"/>
                </a:solidFill>
                <a:latin typeface="Bodoni MT" panose="02070603080606020203" pitchFamily="18" charset="0"/>
              </a:rPr>
              <a:t>ANALISI RISULTATI INVALSI A DISTANZA 2022/2023 </a:t>
            </a:r>
            <a:br>
              <a:rPr lang="it-IT" sz="4800" dirty="0">
                <a:solidFill>
                  <a:schemeClr val="accent1"/>
                </a:solidFill>
                <a:latin typeface="Bodoni MT" panose="02070603080606020203" pitchFamily="18" charset="0"/>
              </a:rPr>
            </a:br>
            <a:r>
              <a:rPr lang="it-IT" sz="4400" dirty="0">
                <a:solidFill>
                  <a:schemeClr val="accent1"/>
                </a:solidFill>
                <a:latin typeface="Bodoni MT" panose="02070603080606020203" pitchFamily="18" charset="0"/>
              </a:rPr>
              <a:t>Secondaria primo grado</a:t>
            </a:r>
          </a:p>
        </p:txBody>
      </p:sp>
      <p:sp>
        <p:nvSpPr>
          <p:cNvPr id="3" name="CasellaDiTesto 2">
            <a:extLst>
              <a:ext uri="{FF2B5EF4-FFF2-40B4-BE49-F238E27FC236}">
                <a16:creationId xmlns:a16="http://schemas.microsoft.com/office/drawing/2014/main" id="{7F120F89-2631-45F1-94D8-9FD5FDC3789C}"/>
              </a:ext>
            </a:extLst>
          </p:cNvPr>
          <p:cNvSpPr txBox="1"/>
          <p:nvPr/>
        </p:nvSpPr>
        <p:spPr>
          <a:xfrm>
            <a:off x="8420100" y="6236218"/>
            <a:ext cx="4029076" cy="369460"/>
          </a:xfrm>
          <a:prstGeom prst="rect">
            <a:avLst/>
          </a:prstGeom>
          <a:noFill/>
        </p:spPr>
        <p:txBody>
          <a:bodyPr wrap="square" rtlCol="0">
            <a:spAutoFit/>
          </a:bodyPr>
          <a:lstStyle/>
          <a:p>
            <a:r>
              <a:rPr lang="it-IT" sz="1801" dirty="0">
                <a:solidFill>
                  <a:srgbClr val="0070C0"/>
                </a:solidFill>
              </a:rPr>
              <a:t>Referente Valutazione: Maria Caruso</a:t>
            </a:r>
          </a:p>
        </p:txBody>
      </p:sp>
      <p:pic>
        <p:nvPicPr>
          <p:cNvPr id="4" name="Immagine 3">
            <a:extLst>
              <a:ext uri="{FF2B5EF4-FFF2-40B4-BE49-F238E27FC236}">
                <a16:creationId xmlns:a16="http://schemas.microsoft.com/office/drawing/2014/main" id="{5EFEAC27-8A4F-4B22-974A-32C637156734}"/>
              </a:ext>
            </a:extLst>
          </p:cNvPr>
          <p:cNvPicPr>
            <a:picLocks noChangeAspect="1"/>
          </p:cNvPicPr>
          <p:nvPr/>
        </p:nvPicPr>
        <p:blipFill>
          <a:blip r:embed="rId2"/>
          <a:stretch>
            <a:fillRect/>
          </a:stretch>
        </p:blipFill>
        <p:spPr>
          <a:xfrm>
            <a:off x="957270" y="252455"/>
            <a:ext cx="10363193" cy="2838523"/>
          </a:xfrm>
          <a:prstGeom prst="rect">
            <a:avLst/>
          </a:prstGeom>
        </p:spPr>
      </p:pic>
    </p:spTree>
    <p:extLst>
      <p:ext uri="{BB962C8B-B14F-4D97-AF65-F5344CB8AC3E}">
        <p14:creationId xmlns:p14="http://schemas.microsoft.com/office/powerpoint/2010/main" val="4127184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D21FB1D2-28ED-410B-BA37-07C2802CBF66}"/>
              </a:ext>
            </a:extLst>
          </p:cNvPr>
          <p:cNvSpPr>
            <a:spLocks noGrp="1"/>
          </p:cNvSpPr>
          <p:nvPr>
            <p:ph type="subTitle" idx="1"/>
          </p:nvPr>
        </p:nvSpPr>
        <p:spPr>
          <a:xfrm>
            <a:off x="919165" y="4992689"/>
            <a:ext cx="10715625" cy="1655762"/>
          </a:xfrm>
        </p:spPr>
        <p:txBody>
          <a:bodyPr>
            <a:normAutofit fontScale="32500" lnSpcReduction="20000"/>
          </a:bodyPr>
          <a:lstStyle/>
          <a:p>
            <a:pPr>
              <a:lnSpc>
                <a:spcPct val="115000"/>
              </a:lnSpc>
              <a:spcAft>
                <a:spcPts val="1001"/>
              </a:spcAft>
            </a:pPr>
            <a:r>
              <a:rPr lang="it-IT" sz="3700" dirty="0">
                <a:solidFill>
                  <a:srgbClr val="3B576D"/>
                </a:solidFill>
                <a:latin typeface="Arial" panose="020B0604020202020204" pitchFamily="34" charset="0"/>
                <a:ea typeface="Calibri" panose="020F0502020204030204" pitchFamily="34" charset="0"/>
                <a:cs typeface="Times New Roman" panose="02020603050405020304" pitchFamily="18" charset="0"/>
              </a:rPr>
              <a:t>Tavola 10B - Punteggio conseguito nelle prove di III secondaria di primo grado del 2023 dalle classi V primaria così come erano formate nel 2020.</a:t>
            </a:r>
          </a:p>
          <a:p>
            <a:pPr algn="just">
              <a:lnSpc>
                <a:spcPct val="115000"/>
              </a:lnSpc>
              <a:spcAft>
                <a:spcPts val="1001"/>
              </a:spcAft>
            </a:pPr>
            <a:r>
              <a:rPr lang="it-IT" sz="4300" dirty="0">
                <a:solidFill>
                  <a:srgbClr val="3B576D"/>
                </a:solidFill>
                <a:latin typeface="Arial" panose="020B0604020202020204" pitchFamily="34" charset="0"/>
                <a:ea typeface="Calibri" panose="020F0502020204030204" pitchFamily="34" charset="0"/>
                <a:cs typeface="Times New Roman" panose="02020603050405020304" pitchFamily="18" charset="0"/>
              </a:rPr>
              <a:t>Sulla presente slide gli insegnanti della scuola primaria possono visionare il punteggio conseguito nelle prove di III secondaria di primo grado del 2023 dalle classi V primaria così come erano formate nel 2020. Ad esempio gli studenti della ex classe 418011370503, che corrispondeva tre anni fa alla sezione A, del plesso con codice meccanografico CSEE8AR02A (V primaria Sorrenti), nella prova di Matematica, che hanno svolto in III secondaria di primo grado, hanno mediamente ottenuto un punteggio di 179,1 e si sono riusciti a recuperare i punteggi per il 86,7% degli alunni.</a:t>
            </a:r>
          </a:p>
        </p:txBody>
      </p:sp>
      <p:graphicFrame>
        <p:nvGraphicFramePr>
          <p:cNvPr id="5" name="Tabella 4">
            <a:extLst>
              <a:ext uri="{FF2B5EF4-FFF2-40B4-BE49-F238E27FC236}">
                <a16:creationId xmlns:a16="http://schemas.microsoft.com/office/drawing/2014/main" id="{B3124890-F3FA-4CAC-9965-DCFF3B48CB7F}"/>
              </a:ext>
            </a:extLst>
          </p:cNvPr>
          <p:cNvGraphicFramePr>
            <a:graphicFrameLocks noGrp="1"/>
          </p:cNvGraphicFramePr>
          <p:nvPr>
            <p:extLst>
              <p:ext uri="{D42A27DB-BD31-4B8C-83A1-F6EECF244321}">
                <p14:modId xmlns:p14="http://schemas.microsoft.com/office/powerpoint/2010/main" val="2333966630"/>
              </p:ext>
            </p:extLst>
          </p:nvPr>
        </p:nvGraphicFramePr>
        <p:xfrm>
          <a:off x="919164" y="304799"/>
          <a:ext cx="10353678" cy="4468815"/>
        </p:xfrm>
        <a:graphic>
          <a:graphicData uri="http://schemas.openxmlformats.org/drawingml/2006/table">
            <a:tbl>
              <a:tblPr/>
              <a:tblGrid>
                <a:gridCol w="1055068">
                  <a:extLst>
                    <a:ext uri="{9D8B030D-6E8A-4147-A177-3AD203B41FA5}">
                      <a16:colId xmlns:a16="http://schemas.microsoft.com/office/drawing/2014/main" val="857871863"/>
                    </a:ext>
                  </a:extLst>
                </a:gridCol>
                <a:gridCol w="1002798">
                  <a:extLst>
                    <a:ext uri="{9D8B030D-6E8A-4147-A177-3AD203B41FA5}">
                      <a16:colId xmlns:a16="http://schemas.microsoft.com/office/drawing/2014/main" val="3936728660"/>
                    </a:ext>
                  </a:extLst>
                </a:gridCol>
                <a:gridCol w="610364">
                  <a:extLst>
                    <a:ext uri="{9D8B030D-6E8A-4147-A177-3AD203B41FA5}">
                      <a16:colId xmlns:a16="http://schemas.microsoft.com/office/drawing/2014/main" val="2312509618"/>
                    </a:ext>
                  </a:extLst>
                </a:gridCol>
                <a:gridCol w="841161">
                  <a:extLst>
                    <a:ext uri="{9D8B030D-6E8A-4147-A177-3AD203B41FA5}">
                      <a16:colId xmlns:a16="http://schemas.microsoft.com/office/drawing/2014/main" val="647358206"/>
                    </a:ext>
                  </a:extLst>
                </a:gridCol>
                <a:gridCol w="947312">
                  <a:extLst>
                    <a:ext uri="{9D8B030D-6E8A-4147-A177-3AD203B41FA5}">
                      <a16:colId xmlns:a16="http://schemas.microsoft.com/office/drawing/2014/main" val="2507037985"/>
                    </a:ext>
                  </a:extLst>
                </a:gridCol>
                <a:gridCol w="1043812">
                  <a:extLst>
                    <a:ext uri="{9D8B030D-6E8A-4147-A177-3AD203B41FA5}">
                      <a16:colId xmlns:a16="http://schemas.microsoft.com/office/drawing/2014/main" val="2400377574"/>
                    </a:ext>
                  </a:extLst>
                </a:gridCol>
                <a:gridCol w="970633">
                  <a:extLst>
                    <a:ext uri="{9D8B030D-6E8A-4147-A177-3AD203B41FA5}">
                      <a16:colId xmlns:a16="http://schemas.microsoft.com/office/drawing/2014/main" val="3181904034"/>
                    </a:ext>
                  </a:extLst>
                </a:gridCol>
                <a:gridCol w="899865">
                  <a:extLst>
                    <a:ext uri="{9D8B030D-6E8A-4147-A177-3AD203B41FA5}">
                      <a16:colId xmlns:a16="http://schemas.microsoft.com/office/drawing/2014/main" val="4173955239"/>
                    </a:ext>
                  </a:extLst>
                </a:gridCol>
                <a:gridCol w="999582">
                  <a:extLst>
                    <a:ext uri="{9D8B030D-6E8A-4147-A177-3AD203B41FA5}">
                      <a16:colId xmlns:a16="http://schemas.microsoft.com/office/drawing/2014/main" val="4102202909"/>
                    </a:ext>
                  </a:extLst>
                </a:gridCol>
                <a:gridCol w="963396">
                  <a:extLst>
                    <a:ext uri="{9D8B030D-6E8A-4147-A177-3AD203B41FA5}">
                      <a16:colId xmlns:a16="http://schemas.microsoft.com/office/drawing/2014/main" val="3089214638"/>
                    </a:ext>
                  </a:extLst>
                </a:gridCol>
                <a:gridCol w="1019687">
                  <a:extLst>
                    <a:ext uri="{9D8B030D-6E8A-4147-A177-3AD203B41FA5}">
                      <a16:colId xmlns:a16="http://schemas.microsoft.com/office/drawing/2014/main" val="799362885"/>
                    </a:ext>
                  </a:extLst>
                </a:gridCol>
              </a:tblGrid>
              <a:tr h="380073">
                <a:tc gridSpan="11">
                  <a:txBody>
                    <a:bodyPr/>
                    <a:lstStyle/>
                    <a:p>
                      <a:pPr algn="ctr">
                        <a:lnSpc>
                          <a:spcPct val="115000"/>
                        </a:lnSpc>
                        <a:spcAft>
                          <a:spcPts val="0"/>
                        </a:spcAft>
                      </a:pPr>
                      <a:r>
                        <a:rPr lang="it-IT" sz="900" b="1" dirty="0">
                          <a:solidFill>
                            <a:srgbClr val="3B576D"/>
                          </a:solidFill>
                          <a:effectLst/>
                          <a:latin typeface="Arial" panose="020B0604020202020204" pitchFamily="34" charset="0"/>
                          <a:ea typeface="Times New Roman" panose="02020603050405020304" pitchFamily="18" charset="0"/>
                          <a:cs typeface="Times New Roman" panose="02020603050405020304" pitchFamily="18" charset="0"/>
                        </a:rPr>
                        <a:t>Istituzione scolastica nel suo complesso</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8574" marR="28574" marT="28574" marB="28574" anchor="ctr">
                    <a:lnL>
                      <a:noFill/>
                    </a:lnL>
                    <a:lnR>
                      <a:noFill/>
                    </a:lnR>
                    <a:lnT>
                      <a:noFill/>
                    </a:lnT>
                    <a:lnB>
                      <a:noFill/>
                    </a:lnB>
                    <a:solidFill>
                      <a:srgbClr val="D3DEE2"/>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834168898"/>
                  </a:ext>
                </a:extLst>
              </a:tr>
              <a:tr h="1820082">
                <a:tc>
                  <a:txBody>
                    <a:bodyPr/>
                    <a:lstStyle/>
                    <a:p>
                      <a:pPr algn="ctr">
                        <a:lnSpc>
                          <a:spcPct val="115000"/>
                        </a:lnSpc>
                        <a:spcAft>
                          <a:spcPts val="0"/>
                        </a:spcAft>
                      </a:pPr>
                      <a:r>
                        <a:rPr lang="it-IT" sz="900" b="1">
                          <a:solidFill>
                            <a:srgbClr val="3B576D"/>
                          </a:solidFill>
                          <a:effectLst/>
                          <a:latin typeface="Arial" panose="020B0604020202020204" pitchFamily="34" charset="0"/>
                          <a:ea typeface="Times New Roman" panose="02020603050405020304" pitchFamily="18" charset="0"/>
                          <a:cs typeface="Times New Roman" panose="02020603050405020304" pitchFamily="18" charset="0"/>
                        </a:rPr>
                        <a:t>Classi / Istituto (2020)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28574" marR="28574" marT="28574" marB="28574" anchor="ctr">
                    <a:lnL>
                      <a:noFill/>
                    </a:lnL>
                    <a:lnR>
                      <a:noFill/>
                    </a:lnR>
                    <a:lnT>
                      <a:noFill/>
                    </a:lnT>
                    <a:lnB w="12700" cap="flat" cmpd="sng" algn="ctr">
                      <a:solidFill>
                        <a:srgbClr val="D3DEE2"/>
                      </a:solidFill>
                      <a:prstDash val="solid"/>
                      <a:round/>
                      <a:headEnd type="none" w="med" len="med"/>
                      <a:tailEnd type="none" w="med" len="med"/>
                    </a:lnB>
                    <a:solidFill>
                      <a:srgbClr val="D3DEE2"/>
                    </a:solidFill>
                  </a:tcPr>
                </a:tc>
                <a:tc>
                  <a:txBody>
                    <a:bodyPr/>
                    <a:lstStyle/>
                    <a:p>
                      <a:pPr algn="ctr">
                        <a:lnSpc>
                          <a:spcPct val="115000"/>
                        </a:lnSpc>
                        <a:spcAft>
                          <a:spcPts val="0"/>
                        </a:spcAft>
                      </a:pPr>
                      <a:r>
                        <a:rPr lang="it-IT" sz="900" b="1">
                          <a:solidFill>
                            <a:srgbClr val="3B576D"/>
                          </a:solidFill>
                          <a:effectLst/>
                          <a:latin typeface="Arial" panose="020B0604020202020204" pitchFamily="34" charset="0"/>
                          <a:ea typeface="Times New Roman" panose="02020603050405020304" pitchFamily="18" charset="0"/>
                          <a:cs typeface="Times New Roman" panose="02020603050405020304" pitchFamily="18" charset="0"/>
                        </a:rPr>
                        <a:t>Plesso (2020)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28574" marR="28574" marT="28574" marB="28574" anchor="ctr">
                    <a:lnL>
                      <a:noFill/>
                    </a:lnL>
                    <a:lnR>
                      <a:noFill/>
                    </a:lnR>
                    <a:lnT>
                      <a:noFill/>
                    </a:lnT>
                    <a:lnB w="12700" cap="flat" cmpd="sng" algn="ctr">
                      <a:solidFill>
                        <a:srgbClr val="D3DEE2"/>
                      </a:solidFill>
                      <a:prstDash val="solid"/>
                      <a:round/>
                      <a:headEnd type="none" w="med" len="med"/>
                      <a:tailEnd type="none" w="med" len="med"/>
                    </a:lnB>
                    <a:solidFill>
                      <a:srgbClr val="D3DEE2"/>
                    </a:solidFill>
                  </a:tcPr>
                </a:tc>
                <a:tc>
                  <a:txBody>
                    <a:bodyPr/>
                    <a:lstStyle/>
                    <a:p>
                      <a:pPr algn="ctr">
                        <a:lnSpc>
                          <a:spcPct val="115000"/>
                        </a:lnSpc>
                        <a:spcAft>
                          <a:spcPts val="0"/>
                        </a:spcAft>
                      </a:pPr>
                      <a:r>
                        <a:rPr lang="it-IT" sz="900" b="1" dirty="0">
                          <a:solidFill>
                            <a:srgbClr val="3B576D"/>
                          </a:solidFill>
                          <a:effectLst/>
                          <a:latin typeface="Arial" panose="020B0604020202020204" pitchFamily="34" charset="0"/>
                          <a:ea typeface="Times New Roman" panose="02020603050405020304" pitchFamily="18" charset="0"/>
                          <a:cs typeface="Times New Roman" panose="02020603050405020304" pitchFamily="18" charset="0"/>
                        </a:rPr>
                        <a:t>Sezione (2020)</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8574" marR="28574" marT="28574" marB="28574" anchor="ctr">
                    <a:lnL>
                      <a:noFill/>
                    </a:lnL>
                    <a:lnR>
                      <a:noFill/>
                    </a:lnR>
                    <a:lnT>
                      <a:noFill/>
                    </a:lnT>
                    <a:lnB w="12700" cap="flat" cmpd="sng" algn="ctr">
                      <a:solidFill>
                        <a:srgbClr val="D3DEE2"/>
                      </a:solidFill>
                      <a:prstDash val="solid"/>
                      <a:round/>
                      <a:headEnd type="none" w="med" len="med"/>
                      <a:tailEnd type="none" w="med" len="med"/>
                    </a:lnB>
                    <a:solidFill>
                      <a:srgbClr val="D3DEE2"/>
                    </a:solidFill>
                  </a:tcPr>
                </a:tc>
                <a:tc>
                  <a:txBody>
                    <a:bodyPr/>
                    <a:lstStyle/>
                    <a:p>
                      <a:pPr algn="ctr">
                        <a:lnSpc>
                          <a:spcPct val="115000"/>
                        </a:lnSpc>
                        <a:spcAft>
                          <a:spcPts val="0"/>
                        </a:spcAft>
                      </a:pPr>
                      <a:r>
                        <a:rPr lang="it-IT" sz="900" b="1">
                          <a:solidFill>
                            <a:srgbClr val="3B576D"/>
                          </a:solidFill>
                          <a:effectLst/>
                          <a:latin typeface="Arial" panose="020B0604020202020204" pitchFamily="34" charset="0"/>
                          <a:ea typeface="Times New Roman" panose="02020603050405020304" pitchFamily="18" charset="0"/>
                          <a:cs typeface="Times New Roman" panose="02020603050405020304" pitchFamily="18" charset="0"/>
                        </a:rPr>
                        <a:t>Abilità degli studenti in Italiano nella prova del 2023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28574" marR="28574" marT="28574" marB="28574" anchor="ctr">
                    <a:lnL>
                      <a:noFill/>
                    </a:lnL>
                    <a:lnR>
                      <a:noFill/>
                    </a:lnR>
                    <a:lnT>
                      <a:noFill/>
                    </a:lnT>
                    <a:lnB w="12700" cap="flat" cmpd="sng" algn="ctr">
                      <a:solidFill>
                        <a:srgbClr val="D3DEE2"/>
                      </a:solidFill>
                      <a:prstDash val="solid"/>
                      <a:round/>
                      <a:headEnd type="none" w="med" len="med"/>
                      <a:tailEnd type="none" w="med" len="med"/>
                    </a:lnB>
                    <a:solidFill>
                      <a:srgbClr val="D3DEE2"/>
                    </a:solidFill>
                  </a:tcPr>
                </a:tc>
                <a:tc>
                  <a:txBody>
                    <a:bodyPr/>
                    <a:lstStyle/>
                    <a:p>
                      <a:pPr algn="ctr">
                        <a:lnSpc>
                          <a:spcPct val="115000"/>
                        </a:lnSpc>
                        <a:spcAft>
                          <a:spcPts val="0"/>
                        </a:spcAft>
                      </a:pPr>
                      <a:r>
                        <a:rPr lang="it-IT" sz="900" b="1">
                          <a:solidFill>
                            <a:srgbClr val="3B576D"/>
                          </a:solidFill>
                          <a:effectLst/>
                          <a:latin typeface="Arial" panose="020B0604020202020204" pitchFamily="34" charset="0"/>
                          <a:ea typeface="Times New Roman" panose="02020603050405020304" pitchFamily="18" charset="0"/>
                          <a:cs typeface="Times New Roman" panose="02020603050405020304" pitchFamily="18" charset="0"/>
                        </a:rPr>
                        <a:t>Percentuale di copertura di Italiano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28574" marR="28574" marT="28574" marB="28574" anchor="ctr">
                    <a:lnL>
                      <a:noFill/>
                    </a:lnL>
                    <a:lnR>
                      <a:noFill/>
                    </a:lnR>
                    <a:lnT>
                      <a:noFill/>
                    </a:lnT>
                    <a:lnB w="12700" cap="flat" cmpd="sng" algn="ctr">
                      <a:solidFill>
                        <a:srgbClr val="D3DEE2"/>
                      </a:solidFill>
                      <a:prstDash val="solid"/>
                      <a:round/>
                      <a:headEnd type="none" w="med" len="med"/>
                      <a:tailEnd type="none" w="med" len="med"/>
                    </a:lnB>
                    <a:solidFill>
                      <a:srgbClr val="D3DEE2"/>
                    </a:solidFill>
                  </a:tcPr>
                </a:tc>
                <a:tc>
                  <a:txBody>
                    <a:bodyPr/>
                    <a:lstStyle/>
                    <a:p>
                      <a:pPr algn="ctr">
                        <a:lnSpc>
                          <a:spcPct val="115000"/>
                        </a:lnSpc>
                        <a:spcAft>
                          <a:spcPts val="0"/>
                        </a:spcAft>
                      </a:pPr>
                      <a:r>
                        <a:rPr lang="it-IT" sz="900" b="1" dirty="0">
                          <a:solidFill>
                            <a:srgbClr val="3B576D"/>
                          </a:solidFill>
                          <a:effectLst/>
                          <a:latin typeface="Arial" panose="020B0604020202020204" pitchFamily="34" charset="0"/>
                          <a:ea typeface="Times New Roman" panose="02020603050405020304" pitchFamily="18" charset="0"/>
                          <a:cs typeface="Times New Roman" panose="02020603050405020304" pitchFamily="18" charset="0"/>
                        </a:rPr>
                        <a:t>Abilità degli studenti in Matematica nella prova del 2023</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8574" marR="28574" marT="28574" marB="28574" anchor="ctr">
                    <a:lnL>
                      <a:noFill/>
                    </a:lnL>
                    <a:lnR>
                      <a:noFill/>
                    </a:lnR>
                    <a:lnT>
                      <a:noFill/>
                    </a:lnT>
                    <a:lnB w="12700" cap="flat" cmpd="sng" algn="ctr">
                      <a:solidFill>
                        <a:srgbClr val="D3DEE2"/>
                      </a:solidFill>
                      <a:prstDash val="solid"/>
                      <a:round/>
                      <a:headEnd type="none" w="med" len="med"/>
                      <a:tailEnd type="none" w="med" len="med"/>
                    </a:lnB>
                    <a:solidFill>
                      <a:srgbClr val="D3DEE2"/>
                    </a:solidFill>
                  </a:tcPr>
                </a:tc>
                <a:tc>
                  <a:txBody>
                    <a:bodyPr/>
                    <a:lstStyle/>
                    <a:p>
                      <a:pPr algn="ctr">
                        <a:lnSpc>
                          <a:spcPct val="115000"/>
                        </a:lnSpc>
                        <a:spcAft>
                          <a:spcPts val="0"/>
                        </a:spcAft>
                      </a:pPr>
                      <a:r>
                        <a:rPr lang="it-IT" sz="900" b="1">
                          <a:solidFill>
                            <a:srgbClr val="3B576D"/>
                          </a:solidFill>
                          <a:effectLst/>
                          <a:latin typeface="Arial" panose="020B0604020202020204" pitchFamily="34" charset="0"/>
                          <a:ea typeface="Times New Roman" panose="02020603050405020304" pitchFamily="18" charset="0"/>
                          <a:cs typeface="Times New Roman" panose="02020603050405020304" pitchFamily="18" charset="0"/>
                        </a:rPr>
                        <a:t>Percentuale di copertura di Matematica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28574" marR="28574" marT="28574" marB="28574" anchor="ctr">
                    <a:lnL>
                      <a:noFill/>
                    </a:lnL>
                    <a:lnR>
                      <a:noFill/>
                    </a:lnR>
                    <a:lnT>
                      <a:noFill/>
                    </a:lnT>
                    <a:lnB w="12700" cap="flat" cmpd="sng" algn="ctr">
                      <a:solidFill>
                        <a:srgbClr val="D3DEE2"/>
                      </a:solidFill>
                      <a:prstDash val="solid"/>
                      <a:round/>
                      <a:headEnd type="none" w="med" len="med"/>
                      <a:tailEnd type="none" w="med" len="med"/>
                    </a:lnB>
                    <a:solidFill>
                      <a:srgbClr val="D3DEE2"/>
                    </a:solidFill>
                  </a:tcPr>
                </a:tc>
                <a:tc>
                  <a:txBody>
                    <a:bodyPr/>
                    <a:lstStyle/>
                    <a:p>
                      <a:pPr algn="ctr">
                        <a:lnSpc>
                          <a:spcPct val="115000"/>
                        </a:lnSpc>
                        <a:spcAft>
                          <a:spcPts val="0"/>
                        </a:spcAft>
                      </a:pPr>
                      <a:r>
                        <a:rPr lang="it-IT" sz="900" b="1">
                          <a:solidFill>
                            <a:srgbClr val="3B576D"/>
                          </a:solidFill>
                          <a:effectLst/>
                          <a:latin typeface="Arial" panose="020B0604020202020204" pitchFamily="34" charset="0"/>
                          <a:ea typeface="Times New Roman" panose="02020603050405020304" pitchFamily="18" charset="0"/>
                          <a:cs typeface="Times New Roman" panose="02020603050405020304" pitchFamily="18" charset="0"/>
                        </a:rPr>
                        <a:t>Abilità degli studenti in Inglese Reading nella prova del 2023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28574" marR="28574" marT="28574" marB="28574" anchor="ctr">
                    <a:lnL>
                      <a:noFill/>
                    </a:lnL>
                    <a:lnR>
                      <a:noFill/>
                    </a:lnR>
                    <a:lnT>
                      <a:noFill/>
                    </a:lnT>
                    <a:lnB w="12700" cap="flat" cmpd="sng" algn="ctr">
                      <a:solidFill>
                        <a:srgbClr val="D3DEE2"/>
                      </a:solidFill>
                      <a:prstDash val="solid"/>
                      <a:round/>
                      <a:headEnd type="none" w="med" len="med"/>
                      <a:tailEnd type="none" w="med" len="med"/>
                    </a:lnB>
                    <a:solidFill>
                      <a:srgbClr val="D3DEE2"/>
                    </a:solidFill>
                  </a:tcPr>
                </a:tc>
                <a:tc>
                  <a:txBody>
                    <a:bodyPr/>
                    <a:lstStyle/>
                    <a:p>
                      <a:pPr algn="ctr">
                        <a:lnSpc>
                          <a:spcPct val="115000"/>
                        </a:lnSpc>
                        <a:spcAft>
                          <a:spcPts val="0"/>
                        </a:spcAft>
                      </a:pPr>
                      <a:r>
                        <a:rPr lang="it-IT" sz="900" b="1">
                          <a:solidFill>
                            <a:srgbClr val="3B576D"/>
                          </a:solidFill>
                          <a:effectLst/>
                          <a:latin typeface="Arial" panose="020B0604020202020204" pitchFamily="34" charset="0"/>
                          <a:ea typeface="Times New Roman" panose="02020603050405020304" pitchFamily="18" charset="0"/>
                          <a:cs typeface="Times New Roman" panose="02020603050405020304" pitchFamily="18" charset="0"/>
                        </a:rPr>
                        <a:t>Percentuale di copertura di Inglese Reading</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28574" marR="28574" marT="28574" marB="28574" anchor="ctr">
                    <a:lnL>
                      <a:noFill/>
                    </a:lnL>
                    <a:lnR>
                      <a:noFill/>
                    </a:lnR>
                    <a:lnT>
                      <a:noFill/>
                    </a:lnT>
                    <a:lnB w="12700" cap="flat" cmpd="sng" algn="ctr">
                      <a:solidFill>
                        <a:srgbClr val="D3DEE2"/>
                      </a:solidFill>
                      <a:prstDash val="solid"/>
                      <a:round/>
                      <a:headEnd type="none" w="med" len="med"/>
                      <a:tailEnd type="none" w="med" len="med"/>
                    </a:lnB>
                    <a:solidFill>
                      <a:srgbClr val="D3DEE2"/>
                    </a:solidFill>
                  </a:tcPr>
                </a:tc>
                <a:tc>
                  <a:txBody>
                    <a:bodyPr/>
                    <a:lstStyle/>
                    <a:p>
                      <a:pPr algn="ctr">
                        <a:lnSpc>
                          <a:spcPct val="115000"/>
                        </a:lnSpc>
                        <a:spcAft>
                          <a:spcPts val="0"/>
                        </a:spcAft>
                      </a:pPr>
                      <a:r>
                        <a:rPr lang="it-IT" sz="900" b="1">
                          <a:solidFill>
                            <a:srgbClr val="3B576D"/>
                          </a:solidFill>
                          <a:effectLst/>
                          <a:latin typeface="Arial" panose="020B0604020202020204" pitchFamily="34" charset="0"/>
                          <a:ea typeface="Times New Roman" panose="02020603050405020304" pitchFamily="18" charset="0"/>
                          <a:cs typeface="Times New Roman" panose="02020603050405020304" pitchFamily="18" charset="0"/>
                        </a:rPr>
                        <a:t>Abilità degli studenti in Inglese Listening nella prova del 2023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28574" marR="28574" marT="28574" marB="28574" anchor="ctr">
                    <a:lnL>
                      <a:noFill/>
                    </a:lnL>
                    <a:lnR>
                      <a:noFill/>
                    </a:lnR>
                    <a:lnT>
                      <a:noFill/>
                    </a:lnT>
                    <a:lnB w="12700" cap="flat" cmpd="sng" algn="ctr">
                      <a:solidFill>
                        <a:srgbClr val="D3DEE2"/>
                      </a:solidFill>
                      <a:prstDash val="solid"/>
                      <a:round/>
                      <a:headEnd type="none" w="med" len="med"/>
                      <a:tailEnd type="none" w="med" len="med"/>
                    </a:lnB>
                    <a:solidFill>
                      <a:srgbClr val="D3DEE2"/>
                    </a:solidFill>
                  </a:tcPr>
                </a:tc>
                <a:tc>
                  <a:txBody>
                    <a:bodyPr/>
                    <a:lstStyle/>
                    <a:p>
                      <a:pPr algn="ctr">
                        <a:lnSpc>
                          <a:spcPct val="115000"/>
                        </a:lnSpc>
                        <a:spcAft>
                          <a:spcPts val="0"/>
                        </a:spcAft>
                      </a:pPr>
                      <a:r>
                        <a:rPr lang="it-IT" sz="900" b="1">
                          <a:solidFill>
                            <a:srgbClr val="3B576D"/>
                          </a:solidFill>
                          <a:effectLst/>
                          <a:latin typeface="Arial" panose="020B0604020202020204" pitchFamily="34" charset="0"/>
                          <a:ea typeface="Times New Roman" panose="02020603050405020304" pitchFamily="18" charset="0"/>
                          <a:cs typeface="Times New Roman" panose="02020603050405020304" pitchFamily="18" charset="0"/>
                        </a:rPr>
                        <a:t>Percentuale di copertura di Inglese Listening</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28574" marR="28574" marT="28574" marB="28574" anchor="ctr">
                    <a:lnL>
                      <a:noFill/>
                    </a:lnL>
                    <a:lnR>
                      <a:noFill/>
                    </a:lnR>
                    <a:lnT>
                      <a:noFill/>
                    </a:lnT>
                    <a:lnB w="12700" cap="flat" cmpd="sng" algn="ctr">
                      <a:solidFill>
                        <a:srgbClr val="D3DEE2"/>
                      </a:solidFill>
                      <a:prstDash val="solid"/>
                      <a:round/>
                      <a:headEnd type="none" w="med" len="med"/>
                      <a:tailEnd type="none" w="med" len="med"/>
                    </a:lnB>
                    <a:solidFill>
                      <a:srgbClr val="D3DEE2"/>
                    </a:solidFill>
                  </a:tcPr>
                </a:tc>
                <a:extLst>
                  <a:ext uri="{0D108BD9-81ED-4DB2-BD59-A6C34878D82A}">
                    <a16:rowId xmlns:a16="http://schemas.microsoft.com/office/drawing/2014/main" val="3049525490"/>
                  </a:ext>
                </a:extLst>
              </a:tr>
              <a:tr h="453732">
                <a:tc>
                  <a:txBody>
                    <a:bodyPr/>
                    <a:lstStyle/>
                    <a:p>
                      <a:pPr algn="ctr">
                        <a:lnSpc>
                          <a:spcPct val="115000"/>
                        </a:lnSpc>
                        <a:spcAft>
                          <a:spcPts val="0"/>
                        </a:spcAft>
                      </a:pPr>
                      <a:r>
                        <a:rPr lang="it-IT" sz="900" dirty="0">
                          <a:effectLst/>
                          <a:latin typeface="Arial" panose="020B0604020202020204" pitchFamily="34" charset="0"/>
                          <a:ea typeface="Times New Roman" panose="02020603050405020304" pitchFamily="18" charset="0"/>
                          <a:cs typeface="Times New Roman" panose="02020603050405020304" pitchFamily="18" charset="0"/>
                        </a:rPr>
                        <a:t>418011370501</a:t>
                      </a:r>
                    </a:p>
                    <a:p>
                      <a:pPr algn="ctr">
                        <a:lnSpc>
                          <a:spcPct val="115000"/>
                        </a:lnSpc>
                        <a:spcAft>
                          <a:spcPts val="0"/>
                        </a:spcAft>
                      </a:pPr>
                      <a:r>
                        <a:rPr lang="it-IT" sz="900" dirty="0">
                          <a:effectLst/>
                          <a:latin typeface="Arial" panose="020B0604020202020204" pitchFamily="34" charset="0"/>
                          <a:ea typeface="Calibri" panose="020F0502020204030204" pitchFamily="34" charset="0"/>
                          <a:cs typeface="Times New Roman" panose="02020603050405020304" pitchFamily="18" charset="0"/>
                        </a:rPr>
                        <a:t>Via dell’arte</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CSEE8AR019</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189,8</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100,0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189,9</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100,0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208,7</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100,0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180,5</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100,0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extLst>
                  <a:ext uri="{0D108BD9-81ED-4DB2-BD59-A6C34878D82A}">
                    <a16:rowId xmlns:a16="http://schemas.microsoft.com/office/drawing/2014/main" val="2764351831"/>
                  </a:ext>
                </a:extLst>
              </a:tr>
              <a:tr h="453732">
                <a:tc>
                  <a:txBody>
                    <a:bodyPr/>
                    <a:lstStyle/>
                    <a:p>
                      <a:pPr algn="ctr">
                        <a:lnSpc>
                          <a:spcPct val="115000"/>
                        </a:lnSpc>
                        <a:spcAft>
                          <a:spcPts val="0"/>
                        </a:spcAft>
                      </a:pPr>
                      <a:r>
                        <a:rPr lang="it-IT" sz="900" dirty="0">
                          <a:effectLst/>
                          <a:latin typeface="Arial" panose="020B0604020202020204" pitchFamily="34" charset="0"/>
                          <a:ea typeface="Times New Roman" panose="02020603050405020304" pitchFamily="18" charset="0"/>
                          <a:cs typeface="Times New Roman" panose="02020603050405020304" pitchFamily="18" charset="0"/>
                        </a:rPr>
                        <a:t>418011370502</a:t>
                      </a:r>
                    </a:p>
                    <a:p>
                      <a:pPr algn="ctr">
                        <a:lnSpc>
                          <a:spcPct val="115000"/>
                        </a:lnSpc>
                        <a:spcAft>
                          <a:spcPts val="0"/>
                        </a:spcAft>
                      </a:pPr>
                      <a:r>
                        <a:rPr lang="it-IT" sz="900" dirty="0">
                          <a:effectLst/>
                          <a:latin typeface="Arial" panose="020B0604020202020204" pitchFamily="34" charset="0"/>
                          <a:ea typeface="Calibri" panose="020F0502020204030204" pitchFamily="34" charset="0"/>
                          <a:cs typeface="Times New Roman" panose="02020603050405020304" pitchFamily="18" charset="0"/>
                        </a:rPr>
                        <a:t>Via dell’arte</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CSEE8AR019</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B</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185,7</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89,5</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180,1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89,5</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195,5</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89,5</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165,4</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89,5</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extLst>
                  <a:ext uri="{0D108BD9-81ED-4DB2-BD59-A6C34878D82A}">
                    <a16:rowId xmlns:a16="http://schemas.microsoft.com/office/drawing/2014/main" val="3298146013"/>
                  </a:ext>
                </a:extLst>
              </a:tr>
              <a:tr h="453732">
                <a:tc>
                  <a:txBody>
                    <a:bodyPr/>
                    <a:lstStyle/>
                    <a:p>
                      <a:pPr algn="ctr">
                        <a:lnSpc>
                          <a:spcPct val="115000"/>
                        </a:lnSpc>
                        <a:spcAft>
                          <a:spcPts val="0"/>
                        </a:spcAft>
                      </a:pPr>
                      <a:r>
                        <a:rPr lang="it-IT" sz="9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418011370503</a:t>
                      </a:r>
                    </a:p>
                    <a:p>
                      <a:pPr algn="ctr">
                        <a:lnSpc>
                          <a:spcPct val="115000"/>
                        </a:lnSpc>
                        <a:spcAft>
                          <a:spcPts val="0"/>
                        </a:spcAft>
                      </a:pPr>
                      <a:r>
                        <a:rPr lang="it-IT" sz="9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Sorrenti</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CSEE8AR02A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193,1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86,7</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179,1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86,7</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187,5</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86,7</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171,2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86,7</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extLst>
                  <a:ext uri="{0D108BD9-81ED-4DB2-BD59-A6C34878D82A}">
                    <a16:rowId xmlns:a16="http://schemas.microsoft.com/office/drawing/2014/main" val="3382247852"/>
                  </a:ext>
                </a:extLst>
              </a:tr>
              <a:tr h="453732">
                <a:tc>
                  <a:txBody>
                    <a:bodyPr/>
                    <a:lstStyle/>
                    <a:p>
                      <a:pPr algn="ctr">
                        <a:lnSpc>
                          <a:spcPct val="115000"/>
                        </a:lnSpc>
                        <a:spcAft>
                          <a:spcPts val="0"/>
                        </a:spcAft>
                      </a:pPr>
                      <a:r>
                        <a:rPr lang="it-IT" sz="900" dirty="0">
                          <a:effectLst/>
                          <a:latin typeface="Arial" panose="020B0604020202020204" pitchFamily="34" charset="0"/>
                          <a:ea typeface="Times New Roman" panose="02020603050405020304" pitchFamily="18" charset="0"/>
                          <a:cs typeface="Times New Roman" panose="02020603050405020304" pitchFamily="18" charset="0"/>
                        </a:rPr>
                        <a:t>418011370504</a:t>
                      </a:r>
                    </a:p>
                    <a:p>
                      <a:pPr algn="ctr">
                        <a:lnSpc>
                          <a:spcPct val="115000"/>
                        </a:lnSpc>
                        <a:spcAft>
                          <a:spcPts val="0"/>
                        </a:spcAft>
                      </a:pPr>
                      <a:r>
                        <a:rPr lang="it-IT" sz="900" dirty="0">
                          <a:effectLst/>
                          <a:latin typeface="Arial" panose="020B0604020202020204" pitchFamily="34" charset="0"/>
                          <a:ea typeface="Calibri" panose="020F0502020204030204" pitchFamily="34" charset="0"/>
                          <a:cs typeface="Times New Roman" panose="02020603050405020304" pitchFamily="18" charset="0"/>
                        </a:rPr>
                        <a:t>Sorrenti</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CSEE8AR02A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B</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192,2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100,0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195,2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100,0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226,2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100,0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181,5</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100,0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extLst>
                  <a:ext uri="{0D108BD9-81ED-4DB2-BD59-A6C34878D82A}">
                    <a16:rowId xmlns:a16="http://schemas.microsoft.com/office/drawing/2014/main" val="3632701340"/>
                  </a:ext>
                </a:extLst>
              </a:tr>
              <a:tr h="453732">
                <a:tc>
                  <a:txBody>
                    <a:bodyPr/>
                    <a:lstStyle/>
                    <a:p>
                      <a:pPr algn="ctr">
                        <a:lnSpc>
                          <a:spcPct val="115000"/>
                        </a:lnSpc>
                        <a:spcAft>
                          <a:spcPts val="0"/>
                        </a:spcAft>
                      </a:pPr>
                      <a:r>
                        <a:rPr lang="it-IT" sz="900" dirty="0">
                          <a:effectLst/>
                          <a:latin typeface="Arial" panose="020B0604020202020204" pitchFamily="34" charset="0"/>
                          <a:ea typeface="Times New Roman" panose="02020603050405020304" pitchFamily="18" charset="0"/>
                          <a:cs typeface="Times New Roman" panose="02020603050405020304" pitchFamily="18" charset="0"/>
                        </a:rPr>
                        <a:t>418011370505</a:t>
                      </a:r>
                    </a:p>
                    <a:p>
                      <a:pPr algn="ctr">
                        <a:lnSpc>
                          <a:spcPct val="115000"/>
                        </a:lnSpc>
                        <a:spcAft>
                          <a:spcPts val="0"/>
                        </a:spcAft>
                      </a:pPr>
                      <a:r>
                        <a:rPr lang="it-IT" sz="900" dirty="0">
                          <a:effectLst/>
                          <a:latin typeface="Arial" panose="020B0604020202020204" pitchFamily="34" charset="0"/>
                          <a:ea typeface="Calibri" panose="020F0502020204030204" pitchFamily="34" charset="0"/>
                          <a:cs typeface="Times New Roman" panose="02020603050405020304" pitchFamily="18" charset="0"/>
                        </a:rPr>
                        <a:t>Via del Sole</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CSEE8AR03B</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182,4</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78,9</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173,0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78,9</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188,3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78,9</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172,6</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dirty="0">
                          <a:effectLst/>
                          <a:latin typeface="Arial" panose="020B0604020202020204" pitchFamily="34" charset="0"/>
                          <a:ea typeface="Times New Roman" panose="02020603050405020304" pitchFamily="18" charset="0"/>
                          <a:cs typeface="Times New Roman" panose="02020603050405020304" pitchFamily="18" charset="0"/>
                        </a:rPr>
                        <a:t>78,9</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extLst>
                  <a:ext uri="{0D108BD9-81ED-4DB2-BD59-A6C34878D82A}">
                    <a16:rowId xmlns:a16="http://schemas.microsoft.com/office/drawing/2014/main" val="605115125"/>
                  </a:ext>
                </a:extLst>
              </a:tr>
            </a:tbl>
          </a:graphicData>
        </a:graphic>
      </p:graphicFrame>
    </p:spTree>
    <p:extLst>
      <p:ext uri="{BB962C8B-B14F-4D97-AF65-F5344CB8AC3E}">
        <p14:creationId xmlns:p14="http://schemas.microsoft.com/office/powerpoint/2010/main" val="1981137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2753CA25-F993-4D3F-9797-FE6FB40E1B58}"/>
              </a:ext>
            </a:extLst>
          </p:cNvPr>
          <p:cNvPicPr>
            <a:picLocks noChangeAspect="1"/>
          </p:cNvPicPr>
          <p:nvPr/>
        </p:nvPicPr>
        <p:blipFill>
          <a:blip r:embed="rId2"/>
          <a:stretch>
            <a:fillRect/>
          </a:stretch>
        </p:blipFill>
        <p:spPr>
          <a:xfrm>
            <a:off x="3035773" y="0"/>
            <a:ext cx="6120453" cy="6858000"/>
          </a:xfrm>
          <a:prstGeom prst="rect">
            <a:avLst/>
          </a:prstGeom>
        </p:spPr>
      </p:pic>
    </p:spTree>
    <p:extLst>
      <p:ext uri="{BB962C8B-B14F-4D97-AF65-F5344CB8AC3E}">
        <p14:creationId xmlns:p14="http://schemas.microsoft.com/office/powerpoint/2010/main" val="2220843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0642442B-055A-4CB4-9726-91266ACD5021}"/>
              </a:ext>
            </a:extLst>
          </p:cNvPr>
          <p:cNvSpPr>
            <a:spLocks noGrp="1"/>
          </p:cNvSpPr>
          <p:nvPr>
            <p:ph type="subTitle" idx="1"/>
          </p:nvPr>
        </p:nvSpPr>
        <p:spPr>
          <a:xfrm>
            <a:off x="642938" y="4958209"/>
            <a:ext cx="10906124" cy="1566418"/>
          </a:xfrm>
        </p:spPr>
        <p:txBody>
          <a:bodyPr>
            <a:normAutofit fontScale="25000" lnSpcReduction="20000"/>
          </a:bodyPr>
          <a:lstStyle/>
          <a:p>
            <a:pPr>
              <a:lnSpc>
                <a:spcPct val="115000"/>
              </a:lnSpc>
            </a:pPr>
            <a:r>
              <a:rPr lang="it-IT" sz="4800" dirty="0">
                <a:solidFill>
                  <a:srgbClr val="3B576D"/>
                </a:solidFill>
                <a:latin typeface="Arial" panose="020B0604020202020204" pitchFamily="34" charset="0"/>
                <a:ea typeface="Times New Roman" panose="02020603050405020304" pitchFamily="18" charset="0"/>
                <a:cs typeface="Times New Roman" panose="02020603050405020304" pitchFamily="18" charset="0"/>
              </a:rPr>
              <a:t>Tavola 10C - Punteggio conseguito nelle prove di II secondaria di secondo grado del 2023 dalle classi III secondarie di I grado così come erano f</a:t>
            </a:r>
            <a:r>
              <a:rPr lang="it-IT" sz="4400" dirty="0">
                <a:solidFill>
                  <a:srgbClr val="3B576D"/>
                </a:solidFill>
                <a:latin typeface="Arial" panose="020B0604020202020204" pitchFamily="34" charset="0"/>
                <a:ea typeface="Times New Roman" panose="02020603050405020304" pitchFamily="18" charset="0"/>
                <a:cs typeface="Times New Roman" panose="02020603050405020304" pitchFamily="18" charset="0"/>
              </a:rPr>
              <a:t>ormate nel 2021</a:t>
            </a:r>
          </a:p>
          <a:p>
            <a:pPr algn="just">
              <a:lnSpc>
                <a:spcPct val="115000"/>
              </a:lnSpc>
            </a:pPr>
            <a:r>
              <a:rPr lang="it-IT" sz="5600" dirty="0">
                <a:solidFill>
                  <a:srgbClr val="3B576D"/>
                </a:solidFill>
                <a:latin typeface="Arial" panose="020B0604020202020204" pitchFamily="34" charset="0"/>
                <a:ea typeface="Times New Roman" panose="02020603050405020304" pitchFamily="18" charset="0"/>
                <a:cs typeface="Times New Roman" panose="02020603050405020304" pitchFamily="18" charset="0"/>
              </a:rPr>
              <a:t>Sulla presente slide gli insegnanti della scuola secondaria di primo grado possono visionare il punteggio conseguito nelle prove di II secondaria di secondo grado del 2023 dalle classi III secondarie di I grado così come erano formate nel 2021. Ad esempio gli studenti della ex classe 418011370803, che corrispondeva due anni fa (ovvero in III secondaria di primo grado 2021) alla sezione A del plesso con codice meccanografico CSMM8AR018, nella prova di Italiano che hanno svolto in II secondaria di secondo grado hanno mediamente ottenuto un punteggio di 190,0 e si sono riusciti a recuperare i punteggi per il 85% degli alunni.</a:t>
            </a:r>
          </a:p>
          <a:p>
            <a:endParaRPr lang="it-IT" dirty="0"/>
          </a:p>
        </p:txBody>
      </p:sp>
      <p:graphicFrame>
        <p:nvGraphicFramePr>
          <p:cNvPr id="4" name="Tabella 3">
            <a:extLst>
              <a:ext uri="{FF2B5EF4-FFF2-40B4-BE49-F238E27FC236}">
                <a16:creationId xmlns:a16="http://schemas.microsoft.com/office/drawing/2014/main" id="{FBBC6791-17A9-4DEF-AE60-560EF3DBBCDD}"/>
              </a:ext>
            </a:extLst>
          </p:cNvPr>
          <p:cNvGraphicFramePr>
            <a:graphicFrameLocks noGrp="1"/>
          </p:cNvGraphicFramePr>
          <p:nvPr>
            <p:extLst>
              <p:ext uri="{D42A27DB-BD31-4B8C-83A1-F6EECF244321}">
                <p14:modId xmlns:p14="http://schemas.microsoft.com/office/powerpoint/2010/main" val="85287954"/>
              </p:ext>
            </p:extLst>
          </p:nvPr>
        </p:nvGraphicFramePr>
        <p:xfrm>
          <a:off x="516734" y="333375"/>
          <a:ext cx="11158541" cy="4429122"/>
        </p:xfrm>
        <a:graphic>
          <a:graphicData uri="http://schemas.openxmlformats.org/drawingml/2006/table">
            <a:tbl>
              <a:tblPr/>
              <a:tblGrid>
                <a:gridCol w="1315186">
                  <a:extLst>
                    <a:ext uri="{9D8B030D-6E8A-4147-A177-3AD203B41FA5}">
                      <a16:colId xmlns:a16="http://schemas.microsoft.com/office/drawing/2014/main" val="3475295999"/>
                    </a:ext>
                  </a:extLst>
                </a:gridCol>
                <a:gridCol w="1082430">
                  <a:extLst>
                    <a:ext uri="{9D8B030D-6E8A-4147-A177-3AD203B41FA5}">
                      <a16:colId xmlns:a16="http://schemas.microsoft.com/office/drawing/2014/main" val="2404637859"/>
                    </a:ext>
                  </a:extLst>
                </a:gridCol>
                <a:gridCol w="840818">
                  <a:extLst>
                    <a:ext uri="{9D8B030D-6E8A-4147-A177-3AD203B41FA5}">
                      <a16:colId xmlns:a16="http://schemas.microsoft.com/office/drawing/2014/main" val="1650728875"/>
                    </a:ext>
                  </a:extLst>
                </a:gridCol>
                <a:gridCol w="2105262">
                  <a:extLst>
                    <a:ext uri="{9D8B030D-6E8A-4147-A177-3AD203B41FA5}">
                      <a16:colId xmlns:a16="http://schemas.microsoft.com/office/drawing/2014/main" val="4149305373"/>
                    </a:ext>
                  </a:extLst>
                </a:gridCol>
                <a:gridCol w="1659083">
                  <a:extLst>
                    <a:ext uri="{9D8B030D-6E8A-4147-A177-3AD203B41FA5}">
                      <a16:colId xmlns:a16="http://schemas.microsoft.com/office/drawing/2014/main" val="107669963"/>
                    </a:ext>
                  </a:extLst>
                </a:gridCol>
                <a:gridCol w="2346073">
                  <a:extLst>
                    <a:ext uri="{9D8B030D-6E8A-4147-A177-3AD203B41FA5}">
                      <a16:colId xmlns:a16="http://schemas.microsoft.com/office/drawing/2014/main" val="1327043031"/>
                    </a:ext>
                  </a:extLst>
                </a:gridCol>
                <a:gridCol w="1809689">
                  <a:extLst>
                    <a:ext uri="{9D8B030D-6E8A-4147-A177-3AD203B41FA5}">
                      <a16:colId xmlns:a16="http://schemas.microsoft.com/office/drawing/2014/main" val="2723280957"/>
                    </a:ext>
                  </a:extLst>
                </a:gridCol>
              </a:tblGrid>
              <a:tr h="446460">
                <a:tc gridSpan="7">
                  <a:txBody>
                    <a:bodyPr/>
                    <a:lstStyle/>
                    <a:p>
                      <a:pPr algn="ctr">
                        <a:lnSpc>
                          <a:spcPct val="115000"/>
                        </a:lnSpc>
                        <a:spcAft>
                          <a:spcPts val="0"/>
                        </a:spcAft>
                      </a:pPr>
                      <a:r>
                        <a:rPr lang="it-IT" sz="900" b="1">
                          <a:solidFill>
                            <a:srgbClr val="3B576D"/>
                          </a:solidFill>
                          <a:effectLst/>
                          <a:latin typeface="Arial" panose="020B0604020202020204" pitchFamily="34" charset="0"/>
                          <a:ea typeface="Times New Roman" panose="02020603050405020304" pitchFamily="18" charset="0"/>
                          <a:cs typeface="Times New Roman" panose="02020603050405020304" pitchFamily="18" charset="0"/>
                        </a:rPr>
                        <a:t>Istituzione scolastica nel suo complesso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28574" marR="28574" marT="28574" marB="28574" anchor="ctr">
                    <a:lnL>
                      <a:noFill/>
                    </a:lnL>
                    <a:lnR>
                      <a:noFill/>
                    </a:lnR>
                    <a:lnT>
                      <a:noFill/>
                    </a:lnT>
                    <a:lnB>
                      <a:noFill/>
                    </a:lnB>
                    <a:solidFill>
                      <a:srgbClr val="D3DEE2"/>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3972621330"/>
                  </a:ext>
                </a:extLst>
              </a:tr>
              <a:tr h="784764">
                <a:tc>
                  <a:txBody>
                    <a:bodyPr/>
                    <a:lstStyle/>
                    <a:p>
                      <a:pPr algn="ctr">
                        <a:lnSpc>
                          <a:spcPct val="115000"/>
                        </a:lnSpc>
                        <a:spcAft>
                          <a:spcPts val="0"/>
                        </a:spcAft>
                      </a:pPr>
                      <a:r>
                        <a:rPr lang="it-IT" sz="900" b="1">
                          <a:solidFill>
                            <a:srgbClr val="3B576D"/>
                          </a:solidFill>
                          <a:effectLst/>
                          <a:latin typeface="Arial" panose="020B0604020202020204" pitchFamily="34" charset="0"/>
                          <a:ea typeface="Times New Roman" panose="02020603050405020304" pitchFamily="18" charset="0"/>
                          <a:cs typeface="Times New Roman" panose="02020603050405020304" pitchFamily="18" charset="0"/>
                        </a:rPr>
                        <a:t>Classi / Istituto (2021)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28574" marR="28574" marT="28574" marB="28574" anchor="ctr">
                    <a:lnL>
                      <a:noFill/>
                    </a:lnL>
                    <a:lnR>
                      <a:noFill/>
                    </a:lnR>
                    <a:lnT>
                      <a:noFill/>
                    </a:lnT>
                    <a:lnB w="12700" cap="flat" cmpd="sng" algn="ctr">
                      <a:solidFill>
                        <a:srgbClr val="D3DEE2"/>
                      </a:solidFill>
                      <a:prstDash val="solid"/>
                      <a:round/>
                      <a:headEnd type="none" w="med" len="med"/>
                      <a:tailEnd type="none" w="med" len="med"/>
                    </a:lnB>
                    <a:solidFill>
                      <a:srgbClr val="D3DEE2"/>
                    </a:solidFill>
                  </a:tcPr>
                </a:tc>
                <a:tc>
                  <a:txBody>
                    <a:bodyPr/>
                    <a:lstStyle/>
                    <a:p>
                      <a:pPr algn="ctr">
                        <a:lnSpc>
                          <a:spcPct val="115000"/>
                        </a:lnSpc>
                        <a:spcAft>
                          <a:spcPts val="0"/>
                        </a:spcAft>
                      </a:pPr>
                      <a:r>
                        <a:rPr lang="it-IT" sz="900" b="1">
                          <a:solidFill>
                            <a:srgbClr val="3B576D"/>
                          </a:solidFill>
                          <a:effectLst/>
                          <a:latin typeface="Arial" panose="020B0604020202020204" pitchFamily="34" charset="0"/>
                          <a:ea typeface="Times New Roman" panose="02020603050405020304" pitchFamily="18" charset="0"/>
                          <a:cs typeface="Times New Roman" panose="02020603050405020304" pitchFamily="18" charset="0"/>
                        </a:rPr>
                        <a:t>Plesso (2021)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28574" marR="28574" marT="28574" marB="28574" anchor="ctr">
                    <a:lnL>
                      <a:noFill/>
                    </a:lnL>
                    <a:lnR>
                      <a:noFill/>
                    </a:lnR>
                    <a:lnT>
                      <a:noFill/>
                    </a:lnT>
                    <a:lnB w="12700" cap="flat" cmpd="sng" algn="ctr">
                      <a:solidFill>
                        <a:srgbClr val="D3DEE2"/>
                      </a:solidFill>
                      <a:prstDash val="solid"/>
                      <a:round/>
                      <a:headEnd type="none" w="med" len="med"/>
                      <a:tailEnd type="none" w="med" len="med"/>
                    </a:lnB>
                    <a:solidFill>
                      <a:srgbClr val="D3DEE2"/>
                    </a:solidFill>
                  </a:tcPr>
                </a:tc>
                <a:tc>
                  <a:txBody>
                    <a:bodyPr/>
                    <a:lstStyle/>
                    <a:p>
                      <a:pPr algn="ctr">
                        <a:lnSpc>
                          <a:spcPct val="115000"/>
                        </a:lnSpc>
                        <a:spcAft>
                          <a:spcPts val="0"/>
                        </a:spcAft>
                      </a:pPr>
                      <a:r>
                        <a:rPr lang="it-IT" sz="900" b="1">
                          <a:solidFill>
                            <a:srgbClr val="3B576D"/>
                          </a:solidFill>
                          <a:effectLst/>
                          <a:latin typeface="Arial" panose="020B0604020202020204" pitchFamily="34" charset="0"/>
                          <a:ea typeface="Times New Roman" panose="02020603050405020304" pitchFamily="18" charset="0"/>
                          <a:cs typeface="Times New Roman" panose="02020603050405020304" pitchFamily="18" charset="0"/>
                        </a:rPr>
                        <a:t>Sezione (2021)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28574" marR="28574" marT="28574" marB="28574" anchor="ctr">
                    <a:lnL>
                      <a:noFill/>
                    </a:lnL>
                    <a:lnR>
                      <a:noFill/>
                    </a:lnR>
                    <a:lnT>
                      <a:noFill/>
                    </a:lnT>
                    <a:lnB w="12700" cap="flat" cmpd="sng" algn="ctr">
                      <a:solidFill>
                        <a:srgbClr val="D3DEE2"/>
                      </a:solidFill>
                      <a:prstDash val="solid"/>
                      <a:round/>
                      <a:headEnd type="none" w="med" len="med"/>
                      <a:tailEnd type="none" w="med" len="med"/>
                    </a:lnB>
                    <a:solidFill>
                      <a:srgbClr val="D3DEE2"/>
                    </a:solidFill>
                  </a:tcPr>
                </a:tc>
                <a:tc>
                  <a:txBody>
                    <a:bodyPr/>
                    <a:lstStyle/>
                    <a:p>
                      <a:pPr algn="ctr">
                        <a:lnSpc>
                          <a:spcPct val="115000"/>
                        </a:lnSpc>
                        <a:spcAft>
                          <a:spcPts val="0"/>
                        </a:spcAft>
                      </a:pPr>
                      <a:r>
                        <a:rPr lang="it-IT" sz="900" b="1">
                          <a:solidFill>
                            <a:srgbClr val="3B576D"/>
                          </a:solidFill>
                          <a:effectLst/>
                          <a:latin typeface="Arial" panose="020B0604020202020204" pitchFamily="34" charset="0"/>
                          <a:ea typeface="Times New Roman" panose="02020603050405020304" pitchFamily="18" charset="0"/>
                          <a:cs typeface="Times New Roman" panose="02020603050405020304" pitchFamily="18" charset="0"/>
                        </a:rPr>
                        <a:t>Abilità degli studenti in Italiano nella prova del 2023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28574" marR="28574" marT="28574" marB="28574" anchor="ctr">
                    <a:lnL>
                      <a:noFill/>
                    </a:lnL>
                    <a:lnR>
                      <a:noFill/>
                    </a:lnR>
                    <a:lnT>
                      <a:noFill/>
                    </a:lnT>
                    <a:lnB w="12700" cap="flat" cmpd="sng" algn="ctr">
                      <a:solidFill>
                        <a:srgbClr val="D3DEE2"/>
                      </a:solidFill>
                      <a:prstDash val="solid"/>
                      <a:round/>
                      <a:headEnd type="none" w="med" len="med"/>
                      <a:tailEnd type="none" w="med" len="med"/>
                    </a:lnB>
                    <a:solidFill>
                      <a:srgbClr val="D3DEE2"/>
                    </a:solidFill>
                  </a:tcPr>
                </a:tc>
                <a:tc>
                  <a:txBody>
                    <a:bodyPr/>
                    <a:lstStyle/>
                    <a:p>
                      <a:pPr algn="ctr">
                        <a:lnSpc>
                          <a:spcPct val="115000"/>
                        </a:lnSpc>
                        <a:spcAft>
                          <a:spcPts val="0"/>
                        </a:spcAft>
                      </a:pPr>
                      <a:r>
                        <a:rPr lang="it-IT" sz="900" b="1">
                          <a:solidFill>
                            <a:srgbClr val="3B576D"/>
                          </a:solidFill>
                          <a:effectLst/>
                          <a:latin typeface="Arial" panose="020B0604020202020204" pitchFamily="34" charset="0"/>
                          <a:ea typeface="Times New Roman" panose="02020603050405020304" pitchFamily="18" charset="0"/>
                          <a:cs typeface="Times New Roman" panose="02020603050405020304" pitchFamily="18" charset="0"/>
                        </a:rPr>
                        <a:t>Percentuale di copertura di Italiano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28574" marR="28574" marT="28574" marB="28574" anchor="ctr">
                    <a:lnL>
                      <a:noFill/>
                    </a:lnL>
                    <a:lnR>
                      <a:noFill/>
                    </a:lnR>
                    <a:lnT>
                      <a:noFill/>
                    </a:lnT>
                    <a:lnB w="12700" cap="flat" cmpd="sng" algn="ctr">
                      <a:solidFill>
                        <a:srgbClr val="D3DEE2"/>
                      </a:solidFill>
                      <a:prstDash val="solid"/>
                      <a:round/>
                      <a:headEnd type="none" w="med" len="med"/>
                      <a:tailEnd type="none" w="med" len="med"/>
                    </a:lnB>
                    <a:solidFill>
                      <a:srgbClr val="D3DEE2"/>
                    </a:solidFill>
                  </a:tcPr>
                </a:tc>
                <a:tc>
                  <a:txBody>
                    <a:bodyPr/>
                    <a:lstStyle/>
                    <a:p>
                      <a:pPr algn="ctr">
                        <a:lnSpc>
                          <a:spcPct val="115000"/>
                        </a:lnSpc>
                        <a:spcAft>
                          <a:spcPts val="0"/>
                        </a:spcAft>
                      </a:pPr>
                      <a:r>
                        <a:rPr lang="it-IT" sz="900" b="1">
                          <a:solidFill>
                            <a:srgbClr val="3B576D"/>
                          </a:solidFill>
                          <a:effectLst/>
                          <a:latin typeface="Arial" panose="020B0604020202020204" pitchFamily="34" charset="0"/>
                          <a:ea typeface="Times New Roman" panose="02020603050405020304" pitchFamily="18" charset="0"/>
                          <a:cs typeface="Times New Roman" panose="02020603050405020304" pitchFamily="18" charset="0"/>
                        </a:rPr>
                        <a:t>Abilità degli studenti in Matematica nella prova del 2023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28574" marR="28574" marT="28574" marB="28574" anchor="ctr">
                    <a:lnL>
                      <a:noFill/>
                    </a:lnL>
                    <a:lnR>
                      <a:noFill/>
                    </a:lnR>
                    <a:lnT>
                      <a:noFill/>
                    </a:lnT>
                    <a:lnB w="12700" cap="flat" cmpd="sng" algn="ctr">
                      <a:solidFill>
                        <a:srgbClr val="D3DEE2"/>
                      </a:solidFill>
                      <a:prstDash val="solid"/>
                      <a:round/>
                      <a:headEnd type="none" w="med" len="med"/>
                      <a:tailEnd type="none" w="med" len="med"/>
                    </a:lnB>
                    <a:solidFill>
                      <a:srgbClr val="D3DEE2"/>
                    </a:solidFill>
                  </a:tcPr>
                </a:tc>
                <a:tc>
                  <a:txBody>
                    <a:bodyPr/>
                    <a:lstStyle/>
                    <a:p>
                      <a:pPr algn="ctr">
                        <a:lnSpc>
                          <a:spcPct val="115000"/>
                        </a:lnSpc>
                        <a:spcAft>
                          <a:spcPts val="0"/>
                        </a:spcAft>
                      </a:pPr>
                      <a:r>
                        <a:rPr lang="it-IT" sz="900" b="1">
                          <a:solidFill>
                            <a:srgbClr val="3B576D"/>
                          </a:solidFill>
                          <a:effectLst/>
                          <a:latin typeface="Arial" panose="020B0604020202020204" pitchFamily="34" charset="0"/>
                          <a:ea typeface="Times New Roman" panose="02020603050405020304" pitchFamily="18" charset="0"/>
                          <a:cs typeface="Times New Roman" panose="02020603050405020304" pitchFamily="18" charset="0"/>
                        </a:rPr>
                        <a:t>Percentuale di copertura di Matematica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28574" marR="28574" marT="28574" marB="28574" anchor="ctr">
                    <a:lnL>
                      <a:noFill/>
                    </a:lnL>
                    <a:lnR>
                      <a:noFill/>
                    </a:lnR>
                    <a:lnT>
                      <a:noFill/>
                    </a:lnT>
                    <a:lnB w="12700" cap="flat" cmpd="sng" algn="ctr">
                      <a:solidFill>
                        <a:srgbClr val="D3DEE2"/>
                      </a:solidFill>
                      <a:prstDash val="solid"/>
                      <a:round/>
                      <a:headEnd type="none" w="med" len="med"/>
                      <a:tailEnd type="none" w="med" len="med"/>
                    </a:lnB>
                    <a:solidFill>
                      <a:srgbClr val="D3DEE2"/>
                    </a:solidFill>
                  </a:tcPr>
                </a:tc>
                <a:extLst>
                  <a:ext uri="{0D108BD9-81ED-4DB2-BD59-A6C34878D82A}">
                    <a16:rowId xmlns:a16="http://schemas.microsoft.com/office/drawing/2014/main" val="2786315538"/>
                  </a:ext>
                </a:extLst>
              </a:tr>
              <a:tr h="532983">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418011370801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CSMM8AR018</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____</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218,0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100,0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169,5</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100,0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extLst>
                  <a:ext uri="{0D108BD9-81ED-4DB2-BD59-A6C34878D82A}">
                    <a16:rowId xmlns:a16="http://schemas.microsoft.com/office/drawing/2014/main" val="1010075898"/>
                  </a:ext>
                </a:extLst>
              </a:tr>
              <a:tr h="532983">
                <a:tc>
                  <a:txBody>
                    <a:bodyPr/>
                    <a:lstStyle/>
                    <a:p>
                      <a:pPr algn="ctr">
                        <a:lnSpc>
                          <a:spcPct val="115000"/>
                        </a:lnSpc>
                        <a:spcAft>
                          <a:spcPts val="0"/>
                        </a:spcAft>
                      </a:pPr>
                      <a:r>
                        <a:rPr lang="it-IT"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418011370802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CSMM8AR018</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190,0</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85,0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186,0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85,0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extLst>
                  <a:ext uri="{0D108BD9-81ED-4DB2-BD59-A6C34878D82A}">
                    <a16:rowId xmlns:a16="http://schemas.microsoft.com/office/drawing/2014/main" val="2794281429"/>
                  </a:ext>
                </a:extLst>
              </a:tr>
              <a:tr h="532983">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418011370803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CSMM8AR018</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dirty="0">
                          <a:effectLst/>
                          <a:latin typeface="Arial" panose="020B0604020202020204" pitchFamily="34" charset="0"/>
                          <a:ea typeface="Times New Roman" panose="02020603050405020304" pitchFamily="18" charset="0"/>
                          <a:cs typeface="Times New Roman" panose="02020603050405020304" pitchFamily="18" charset="0"/>
                        </a:rPr>
                        <a:t>B</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175,0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84,6</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174,1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88,5</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extLst>
                  <a:ext uri="{0D108BD9-81ED-4DB2-BD59-A6C34878D82A}">
                    <a16:rowId xmlns:a16="http://schemas.microsoft.com/office/drawing/2014/main" val="2844650664"/>
                  </a:ext>
                </a:extLst>
              </a:tr>
              <a:tr h="532983">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418011370804</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CSMM8AR018</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C</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dirty="0">
                          <a:effectLst/>
                          <a:latin typeface="Arial" panose="020B0604020202020204" pitchFamily="34" charset="0"/>
                          <a:ea typeface="Times New Roman" panose="02020603050405020304" pitchFamily="18" charset="0"/>
                          <a:cs typeface="Times New Roman" panose="02020603050405020304" pitchFamily="18" charset="0"/>
                        </a:rPr>
                        <a:t>159,4</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66,7</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177,2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66,7</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extLst>
                  <a:ext uri="{0D108BD9-81ED-4DB2-BD59-A6C34878D82A}">
                    <a16:rowId xmlns:a16="http://schemas.microsoft.com/office/drawing/2014/main" val="4009299243"/>
                  </a:ext>
                </a:extLst>
              </a:tr>
              <a:tr h="532983">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418011370805</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CSMM8AR018</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dirty="0">
                          <a:effectLst/>
                          <a:latin typeface="Arial" panose="020B0604020202020204" pitchFamily="34" charset="0"/>
                          <a:ea typeface="Times New Roman" panose="02020603050405020304" pitchFamily="18" charset="0"/>
                          <a:cs typeface="Times New Roman" panose="02020603050405020304" pitchFamily="18" charset="0"/>
                        </a:rPr>
                        <a:t>D</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174,5</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84,0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178,8</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92,0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extLst>
                  <a:ext uri="{0D108BD9-81ED-4DB2-BD59-A6C34878D82A}">
                    <a16:rowId xmlns:a16="http://schemas.microsoft.com/office/drawing/2014/main" val="4049003770"/>
                  </a:ext>
                </a:extLst>
              </a:tr>
              <a:tr h="532983">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418011370806</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CSMM8AR018</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dirty="0">
                          <a:effectLst/>
                          <a:latin typeface="Arial" panose="020B0604020202020204" pitchFamily="34" charset="0"/>
                          <a:ea typeface="Times New Roman" panose="02020603050405020304" pitchFamily="18" charset="0"/>
                          <a:cs typeface="Times New Roman" panose="02020603050405020304" pitchFamily="18" charset="0"/>
                        </a:rPr>
                        <a:t>166,0</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92,3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a:effectLst/>
                          <a:latin typeface="Arial" panose="020B0604020202020204" pitchFamily="34" charset="0"/>
                          <a:ea typeface="Times New Roman" panose="02020603050405020304" pitchFamily="18" charset="0"/>
                          <a:cs typeface="Times New Roman" panose="02020603050405020304" pitchFamily="18" charset="0"/>
                        </a:rPr>
                        <a:t>181,8</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tc>
                  <a:txBody>
                    <a:bodyPr/>
                    <a:lstStyle/>
                    <a:p>
                      <a:pPr algn="ctr">
                        <a:lnSpc>
                          <a:spcPct val="115000"/>
                        </a:lnSpc>
                        <a:spcAft>
                          <a:spcPts val="0"/>
                        </a:spcAft>
                      </a:pPr>
                      <a:r>
                        <a:rPr lang="it-IT" sz="900" dirty="0">
                          <a:effectLst/>
                          <a:latin typeface="Arial" panose="020B0604020202020204" pitchFamily="34" charset="0"/>
                          <a:ea typeface="Times New Roman" panose="02020603050405020304" pitchFamily="18" charset="0"/>
                          <a:cs typeface="Times New Roman" panose="02020603050405020304" pitchFamily="18" charset="0"/>
                        </a:rPr>
                        <a:t>84,6</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lnL w="12700" cap="flat" cmpd="sng" algn="ctr">
                      <a:solidFill>
                        <a:srgbClr val="D3DEE2"/>
                      </a:solidFill>
                      <a:prstDash val="solid"/>
                      <a:round/>
                      <a:headEnd type="none" w="med" len="med"/>
                      <a:tailEnd type="none" w="med" len="med"/>
                    </a:lnL>
                    <a:lnR w="12700" cap="flat" cmpd="sng" algn="ctr">
                      <a:solidFill>
                        <a:srgbClr val="D3DEE2"/>
                      </a:solidFill>
                      <a:prstDash val="solid"/>
                      <a:round/>
                      <a:headEnd type="none" w="med" len="med"/>
                      <a:tailEnd type="none" w="med" len="med"/>
                    </a:lnR>
                    <a:lnT w="12700" cap="flat" cmpd="sng" algn="ctr">
                      <a:solidFill>
                        <a:srgbClr val="D3DEE2"/>
                      </a:solidFill>
                      <a:prstDash val="solid"/>
                      <a:round/>
                      <a:headEnd type="none" w="med" len="med"/>
                      <a:tailEnd type="none" w="med" len="med"/>
                    </a:lnT>
                    <a:lnB w="12700" cap="flat" cmpd="sng" algn="ctr">
                      <a:solidFill>
                        <a:srgbClr val="D3DEE2"/>
                      </a:solidFill>
                      <a:prstDash val="solid"/>
                      <a:round/>
                      <a:headEnd type="none" w="med" len="med"/>
                      <a:tailEnd type="none" w="med" len="med"/>
                    </a:lnB>
                    <a:solidFill>
                      <a:srgbClr val="FFFFFF"/>
                    </a:solidFill>
                  </a:tcPr>
                </a:tc>
                <a:extLst>
                  <a:ext uri="{0D108BD9-81ED-4DB2-BD59-A6C34878D82A}">
                    <a16:rowId xmlns:a16="http://schemas.microsoft.com/office/drawing/2014/main" val="3502191423"/>
                  </a:ext>
                </a:extLst>
              </a:tr>
            </a:tbl>
          </a:graphicData>
        </a:graphic>
      </p:graphicFrame>
    </p:spTree>
    <p:extLst>
      <p:ext uri="{BB962C8B-B14F-4D97-AF65-F5344CB8AC3E}">
        <p14:creationId xmlns:p14="http://schemas.microsoft.com/office/powerpoint/2010/main" val="1037140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a:extLst>
              <a:ext uri="{FF2B5EF4-FFF2-40B4-BE49-F238E27FC236}">
                <a16:creationId xmlns:a16="http://schemas.microsoft.com/office/drawing/2014/main" id="{9FEF5A98-1035-4736-802B-1BD50E1EA589}"/>
              </a:ext>
            </a:extLst>
          </p:cNvPr>
          <p:cNvPicPr>
            <a:picLocks noChangeAspect="1"/>
          </p:cNvPicPr>
          <p:nvPr/>
        </p:nvPicPr>
        <p:blipFill>
          <a:blip r:embed="rId2"/>
          <a:stretch>
            <a:fillRect/>
          </a:stretch>
        </p:blipFill>
        <p:spPr>
          <a:xfrm>
            <a:off x="1379959" y="0"/>
            <a:ext cx="9432082" cy="6858000"/>
          </a:xfrm>
          <a:prstGeom prst="rect">
            <a:avLst/>
          </a:prstGeom>
        </p:spPr>
      </p:pic>
    </p:spTree>
    <p:extLst>
      <p:ext uri="{BB962C8B-B14F-4D97-AF65-F5344CB8AC3E}">
        <p14:creationId xmlns:p14="http://schemas.microsoft.com/office/powerpoint/2010/main" val="1422935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magine 8">
            <a:extLst>
              <a:ext uri="{FF2B5EF4-FFF2-40B4-BE49-F238E27FC236}">
                <a16:creationId xmlns:a16="http://schemas.microsoft.com/office/drawing/2014/main" id="{434F1A3E-EEE5-4611-80D5-240C6C08385B}"/>
              </a:ext>
            </a:extLst>
          </p:cNvPr>
          <p:cNvPicPr>
            <a:picLocks noChangeAspect="1"/>
          </p:cNvPicPr>
          <p:nvPr/>
        </p:nvPicPr>
        <p:blipFill>
          <a:blip r:embed="rId2"/>
          <a:stretch>
            <a:fillRect/>
          </a:stretch>
        </p:blipFill>
        <p:spPr>
          <a:xfrm>
            <a:off x="692983" y="305605"/>
            <a:ext cx="10806033" cy="6246790"/>
          </a:xfrm>
          <a:prstGeom prst="rect">
            <a:avLst/>
          </a:prstGeom>
        </p:spPr>
      </p:pic>
    </p:spTree>
    <p:extLst>
      <p:ext uri="{BB962C8B-B14F-4D97-AF65-F5344CB8AC3E}">
        <p14:creationId xmlns:p14="http://schemas.microsoft.com/office/powerpoint/2010/main" val="458322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a:extLst>
              <a:ext uri="{FF2B5EF4-FFF2-40B4-BE49-F238E27FC236}">
                <a16:creationId xmlns:a16="http://schemas.microsoft.com/office/drawing/2014/main" id="{BB00CDB3-C728-4A58-8B74-5A78D235B789}"/>
              </a:ext>
            </a:extLst>
          </p:cNvPr>
          <p:cNvPicPr>
            <a:picLocks noChangeAspect="1"/>
          </p:cNvPicPr>
          <p:nvPr/>
        </p:nvPicPr>
        <p:blipFill>
          <a:blip r:embed="rId2"/>
          <a:stretch>
            <a:fillRect/>
          </a:stretch>
        </p:blipFill>
        <p:spPr>
          <a:xfrm>
            <a:off x="385970" y="494434"/>
            <a:ext cx="11420060" cy="6044589"/>
          </a:xfrm>
          <a:prstGeom prst="rect">
            <a:avLst/>
          </a:prstGeom>
        </p:spPr>
      </p:pic>
    </p:spTree>
    <p:extLst>
      <p:ext uri="{BB962C8B-B14F-4D97-AF65-F5344CB8AC3E}">
        <p14:creationId xmlns:p14="http://schemas.microsoft.com/office/powerpoint/2010/main" val="3677196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a:extLst>
              <a:ext uri="{FF2B5EF4-FFF2-40B4-BE49-F238E27FC236}">
                <a16:creationId xmlns:a16="http://schemas.microsoft.com/office/drawing/2014/main" id="{73E559A9-0F07-4988-B6A4-7BCF0BFD82B9}"/>
              </a:ext>
            </a:extLst>
          </p:cNvPr>
          <p:cNvPicPr>
            <a:picLocks noChangeAspect="1"/>
          </p:cNvPicPr>
          <p:nvPr/>
        </p:nvPicPr>
        <p:blipFill>
          <a:blip r:embed="rId2"/>
          <a:stretch>
            <a:fillRect/>
          </a:stretch>
        </p:blipFill>
        <p:spPr>
          <a:xfrm>
            <a:off x="476870" y="435935"/>
            <a:ext cx="11238259" cy="6166883"/>
          </a:xfrm>
          <a:prstGeom prst="rect">
            <a:avLst/>
          </a:prstGeom>
        </p:spPr>
      </p:pic>
    </p:spTree>
    <p:extLst>
      <p:ext uri="{BB962C8B-B14F-4D97-AF65-F5344CB8AC3E}">
        <p14:creationId xmlns:p14="http://schemas.microsoft.com/office/powerpoint/2010/main" val="1294567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a:extLst>
              <a:ext uri="{FF2B5EF4-FFF2-40B4-BE49-F238E27FC236}">
                <a16:creationId xmlns:a16="http://schemas.microsoft.com/office/drawing/2014/main" id="{B50ED21F-1B03-455B-A50B-E6AE55722BD4}"/>
              </a:ext>
            </a:extLst>
          </p:cNvPr>
          <p:cNvPicPr>
            <a:picLocks noChangeAspect="1"/>
          </p:cNvPicPr>
          <p:nvPr/>
        </p:nvPicPr>
        <p:blipFill>
          <a:blip r:embed="rId2"/>
          <a:stretch>
            <a:fillRect/>
          </a:stretch>
        </p:blipFill>
        <p:spPr>
          <a:xfrm>
            <a:off x="705845" y="499732"/>
            <a:ext cx="10780310" cy="6094306"/>
          </a:xfrm>
          <a:prstGeom prst="rect">
            <a:avLst/>
          </a:prstGeom>
        </p:spPr>
      </p:pic>
    </p:spTree>
    <p:extLst>
      <p:ext uri="{BB962C8B-B14F-4D97-AF65-F5344CB8AC3E}">
        <p14:creationId xmlns:p14="http://schemas.microsoft.com/office/powerpoint/2010/main" val="236495788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357</TotalTime>
  <Words>510</Words>
  <Application>Microsoft Office PowerPoint</Application>
  <PresentationFormat>Widescreen</PresentationFormat>
  <Paragraphs>128</Paragraphs>
  <Slides>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9</vt:i4>
      </vt:variant>
    </vt:vector>
  </HeadingPairs>
  <TitlesOfParts>
    <vt:vector size="15" baseType="lpstr">
      <vt:lpstr>Arial</vt:lpstr>
      <vt:lpstr>Bodoni MT</vt:lpstr>
      <vt:lpstr>Calibri</vt:lpstr>
      <vt:lpstr>Calibri Light</vt:lpstr>
      <vt:lpstr>Times New Roman</vt:lpstr>
      <vt:lpstr>Tema di Office</vt:lpstr>
      <vt:lpstr>ANALISI RISULTATI INVALSI A DISTANZA 2022/2023  Secondaria primo grado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INVALSI 2022/2023  Secondaria primo grado</dc:title>
  <dc:creator>Maria Caruso</dc:creator>
  <cp:lastModifiedBy>Maria Caruso</cp:lastModifiedBy>
  <cp:revision>52</cp:revision>
  <dcterms:created xsi:type="dcterms:W3CDTF">2023-09-11T20:31:29Z</dcterms:created>
  <dcterms:modified xsi:type="dcterms:W3CDTF">2023-12-10T21:56:40Z</dcterms:modified>
</cp:coreProperties>
</file>