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F61AAD-E61E-421A-99E1-326D086CC362}" type="datetimeFigureOut">
              <a:rPr lang="it-IT" smtClean="0"/>
              <a:t>18/12/2023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5BE5EC-58C0-4E1C-BBF6-E45DD91AC558}" type="slidenum">
              <a:rPr lang="it-IT" smtClean="0"/>
              <a:t>‹N›</a:t>
            </a:fld>
            <a:endParaRPr lang="it-IT"/>
          </a:p>
        </p:txBody>
      </p:sp>
    </p:spTree>
    <p:extLst>
      <p:ext uri="{BB962C8B-B14F-4D97-AF65-F5344CB8AC3E}">
        <p14:creationId xmlns:p14="http://schemas.microsoft.com/office/powerpoint/2010/main" val="1824658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E5BE5EC-58C0-4E1C-BBF6-E45DD91AC558}" type="slidenum">
              <a:rPr lang="it-IT" smtClean="0"/>
              <a:t>4</a:t>
            </a:fld>
            <a:endParaRPr lang="it-IT"/>
          </a:p>
        </p:txBody>
      </p:sp>
    </p:spTree>
    <p:extLst>
      <p:ext uri="{BB962C8B-B14F-4D97-AF65-F5344CB8AC3E}">
        <p14:creationId xmlns:p14="http://schemas.microsoft.com/office/powerpoint/2010/main" val="4140082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E5BE5EC-58C0-4E1C-BBF6-E45DD91AC558}" type="slidenum">
              <a:rPr lang="it-IT" smtClean="0"/>
              <a:t>5</a:t>
            </a:fld>
            <a:endParaRPr lang="it-IT"/>
          </a:p>
        </p:txBody>
      </p:sp>
    </p:spTree>
    <p:extLst>
      <p:ext uri="{BB962C8B-B14F-4D97-AF65-F5344CB8AC3E}">
        <p14:creationId xmlns:p14="http://schemas.microsoft.com/office/powerpoint/2010/main" val="1918861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E5BE5EC-58C0-4E1C-BBF6-E45DD91AC558}" type="slidenum">
              <a:rPr lang="it-IT" smtClean="0"/>
              <a:t>6</a:t>
            </a:fld>
            <a:endParaRPr lang="it-IT"/>
          </a:p>
        </p:txBody>
      </p:sp>
    </p:spTree>
    <p:extLst>
      <p:ext uri="{BB962C8B-B14F-4D97-AF65-F5344CB8AC3E}">
        <p14:creationId xmlns:p14="http://schemas.microsoft.com/office/powerpoint/2010/main" val="130411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E5BE5EC-58C0-4E1C-BBF6-E45DD91AC558}" type="slidenum">
              <a:rPr lang="it-IT" smtClean="0"/>
              <a:t>7</a:t>
            </a:fld>
            <a:endParaRPr lang="it-IT"/>
          </a:p>
        </p:txBody>
      </p:sp>
    </p:spTree>
    <p:extLst>
      <p:ext uri="{BB962C8B-B14F-4D97-AF65-F5344CB8AC3E}">
        <p14:creationId xmlns:p14="http://schemas.microsoft.com/office/powerpoint/2010/main" val="37465471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FF18EA1F-985B-41AF-84CA-CDC4B97D2591}" type="datetimeFigureOut">
              <a:rPr lang="it-IT" smtClean="0"/>
              <a:t>18/12/2023</a:t>
            </a:fld>
            <a:endParaRPr lang="it-IT"/>
          </a:p>
        </p:txBody>
      </p:sp>
      <p:sp>
        <p:nvSpPr>
          <p:cNvPr id="5" name="Footer Placeholder 4"/>
          <p:cNvSpPr>
            <a:spLocks noGrp="1"/>
          </p:cNvSpPr>
          <p:nvPr>
            <p:ph type="ftr" sz="quarter" idx="11"/>
          </p:nvPr>
        </p:nvSpPr>
        <p:spPr/>
        <p:txBody>
          <a:bodyPr/>
          <a:lstStyle/>
          <a:p>
            <a:endParaRPr lang="it-I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032FD8A-ED69-4AB9-B343-E4997F53B243}" type="slidenum">
              <a:rPr lang="it-IT" smtClean="0"/>
              <a:t>‹N›</a:t>
            </a:fld>
            <a:endParaRPr lang="it-IT"/>
          </a:p>
        </p:txBody>
      </p:sp>
    </p:spTree>
    <p:extLst>
      <p:ext uri="{BB962C8B-B14F-4D97-AF65-F5344CB8AC3E}">
        <p14:creationId xmlns:p14="http://schemas.microsoft.com/office/powerpoint/2010/main" val="3248762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FF18EA1F-985B-41AF-84CA-CDC4B97D2591}" type="datetimeFigureOut">
              <a:rPr lang="it-IT" smtClean="0"/>
              <a:t>18/12/2023</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032FD8A-ED69-4AB9-B343-E4997F53B243}" type="slidenum">
              <a:rPr lang="it-IT" smtClean="0"/>
              <a:t>‹N›</a:t>
            </a:fld>
            <a:endParaRPr lang="it-IT"/>
          </a:p>
        </p:txBody>
      </p:sp>
    </p:spTree>
    <p:extLst>
      <p:ext uri="{BB962C8B-B14F-4D97-AF65-F5344CB8AC3E}">
        <p14:creationId xmlns:p14="http://schemas.microsoft.com/office/powerpoint/2010/main" val="651474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FF18EA1F-985B-41AF-84CA-CDC4B97D2591}" type="datetimeFigureOut">
              <a:rPr lang="it-IT" smtClean="0"/>
              <a:t>18/12/2023</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032FD8A-ED69-4AB9-B343-E4997F53B243}" type="slidenum">
              <a:rPr lang="it-IT" smtClean="0"/>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653340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FF18EA1F-985B-41AF-84CA-CDC4B97D2591}" type="datetimeFigureOut">
              <a:rPr lang="it-IT" smtClean="0"/>
              <a:t>18/12/2023</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032FD8A-ED69-4AB9-B343-E4997F53B243}" type="slidenum">
              <a:rPr lang="it-IT" smtClean="0"/>
              <a:t>‹N›</a:t>
            </a:fld>
            <a:endParaRPr lang="it-IT"/>
          </a:p>
        </p:txBody>
      </p:sp>
    </p:spTree>
    <p:extLst>
      <p:ext uri="{BB962C8B-B14F-4D97-AF65-F5344CB8AC3E}">
        <p14:creationId xmlns:p14="http://schemas.microsoft.com/office/powerpoint/2010/main" val="6246625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FF18EA1F-985B-41AF-84CA-CDC4B97D2591}" type="datetimeFigureOut">
              <a:rPr lang="it-IT" smtClean="0"/>
              <a:t>18/12/2023</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032FD8A-ED69-4AB9-B343-E4997F53B243}" type="slidenum">
              <a:rPr lang="it-IT" smtClean="0"/>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004315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FF18EA1F-985B-41AF-84CA-CDC4B97D2591}" type="datetimeFigureOut">
              <a:rPr lang="it-IT" smtClean="0"/>
              <a:t>18/12/2023</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032FD8A-ED69-4AB9-B343-E4997F53B243}" type="slidenum">
              <a:rPr lang="it-IT" smtClean="0"/>
              <a:t>‹N›</a:t>
            </a:fld>
            <a:endParaRPr lang="it-IT"/>
          </a:p>
        </p:txBody>
      </p:sp>
    </p:spTree>
    <p:extLst>
      <p:ext uri="{BB962C8B-B14F-4D97-AF65-F5344CB8AC3E}">
        <p14:creationId xmlns:p14="http://schemas.microsoft.com/office/powerpoint/2010/main" val="1985420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FF18EA1F-985B-41AF-84CA-CDC4B97D2591}" type="datetimeFigureOut">
              <a:rPr lang="it-IT" smtClean="0"/>
              <a:t>18/12/2023</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032FD8A-ED69-4AB9-B343-E4997F53B243}" type="slidenum">
              <a:rPr lang="it-IT" smtClean="0"/>
              <a:t>‹N›</a:t>
            </a:fld>
            <a:endParaRPr lang="it-IT"/>
          </a:p>
        </p:txBody>
      </p:sp>
    </p:spTree>
    <p:extLst>
      <p:ext uri="{BB962C8B-B14F-4D97-AF65-F5344CB8AC3E}">
        <p14:creationId xmlns:p14="http://schemas.microsoft.com/office/powerpoint/2010/main" val="27196050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FF18EA1F-985B-41AF-84CA-CDC4B97D2591}" type="datetimeFigureOut">
              <a:rPr lang="it-IT" smtClean="0"/>
              <a:t>18/12/2023</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032FD8A-ED69-4AB9-B343-E4997F53B243}" type="slidenum">
              <a:rPr lang="it-IT" smtClean="0"/>
              <a:t>‹N›</a:t>
            </a:fld>
            <a:endParaRPr lang="it-IT"/>
          </a:p>
        </p:txBody>
      </p:sp>
    </p:spTree>
    <p:extLst>
      <p:ext uri="{BB962C8B-B14F-4D97-AF65-F5344CB8AC3E}">
        <p14:creationId xmlns:p14="http://schemas.microsoft.com/office/powerpoint/2010/main" val="1532670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FF18EA1F-985B-41AF-84CA-CDC4B97D2591}" type="datetimeFigureOut">
              <a:rPr lang="it-IT" smtClean="0"/>
              <a:t>18/12/2023</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032FD8A-ED69-4AB9-B343-E4997F53B243}" type="slidenum">
              <a:rPr lang="it-IT" smtClean="0"/>
              <a:t>‹N›</a:t>
            </a:fld>
            <a:endParaRPr lang="it-IT"/>
          </a:p>
        </p:txBody>
      </p:sp>
    </p:spTree>
    <p:extLst>
      <p:ext uri="{BB962C8B-B14F-4D97-AF65-F5344CB8AC3E}">
        <p14:creationId xmlns:p14="http://schemas.microsoft.com/office/powerpoint/2010/main" val="4272053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FF18EA1F-985B-41AF-84CA-CDC4B97D2591}" type="datetimeFigureOut">
              <a:rPr lang="it-IT" smtClean="0"/>
              <a:t>18/12/2023</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032FD8A-ED69-4AB9-B343-E4997F53B243}" type="slidenum">
              <a:rPr lang="it-IT" smtClean="0"/>
              <a:t>‹N›</a:t>
            </a:fld>
            <a:endParaRPr lang="it-IT"/>
          </a:p>
        </p:txBody>
      </p:sp>
    </p:spTree>
    <p:extLst>
      <p:ext uri="{BB962C8B-B14F-4D97-AF65-F5344CB8AC3E}">
        <p14:creationId xmlns:p14="http://schemas.microsoft.com/office/powerpoint/2010/main" val="2037728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FF18EA1F-985B-41AF-84CA-CDC4B97D2591}" type="datetimeFigureOut">
              <a:rPr lang="it-IT" smtClean="0"/>
              <a:t>18/12/2023</a:t>
            </a:fld>
            <a:endParaRPr lang="it-IT"/>
          </a:p>
        </p:txBody>
      </p:sp>
      <p:sp>
        <p:nvSpPr>
          <p:cNvPr id="6" name="Footer Placeholder 5"/>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032FD8A-ED69-4AB9-B343-E4997F53B243}" type="slidenum">
              <a:rPr lang="it-IT" smtClean="0"/>
              <a:t>‹N›</a:t>
            </a:fld>
            <a:endParaRPr lang="it-IT"/>
          </a:p>
        </p:txBody>
      </p:sp>
    </p:spTree>
    <p:extLst>
      <p:ext uri="{BB962C8B-B14F-4D97-AF65-F5344CB8AC3E}">
        <p14:creationId xmlns:p14="http://schemas.microsoft.com/office/powerpoint/2010/main" val="2789215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FF18EA1F-985B-41AF-84CA-CDC4B97D2591}" type="datetimeFigureOut">
              <a:rPr lang="it-IT" smtClean="0"/>
              <a:t>18/12/2023</a:t>
            </a:fld>
            <a:endParaRPr lang="it-IT"/>
          </a:p>
        </p:txBody>
      </p:sp>
      <p:sp>
        <p:nvSpPr>
          <p:cNvPr id="8" name="Footer Placeholder 7"/>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032FD8A-ED69-4AB9-B343-E4997F53B243}" type="slidenum">
              <a:rPr lang="it-IT" smtClean="0"/>
              <a:t>‹N›</a:t>
            </a:fld>
            <a:endParaRPr lang="it-IT"/>
          </a:p>
        </p:txBody>
      </p:sp>
    </p:spTree>
    <p:extLst>
      <p:ext uri="{BB962C8B-B14F-4D97-AF65-F5344CB8AC3E}">
        <p14:creationId xmlns:p14="http://schemas.microsoft.com/office/powerpoint/2010/main" val="817390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FF18EA1F-985B-41AF-84CA-CDC4B97D2591}" type="datetimeFigureOut">
              <a:rPr lang="it-IT" smtClean="0"/>
              <a:t>18/12/2023</a:t>
            </a:fld>
            <a:endParaRPr lang="it-IT"/>
          </a:p>
        </p:txBody>
      </p:sp>
      <p:sp>
        <p:nvSpPr>
          <p:cNvPr id="4" name="Footer Placeholder 3"/>
          <p:cNvSpPr>
            <a:spLocks noGrp="1"/>
          </p:cNvSpPr>
          <p:nvPr>
            <p:ph type="ftr" sz="quarter" idx="11"/>
          </p:nvPr>
        </p:nvSpPr>
        <p:spPr/>
        <p:txBody>
          <a:bodyPr/>
          <a:lstStyle/>
          <a:p>
            <a:endParaRPr lang="it-I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032FD8A-ED69-4AB9-B343-E4997F53B243}" type="slidenum">
              <a:rPr lang="it-IT" smtClean="0"/>
              <a:t>‹N›</a:t>
            </a:fld>
            <a:endParaRPr lang="it-IT"/>
          </a:p>
        </p:txBody>
      </p:sp>
    </p:spTree>
    <p:extLst>
      <p:ext uri="{BB962C8B-B14F-4D97-AF65-F5344CB8AC3E}">
        <p14:creationId xmlns:p14="http://schemas.microsoft.com/office/powerpoint/2010/main" val="1249960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18EA1F-985B-41AF-84CA-CDC4B97D2591}" type="datetimeFigureOut">
              <a:rPr lang="it-IT" smtClean="0"/>
              <a:t>18/12/2023</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032FD8A-ED69-4AB9-B343-E4997F53B243}" type="slidenum">
              <a:rPr lang="it-IT" smtClean="0"/>
              <a:t>‹N›</a:t>
            </a:fld>
            <a:endParaRPr lang="it-IT"/>
          </a:p>
        </p:txBody>
      </p:sp>
    </p:spTree>
    <p:extLst>
      <p:ext uri="{BB962C8B-B14F-4D97-AF65-F5344CB8AC3E}">
        <p14:creationId xmlns:p14="http://schemas.microsoft.com/office/powerpoint/2010/main" val="90947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FF18EA1F-985B-41AF-84CA-CDC4B97D2591}" type="datetimeFigureOut">
              <a:rPr lang="it-IT" smtClean="0"/>
              <a:t>18/12/2023</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032FD8A-ED69-4AB9-B343-E4997F53B243}" type="slidenum">
              <a:rPr lang="it-IT" smtClean="0"/>
              <a:t>‹N›</a:t>
            </a:fld>
            <a:endParaRPr lang="it-IT"/>
          </a:p>
        </p:txBody>
      </p:sp>
    </p:spTree>
    <p:extLst>
      <p:ext uri="{BB962C8B-B14F-4D97-AF65-F5344CB8AC3E}">
        <p14:creationId xmlns:p14="http://schemas.microsoft.com/office/powerpoint/2010/main" val="3442518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FF18EA1F-985B-41AF-84CA-CDC4B97D2591}" type="datetimeFigureOut">
              <a:rPr lang="it-IT" smtClean="0"/>
              <a:t>18/12/2023</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032FD8A-ED69-4AB9-B343-E4997F53B243}" type="slidenum">
              <a:rPr lang="it-IT" smtClean="0"/>
              <a:t>‹N›</a:t>
            </a:fld>
            <a:endParaRPr lang="it-IT"/>
          </a:p>
        </p:txBody>
      </p:sp>
    </p:spTree>
    <p:extLst>
      <p:ext uri="{BB962C8B-B14F-4D97-AF65-F5344CB8AC3E}">
        <p14:creationId xmlns:p14="http://schemas.microsoft.com/office/powerpoint/2010/main" val="1307379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F18EA1F-985B-41AF-84CA-CDC4B97D2591}" type="datetimeFigureOut">
              <a:rPr lang="it-IT" smtClean="0"/>
              <a:t>18/12/2023</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032FD8A-ED69-4AB9-B343-E4997F53B243}" type="slidenum">
              <a:rPr lang="it-IT" smtClean="0"/>
              <a:t>‹N›</a:t>
            </a:fld>
            <a:endParaRPr lang="it-IT"/>
          </a:p>
        </p:txBody>
      </p:sp>
    </p:spTree>
    <p:extLst>
      <p:ext uri="{BB962C8B-B14F-4D97-AF65-F5344CB8AC3E}">
        <p14:creationId xmlns:p14="http://schemas.microsoft.com/office/powerpoint/2010/main" val="1809708736"/>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repubblicadigitale.innovazione.gov.it/assets/docs/DigComp-2_2-Italiano-marzo.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scuolafutura.pubblica.istruzione.it/didattica-digitale/strumenti-e-materiali/digcompedu"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subTitle" idx="1"/>
          </p:nvPr>
        </p:nvSpPr>
        <p:spPr>
          <a:xfrm>
            <a:off x="328613" y="239713"/>
            <a:ext cx="11363325" cy="6170612"/>
          </a:xfrm>
        </p:spPr>
        <p:txBody>
          <a:bodyPr>
            <a:normAutofit/>
          </a:bodyPr>
          <a:lstStyle/>
          <a:p>
            <a:pPr algn="l"/>
            <a:r>
              <a:rPr lang="it-IT" b="1" dirty="0" smtClean="0">
                <a:solidFill>
                  <a:srgbClr val="FF0000"/>
                </a:solidFill>
                <a:effectLst>
                  <a:outerShdw blurRad="38100" dist="38100" dir="2700000" algn="tl">
                    <a:srgbClr val="000000">
                      <a:alpha val="43137"/>
                    </a:srgbClr>
                  </a:outerShdw>
                </a:effectLst>
              </a:rPr>
              <a:t>La linea di investimento 2.1 “</a:t>
            </a:r>
            <a:r>
              <a:rPr lang="it-IT" b="1" i="1" dirty="0" smtClean="0">
                <a:solidFill>
                  <a:srgbClr val="FF0000"/>
                </a:solidFill>
                <a:effectLst>
                  <a:outerShdw blurRad="38100" dist="38100" dir="2700000" algn="tl">
                    <a:srgbClr val="000000">
                      <a:alpha val="43137"/>
                    </a:srgbClr>
                  </a:outerShdw>
                </a:effectLst>
              </a:rPr>
              <a:t>Didattica digitale integrata e formazione alla transizione digitale per il personale scolastico</a:t>
            </a:r>
            <a:r>
              <a:rPr lang="it-IT" b="1" dirty="0" smtClean="0">
                <a:solidFill>
                  <a:srgbClr val="FF0000"/>
                </a:solidFill>
                <a:effectLst>
                  <a:outerShdw blurRad="38100" dist="38100" dir="2700000" algn="tl">
                    <a:srgbClr val="000000">
                      <a:alpha val="43137"/>
                    </a:srgbClr>
                  </a:outerShdw>
                </a:effectLst>
              </a:rPr>
              <a:t>” della Missione 4 – Componente 1 – del </a:t>
            </a:r>
            <a:r>
              <a:rPr lang="it-IT" b="1" i="1" dirty="0">
                <a:solidFill>
                  <a:srgbClr val="FF0000"/>
                </a:solidFill>
                <a:effectLst>
                  <a:outerShdw blurRad="38100" dist="38100" dir="2700000" algn="tl">
                    <a:srgbClr val="000000">
                      <a:alpha val="43137"/>
                    </a:srgbClr>
                  </a:outerShdw>
                </a:effectLst>
              </a:rPr>
              <a:t>PNRR </a:t>
            </a:r>
            <a:endParaRPr lang="it-IT" b="1" i="1" dirty="0" smtClean="0">
              <a:solidFill>
                <a:srgbClr val="FF0000"/>
              </a:solidFill>
              <a:effectLst>
                <a:outerShdw blurRad="38100" dist="38100" dir="2700000" algn="tl">
                  <a:srgbClr val="000000">
                    <a:alpha val="43137"/>
                  </a:srgbClr>
                </a:outerShdw>
              </a:effectLst>
            </a:endParaRPr>
          </a:p>
          <a:p>
            <a:pPr algn="l"/>
            <a:r>
              <a:rPr lang="it-IT" dirty="0" smtClean="0"/>
              <a:t>prevede la “creazione di un sistema multidimensionale per la formazione continua dei docenti e del personale scolastico per la transizione digitale”, con il coordinamento del Ministero dell’istruzione e del merito, la formazione di “circa 650.000 dirigenti scolastici, insegnanti e personale amministrativo, la creazione di circa 20.000 corsi di formazione”. La formazione del personale scolastico sulla transizione digitale riveste un ruolo strategico nel processo di innovazione di ciascuna scuola e di sviluppo professionale, anche per la sua complementarietà con la </a:t>
            </a:r>
          </a:p>
          <a:p>
            <a:pPr algn="l"/>
            <a:r>
              <a:rPr lang="it-IT" sz="2800" b="1" u="sng" dirty="0" smtClean="0">
                <a:effectLst>
                  <a:outerShdw blurRad="38100" dist="38100" dir="2700000" algn="tl">
                    <a:srgbClr val="000000">
                      <a:alpha val="43137"/>
                    </a:srgbClr>
                  </a:outerShdw>
                </a:effectLst>
              </a:rPr>
              <a:t>Linea di investimento 3.2 “</a:t>
            </a:r>
            <a:r>
              <a:rPr lang="it-IT" sz="2800" b="1" i="1" u="sng" dirty="0" smtClean="0">
                <a:effectLst>
                  <a:outerShdw blurRad="38100" dist="38100" dir="2700000" algn="tl">
                    <a:srgbClr val="000000">
                      <a:alpha val="43137"/>
                    </a:srgbClr>
                  </a:outerShdw>
                </a:effectLst>
              </a:rPr>
              <a:t>Scuola 4.0</a:t>
            </a:r>
            <a:r>
              <a:rPr lang="it-IT" sz="2800" b="1" u="sng" dirty="0" smtClean="0">
                <a:effectLst>
                  <a:outerShdw blurRad="38100" dist="38100" dir="2700000" algn="tl">
                    <a:srgbClr val="000000">
                      <a:alpha val="43137"/>
                    </a:srgbClr>
                  </a:outerShdw>
                </a:effectLst>
              </a:rPr>
              <a:t>”.</a:t>
            </a:r>
          </a:p>
          <a:p>
            <a:pPr algn="l"/>
            <a:r>
              <a:rPr lang="it-IT" dirty="0" smtClean="0"/>
              <a:t>La nostra scuola ha avuto un finanziamento pari ad </a:t>
            </a:r>
            <a:r>
              <a:rPr lang="it-IT" b="1" u="sng" dirty="0" smtClean="0">
                <a:solidFill>
                  <a:srgbClr val="FF0000"/>
                </a:solidFill>
                <a:effectLst>
                  <a:outerShdw blurRad="38100" dist="38100" dir="2700000" algn="tl">
                    <a:srgbClr val="000000">
                      <a:alpha val="43137"/>
                    </a:srgbClr>
                  </a:outerShdw>
                </a:effectLst>
              </a:rPr>
              <a:t>Euro 61.663,02.</a:t>
            </a:r>
          </a:p>
          <a:p>
            <a:pPr algn="l"/>
            <a:r>
              <a:rPr lang="it-IT" dirty="0"/>
              <a:t>La </a:t>
            </a:r>
            <a:r>
              <a:rPr lang="it-IT" dirty="0" smtClean="0"/>
              <a:t>piattaforma </a:t>
            </a:r>
            <a:r>
              <a:rPr lang="it-IT" dirty="0"/>
              <a:t>“</a:t>
            </a:r>
            <a:r>
              <a:rPr lang="it-IT" b="1" dirty="0"/>
              <a:t>FUTURA PNRR – Gestione progetti</a:t>
            </a:r>
            <a:r>
              <a:rPr lang="it-IT" dirty="0" smtClean="0"/>
              <a:t>”</a:t>
            </a:r>
            <a:r>
              <a:rPr lang="it-IT" dirty="0"/>
              <a:t> consente la gestione di tutto il ciclo di vita del progetto e si compone di </a:t>
            </a:r>
            <a:r>
              <a:rPr lang="it-IT" b="1" u="sng" dirty="0">
                <a:effectLst>
                  <a:outerShdw blurRad="38100" dist="38100" dir="2700000" algn="tl">
                    <a:srgbClr val="000000">
                      <a:alpha val="43137"/>
                    </a:srgbClr>
                  </a:outerShdw>
                </a:effectLst>
              </a:rPr>
              <a:t>5 aree</a:t>
            </a:r>
            <a:r>
              <a:rPr lang="it-IT" b="1" u="sng" dirty="0" smtClean="0">
                <a:effectLst>
                  <a:outerShdw blurRad="38100" dist="38100" dir="2700000" algn="tl">
                    <a:srgbClr val="000000">
                      <a:alpha val="43137"/>
                    </a:srgbClr>
                  </a:outerShdw>
                </a:effectLst>
              </a:rPr>
              <a:t>:</a:t>
            </a:r>
          </a:p>
          <a:p>
            <a:pPr algn="l"/>
            <a:endParaRPr lang="it-IT" b="1" u="sng" dirty="0">
              <a:effectLst>
                <a:outerShdw blurRad="38100" dist="38100" dir="2700000" algn="tl">
                  <a:srgbClr val="000000">
                    <a:alpha val="43137"/>
                  </a:srgbClr>
                </a:outerShdw>
              </a:effectLst>
            </a:endParaRPr>
          </a:p>
          <a:p>
            <a:pPr marL="342900" indent="-342900" algn="l">
              <a:lnSpc>
                <a:spcPts val="1500"/>
              </a:lnSpc>
              <a:spcBef>
                <a:spcPts val="0"/>
              </a:spcBef>
              <a:buFont typeface="Wingdings" panose="05000000000000000000" pitchFamily="2" charset="2"/>
              <a:buChar char="q"/>
            </a:pPr>
            <a:r>
              <a:rPr lang="it-IT" sz="1700" dirty="0"/>
              <a:t>“</a:t>
            </a:r>
            <a:r>
              <a:rPr lang="it-IT" sz="1700" dirty="0">
                <a:solidFill>
                  <a:srgbClr val="7030A0"/>
                </a:solidFill>
                <a:effectLst>
                  <a:outerShdw blurRad="38100" dist="38100" dir="2700000" algn="tl">
                    <a:srgbClr val="000000">
                      <a:alpha val="43137"/>
                    </a:srgbClr>
                  </a:outerShdw>
                </a:effectLst>
              </a:rPr>
              <a:t>Progettazione”, all’interno della quale è possibile inserire la proposta progettuale o il</a:t>
            </a:r>
          </a:p>
          <a:p>
            <a:pPr algn="l">
              <a:lnSpc>
                <a:spcPts val="1500"/>
              </a:lnSpc>
              <a:spcBef>
                <a:spcPts val="0"/>
              </a:spcBef>
            </a:pPr>
            <a:r>
              <a:rPr lang="it-IT" sz="1700" dirty="0" smtClean="0">
                <a:solidFill>
                  <a:srgbClr val="7030A0"/>
                </a:solidFill>
                <a:effectLst>
                  <a:outerShdw blurRad="38100" dist="38100" dir="2700000" algn="tl">
                    <a:srgbClr val="000000">
                      <a:alpha val="43137"/>
                    </a:srgbClr>
                  </a:outerShdw>
                </a:effectLst>
              </a:rPr>
              <a:t>         progetto </a:t>
            </a:r>
            <a:r>
              <a:rPr lang="it-IT" sz="1700" dirty="0">
                <a:solidFill>
                  <a:srgbClr val="7030A0"/>
                </a:solidFill>
                <a:effectLst>
                  <a:outerShdw blurRad="38100" dist="38100" dir="2700000" algn="tl">
                    <a:srgbClr val="000000">
                      <a:alpha val="43137"/>
                    </a:srgbClr>
                  </a:outerShdw>
                </a:effectLst>
              </a:rPr>
              <a:t>esecutivo</a:t>
            </a:r>
            <a:r>
              <a:rPr lang="it-IT" sz="1700" dirty="0" smtClean="0"/>
              <a:t>;</a:t>
            </a:r>
          </a:p>
          <a:p>
            <a:pPr algn="l">
              <a:lnSpc>
                <a:spcPts val="1500"/>
              </a:lnSpc>
              <a:spcBef>
                <a:spcPts val="0"/>
              </a:spcBef>
            </a:pPr>
            <a:endParaRPr lang="it-IT" sz="1700" dirty="0" smtClean="0"/>
          </a:p>
          <a:p>
            <a:pPr marL="285750" indent="-285750" algn="l">
              <a:lnSpc>
                <a:spcPct val="110000"/>
              </a:lnSpc>
              <a:spcBef>
                <a:spcPts val="0"/>
              </a:spcBef>
              <a:buFont typeface="Wingdings" panose="05000000000000000000" pitchFamily="2" charset="2"/>
              <a:buChar char="q"/>
            </a:pPr>
            <a:r>
              <a:rPr lang="it-IT" sz="1700" dirty="0">
                <a:solidFill>
                  <a:srgbClr val="C00000"/>
                </a:solidFill>
                <a:effectLst>
                  <a:outerShdw blurRad="38100" dist="38100" dir="2700000" algn="tl">
                    <a:srgbClr val="000000">
                      <a:alpha val="43137"/>
                    </a:srgbClr>
                  </a:outerShdw>
                </a:effectLst>
              </a:rPr>
              <a:t>“Gestione”, </a:t>
            </a:r>
            <a:r>
              <a:rPr lang="it-IT" sz="1700" dirty="0">
                <a:solidFill>
                  <a:srgbClr val="7030A0"/>
                </a:solidFill>
                <a:effectLst>
                  <a:outerShdw blurRad="38100" dist="38100" dir="2700000" algn="tl">
                    <a:srgbClr val="000000">
                      <a:alpha val="43137"/>
                    </a:srgbClr>
                  </a:outerShdw>
                </a:effectLst>
              </a:rPr>
              <a:t>dedicata alle funzioni di monitoraggio e rendicontazione dei progetti;</a:t>
            </a:r>
          </a:p>
          <a:p>
            <a:pPr marL="285750" indent="-285750" algn="l">
              <a:lnSpc>
                <a:spcPct val="110000"/>
              </a:lnSpc>
              <a:spcBef>
                <a:spcPts val="0"/>
              </a:spcBef>
              <a:buFont typeface="Wingdings" panose="05000000000000000000" pitchFamily="2" charset="2"/>
              <a:buChar char="q"/>
            </a:pPr>
            <a:r>
              <a:rPr lang="it-IT" sz="1700" dirty="0">
                <a:solidFill>
                  <a:srgbClr val="C00000"/>
                </a:solidFill>
                <a:effectLst>
                  <a:outerShdw blurRad="38100" dist="38100" dir="2700000" algn="tl">
                    <a:srgbClr val="000000">
                      <a:alpha val="43137"/>
                    </a:srgbClr>
                  </a:outerShdw>
                </a:effectLst>
              </a:rPr>
              <a:t>“Assistenza”</a:t>
            </a:r>
            <a:r>
              <a:rPr lang="it-IT" sz="1700" dirty="0">
                <a:solidFill>
                  <a:srgbClr val="7030A0"/>
                </a:solidFill>
                <a:effectLst>
                  <a:outerShdw blurRad="38100" dist="38100" dir="2700000" algn="tl">
                    <a:srgbClr val="000000">
                      <a:alpha val="43137"/>
                    </a:srgbClr>
                  </a:outerShdw>
                </a:effectLst>
              </a:rPr>
              <a:t>, per la gestione di tutte le richieste e le interazioni fra la scuola e il Ministero</a:t>
            </a:r>
            <a:r>
              <a:rPr lang="it-IT" sz="1700" dirty="0" smtClean="0">
                <a:solidFill>
                  <a:srgbClr val="7030A0"/>
                </a:solidFill>
                <a:effectLst>
                  <a:outerShdw blurRad="38100" dist="38100" dir="2700000" algn="tl">
                    <a:srgbClr val="000000">
                      <a:alpha val="43137"/>
                    </a:srgbClr>
                  </a:outerShdw>
                </a:effectLst>
              </a:rPr>
              <a:t>;</a:t>
            </a:r>
          </a:p>
          <a:p>
            <a:pPr marL="285750" indent="-285750" algn="l">
              <a:lnSpc>
                <a:spcPct val="110000"/>
              </a:lnSpc>
              <a:spcBef>
                <a:spcPts val="0"/>
              </a:spcBef>
              <a:buFont typeface="Wingdings" panose="05000000000000000000" pitchFamily="2" charset="2"/>
              <a:buChar char="q"/>
            </a:pPr>
            <a:r>
              <a:rPr lang="it-IT" sz="1700" dirty="0" smtClean="0">
                <a:solidFill>
                  <a:srgbClr val="C00000"/>
                </a:solidFill>
                <a:effectLst>
                  <a:outerShdw blurRad="38100" dist="38100" dir="2700000" algn="tl">
                    <a:srgbClr val="000000">
                      <a:alpha val="43137"/>
                    </a:srgbClr>
                  </a:outerShdw>
                </a:effectLst>
              </a:rPr>
              <a:t>“</a:t>
            </a:r>
            <a:r>
              <a:rPr lang="it-IT" sz="1700" dirty="0">
                <a:solidFill>
                  <a:srgbClr val="C00000"/>
                </a:solidFill>
                <a:effectLst>
                  <a:outerShdw blurRad="38100" dist="38100" dir="2700000" algn="tl">
                    <a:srgbClr val="000000">
                      <a:alpha val="43137"/>
                    </a:srgbClr>
                  </a:outerShdw>
                </a:effectLst>
              </a:rPr>
              <a:t>Comunicazioni” </a:t>
            </a:r>
            <a:r>
              <a:rPr lang="it-IT" sz="1700" dirty="0">
                <a:solidFill>
                  <a:srgbClr val="7030A0"/>
                </a:solidFill>
                <a:effectLst>
                  <a:outerShdw blurRad="38100" dist="38100" dir="2700000" algn="tl">
                    <a:srgbClr val="000000">
                      <a:alpha val="43137"/>
                    </a:srgbClr>
                  </a:outerShdw>
                </a:effectLst>
              </a:rPr>
              <a:t>con tutti gli aggiornamenti relativi alle diverse procedure del PNRR;</a:t>
            </a:r>
          </a:p>
          <a:p>
            <a:pPr marL="285750" indent="-285750" algn="l">
              <a:lnSpc>
                <a:spcPct val="110000"/>
              </a:lnSpc>
              <a:spcBef>
                <a:spcPts val="0"/>
              </a:spcBef>
              <a:buFont typeface="Wingdings" panose="05000000000000000000" pitchFamily="2" charset="2"/>
              <a:buChar char="q"/>
            </a:pPr>
            <a:r>
              <a:rPr lang="it-IT" sz="1700" dirty="0">
                <a:solidFill>
                  <a:srgbClr val="C00000"/>
                </a:solidFill>
                <a:effectLst>
                  <a:outerShdw blurRad="38100" dist="38100" dir="2700000" algn="tl">
                    <a:srgbClr val="000000">
                      <a:alpha val="43137"/>
                    </a:srgbClr>
                  </a:outerShdw>
                </a:effectLst>
              </a:rPr>
              <a:t>“Iniziative”, </a:t>
            </a:r>
            <a:r>
              <a:rPr lang="it-IT" sz="1700" dirty="0">
                <a:solidFill>
                  <a:srgbClr val="7030A0"/>
                </a:solidFill>
                <a:effectLst>
                  <a:outerShdw blurRad="38100" dist="38100" dir="2700000" algn="tl">
                    <a:srgbClr val="000000">
                      <a:alpha val="43137"/>
                    </a:srgbClr>
                  </a:outerShdw>
                </a:effectLst>
              </a:rPr>
              <a:t>contenente specifiche funzioni per singole iniziative di interesse del PNRR.</a:t>
            </a:r>
          </a:p>
        </p:txBody>
      </p:sp>
    </p:spTree>
    <p:extLst>
      <p:ext uri="{BB962C8B-B14F-4D97-AF65-F5344CB8AC3E}">
        <p14:creationId xmlns:p14="http://schemas.microsoft.com/office/powerpoint/2010/main" val="1589422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subTitle" idx="1"/>
          </p:nvPr>
        </p:nvSpPr>
        <p:spPr>
          <a:xfrm>
            <a:off x="328613" y="239713"/>
            <a:ext cx="11363325" cy="6170612"/>
          </a:xfrm>
        </p:spPr>
        <p:txBody>
          <a:bodyPr>
            <a:normAutofit/>
          </a:bodyPr>
          <a:lstStyle/>
          <a:p>
            <a:pPr algn="ctr"/>
            <a:r>
              <a:rPr lang="it-IT" sz="1600" b="1" dirty="0" smtClean="0">
                <a:solidFill>
                  <a:srgbClr val="FF0000"/>
                </a:solidFill>
              </a:rPr>
              <a:t>LE TIPOLOGIE DI ATTIVITÀ DI FORMAZIONE E LE OPZIONI SEMPLIFICATE DI COSTO </a:t>
            </a:r>
          </a:p>
          <a:p>
            <a:r>
              <a:rPr lang="it-IT" sz="16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Il progetto di formazione del personale scolastico sulla transizione digitale nella didattica e nell’organizzazione </a:t>
            </a:r>
            <a:r>
              <a:rPr lang="it-IT" sz="1600" b="1"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scolastica </a:t>
            </a:r>
            <a:r>
              <a:rPr lang="it-IT" sz="16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viene attuato sulla base di opzioni di costo semplificate (OCS), in conformità a quanto previsto dall’articolo 10, comma 4, del </a:t>
            </a:r>
            <a:r>
              <a:rPr lang="it-IT" sz="1600" b="1"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decretolegge</a:t>
            </a:r>
            <a:r>
              <a:rPr lang="it-IT" sz="16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 n. 121/2021, convertito, con modificazioni, dalla legge n. 156/2021, in coerenza con quanto previsto dagli articoli 52 e seguenti del Regolamento (UE) 2021/1060 del Parlamento europeo e del Consiglio, del 24 giugno 2021.  </a:t>
            </a:r>
          </a:p>
          <a:p>
            <a:endParaRPr lang="it-IT" sz="1700" dirty="0">
              <a:solidFill>
                <a:srgbClr val="7030A0"/>
              </a:solidFill>
              <a:effectLst>
                <a:outerShdw blurRad="38100" dist="38100" dir="2700000" algn="tl">
                  <a:srgbClr val="000000">
                    <a:alpha val="43137"/>
                  </a:srgbClr>
                </a:outerShdw>
              </a:effectLst>
            </a:endParaRPr>
          </a:p>
        </p:txBody>
      </p:sp>
      <p:graphicFrame>
        <p:nvGraphicFramePr>
          <p:cNvPr id="5" name="Tabella 4"/>
          <p:cNvGraphicFramePr>
            <a:graphicFrameLocks noGrp="1"/>
          </p:cNvGraphicFramePr>
          <p:nvPr>
            <p:extLst>
              <p:ext uri="{D42A27DB-BD31-4B8C-83A1-F6EECF244321}">
                <p14:modId xmlns:p14="http://schemas.microsoft.com/office/powerpoint/2010/main" val="445831409"/>
              </p:ext>
            </p:extLst>
          </p:nvPr>
        </p:nvGraphicFramePr>
        <p:xfrm>
          <a:off x="1500325" y="-6338067"/>
          <a:ext cx="5630001" cy="4117484"/>
        </p:xfrm>
        <a:graphic>
          <a:graphicData uri="http://schemas.openxmlformats.org/drawingml/2006/table">
            <a:tbl>
              <a:tblPr firstRow="1" firstCol="1" bandRow="1">
                <a:tableStyleId>{5C22544A-7EE6-4342-B048-85BDC9FD1C3A}</a:tableStyleId>
              </a:tblPr>
              <a:tblGrid>
                <a:gridCol w="1473831">
                  <a:extLst>
                    <a:ext uri="{9D8B030D-6E8A-4147-A177-3AD203B41FA5}">
                      <a16:colId xmlns:a16="http://schemas.microsoft.com/office/drawing/2014/main" val="2187210824"/>
                    </a:ext>
                  </a:extLst>
                </a:gridCol>
                <a:gridCol w="894113">
                  <a:extLst>
                    <a:ext uri="{9D8B030D-6E8A-4147-A177-3AD203B41FA5}">
                      <a16:colId xmlns:a16="http://schemas.microsoft.com/office/drawing/2014/main" val="3236162803"/>
                    </a:ext>
                  </a:extLst>
                </a:gridCol>
                <a:gridCol w="894113">
                  <a:extLst>
                    <a:ext uri="{9D8B030D-6E8A-4147-A177-3AD203B41FA5}">
                      <a16:colId xmlns:a16="http://schemas.microsoft.com/office/drawing/2014/main" val="2232691913"/>
                    </a:ext>
                  </a:extLst>
                </a:gridCol>
                <a:gridCol w="894113">
                  <a:extLst>
                    <a:ext uri="{9D8B030D-6E8A-4147-A177-3AD203B41FA5}">
                      <a16:colId xmlns:a16="http://schemas.microsoft.com/office/drawing/2014/main" val="1452554585"/>
                    </a:ext>
                  </a:extLst>
                </a:gridCol>
                <a:gridCol w="1473831">
                  <a:extLst>
                    <a:ext uri="{9D8B030D-6E8A-4147-A177-3AD203B41FA5}">
                      <a16:colId xmlns:a16="http://schemas.microsoft.com/office/drawing/2014/main" val="42692566"/>
                    </a:ext>
                  </a:extLst>
                </a:gridCol>
              </a:tblGrid>
              <a:tr h="31984">
                <a:tc gridSpan="2">
                  <a:txBody>
                    <a:bodyPr/>
                    <a:lstStyle/>
                    <a:p>
                      <a:pPr marL="635" marR="22860" indent="-6350" algn="l">
                        <a:lnSpc>
                          <a:spcPct val="107000"/>
                        </a:lnSpc>
                        <a:spcAft>
                          <a:spcPts val="0"/>
                        </a:spcAft>
                      </a:pPr>
                      <a:r>
                        <a:rPr lang="it-IT" sz="100">
                          <a:effectLst/>
                        </a:rPr>
                        <a:t>Tipologia attività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gridSpan="2">
                  <a:txBody>
                    <a:bodyPr/>
                    <a:lstStyle/>
                    <a:p>
                      <a:pPr marL="6350" marR="22860" indent="-6350" algn="l">
                        <a:lnSpc>
                          <a:spcPct val="107000"/>
                        </a:lnSpc>
                        <a:spcAft>
                          <a:spcPts val="0"/>
                        </a:spcAft>
                      </a:pPr>
                      <a:r>
                        <a:rPr lang="it-IT" sz="100">
                          <a:effectLst/>
                        </a:rPr>
                        <a:t>Descrizione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a:txBody>
                    <a:bodyPr/>
                    <a:lstStyle/>
                    <a:p>
                      <a:pPr marL="6350" marR="22860" indent="-6350" algn="just">
                        <a:lnSpc>
                          <a:spcPct val="103000"/>
                        </a:lnSpc>
                        <a:spcAft>
                          <a:spcPts val="24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0" marR="0" marT="0" marB="0" anchor="ctr"/>
                </a:tc>
                <a:extLst>
                  <a:ext uri="{0D108BD9-81ED-4DB2-BD59-A6C34878D82A}">
                    <a16:rowId xmlns:a16="http://schemas.microsoft.com/office/drawing/2014/main" val="3278384993"/>
                  </a:ext>
                </a:extLst>
              </a:tr>
              <a:tr h="2492166">
                <a:tc gridSpan="2">
                  <a:txBody>
                    <a:bodyPr/>
                    <a:lstStyle/>
                    <a:p>
                      <a:pPr marL="635" marR="22860" indent="-6350" algn="l">
                        <a:lnSpc>
                          <a:spcPct val="107000"/>
                        </a:lnSpc>
                        <a:spcAft>
                          <a:spcPts val="0"/>
                        </a:spcAft>
                      </a:pPr>
                      <a:r>
                        <a:rPr lang="it-IT" sz="100">
                          <a:effectLst/>
                        </a:rPr>
                        <a:t>Percorsi di formazione sulla transizione digitale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gridSpan="2">
                  <a:txBody>
                    <a:bodyPr/>
                    <a:lstStyle/>
                    <a:p>
                      <a:pPr marL="6350" marR="34290" indent="-6350" algn="just">
                        <a:lnSpc>
                          <a:spcPct val="98000"/>
                        </a:lnSpc>
                        <a:spcAft>
                          <a:spcPts val="0"/>
                        </a:spcAft>
                      </a:pPr>
                      <a:r>
                        <a:rPr lang="it-IT" sz="100">
                          <a:effectLst/>
                        </a:rPr>
                        <a:t>I Percorsi di formazione sulla transizione digitale sono erogati in presenza, on line o ibrida (in presenza e on line), in coerenza con i quadri di riferimento europei per le competenze digitali DigCompEdu e DigComp 2.2, con rilascio finale di specifica attestazione. </a:t>
                      </a:r>
                    </a:p>
                    <a:p>
                      <a:pPr marL="6350" marR="33020" indent="-6350" algn="just">
                        <a:lnSpc>
                          <a:spcPct val="98000"/>
                        </a:lnSpc>
                        <a:spcAft>
                          <a:spcPts val="0"/>
                        </a:spcAft>
                      </a:pPr>
                      <a:r>
                        <a:rPr lang="it-IT" sz="100">
                          <a:effectLst/>
                        </a:rPr>
                        <a:t>I Percorsi di formazione sulla transizione digitale sono erogati a gruppi di almeno 15 corsisti che conseguono l’attestato finale. I Percorsi di formazione possono essere articolati anche in più moduli o come ciclo articolato di seminari. </a:t>
                      </a:r>
                      <a:r>
                        <a:rPr lang="it-IT" sz="100" u="sng">
                          <a:effectLst/>
                          <a:uFill>
                            <a:solidFill>
                              <a:srgbClr val="000000"/>
                            </a:solidFill>
                          </a:uFill>
                        </a:rPr>
                        <a:t>Non rientrano, in tale ambito, i congressi o i convegni</a:t>
                      </a:r>
                      <a:r>
                        <a:rPr lang="it-IT" sz="100">
                          <a:effectLst/>
                        </a:rPr>
                        <a:t>. Ciascuna lezione è tenuta da un formatore esperto in possesso di competenze documentate circa la tematica del percorso, coadiuvato da un tutor. </a:t>
                      </a:r>
                    </a:p>
                    <a:p>
                      <a:pPr marL="6350" marR="22860" indent="-6350" algn="just">
                        <a:lnSpc>
                          <a:spcPct val="98000"/>
                        </a:lnSpc>
                        <a:spcAft>
                          <a:spcPts val="10"/>
                        </a:spcAft>
                      </a:pPr>
                      <a:r>
                        <a:rPr lang="it-IT" sz="100">
                          <a:effectLst/>
                        </a:rPr>
                        <a:t>Le azioni formative potranno essere svolte in presenza oppure on line (in modalità sincrona) o in modalità ibrida. </a:t>
                      </a:r>
                    </a:p>
                    <a:p>
                      <a:pPr marL="6350" marR="34290" indent="-6350" algn="just">
                        <a:lnSpc>
                          <a:spcPct val="107000"/>
                        </a:lnSpc>
                        <a:spcAft>
                          <a:spcPts val="0"/>
                        </a:spcAft>
                      </a:pPr>
                      <a:r>
                        <a:rPr lang="it-IT" sz="100">
                          <a:effectLst/>
                        </a:rPr>
                        <a:t>Le Unità di costo standard (UCS) sono pari a € 122,00 per la figura del docente ed € 34,00 per la figura del tutor. È riconosciuto, altresì, un importo pari al 40% dei costi diretti di personale dell’UCS per il rimborso degli altri costi sostenuti per l’organizzazione del percorso.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a:txBody>
                    <a:bodyPr/>
                    <a:lstStyle/>
                    <a:p>
                      <a:pPr marL="6350" marR="22860" indent="-6350" algn="just">
                        <a:lnSpc>
                          <a:spcPct val="103000"/>
                        </a:lnSpc>
                        <a:spcAft>
                          <a:spcPts val="24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0" marR="0" marT="0" marB="0" anchor="ctr"/>
                </a:tc>
                <a:extLst>
                  <a:ext uri="{0D108BD9-81ED-4DB2-BD59-A6C34878D82A}">
                    <a16:rowId xmlns:a16="http://schemas.microsoft.com/office/drawing/2014/main" val="4053894889"/>
                  </a:ext>
                </a:extLst>
              </a:tr>
              <a:tr h="1211340">
                <a:tc gridSpan="2">
                  <a:txBody>
                    <a:bodyPr/>
                    <a:lstStyle/>
                    <a:p>
                      <a:pPr marL="635" marR="22860" indent="-6350" algn="just">
                        <a:lnSpc>
                          <a:spcPct val="107000"/>
                        </a:lnSpc>
                        <a:spcAft>
                          <a:spcPts val="0"/>
                        </a:spcAft>
                      </a:pPr>
                      <a:r>
                        <a:rPr lang="it-IT" sz="100">
                          <a:effectLst/>
                        </a:rPr>
                        <a:t>Laboratori di formazione sul campo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gridSpan="2">
                  <a:txBody>
                    <a:bodyPr/>
                    <a:lstStyle/>
                    <a:p>
                      <a:pPr marL="6350" marR="34290" indent="-6350" algn="just">
                        <a:lnSpc>
                          <a:spcPct val="107000"/>
                        </a:lnSpc>
                        <a:spcAft>
                          <a:spcPts val="0"/>
                        </a:spcAft>
                      </a:pPr>
                      <a:r>
                        <a:rPr lang="it-IT" sz="100">
                          <a:effectLst/>
                        </a:rPr>
                        <a:t>I Laboratori di formazione sul campo consistono in cicli di incontri di tutoraggio, mentoring, coaching, supervisione, job shadowing, affiancamento all’utilizzo efficace delle tecnologie didattiche e delle metodologie didattiche innovative connesse, in contesti didattici reali o simulati all’interno di setting di apprendimento innovativi, anche in coerenza con la linea di investimento “Scuola 4.0”, con rilascio finale di specifica attestazione. Gli incontri si svolgono in presenza.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nchor="b"/>
                </a:tc>
                <a:tc hMerge="1">
                  <a:txBody>
                    <a:bodyPr/>
                    <a:lstStyle/>
                    <a:p>
                      <a:endParaRPr lang="it-IT"/>
                    </a:p>
                  </a:txBody>
                  <a:tcPr/>
                </a:tc>
                <a:tc>
                  <a:txBody>
                    <a:bodyPr/>
                    <a:lstStyle/>
                    <a:p>
                      <a:pPr marL="6350" marR="22860" indent="-6350" algn="just">
                        <a:lnSpc>
                          <a:spcPct val="103000"/>
                        </a:lnSpc>
                        <a:spcAft>
                          <a:spcPts val="24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0" marR="0" marT="0" marB="0" anchor="ctr"/>
                </a:tc>
                <a:extLst>
                  <a:ext uri="{0D108BD9-81ED-4DB2-BD59-A6C34878D82A}">
                    <a16:rowId xmlns:a16="http://schemas.microsoft.com/office/drawing/2014/main" val="2597363918"/>
                  </a:ext>
                </a:extLst>
              </a:tr>
              <a:tr h="47163">
                <a:tc>
                  <a:txBody>
                    <a:bodyPr/>
                    <a:lstStyle/>
                    <a:p>
                      <a:pPr marL="6350" marR="22860" indent="-6350" algn="just">
                        <a:lnSpc>
                          <a:spcPct val="103000"/>
                        </a:lnSpc>
                        <a:spcAft>
                          <a:spcPts val="24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0" marR="0" marT="0" marB="0" anchor="ctr"/>
                </a:tc>
                <a:tc gridSpan="2">
                  <a:txBody>
                    <a:bodyPr/>
                    <a:lstStyle/>
                    <a:p>
                      <a:pPr marL="6350" marR="22860" indent="-6350" algn="l">
                        <a:lnSpc>
                          <a:spcPct val="107000"/>
                        </a:lnSpc>
                        <a:spcAft>
                          <a:spcPts val="80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gridSpan="2">
                  <a:txBody>
                    <a:bodyPr/>
                    <a:lstStyle/>
                    <a:p>
                      <a:pPr marL="6350" marR="33020" indent="-6350" algn="just">
                        <a:lnSpc>
                          <a:spcPct val="98000"/>
                        </a:lnSpc>
                        <a:spcAft>
                          <a:spcPts val="300"/>
                        </a:spcAft>
                      </a:pPr>
                      <a:r>
                        <a:rPr lang="it-IT" sz="100">
                          <a:effectLst/>
                        </a:rPr>
                        <a:t>I Laboratori di formazione sul campo sono erogati a gruppi di almeno 5 unità che conseguono l’attestato finale. I Laboratori possono essere articolati in più incontri o come ciclo di workshop. Ciascun incontro è tenuto da un formatore esperto in possesso di competenze digitali e didattiche documentate, coadiuvato da un tutor. </a:t>
                      </a:r>
                    </a:p>
                    <a:p>
                      <a:pPr marL="6350" marR="35560" indent="-6350" algn="just">
                        <a:lnSpc>
                          <a:spcPct val="99000"/>
                        </a:lnSpc>
                        <a:spcAft>
                          <a:spcPts val="295"/>
                        </a:spcAft>
                      </a:pPr>
                      <a:r>
                        <a:rPr lang="it-IT" sz="100">
                          <a:effectLst/>
                        </a:rPr>
                        <a:t>Le Unità di costo standard (UCS) sono pari a € 122,00 per la figura del docente ed € 34,00 per la figura del tutor. È riconosciuto, altresì, un importo pari al 40% dei costi diretti di personale dell’UCS per il rimborso degli altri costi sostenuti per l’organizzazione del percorso. </a:t>
                      </a:r>
                    </a:p>
                    <a:p>
                      <a:pPr marL="6350" marR="22860" indent="-6350" algn="l">
                        <a:lnSpc>
                          <a:spcPct val="107000"/>
                        </a:lnSpc>
                        <a:spcAft>
                          <a:spcPts val="0"/>
                        </a:spcAft>
                      </a:pPr>
                      <a:r>
                        <a:rPr lang="it-IT" sz="100">
                          <a:effectLst/>
                        </a:rPr>
                        <a:t>Il costo per lo svolgimento di questa attività deve essere almeno pari al 30% del totale del finanziamento del progetto.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nchor="b"/>
                </a:tc>
                <a:tc hMerge="1">
                  <a:txBody>
                    <a:bodyPr/>
                    <a:lstStyle/>
                    <a:p>
                      <a:endParaRPr lang="it-IT"/>
                    </a:p>
                  </a:txBody>
                  <a:tcPr/>
                </a:tc>
                <a:extLst>
                  <a:ext uri="{0D108BD9-81ED-4DB2-BD59-A6C34878D82A}">
                    <a16:rowId xmlns:a16="http://schemas.microsoft.com/office/drawing/2014/main" val="1545584909"/>
                  </a:ext>
                </a:extLst>
              </a:tr>
              <a:tr h="103547">
                <a:tc>
                  <a:txBody>
                    <a:bodyPr/>
                    <a:lstStyle/>
                    <a:p>
                      <a:pPr marL="6350" marR="22860" indent="-6350" algn="just">
                        <a:lnSpc>
                          <a:spcPct val="103000"/>
                        </a:lnSpc>
                        <a:spcAft>
                          <a:spcPts val="24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0" marR="0" marT="0" marB="0" anchor="ctr"/>
                </a:tc>
                <a:tc gridSpan="2">
                  <a:txBody>
                    <a:bodyPr/>
                    <a:lstStyle/>
                    <a:p>
                      <a:pPr marL="6350" marR="22860" indent="-6350" algn="l">
                        <a:lnSpc>
                          <a:spcPct val="107000"/>
                        </a:lnSpc>
                        <a:spcAft>
                          <a:spcPts val="0"/>
                        </a:spcAft>
                      </a:pPr>
                      <a:r>
                        <a:rPr lang="it-IT" sz="100">
                          <a:effectLst/>
                        </a:rPr>
                        <a:t>Comunità di pratiche per l’apprendimento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gridSpan="2">
                  <a:txBody>
                    <a:bodyPr/>
                    <a:lstStyle/>
                    <a:p>
                      <a:pPr marL="6350" marR="33655" indent="-6350" algn="just">
                        <a:lnSpc>
                          <a:spcPct val="98000"/>
                        </a:lnSpc>
                        <a:spcAft>
                          <a:spcPts val="300"/>
                        </a:spcAft>
                      </a:pPr>
                      <a:r>
                        <a:rPr lang="it-IT" sz="100" dirty="0">
                          <a:effectLst/>
                        </a:rPr>
                        <a:t>All’interno di ciascuna istituzione scolastica beneficiaria è attivata una Comunità di pratiche per l’apprendimento, animata da un gruppo di formatori tutor interni, anche integrato da esperti esterni, con il compito di promuovere la ricerca, la produzione, la condivisione, lo scambio dei contenuti didattici digitali, delle strategie, delle metodologie e delle pratiche innovative di transizione digitale all’interno della scuola, sia di tipo didattico (docenti) che organizzativo-amministrativo (dirigenti, DSGA, personale ATA), l’apprendimento fra pari (</a:t>
                      </a:r>
                      <a:r>
                        <a:rPr lang="it-IT" sz="100" dirty="0" err="1">
                          <a:effectLst/>
                        </a:rPr>
                        <a:t>peer</a:t>
                      </a:r>
                      <a:r>
                        <a:rPr lang="it-IT" sz="100" dirty="0">
                          <a:effectLst/>
                        </a:rPr>
                        <a:t> </a:t>
                      </a:r>
                      <a:r>
                        <a:rPr lang="it-IT" sz="100" dirty="0" err="1">
                          <a:effectLst/>
                        </a:rPr>
                        <a:t>learning</a:t>
                      </a:r>
                      <a:r>
                        <a:rPr lang="it-IT" sz="100" dirty="0">
                          <a:effectLst/>
                        </a:rPr>
                        <a:t>), lo sviluppo professionale continuo, l’aggiornamento dei docenti e del personale amministrativo con la progettazione e la gestione di programmi mirati, lo sviluppo di un curricolo scolastico orientato alle competenze digitali, tramite apposite sessioni collaborative (edizioni) e di ricerca sulla base di obiettivi comuni di innovazione scolastica.  </a:t>
                      </a:r>
                    </a:p>
                    <a:p>
                      <a:pPr marL="6350" marR="33655" indent="-6350" algn="just">
                        <a:lnSpc>
                          <a:spcPct val="98000"/>
                        </a:lnSpc>
                        <a:spcAft>
                          <a:spcPts val="300"/>
                        </a:spcAft>
                      </a:pPr>
                      <a:r>
                        <a:rPr lang="it-IT" sz="100" dirty="0">
                          <a:effectLst/>
                        </a:rPr>
                        <a:t>La Comunità di pratiche per l’apprendimento può favorire il raccordo, anche tramite tavoli di lavoro congiunti, con le altre scuole a livello locale, regionale o nazionale per lo scambio di buone pratiche.  </a:t>
                      </a:r>
                    </a:p>
                    <a:p>
                      <a:pPr marL="6350" marR="22860" indent="-6350" algn="just">
                        <a:lnSpc>
                          <a:spcPct val="98000"/>
                        </a:lnSpc>
                        <a:spcAft>
                          <a:spcPts val="300"/>
                        </a:spcAft>
                      </a:pPr>
                      <a:r>
                        <a:rPr lang="it-IT" sz="100" dirty="0">
                          <a:effectLst/>
                        </a:rPr>
                        <a:t>I partecipanti alla Comunità sono formatori tutor interni e/o esterni competenti nel settore dell’innovazione didattica e digitale.  </a:t>
                      </a:r>
                    </a:p>
                    <a:p>
                      <a:pPr marL="6350" marR="33020" indent="-6350" algn="just">
                        <a:lnSpc>
                          <a:spcPct val="99000"/>
                        </a:lnSpc>
                        <a:spcAft>
                          <a:spcPts val="295"/>
                        </a:spcAft>
                      </a:pPr>
                      <a:r>
                        <a:rPr lang="it-IT" sz="100" dirty="0">
                          <a:effectLst/>
                        </a:rPr>
                        <a:t>L’UCS relativa alla remunerazione dei costi per il personale componente del gruppo di lavoro della Comunità di pratiche per l’apprendimento è complessivamente pari a 34,00 €/h per ciascuna figura.  </a:t>
                      </a:r>
                    </a:p>
                    <a:p>
                      <a:pPr marL="6350" marR="22860" indent="-6350" algn="just">
                        <a:lnSpc>
                          <a:spcPct val="107000"/>
                        </a:lnSpc>
                        <a:spcAft>
                          <a:spcPts val="0"/>
                        </a:spcAft>
                      </a:pPr>
                      <a:r>
                        <a:rPr lang="it-IT" sz="100" dirty="0">
                          <a:effectLst/>
                        </a:rPr>
                        <a:t>Il costo complessivo per lo svolgimento di questa attività non può superare il 20% del totale del finanziamento del progetto. </a:t>
                      </a:r>
                      <a:endParaRPr lang="it-IT" sz="100" dirty="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extLst>
                  <a:ext uri="{0D108BD9-81ED-4DB2-BD59-A6C34878D82A}">
                    <a16:rowId xmlns:a16="http://schemas.microsoft.com/office/drawing/2014/main" val="1190581202"/>
                  </a:ext>
                </a:extLst>
              </a:tr>
            </a:tbl>
          </a:graphicData>
        </a:graphic>
      </p:graphicFrame>
      <p:graphicFrame>
        <p:nvGraphicFramePr>
          <p:cNvPr id="7" name="Tabella 6"/>
          <p:cNvGraphicFramePr>
            <a:graphicFrameLocks noGrp="1"/>
          </p:cNvGraphicFramePr>
          <p:nvPr>
            <p:extLst>
              <p:ext uri="{D42A27DB-BD31-4B8C-83A1-F6EECF244321}">
                <p14:modId xmlns:p14="http://schemas.microsoft.com/office/powerpoint/2010/main" val="4248565385"/>
              </p:ext>
            </p:extLst>
          </p:nvPr>
        </p:nvGraphicFramePr>
        <p:xfrm>
          <a:off x="425140" y="1722843"/>
          <a:ext cx="11639612" cy="370840"/>
        </p:xfrm>
        <a:graphic>
          <a:graphicData uri="http://schemas.openxmlformats.org/drawingml/2006/table">
            <a:tbl>
              <a:tblPr firstRow="1" bandRow="1">
                <a:tableStyleId>{21E4AEA4-8DFA-4A89-87EB-49C32662AFE0}</a:tableStyleId>
              </a:tblPr>
              <a:tblGrid>
                <a:gridCol w="2184895">
                  <a:extLst>
                    <a:ext uri="{9D8B030D-6E8A-4147-A177-3AD203B41FA5}">
                      <a16:colId xmlns:a16="http://schemas.microsoft.com/office/drawing/2014/main" val="137909547"/>
                    </a:ext>
                  </a:extLst>
                </a:gridCol>
                <a:gridCol w="9454717">
                  <a:extLst>
                    <a:ext uri="{9D8B030D-6E8A-4147-A177-3AD203B41FA5}">
                      <a16:colId xmlns:a16="http://schemas.microsoft.com/office/drawing/2014/main" val="409944220"/>
                    </a:ext>
                  </a:extLst>
                </a:gridCol>
              </a:tblGrid>
              <a:tr h="370840">
                <a:tc>
                  <a:txBody>
                    <a:bodyPr/>
                    <a:lstStyle/>
                    <a:p>
                      <a:pPr marL="0" algn="l" defTabSz="457200" rtl="0" eaLnBrk="1" latinLnBrk="0" hangingPunct="1"/>
                      <a:r>
                        <a:rPr lang="it-IT" sz="1800" b="1" kern="1200" dirty="0" smtClean="0">
                          <a:solidFill>
                            <a:schemeClr val="tx1"/>
                          </a:solidFill>
                          <a:effectLst/>
                          <a:latin typeface="+mn-lt"/>
                          <a:ea typeface="+mn-ea"/>
                          <a:cs typeface="+mn-cs"/>
                        </a:rPr>
                        <a:t>Tipologia attività </a:t>
                      </a:r>
                      <a:endParaRPr lang="it-IT" sz="1800" b="1" kern="1200" dirty="0">
                        <a:solidFill>
                          <a:schemeClr val="tx1"/>
                        </a:solidFill>
                        <a:effectLst/>
                        <a:latin typeface="+mn-lt"/>
                        <a:ea typeface="+mn-ea"/>
                        <a:cs typeface="+mn-cs"/>
                      </a:endParaRPr>
                    </a:p>
                  </a:txBody>
                  <a:tcPr/>
                </a:tc>
                <a:tc>
                  <a:txBody>
                    <a:bodyPr/>
                    <a:lstStyle/>
                    <a:p>
                      <a:r>
                        <a:rPr lang="it-IT" sz="1800" b="1" kern="1200" dirty="0" smtClean="0">
                          <a:solidFill>
                            <a:schemeClr val="tx1"/>
                          </a:solidFill>
                          <a:effectLst/>
                          <a:latin typeface="+mn-lt"/>
                          <a:ea typeface="+mn-ea"/>
                          <a:cs typeface="+mn-cs"/>
                        </a:rPr>
                        <a:t>Descrizione </a:t>
                      </a:r>
                      <a:endParaRPr lang="it-IT" dirty="0">
                        <a:solidFill>
                          <a:schemeClr val="tx1"/>
                        </a:solidFill>
                      </a:endParaRPr>
                    </a:p>
                  </a:txBody>
                  <a:tcPr/>
                </a:tc>
                <a:extLst>
                  <a:ext uri="{0D108BD9-81ED-4DB2-BD59-A6C34878D82A}">
                    <a16:rowId xmlns:a16="http://schemas.microsoft.com/office/drawing/2014/main" val="3033398080"/>
                  </a:ext>
                </a:extLst>
              </a:tr>
            </a:tbl>
          </a:graphicData>
        </a:graphic>
      </p:graphicFrame>
      <p:graphicFrame>
        <p:nvGraphicFramePr>
          <p:cNvPr id="8" name="Tabella 7"/>
          <p:cNvGraphicFramePr>
            <a:graphicFrameLocks noGrp="1"/>
          </p:cNvGraphicFramePr>
          <p:nvPr>
            <p:extLst>
              <p:ext uri="{D42A27DB-BD31-4B8C-83A1-F6EECF244321}">
                <p14:modId xmlns:p14="http://schemas.microsoft.com/office/powerpoint/2010/main" val="3057833952"/>
              </p:ext>
            </p:extLst>
          </p:nvPr>
        </p:nvGraphicFramePr>
        <p:xfrm>
          <a:off x="425140" y="2093683"/>
          <a:ext cx="11639612" cy="2865120"/>
        </p:xfrm>
        <a:graphic>
          <a:graphicData uri="http://schemas.openxmlformats.org/drawingml/2006/table">
            <a:tbl>
              <a:tblPr firstRow="1" bandRow="1">
                <a:tableStyleId>{5C22544A-7EE6-4342-B048-85BDC9FD1C3A}</a:tableStyleId>
              </a:tblPr>
              <a:tblGrid>
                <a:gridCol w="2167140">
                  <a:extLst>
                    <a:ext uri="{9D8B030D-6E8A-4147-A177-3AD203B41FA5}">
                      <a16:colId xmlns:a16="http://schemas.microsoft.com/office/drawing/2014/main" val="3359538343"/>
                    </a:ext>
                  </a:extLst>
                </a:gridCol>
                <a:gridCol w="9472472">
                  <a:extLst>
                    <a:ext uri="{9D8B030D-6E8A-4147-A177-3AD203B41FA5}">
                      <a16:colId xmlns:a16="http://schemas.microsoft.com/office/drawing/2014/main" val="1521861448"/>
                    </a:ext>
                  </a:extLst>
                </a:gridCol>
              </a:tblGrid>
              <a:tr h="0">
                <a:tc>
                  <a:txBody>
                    <a:bodyPr/>
                    <a:lstStyle/>
                    <a:p>
                      <a:pPr marL="0" marR="22860" indent="-6350" algn="l" defTabSz="457200" rtl="0" eaLnBrk="1" latinLnBrk="0" hangingPunct="1">
                        <a:lnSpc>
                          <a:spcPct val="107000"/>
                        </a:lnSpc>
                        <a:spcAft>
                          <a:spcPts val="0"/>
                        </a:spcAft>
                      </a:pPr>
                      <a:r>
                        <a:rPr lang="it-IT" sz="1400" b="1" kern="1200" dirty="0" smtClean="0">
                          <a:solidFill>
                            <a:srgbClr val="FFFF00"/>
                          </a:solidFill>
                          <a:effectLst/>
                          <a:latin typeface="+mn-lt"/>
                          <a:ea typeface="+mn-ea"/>
                          <a:cs typeface="+mn-cs"/>
                        </a:rPr>
                        <a:t>Percorsi di formazione sulla </a:t>
                      </a:r>
                    </a:p>
                    <a:p>
                      <a:pPr marL="0" marR="22860" indent="-6350" algn="l" defTabSz="457200" rtl="0" eaLnBrk="1" latinLnBrk="0" hangingPunct="1">
                        <a:lnSpc>
                          <a:spcPct val="107000"/>
                        </a:lnSpc>
                        <a:spcAft>
                          <a:spcPts val="0"/>
                        </a:spcAft>
                      </a:pPr>
                      <a:r>
                        <a:rPr lang="it-IT" sz="1400" b="1" kern="1200" dirty="0" smtClean="0">
                          <a:solidFill>
                            <a:srgbClr val="FFFF00"/>
                          </a:solidFill>
                          <a:effectLst/>
                          <a:latin typeface="+mn-lt"/>
                          <a:ea typeface="+mn-ea"/>
                          <a:cs typeface="+mn-cs"/>
                        </a:rPr>
                        <a:t>transizione digitale </a:t>
                      </a:r>
                      <a:endParaRPr lang="it-IT" sz="1400" b="1" kern="1200" dirty="0">
                        <a:solidFill>
                          <a:srgbClr val="FFFF00"/>
                        </a:solidFill>
                        <a:effectLst/>
                        <a:latin typeface="+mn-lt"/>
                        <a:ea typeface="+mn-ea"/>
                        <a:cs typeface="+mn-cs"/>
                      </a:endParaRPr>
                    </a:p>
                  </a:txBody>
                  <a:tcPr/>
                </a:tc>
                <a:tc>
                  <a:txBody>
                    <a:bodyPr/>
                    <a:lstStyle/>
                    <a:p>
                      <a:r>
                        <a:rPr lang="it-IT" sz="1400" b="1" kern="1200" dirty="0" smtClean="0">
                          <a:solidFill>
                            <a:schemeClr val="lt1"/>
                          </a:solidFill>
                          <a:effectLst/>
                          <a:latin typeface="+mn-lt"/>
                          <a:ea typeface="+mn-ea"/>
                          <a:cs typeface="+mn-cs"/>
                        </a:rPr>
                        <a:t>I Percorsi di formazione sulla transizione digitale sono erogati in presenza, </a:t>
                      </a:r>
                      <a:r>
                        <a:rPr lang="it-IT" sz="1400" b="1" i="1" kern="1200" dirty="0" smtClean="0">
                          <a:solidFill>
                            <a:schemeClr val="lt1"/>
                          </a:solidFill>
                          <a:effectLst/>
                          <a:latin typeface="+mn-lt"/>
                          <a:ea typeface="+mn-ea"/>
                          <a:cs typeface="+mn-cs"/>
                        </a:rPr>
                        <a:t>on line</a:t>
                      </a:r>
                      <a:r>
                        <a:rPr lang="it-IT" sz="1400" b="1" kern="1200" dirty="0" smtClean="0">
                          <a:solidFill>
                            <a:schemeClr val="lt1"/>
                          </a:solidFill>
                          <a:effectLst/>
                          <a:latin typeface="+mn-lt"/>
                          <a:ea typeface="+mn-ea"/>
                          <a:cs typeface="+mn-cs"/>
                        </a:rPr>
                        <a:t> o ibrida (in presenza e </a:t>
                      </a:r>
                      <a:r>
                        <a:rPr lang="it-IT" sz="1400" b="1" i="1" kern="1200" dirty="0" smtClean="0">
                          <a:solidFill>
                            <a:schemeClr val="lt1"/>
                          </a:solidFill>
                          <a:effectLst/>
                          <a:latin typeface="+mn-lt"/>
                          <a:ea typeface="+mn-ea"/>
                          <a:cs typeface="+mn-cs"/>
                        </a:rPr>
                        <a:t>on line</a:t>
                      </a:r>
                      <a:r>
                        <a:rPr lang="it-IT" sz="1400" b="1" kern="1200" dirty="0" smtClean="0">
                          <a:solidFill>
                            <a:schemeClr val="lt1"/>
                          </a:solidFill>
                          <a:effectLst/>
                          <a:latin typeface="+mn-lt"/>
                          <a:ea typeface="+mn-ea"/>
                          <a:cs typeface="+mn-cs"/>
                        </a:rPr>
                        <a:t>), in coerenza con i quadri di riferimento europei per le competenze digitali </a:t>
                      </a:r>
                      <a:r>
                        <a:rPr lang="it-IT" sz="1400" b="1" kern="1200" dirty="0" err="1" smtClean="0">
                          <a:solidFill>
                            <a:schemeClr val="lt1"/>
                          </a:solidFill>
                          <a:effectLst/>
                          <a:latin typeface="+mn-lt"/>
                          <a:ea typeface="+mn-ea"/>
                          <a:cs typeface="+mn-cs"/>
                        </a:rPr>
                        <a:t>DigCompEdu</a:t>
                      </a:r>
                      <a:r>
                        <a:rPr lang="it-IT" sz="1400" b="1" kern="1200" dirty="0" smtClean="0">
                          <a:solidFill>
                            <a:schemeClr val="lt1"/>
                          </a:solidFill>
                          <a:effectLst/>
                          <a:latin typeface="+mn-lt"/>
                          <a:ea typeface="+mn-ea"/>
                          <a:cs typeface="+mn-cs"/>
                        </a:rPr>
                        <a:t> e </a:t>
                      </a:r>
                      <a:r>
                        <a:rPr lang="it-IT" sz="1400" b="1" kern="1200" dirty="0" err="1" smtClean="0">
                          <a:solidFill>
                            <a:schemeClr val="lt1"/>
                          </a:solidFill>
                          <a:effectLst/>
                          <a:latin typeface="+mn-lt"/>
                          <a:ea typeface="+mn-ea"/>
                          <a:cs typeface="+mn-cs"/>
                        </a:rPr>
                        <a:t>DigComp</a:t>
                      </a:r>
                      <a:r>
                        <a:rPr lang="it-IT" sz="1400" b="1" kern="1200" dirty="0" smtClean="0">
                          <a:solidFill>
                            <a:schemeClr val="lt1"/>
                          </a:solidFill>
                          <a:effectLst/>
                          <a:latin typeface="+mn-lt"/>
                          <a:ea typeface="+mn-ea"/>
                          <a:cs typeface="+mn-cs"/>
                        </a:rPr>
                        <a:t> 2.2, con rilascio finale di specifica attestazione. </a:t>
                      </a:r>
                    </a:p>
                    <a:p>
                      <a:r>
                        <a:rPr lang="it-IT" sz="1400" b="1" kern="1200" dirty="0" smtClean="0">
                          <a:solidFill>
                            <a:schemeClr val="lt1"/>
                          </a:solidFill>
                          <a:effectLst/>
                          <a:latin typeface="+mn-lt"/>
                          <a:ea typeface="+mn-ea"/>
                          <a:cs typeface="+mn-cs"/>
                        </a:rPr>
                        <a:t>I Percorsi di formazione sulla transizione digitale sono </a:t>
                      </a:r>
                      <a:r>
                        <a:rPr lang="it-IT" sz="1400" b="1" u="sng" kern="1200" dirty="0" smtClean="0">
                          <a:solidFill>
                            <a:srgbClr val="FF0000"/>
                          </a:solidFill>
                          <a:effectLst>
                            <a:outerShdw blurRad="38100" dist="38100" dir="2700000" algn="tl">
                              <a:srgbClr val="000000">
                                <a:alpha val="43137"/>
                              </a:srgbClr>
                            </a:outerShdw>
                          </a:effectLst>
                          <a:latin typeface="+mn-lt"/>
                          <a:ea typeface="+mn-ea"/>
                          <a:cs typeface="+mn-cs"/>
                        </a:rPr>
                        <a:t>erogati a gruppi di almeno 15 corsisti </a:t>
                      </a:r>
                      <a:r>
                        <a:rPr lang="it-IT" sz="1400" b="1" kern="1200" dirty="0" smtClean="0">
                          <a:solidFill>
                            <a:schemeClr val="lt1"/>
                          </a:solidFill>
                          <a:effectLst/>
                          <a:latin typeface="+mn-lt"/>
                          <a:ea typeface="+mn-ea"/>
                          <a:cs typeface="+mn-cs"/>
                        </a:rPr>
                        <a:t>che conseguono l’attestato finale. I Percorsi di formazione possono essere articolati anche in più moduli o come ciclo articolato di seminari. </a:t>
                      </a:r>
                      <a:r>
                        <a:rPr lang="it-IT" sz="1400" b="1" u="sng" kern="1200" dirty="0" smtClean="0">
                          <a:solidFill>
                            <a:srgbClr val="FF0000"/>
                          </a:solidFill>
                          <a:effectLst/>
                          <a:latin typeface="+mn-lt"/>
                          <a:ea typeface="+mn-ea"/>
                          <a:cs typeface="+mn-cs"/>
                        </a:rPr>
                        <a:t>Non rientrano, in tale ambito, i congressi o i convegni</a:t>
                      </a:r>
                      <a:r>
                        <a:rPr lang="it-IT" sz="1400" b="1" kern="1200" dirty="0" smtClean="0">
                          <a:solidFill>
                            <a:schemeClr val="lt1"/>
                          </a:solidFill>
                          <a:effectLst/>
                          <a:latin typeface="+mn-lt"/>
                          <a:ea typeface="+mn-ea"/>
                          <a:cs typeface="+mn-cs"/>
                        </a:rPr>
                        <a:t>. </a:t>
                      </a:r>
                    </a:p>
                    <a:p>
                      <a:r>
                        <a:rPr lang="it-IT" sz="1400" b="1" kern="1200" dirty="0" smtClean="0">
                          <a:solidFill>
                            <a:schemeClr val="lt1"/>
                          </a:solidFill>
                          <a:effectLst/>
                          <a:latin typeface="+mn-lt"/>
                          <a:ea typeface="+mn-ea"/>
                          <a:cs typeface="+mn-cs"/>
                        </a:rPr>
                        <a:t>Ciascuna lezione è tenuta da un formatore esperto in possesso di competenze documentate circa la tematica del percorso, coadiuvato da un tutor. </a:t>
                      </a:r>
                    </a:p>
                    <a:p>
                      <a:r>
                        <a:rPr lang="it-IT" sz="1400" b="1" kern="1200" dirty="0" smtClean="0">
                          <a:solidFill>
                            <a:schemeClr val="lt1"/>
                          </a:solidFill>
                          <a:effectLst/>
                          <a:latin typeface="+mn-lt"/>
                          <a:ea typeface="+mn-ea"/>
                          <a:cs typeface="+mn-cs"/>
                        </a:rPr>
                        <a:t>Le azioni formative potranno essere svolte in presenza oppure </a:t>
                      </a:r>
                      <a:r>
                        <a:rPr lang="it-IT" sz="1400" b="1" i="1" kern="1200" dirty="0" smtClean="0">
                          <a:solidFill>
                            <a:srgbClr val="FF0000"/>
                          </a:solidFill>
                          <a:effectLst>
                            <a:outerShdw blurRad="38100" dist="38100" dir="2700000" algn="tl">
                              <a:srgbClr val="000000">
                                <a:alpha val="43137"/>
                              </a:srgbClr>
                            </a:outerShdw>
                          </a:effectLst>
                          <a:latin typeface="+mn-lt"/>
                          <a:ea typeface="+mn-ea"/>
                          <a:cs typeface="+mn-cs"/>
                        </a:rPr>
                        <a:t>on line</a:t>
                      </a:r>
                      <a:r>
                        <a:rPr lang="it-IT" sz="1400" b="1" kern="1200" dirty="0" smtClean="0">
                          <a:solidFill>
                            <a:srgbClr val="FF0000"/>
                          </a:solidFill>
                          <a:effectLst>
                            <a:outerShdw blurRad="38100" dist="38100" dir="2700000" algn="tl">
                              <a:srgbClr val="000000">
                                <a:alpha val="43137"/>
                              </a:srgbClr>
                            </a:outerShdw>
                          </a:effectLst>
                          <a:latin typeface="+mn-lt"/>
                          <a:ea typeface="+mn-ea"/>
                          <a:cs typeface="+mn-cs"/>
                        </a:rPr>
                        <a:t> </a:t>
                      </a:r>
                      <a:r>
                        <a:rPr lang="it-IT" sz="1400" b="1" kern="1200" dirty="0" smtClean="0">
                          <a:solidFill>
                            <a:schemeClr val="lt1"/>
                          </a:solidFill>
                          <a:effectLst/>
                          <a:latin typeface="+mn-lt"/>
                          <a:ea typeface="+mn-ea"/>
                          <a:cs typeface="+mn-cs"/>
                        </a:rPr>
                        <a:t>(in modalità sincrona) </a:t>
                      </a:r>
                      <a:r>
                        <a:rPr lang="it-IT" sz="1400" b="1" i="1" kern="1200" dirty="0" smtClean="0">
                          <a:solidFill>
                            <a:srgbClr val="FF0000"/>
                          </a:solidFill>
                          <a:effectLst>
                            <a:outerShdw blurRad="38100" dist="38100" dir="2700000" algn="tl">
                              <a:srgbClr val="000000">
                                <a:alpha val="43137"/>
                              </a:srgbClr>
                            </a:outerShdw>
                          </a:effectLst>
                          <a:latin typeface="+mn-lt"/>
                          <a:ea typeface="+mn-ea"/>
                          <a:cs typeface="+mn-cs"/>
                        </a:rPr>
                        <a:t>o in modalità ibrida. </a:t>
                      </a:r>
                    </a:p>
                    <a:p>
                      <a:r>
                        <a:rPr lang="it-IT" sz="1400" b="1" kern="1200" dirty="0" smtClean="0">
                          <a:solidFill>
                            <a:schemeClr val="lt1"/>
                          </a:solidFill>
                          <a:effectLst/>
                          <a:latin typeface="+mn-lt"/>
                          <a:ea typeface="+mn-ea"/>
                          <a:cs typeface="+mn-cs"/>
                        </a:rPr>
                        <a:t>Le Unità di costo standard (UCS) sono pari a € 122,00 per la figura del docente ed € 34,00 per la figura del tutor. È riconosciuto, altresì, un importo pari al 40% dei costi diretti di personale dell’UCS per il rimborso degli altri costi sostenuti per l’organizzazione del percorso. </a:t>
                      </a:r>
                      <a:endParaRPr lang="it-IT" sz="1400" dirty="0"/>
                    </a:p>
                  </a:txBody>
                  <a:tcPr/>
                </a:tc>
                <a:extLst>
                  <a:ext uri="{0D108BD9-81ED-4DB2-BD59-A6C34878D82A}">
                    <a16:rowId xmlns:a16="http://schemas.microsoft.com/office/drawing/2014/main" val="3862660842"/>
                  </a:ext>
                </a:extLst>
              </a:tr>
            </a:tbl>
          </a:graphicData>
        </a:graphic>
      </p:graphicFrame>
      <p:graphicFrame>
        <p:nvGraphicFramePr>
          <p:cNvPr id="9" name="Tabella 8"/>
          <p:cNvGraphicFramePr>
            <a:graphicFrameLocks noGrp="1"/>
          </p:cNvGraphicFramePr>
          <p:nvPr>
            <p:extLst>
              <p:ext uri="{D42A27DB-BD31-4B8C-83A1-F6EECF244321}">
                <p14:modId xmlns:p14="http://schemas.microsoft.com/office/powerpoint/2010/main" val="3476673550"/>
              </p:ext>
            </p:extLst>
          </p:nvPr>
        </p:nvGraphicFramePr>
        <p:xfrm>
          <a:off x="425140" y="5273335"/>
          <a:ext cx="11639612" cy="1371600"/>
        </p:xfrm>
        <a:graphic>
          <a:graphicData uri="http://schemas.openxmlformats.org/drawingml/2006/table">
            <a:tbl>
              <a:tblPr firstRow="1" bandRow="1">
                <a:tableStyleId>{5C22544A-7EE6-4342-B048-85BDC9FD1C3A}</a:tableStyleId>
              </a:tblPr>
              <a:tblGrid>
                <a:gridCol w="2184895">
                  <a:extLst>
                    <a:ext uri="{9D8B030D-6E8A-4147-A177-3AD203B41FA5}">
                      <a16:colId xmlns:a16="http://schemas.microsoft.com/office/drawing/2014/main" val="304963289"/>
                    </a:ext>
                  </a:extLst>
                </a:gridCol>
                <a:gridCol w="9454717">
                  <a:extLst>
                    <a:ext uri="{9D8B030D-6E8A-4147-A177-3AD203B41FA5}">
                      <a16:colId xmlns:a16="http://schemas.microsoft.com/office/drawing/2014/main" val="1726535061"/>
                    </a:ext>
                  </a:extLst>
                </a:gridCol>
              </a:tblGrid>
              <a:tr h="927995">
                <a:tc>
                  <a:txBody>
                    <a:bodyPr/>
                    <a:lstStyle/>
                    <a:p>
                      <a:pPr marL="0" marR="22860" indent="-6350" algn="l" defTabSz="457200" rtl="0" eaLnBrk="1" latinLnBrk="0" hangingPunct="1">
                        <a:lnSpc>
                          <a:spcPct val="107000"/>
                        </a:lnSpc>
                        <a:spcAft>
                          <a:spcPts val="0"/>
                        </a:spcAft>
                      </a:pPr>
                      <a:r>
                        <a:rPr lang="it-IT" sz="1400" b="1" kern="1200" dirty="0">
                          <a:solidFill>
                            <a:srgbClr val="FFFF00"/>
                          </a:solidFill>
                          <a:effectLst/>
                          <a:latin typeface="+mn-lt"/>
                          <a:ea typeface="+mn-ea"/>
                          <a:cs typeface="+mn-cs"/>
                        </a:rPr>
                        <a:t>Laboratori di formazione sul campo </a:t>
                      </a:r>
                    </a:p>
                  </a:txBody>
                  <a:tcPr marL="68580" marR="33655" marT="28575" marB="2540"/>
                </a:tc>
                <a:tc>
                  <a:txBody>
                    <a:bodyPr/>
                    <a:lstStyle/>
                    <a:p>
                      <a:r>
                        <a:rPr lang="it-IT" sz="1400" b="1" kern="1200" dirty="0" smtClean="0">
                          <a:solidFill>
                            <a:schemeClr val="lt1"/>
                          </a:solidFill>
                          <a:effectLst/>
                          <a:latin typeface="+mn-lt"/>
                          <a:ea typeface="+mn-ea"/>
                          <a:cs typeface="+mn-cs"/>
                        </a:rPr>
                        <a:t>I Laboratori di formazione sul campo consistono in cicli di incontri </a:t>
                      </a:r>
                      <a:r>
                        <a:rPr lang="it-IT" sz="1400" b="1" u="sng" kern="1200" dirty="0" smtClean="0">
                          <a:solidFill>
                            <a:srgbClr val="FF0000"/>
                          </a:solidFill>
                          <a:effectLst/>
                          <a:latin typeface="+mn-lt"/>
                          <a:ea typeface="+mn-ea"/>
                          <a:cs typeface="+mn-cs"/>
                        </a:rPr>
                        <a:t>di tutoraggio, </a:t>
                      </a:r>
                      <a:r>
                        <a:rPr lang="it-IT" sz="1400" b="1" u="sng" kern="1200" dirty="0" err="1" smtClean="0">
                          <a:solidFill>
                            <a:srgbClr val="FF0000"/>
                          </a:solidFill>
                          <a:effectLst/>
                          <a:latin typeface="+mn-lt"/>
                          <a:ea typeface="+mn-ea"/>
                          <a:cs typeface="+mn-cs"/>
                        </a:rPr>
                        <a:t>mentoring</a:t>
                      </a:r>
                      <a:r>
                        <a:rPr lang="it-IT" sz="1400" b="1" u="sng" kern="1200" dirty="0" smtClean="0">
                          <a:solidFill>
                            <a:srgbClr val="FF0000"/>
                          </a:solidFill>
                          <a:effectLst/>
                          <a:latin typeface="+mn-lt"/>
                          <a:ea typeface="+mn-ea"/>
                          <a:cs typeface="+mn-cs"/>
                        </a:rPr>
                        <a:t>, </a:t>
                      </a:r>
                      <a:r>
                        <a:rPr lang="it-IT" sz="1400" b="1" u="sng" kern="1200" dirty="0" err="1" smtClean="0">
                          <a:solidFill>
                            <a:srgbClr val="FF0000"/>
                          </a:solidFill>
                          <a:effectLst/>
                          <a:latin typeface="+mn-lt"/>
                          <a:ea typeface="+mn-ea"/>
                          <a:cs typeface="+mn-cs"/>
                        </a:rPr>
                        <a:t>coaching</a:t>
                      </a:r>
                      <a:r>
                        <a:rPr lang="it-IT" sz="1400" b="1" u="sng" kern="1200" dirty="0" smtClean="0">
                          <a:solidFill>
                            <a:srgbClr val="FF0000"/>
                          </a:solidFill>
                          <a:effectLst/>
                          <a:latin typeface="+mn-lt"/>
                          <a:ea typeface="+mn-ea"/>
                          <a:cs typeface="+mn-cs"/>
                        </a:rPr>
                        <a:t>, supervisione, job </a:t>
                      </a:r>
                      <a:r>
                        <a:rPr lang="it-IT" sz="1400" b="1" u="sng" kern="1200" dirty="0" err="1" smtClean="0">
                          <a:solidFill>
                            <a:srgbClr val="FF0000"/>
                          </a:solidFill>
                          <a:effectLst/>
                          <a:latin typeface="+mn-lt"/>
                          <a:ea typeface="+mn-ea"/>
                          <a:cs typeface="+mn-cs"/>
                        </a:rPr>
                        <a:t>shadowing</a:t>
                      </a:r>
                      <a:r>
                        <a:rPr lang="it-IT" sz="1400" b="1" kern="1200" dirty="0" smtClean="0">
                          <a:solidFill>
                            <a:schemeClr val="lt1"/>
                          </a:solidFill>
                          <a:effectLst/>
                          <a:latin typeface="+mn-lt"/>
                          <a:ea typeface="+mn-ea"/>
                          <a:cs typeface="+mn-cs"/>
                        </a:rPr>
                        <a:t>, affiancamento all’utilizzo efficace delle tecnologie didattiche e delle metodologie didattiche innovative connesse, in contesti didattici reali o simulati all’interno di </a:t>
                      </a:r>
                      <a:r>
                        <a:rPr lang="it-IT" sz="1400" b="1" kern="1200" dirty="0" err="1" smtClean="0">
                          <a:solidFill>
                            <a:schemeClr val="lt1"/>
                          </a:solidFill>
                          <a:effectLst/>
                          <a:latin typeface="+mn-lt"/>
                          <a:ea typeface="+mn-ea"/>
                          <a:cs typeface="+mn-cs"/>
                        </a:rPr>
                        <a:t>setting</a:t>
                      </a:r>
                      <a:r>
                        <a:rPr lang="it-IT" sz="1400" b="1" kern="1200" dirty="0" smtClean="0">
                          <a:solidFill>
                            <a:schemeClr val="lt1"/>
                          </a:solidFill>
                          <a:effectLst/>
                          <a:latin typeface="+mn-lt"/>
                          <a:ea typeface="+mn-ea"/>
                          <a:cs typeface="+mn-cs"/>
                        </a:rPr>
                        <a:t> di apprendimento innovativi, anche in coerenza con la linea di investimento “Scuola 4.0”, con rilascio finale di specifica attestazione.</a:t>
                      </a:r>
                    </a:p>
                    <a:p>
                      <a:r>
                        <a:rPr lang="it-IT" sz="1400" b="1" kern="1200" dirty="0" smtClean="0">
                          <a:solidFill>
                            <a:schemeClr val="lt1"/>
                          </a:solidFill>
                          <a:effectLst/>
                          <a:latin typeface="+mn-lt"/>
                          <a:ea typeface="+mn-ea"/>
                          <a:cs typeface="+mn-cs"/>
                        </a:rPr>
                        <a:t>Gli incontri si svolgono in presenza. </a:t>
                      </a:r>
                      <a:endParaRPr lang="it-IT" sz="1400" b="1" kern="1200" dirty="0">
                        <a:solidFill>
                          <a:schemeClr val="lt1"/>
                        </a:solidFill>
                        <a:effectLst/>
                        <a:latin typeface="+mn-lt"/>
                        <a:ea typeface="+mn-ea"/>
                        <a:cs typeface="+mn-cs"/>
                      </a:endParaRPr>
                    </a:p>
                  </a:txBody>
                  <a:tcPr/>
                </a:tc>
                <a:extLst>
                  <a:ext uri="{0D108BD9-81ED-4DB2-BD59-A6C34878D82A}">
                    <a16:rowId xmlns:a16="http://schemas.microsoft.com/office/drawing/2014/main" val="1216559533"/>
                  </a:ext>
                </a:extLst>
              </a:tr>
            </a:tbl>
          </a:graphicData>
        </a:graphic>
      </p:graphicFrame>
    </p:spTree>
    <p:extLst>
      <p:ext uri="{BB962C8B-B14F-4D97-AF65-F5344CB8AC3E}">
        <p14:creationId xmlns:p14="http://schemas.microsoft.com/office/powerpoint/2010/main" val="415921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subTitle" idx="1"/>
          </p:nvPr>
        </p:nvSpPr>
        <p:spPr>
          <a:xfrm>
            <a:off x="328613" y="239713"/>
            <a:ext cx="11363325" cy="6170612"/>
          </a:xfrm>
        </p:spPr>
        <p:txBody>
          <a:bodyPr>
            <a:normAutofit/>
          </a:bodyPr>
          <a:lstStyle/>
          <a:p>
            <a:pPr algn="ctr"/>
            <a:r>
              <a:rPr lang="it-IT" sz="1600" b="1" dirty="0" smtClean="0">
                <a:solidFill>
                  <a:srgbClr val="FF0000"/>
                </a:solidFill>
              </a:rPr>
              <a:t>LE TIPOLOGIE DI ATTIVITÀ DI FORMAZIONE E LE OPZIONI SEMPLIFICATE DI COSTO </a:t>
            </a:r>
          </a:p>
        </p:txBody>
      </p:sp>
      <p:graphicFrame>
        <p:nvGraphicFramePr>
          <p:cNvPr id="5" name="Tabella 4"/>
          <p:cNvGraphicFramePr>
            <a:graphicFrameLocks noGrp="1"/>
          </p:cNvGraphicFramePr>
          <p:nvPr/>
        </p:nvGraphicFramePr>
        <p:xfrm>
          <a:off x="1500325" y="-6338067"/>
          <a:ext cx="5630001" cy="4117484"/>
        </p:xfrm>
        <a:graphic>
          <a:graphicData uri="http://schemas.openxmlformats.org/drawingml/2006/table">
            <a:tbl>
              <a:tblPr firstRow="1" firstCol="1" bandRow="1">
                <a:tableStyleId>{5C22544A-7EE6-4342-B048-85BDC9FD1C3A}</a:tableStyleId>
              </a:tblPr>
              <a:tblGrid>
                <a:gridCol w="1473831">
                  <a:extLst>
                    <a:ext uri="{9D8B030D-6E8A-4147-A177-3AD203B41FA5}">
                      <a16:colId xmlns:a16="http://schemas.microsoft.com/office/drawing/2014/main" val="2187210824"/>
                    </a:ext>
                  </a:extLst>
                </a:gridCol>
                <a:gridCol w="894113">
                  <a:extLst>
                    <a:ext uri="{9D8B030D-6E8A-4147-A177-3AD203B41FA5}">
                      <a16:colId xmlns:a16="http://schemas.microsoft.com/office/drawing/2014/main" val="3236162803"/>
                    </a:ext>
                  </a:extLst>
                </a:gridCol>
                <a:gridCol w="894113">
                  <a:extLst>
                    <a:ext uri="{9D8B030D-6E8A-4147-A177-3AD203B41FA5}">
                      <a16:colId xmlns:a16="http://schemas.microsoft.com/office/drawing/2014/main" val="2232691913"/>
                    </a:ext>
                  </a:extLst>
                </a:gridCol>
                <a:gridCol w="894113">
                  <a:extLst>
                    <a:ext uri="{9D8B030D-6E8A-4147-A177-3AD203B41FA5}">
                      <a16:colId xmlns:a16="http://schemas.microsoft.com/office/drawing/2014/main" val="1452554585"/>
                    </a:ext>
                  </a:extLst>
                </a:gridCol>
                <a:gridCol w="1473831">
                  <a:extLst>
                    <a:ext uri="{9D8B030D-6E8A-4147-A177-3AD203B41FA5}">
                      <a16:colId xmlns:a16="http://schemas.microsoft.com/office/drawing/2014/main" val="42692566"/>
                    </a:ext>
                  </a:extLst>
                </a:gridCol>
              </a:tblGrid>
              <a:tr h="31984">
                <a:tc gridSpan="2">
                  <a:txBody>
                    <a:bodyPr/>
                    <a:lstStyle/>
                    <a:p>
                      <a:pPr marL="635" marR="22860" indent="-6350" algn="l">
                        <a:lnSpc>
                          <a:spcPct val="107000"/>
                        </a:lnSpc>
                        <a:spcAft>
                          <a:spcPts val="0"/>
                        </a:spcAft>
                      </a:pPr>
                      <a:r>
                        <a:rPr lang="it-IT" sz="100">
                          <a:effectLst/>
                        </a:rPr>
                        <a:t>Tipologia attività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gridSpan="2">
                  <a:txBody>
                    <a:bodyPr/>
                    <a:lstStyle/>
                    <a:p>
                      <a:pPr marL="6350" marR="22860" indent="-6350" algn="l">
                        <a:lnSpc>
                          <a:spcPct val="107000"/>
                        </a:lnSpc>
                        <a:spcAft>
                          <a:spcPts val="0"/>
                        </a:spcAft>
                      </a:pPr>
                      <a:r>
                        <a:rPr lang="it-IT" sz="100">
                          <a:effectLst/>
                        </a:rPr>
                        <a:t>Descrizione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a:txBody>
                    <a:bodyPr/>
                    <a:lstStyle/>
                    <a:p>
                      <a:pPr marL="6350" marR="22860" indent="-6350" algn="just">
                        <a:lnSpc>
                          <a:spcPct val="103000"/>
                        </a:lnSpc>
                        <a:spcAft>
                          <a:spcPts val="24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0" marR="0" marT="0" marB="0" anchor="ctr"/>
                </a:tc>
                <a:extLst>
                  <a:ext uri="{0D108BD9-81ED-4DB2-BD59-A6C34878D82A}">
                    <a16:rowId xmlns:a16="http://schemas.microsoft.com/office/drawing/2014/main" val="3278384993"/>
                  </a:ext>
                </a:extLst>
              </a:tr>
              <a:tr h="2492166">
                <a:tc gridSpan="2">
                  <a:txBody>
                    <a:bodyPr/>
                    <a:lstStyle/>
                    <a:p>
                      <a:pPr marL="635" marR="22860" indent="-6350" algn="l">
                        <a:lnSpc>
                          <a:spcPct val="107000"/>
                        </a:lnSpc>
                        <a:spcAft>
                          <a:spcPts val="0"/>
                        </a:spcAft>
                      </a:pPr>
                      <a:r>
                        <a:rPr lang="it-IT" sz="100">
                          <a:effectLst/>
                        </a:rPr>
                        <a:t>Percorsi di formazione sulla transizione digitale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gridSpan="2">
                  <a:txBody>
                    <a:bodyPr/>
                    <a:lstStyle/>
                    <a:p>
                      <a:pPr marL="6350" marR="34290" indent="-6350" algn="just">
                        <a:lnSpc>
                          <a:spcPct val="98000"/>
                        </a:lnSpc>
                        <a:spcAft>
                          <a:spcPts val="0"/>
                        </a:spcAft>
                      </a:pPr>
                      <a:r>
                        <a:rPr lang="it-IT" sz="100">
                          <a:effectLst/>
                        </a:rPr>
                        <a:t>I Percorsi di formazione sulla transizione digitale sono erogati in presenza, on line o ibrida (in presenza e on line), in coerenza con i quadri di riferimento europei per le competenze digitali DigCompEdu e DigComp 2.2, con rilascio finale di specifica attestazione. </a:t>
                      </a:r>
                    </a:p>
                    <a:p>
                      <a:pPr marL="6350" marR="33020" indent="-6350" algn="just">
                        <a:lnSpc>
                          <a:spcPct val="98000"/>
                        </a:lnSpc>
                        <a:spcAft>
                          <a:spcPts val="0"/>
                        </a:spcAft>
                      </a:pPr>
                      <a:r>
                        <a:rPr lang="it-IT" sz="100">
                          <a:effectLst/>
                        </a:rPr>
                        <a:t>I Percorsi di formazione sulla transizione digitale sono erogati a gruppi di almeno 15 corsisti che conseguono l’attestato finale. I Percorsi di formazione possono essere articolati anche in più moduli o come ciclo articolato di seminari. </a:t>
                      </a:r>
                      <a:r>
                        <a:rPr lang="it-IT" sz="100" u="sng">
                          <a:effectLst/>
                          <a:uFill>
                            <a:solidFill>
                              <a:srgbClr val="000000"/>
                            </a:solidFill>
                          </a:uFill>
                        </a:rPr>
                        <a:t>Non rientrano, in tale ambito, i congressi o i convegni</a:t>
                      </a:r>
                      <a:r>
                        <a:rPr lang="it-IT" sz="100">
                          <a:effectLst/>
                        </a:rPr>
                        <a:t>. Ciascuna lezione è tenuta da un formatore esperto in possesso di competenze documentate circa la tematica del percorso, coadiuvato da un tutor. </a:t>
                      </a:r>
                    </a:p>
                    <a:p>
                      <a:pPr marL="6350" marR="22860" indent="-6350" algn="just">
                        <a:lnSpc>
                          <a:spcPct val="98000"/>
                        </a:lnSpc>
                        <a:spcAft>
                          <a:spcPts val="10"/>
                        </a:spcAft>
                      </a:pPr>
                      <a:r>
                        <a:rPr lang="it-IT" sz="100">
                          <a:effectLst/>
                        </a:rPr>
                        <a:t>Le azioni formative potranno essere svolte in presenza oppure on line (in modalità sincrona) o in modalità ibrida. </a:t>
                      </a:r>
                    </a:p>
                    <a:p>
                      <a:pPr marL="6350" marR="34290" indent="-6350" algn="just">
                        <a:lnSpc>
                          <a:spcPct val="107000"/>
                        </a:lnSpc>
                        <a:spcAft>
                          <a:spcPts val="0"/>
                        </a:spcAft>
                      </a:pPr>
                      <a:r>
                        <a:rPr lang="it-IT" sz="100">
                          <a:effectLst/>
                        </a:rPr>
                        <a:t>Le Unità di costo standard (UCS) sono pari a € 122,00 per la figura del docente ed € 34,00 per la figura del tutor. È riconosciuto, altresì, un importo pari al 40% dei costi diretti di personale dell’UCS per il rimborso degli altri costi sostenuti per l’organizzazione del percorso.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a:txBody>
                    <a:bodyPr/>
                    <a:lstStyle/>
                    <a:p>
                      <a:pPr marL="6350" marR="22860" indent="-6350" algn="just">
                        <a:lnSpc>
                          <a:spcPct val="103000"/>
                        </a:lnSpc>
                        <a:spcAft>
                          <a:spcPts val="24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0" marR="0" marT="0" marB="0" anchor="ctr"/>
                </a:tc>
                <a:extLst>
                  <a:ext uri="{0D108BD9-81ED-4DB2-BD59-A6C34878D82A}">
                    <a16:rowId xmlns:a16="http://schemas.microsoft.com/office/drawing/2014/main" val="4053894889"/>
                  </a:ext>
                </a:extLst>
              </a:tr>
              <a:tr h="1211340">
                <a:tc gridSpan="2">
                  <a:txBody>
                    <a:bodyPr/>
                    <a:lstStyle/>
                    <a:p>
                      <a:pPr marL="635" marR="22860" indent="-6350" algn="just">
                        <a:lnSpc>
                          <a:spcPct val="107000"/>
                        </a:lnSpc>
                        <a:spcAft>
                          <a:spcPts val="0"/>
                        </a:spcAft>
                      </a:pPr>
                      <a:r>
                        <a:rPr lang="it-IT" sz="100">
                          <a:effectLst/>
                        </a:rPr>
                        <a:t>Laboratori di formazione sul campo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gridSpan="2">
                  <a:txBody>
                    <a:bodyPr/>
                    <a:lstStyle/>
                    <a:p>
                      <a:pPr marL="6350" marR="34290" indent="-6350" algn="just">
                        <a:lnSpc>
                          <a:spcPct val="107000"/>
                        </a:lnSpc>
                        <a:spcAft>
                          <a:spcPts val="0"/>
                        </a:spcAft>
                      </a:pPr>
                      <a:r>
                        <a:rPr lang="it-IT" sz="100">
                          <a:effectLst/>
                        </a:rPr>
                        <a:t>I Laboratori di formazione sul campo consistono in cicli di incontri di tutoraggio, mentoring, coaching, supervisione, job shadowing, affiancamento all’utilizzo efficace delle tecnologie didattiche e delle metodologie didattiche innovative connesse, in contesti didattici reali o simulati all’interno di setting di apprendimento innovativi, anche in coerenza con la linea di investimento “Scuola 4.0”, con rilascio finale di specifica attestazione. Gli incontri si svolgono in presenza.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nchor="b"/>
                </a:tc>
                <a:tc hMerge="1">
                  <a:txBody>
                    <a:bodyPr/>
                    <a:lstStyle/>
                    <a:p>
                      <a:endParaRPr lang="it-IT"/>
                    </a:p>
                  </a:txBody>
                  <a:tcPr/>
                </a:tc>
                <a:tc>
                  <a:txBody>
                    <a:bodyPr/>
                    <a:lstStyle/>
                    <a:p>
                      <a:pPr marL="6350" marR="22860" indent="-6350" algn="just">
                        <a:lnSpc>
                          <a:spcPct val="103000"/>
                        </a:lnSpc>
                        <a:spcAft>
                          <a:spcPts val="24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0" marR="0" marT="0" marB="0" anchor="ctr"/>
                </a:tc>
                <a:extLst>
                  <a:ext uri="{0D108BD9-81ED-4DB2-BD59-A6C34878D82A}">
                    <a16:rowId xmlns:a16="http://schemas.microsoft.com/office/drawing/2014/main" val="2597363918"/>
                  </a:ext>
                </a:extLst>
              </a:tr>
              <a:tr h="47163">
                <a:tc>
                  <a:txBody>
                    <a:bodyPr/>
                    <a:lstStyle/>
                    <a:p>
                      <a:pPr marL="6350" marR="22860" indent="-6350" algn="just">
                        <a:lnSpc>
                          <a:spcPct val="103000"/>
                        </a:lnSpc>
                        <a:spcAft>
                          <a:spcPts val="24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0" marR="0" marT="0" marB="0" anchor="ctr"/>
                </a:tc>
                <a:tc gridSpan="2">
                  <a:txBody>
                    <a:bodyPr/>
                    <a:lstStyle/>
                    <a:p>
                      <a:pPr marL="6350" marR="22860" indent="-6350" algn="l">
                        <a:lnSpc>
                          <a:spcPct val="107000"/>
                        </a:lnSpc>
                        <a:spcAft>
                          <a:spcPts val="80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gridSpan="2">
                  <a:txBody>
                    <a:bodyPr/>
                    <a:lstStyle/>
                    <a:p>
                      <a:pPr marL="6350" marR="33020" indent="-6350" algn="just">
                        <a:lnSpc>
                          <a:spcPct val="98000"/>
                        </a:lnSpc>
                        <a:spcAft>
                          <a:spcPts val="300"/>
                        </a:spcAft>
                      </a:pPr>
                      <a:r>
                        <a:rPr lang="it-IT" sz="100">
                          <a:effectLst/>
                        </a:rPr>
                        <a:t>I Laboratori di formazione sul campo sono erogati a gruppi di almeno 5 unità che conseguono l’attestato finale. I Laboratori possono essere articolati in più incontri o come ciclo di workshop. Ciascun incontro è tenuto da un formatore esperto in possesso di competenze digitali e didattiche documentate, coadiuvato da un tutor. </a:t>
                      </a:r>
                    </a:p>
                    <a:p>
                      <a:pPr marL="6350" marR="35560" indent="-6350" algn="just">
                        <a:lnSpc>
                          <a:spcPct val="99000"/>
                        </a:lnSpc>
                        <a:spcAft>
                          <a:spcPts val="295"/>
                        </a:spcAft>
                      </a:pPr>
                      <a:r>
                        <a:rPr lang="it-IT" sz="100">
                          <a:effectLst/>
                        </a:rPr>
                        <a:t>Le Unità di costo standard (UCS) sono pari a € 122,00 per la figura del docente ed € 34,00 per la figura del tutor. È riconosciuto, altresì, un importo pari al 40% dei costi diretti di personale dell’UCS per il rimborso degli altri costi sostenuti per l’organizzazione del percorso. </a:t>
                      </a:r>
                    </a:p>
                    <a:p>
                      <a:pPr marL="6350" marR="22860" indent="-6350" algn="l">
                        <a:lnSpc>
                          <a:spcPct val="107000"/>
                        </a:lnSpc>
                        <a:spcAft>
                          <a:spcPts val="0"/>
                        </a:spcAft>
                      </a:pPr>
                      <a:r>
                        <a:rPr lang="it-IT" sz="100">
                          <a:effectLst/>
                        </a:rPr>
                        <a:t>Il costo per lo svolgimento di questa attività deve essere almeno pari al 30% del totale del finanziamento del progetto.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nchor="b"/>
                </a:tc>
                <a:tc hMerge="1">
                  <a:txBody>
                    <a:bodyPr/>
                    <a:lstStyle/>
                    <a:p>
                      <a:endParaRPr lang="it-IT"/>
                    </a:p>
                  </a:txBody>
                  <a:tcPr/>
                </a:tc>
                <a:extLst>
                  <a:ext uri="{0D108BD9-81ED-4DB2-BD59-A6C34878D82A}">
                    <a16:rowId xmlns:a16="http://schemas.microsoft.com/office/drawing/2014/main" val="1545584909"/>
                  </a:ext>
                </a:extLst>
              </a:tr>
              <a:tr h="103547">
                <a:tc>
                  <a:txBody>
                    <a:bodyPr/>
                    <a:lstStyle/>
                    <a:p>
                      <a:pPr marL="6350" marR="22860" indent="-6350" algn="just">
                        <a:lnSpc>
                          <a:spcPct val="103000"/>
                        </a:lnSpc>
                        <a:spcAft>
                          <a:spcPts val="24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0" marR="0" marT="0" marB="0" anchor="ctr"/>
                </a:tc>
                <a:tc gridSpan="2">
                  <a:txBody>
                    <a:bodyPr/>
                    <a:lstStyle/>
                    <a:p>
                      <a:pPr marL="6350" marR="22860" indent="-6350" algn="l">
                        <a:lnSpc>
                          <a:spcPct val="107000"/>
                        </a:lnSpc>
                        <a:spcAft>
                          <a:spcPts val="0"/>
                        </a:spcAft>
                      </a:pPr>
                      <a:r>
                        <a:rPr lang="it-IT" sz="100">
                          <a:effectLst/>
                        </a:rPr>
                        <a:t>Comunità di pratiche per l’apprendimento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gridSpan="2">
                  <a:txBody>
                    <a:bodyPr/>
                    <a:lstStyle/>
                    <a:p>
                      <a:pPr marL="6350" marR="33655" indent="-6350" algn="just">
                        <a:lnSpc>
                          <a:spcPct val="98000"/>
                        </a:lnSpc>
                        <a:spcAft>
                          <a:spcPts val="300"/>
                        </a:spcAft>
                      </a:pPr>
                      <a:r>
                        <a:rPr lang="it-IT" sz="100" dirty="0">
                          <a:effectLst/>
                        </a:rPr>
                        <a:t>All’interno di ciascuna istituzione scolastica beneficiaria è attivata una Comunità di pratiche per l’apprendimento, animata da un gruppo di formatori tutor interni, anche integrato da esperti esterni, con il compito di promuovere la ricerca, la produzione, la condivisione, lo scambio dei contenuti didattici digitali, delle strategie, delle metodologie e delle pratiche innovative di transizione digitale all’interno della scuola, sia di tipo didattico (docenti) che organizzativo-amministrativo (dirigenti, DSGA, personale ATA), l’apprendimento fra pari (</a:t>
                      </a:r>
                      <a:r>
                        <a:rPr lang="it-IT" sz="100" dirty="0" err="1">
                          <a:effectLst/>
                        </a:rPr>
                        <a:t>peer</a:t>
                      </a:r>
                      <a:r>
                        <a:rPr lang="it-IT" sz="100" dirty="0">
                          <a:effectLst/>
                        </a:rPr>
                        <a:t> </a:t>
                      </a:r>
                      <a:r>
                        <a:rPr lang="it-IT" sz="100" dirty="0" err="1">
                          <a:effectLst/>
                        </a:rPr>
                        <a:t>learning</a:t>
                      </a:r>
                      <a:r>
                        <a:rPr lang="it-IT" sz="100" dirty="0">
                          <a:effectLst/>
                        </a:rPr>
                        <a:t>), lo sviluppo professionale continuo, l’aggiornamento dei docenti e del personale amministrativo con la progettazione e la gestione di programmi mirati, lo sviluppo di un curricolo scolastico orientato alle competenze digitali, tramite apposite sessioni collaborative (edizioni) e di ricerca sulla base di obiettivi comuni di innovazione scolastica.  </a:t>
                      </a:r>
                    </a:p>
                    <a:p>
                      <a:pPr marL="6350" marR="33655" indent="-6350" algn="just">
                        <a:lnSpc>
                          <a:spcPct val="98000"/>
                        </a:lnSpc>
                        <a:spcAft>
                          <a:spcPts val="300"/>
                        </a:spcAft>
                      </a:pPr>
                      <a:r>
                        <a:rPr lang="it-IT" sz="100" dirty="0">
                          <a:effectLst/>
                        </a:rPr>
                        <a:t>La Comunità di pratiche per l’apprendimento può favorire il raccordo, anche tramite tavoli di lavoro congiunti, con le altre scuole a livello locale, regionale o nazionale per lo scambio di buone pratiche.  </a:t>
                      </a:r>
                    </a:p>
                    <a:p>
                      <a:pPr marL="6350" marR="22860" indent="-6350" algn="just">
                        <a:lnSpc>
                          <a:spcPct val="98000"/>
                        </a:lnSpc>
                        <a:spcAft>
                          <a:spcPts val="300"/>
                        </a:spcAft>
                      </a:pPr>
                      <a:r>
                        <a:rPr lang="it-IT" sz="100" dirty="0">
                          <a:effectLst/>
                        </a:rPr>
                        <a:t>I partecipanti alla Comunità sono formatori tutor interni e/o esterni competenti nel settore dell’innovazione didattica e digitale.  </a:t>
                      </a:r>
                    </a:p>
                    <a:p>
                      <a:pPr marL="6350" marR="33020" indent="-6350" algn="just">
                        <a:lnSpc>
                          <a:spcPct val="99000"/>
                        </a:lnSpc>
                        <a:spcAft>
                          <a:spcPts val="295"/>
                        </a:spcAft>
                      </a:pPr>
                      <a:r>
                        <a:rPr lang="it-IT" sz="100" dirty="0">
                          <a:effectLst/>
                        </a:rPr>
                        <a:t>L’UCS relativa alla remunerazione dei costi per il personale componente del gruppo di lavoro della Comunità di pratiche per l’apprendimento è complessivamente pari a 34,00 €/h per ciascuna figura.  </a:t>
                      </a:r>
                    </a:p>
                    <a:p>
                      <a:pPr marL="6350" marR="22860" indent="-6350" algn="just">
                        <a:lnSpc>
                          <a:spcPct val="107000"/>
                        </a:lnSpc>
                        <a:spcAft>
                          <a:spcPts val="0"/>
                        </a:spcAft>
                      </a:pPr>
                      <a:r>
                        <a:rPr lang="it-IT" sz="100" dirty="0">
                          <a:effectLst/>
                        </a:rPr>
                        <a:t>Il costo complessivo per lo svolgimento di questa attività non può superare il 20% del totale del finanziamento del progetto. </a:t>
                      </a:r>
                      <a:endParaRPr lang="it-IT" sz="100" dirty="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extLst>
                  <a:ext uri="{0D108BD9-81ED-4DB2-BD59-A6C34878D82A}">
                    <a16:rowId xmlns:a16="http://schemas.microsoft.com/office/drawing/2014/main" val="1190581202"/>
                  </a:ext>
                </a:extLst>
              </a:tr>
            </a:tbl>
          </a:graphicData>
        </a:graphic>
      </p:graphicFrame>
      <p:graphicFrame>
        <p:nvGraphicFramePr>
          <p:cNvPr id="10" name="Tabella 9"/>
          <p:cNvGraphicFramePr>
            <a:graphicFrameLocks noGrp="1"/>
          </p:cNvGraphicFramePr>
          <p:nvPr>
            <p:extLst>
              <p:ext uri="{D42A27DB-BD31-4B8C-83A1-F6EECF244321}">
                <p14:modId xmlns:p14="http://schemas.microsoft.com/office/powerpoint/2010/main" val="2263224580"/>
              </p:ext>
            </p:extLst>
          </p:nvPr>
        </p:nvGraphicFramePr>
        <p:xfrm>
          <a:off x="559292" y="745724"/>
          <a:ext cx="11514337" cy="2467993"/>
        </p:xfrm>
        <a:graphic>
          <a:graphicData uri="http://schemas.openxmlformats.org/drawingml/2006/table">
            <a:tbl>
              <a:tblPr firstRow="1" bandRow="1">
                <a:tableStyleId>{5C22544A-7EE6-4342-B048-85BDC9FD1C3A}</a:tableStyleId>
              </a:tblPr>
              <a:tblGrid>
                <a:gridCol w="2161379">
                  <a:extLst>
                    <a:ext uri="{9D8B030D-6E8A-4147-A177-3AD203B41FA5}">
                      <a16:colId xmlns:a16="http://schemas.microsoft.com/office/drawing/2014/main" val="304963289"/>
                    </a:ext>
                  </a:extLst>
                </a:gridCol>
                <a:gridCol w="9352958">
                  <a:extLst>
                    <a:ext uri="{9D8B030D-6E8A-4147-A177-3AD203B41FA5}">
                      <a16:colId xmlns:a16="http://schemas.microsoft.com/office/drawing/2014/main" val="1726535061"/>
                    </a:ext>
                  </a:extLst>
                </a:gridCol>
              </a:tblGrid>
              <a:tr h="2467993">
                <a:tc>
                  <a:txBody>
                    <a:bodyPr/>
                    <a:lstStyle/>
                    <a:p>
                      <a:pPr marL="0" marR="22860" lvl="0" indent="-6350" algn="l" defTabSz="457200" rtl="0" eaLnBrk="1" fontAlgn="auto" latinLnBrk="0" hangingPunct="1">
                        <a:lnSpc>
                          <a:spcPct val="107000"/>
                        </a:lnSpc>
                        <a:spcBef>
                          <a:spcPts val="0"/>
                        </a:spcBef>
                        <a:spcAft>
                          <a:spcPts val="0"/>
                        </a:spcAft>
                        <a:buClrTx/>
                        <a:buSzTx/>
                        <a:buFontTx/>
                        <a:buNone/>
                        <a:tabLst/>
                        <a:defRPr/>
                      </a:pPr>
                      <a:r>
                        <a:rPr lang="it-IT" sz="1400" b="1" kern="1200" dirty="0" smtClean="0">
                          <a:solidFill>
                            <a:srgbClr val="FFFF00"/>
                          </a:solidFill>
                          <a:effectLst/>
                          <a:latin typeface="+mn-lt"/>
                          <a:ea typeface="+mn-ea"/>
                          <a:cs typeface="+mn-cs"/>
                        </a:rPr>
                        <a:t>Laboratori di formazione sul campo </a:t>
                      </a:r>
                    </a:p>
                    <a:p>
                      <a:pPr marL="0" marR="22860" indent="-6350" algn="l" defTabSz="457200" rtl="0" eaLnBrk="1" latinLnBrk="0" hangingPunct="1">
                        <a:lnSpc>
                          <a:spcPct val="107000"/>
                        </a:lnSpc>
                        <a:spcAft>
                          <a:spcPts val="0"/>
                        </a:spcAft>
                      </a:pPr>
                      <a:endParaRPr lang="it-IT" sz="1400" b="1" kern="1200" dirty="0">
                        <a:solidFill>
                          <a:schemeClr val="lt1"/>
                        </a:solidFill>
                        <a:effectLst/>
                        <a:latin typeface="+mn-lt"/>
                        <a:ea typeface="+mn-ea"/>
                        <a:cs typeface="+mn-cs"/>
                      </a:endParaRPr>
                    </a:p>
                  </a:txBody>
                  <a:tcPr marL="68580" marR="33655" marT="28575" marB="2540"/>
                </a:tc>
                <a:tc>
                  <a:txBody>
                    <a:bodyPr/>
                    <a:lstStyle/>
                    <a:p>
                      <a:r>
                        <a:rPr lang="it-IT" sz="1400" b="1" kern="1200" dirty="0" smtClean="0">
                          <a:solidFill>
                            <a:schemeClr val="lt1"/>
                          </a:solidFill>
                          <a:effectLst/>
                          <a:latin typeface="+mn-lt"/>
                          <a:ea typeface="+mn-ea"/>
                          <a:cs typeface="+mn-cs"/>
                        </a:rPr>
                        <a:t>I Laboratori di formazione sul campo sono erogati </a:t>
                      </a:r>
                      <a:r>
                        <a:rPr lang="it-IT" sz="1400" b="1" kern="1200" dirty="0" smtClean="0">
                          <a:solidFill>
                            <a:srgbClr val="FF0000"/>
                          </a:solidFill>
                          <a:effectLst>
                            <a:outerShdw blurRad="38100" dist="38100" dir="2700000" algn="tl">
                              <a:srgbClr val="000000">
                                <a:alpha val="43137"/>
                              </a:srgbClr>
                            </a:outerShdw>
                          </a:effectLst>
                          <a:latin typeface="+mn-lt"/>
                          <a:ea typeface="+mn-ea"/>
                          <a:cs typeface="+mn-cs"/>
                        </a:rPr>
                        <a:t>a gruppi di almeno 5 unità </a:t>
                      </a:r>
                      <a:r>
                        <a:rPr lang="it-IT" sz="1400" b="1" kern="1200" dirty="0" smtClean="0">
                          <a:solidFill>
                            <a:schemeClr val="lt1"/>
                          </a:solidFill>
                          <a:effectLst/>
                          <a:latin typeface="+mn-lt"/>
                          <a:ea typeface="+mn-ea"/>
                          <a:cs typeface="+mn-cs"/>
                        </a:rPr>
                        <a:t>che conseguono l’attestato finale. </a:t>
                      </a:r>
                    </a:p>
                    <a:p>
                      <a:r>
                        <a:rPr lang="it-IT" sz="1400" b="1" kern="1200" dirty="0" smtClean="0">
                          <a:solidFill>
                            <a:schemeClr val="lt1"/>
                          </a:solidFill>
                          <a:effectLst/>
                          <a:latin typeface="+mn-lt"/>
                          <a:ea typeface="+mn-ea"/>
                          <a:cs typeface="+mn-cs"/>
                        </a:rPr>
                        <a:t>I Laboratori possono essere articolati in più incontri o </a:t>
                      </a:r>
                      <a:r>
                        <a:rPr lang="it-IT" sz="1400" b="1" kern="1200" dirty="0" smtClean="0">
                          <a:solidFill>
                            <a:srgbClr val="FF0000"/>
                          </a:solidFill>
                          <a:effectLst>
                            <a:outerShdw blurRad="38100" dist="38100" dir="2700000" algn="tl">
                              <a:srgbClr val="000000">
                                <a:alpha val="43137"/>
                              </a:srgbClr>
                            </a:outerShdw>
                          </a:effectLst>
                          <a:latin typeface="+mn-lt"/>
                          <a:ea typeface="+mn-ea"/>
                          <a:cs typeface="+mn-cs"/>
                        </a:rPr>
                        <a:t>come ciclo di workshop</a:t>
                      </a:r>
                      <a:r>
                        <a:rPr lang="it-IT" sz="1400" b="1" kern="1200" dirty="0" smtClean="0">
                          <a:solidFill>
                            <a:schemeClr val="lt1"/>
                          </a:solidFill>
                          <a:effectLst/>
                          <a:latin typeface="+mn-lt"/>
                          <a:ea typeface="+mn-ea"/>
                          <a:cs typeface="+mn-cs"/>
                        </a:rPr>
                        <a:t>. </a:t>
                      </a:r>
                    </a:p>
                    <a:p>
                      <a:r>
                        <a:rPr lang="it-IT" sz="1400" b="1" kern="1200" dirty="0" smtClean="0">
                          <a:solidFill>
                            <a:schemeClr val="lt1"/>
                          </a:solidFill>
                          <a:effectLst/>
                          <a:latin typeface="+mn-lt"/>
                          <a:ea typeface="+mn-ea"/>
                          <a:cs typeface="+mn-cs"/>
                        </a:rPr>
                        <a:t>Ciascun incontro è tenuto da un formatore esperto in possesso di competenze digitali e didattiche documentate, coadiuvato da un tutor. </a:t>
                      </a:r>
                    </a:p>
                    <a:p>
                      <a:r>
                        <a:rPr lang="it-IT" sz="1400" b="1" kern="1200" dirty="0" smtClean="0">
                          <a:solidFill>
                            <a:schemeClr val="lt1"/>
                          </a:solidFill>
                          <a:effectLst/>
                          <a:latin typeface="+mn-lt"/>
                          <a:ea typeface="+mn-ea"/>
                          <a:cs typeface="+mn-cs"/>
                        </a:rPr>
                        <a:t>Le Unità di costo standard (UCS) sono </a:t>
                      </a:r>
                      <a:r>
                        <a:rPr lang="it-IT" sz="1400" b="1" kern="1200" dirty="0" smtClean="0">
                          <a:solidFill>
                            <a:srgbClr val="FF0000"/>
                          </a:solidFill>
                          <a:effectLst>
                            <a:outerShdw blurRad="38100" dist="38100" dir="2700000" algn="tl">
                              <a:srgbClr val="000000">
                                <a:alpha val="43137"/>
                              </a:srgbClr>
                            </a:outerShdw>
                          </a:effectLst>
                          <a:latin typeface="+mn-lt"/>
                          <a:ea typeface="+mn-ea"/>
                          <a:cs typeface="+mn-cs"/>
                        </a:rPr>
                        <a:t>pari a € 122,00 per la figura del docente </a:t>
                      </a:r>
                      <a:r>
                        <a:rPr lang="it-IT" sz="1400" b="1" kern="1200" dirty="0" smtClean="0">
                          <a:solidFill>
                            <a:schemeClr val="lt1"/>
                          </a:solidFill>
                          <a:effectLst/>
                          <a:latin typeface="+mn-lt"/>
                          <a:ea typeface="+mn-ea"/>
                          <a:cs typeface="+mn-cs"/>
                        </a:rPr>
                        <a:t>ed </a:t>
                      </a:r>
                      <a:r>
                        <a:rPr lang="it-IT" sz="1400" b="1" kern="1200" dirty="0" smtClean="0">
                          <a:solidFill>
                            <a:srgbClr val="FF0000"/>
                          </a:solidFill>
                          <a:effectLst>
                            <a:outerShdw blurRad="38100" dist="38100" dir="2700000" algn="tl">
                              <a:srgbClr val="000000">
                                <a:alpha val="43137"/>
                              </a:srgbClr>
                            </a:outerShdw>
                          </a:effectLst>
                          <a:latin typeface="+mn-lt"/>
                          <a:ea typeface="+mn-ea"/>
                          <a:cs typeface="+mn-cs"/>
                        </a:rPr>
                        <a:t>€ 34,00 per la figura del tutor. </a:t>
                      </a:r>
                    </a:p>
                    <a:p>
                      <a:r>
                        <a:rPr lang="it-IT" sz="1400" b="1" kern="1200" dirty="0" smtClean="0">
                          <a:solidFill>
                            <a:schemeClr val="lt1"/>
                          </a:solidFill>
                          <a:effectLst/>
                          <a:latin typeface="+mn-lt"/>
                          <a:ea typeface="+mn-ea"/>
                          <a:cs typeface="+mn-cs"/>
                        </a:rPr>
                        <a:t>È riconosciuto, altresì, un importo pari </a:t>
                      </a:r>
                      <a:r>
                        <a:rPr lang="it-IT" sz="1400" b="1" kern="1200" dirty="0" smtClean="0">
                          <a:solidFill>
                            <a:srgbClr val="FF0000"/>
                          </a:solidFill>
                          <a:effectLst>
                            <a:outerShdw blurRad="38100" dist="38100" dir="2700000" algn="tl">
                              <a:srgbClr val="000000">
                                <a:alpha val="43137"/>
                              </a:srgbClr>
                            </a:outerShdw>
                          </a:effectLst>
                          <a:latin typeface="+mn-lt"/>
                          <a:ea typeface="+mn-ea"/>
                          <a:cs typeface="+mn-cs"/>
                        </a:rPr>
                        <a:t>al 40% dei costi </a:t>
                      </a:r>
                      <a:r>
                        <a:rPr lang="it-IT" sz="1400" b="1" kern="1200" dirty="0" smtClean="0">
                          <a:solidFill>
                            <a:schemeClr val="lt1"/>
                          </a:solidFill>
                          <a:effectLst/>
                          <a:latin typeface="+mn-lt"/>
                          <a:ea typeface="+mn-ea"/>
                          <a:cs typeface="+mn-cs"/>
                        </a:rPr>
                        <a:t>diretti di personale dell’UCS per il rimborso degli altri costi sostenuti per l’organizzazione del percorso. </a:t>
                      </a:r>
                    </a:p>
                    <a:p>
                      <a:r>
                        <a:rPr lang="it-IT" sz="1400" b="1" kern="1200" dirty="0" smtClean="0">
                          <a:solidFill>
                            <a:schemeClr val="lt1"/>
                          </a:solidFill>
                          <a:effectLst/>
                          <a:latin typeface="+mn-lt"/>
                          <a:ea typeface="+mn-ea"/>
                          <a:cs typeface="+mn-cs"/>
                        </a:rPr>
                        <a:t>Il costo per lo svolgimento di questa attività deve essere almeno pari </a:t>
                      </a:r>
                      <a:r>
                        <a:rPr lang="it-IT" sz="1400" b="1" kern="1200" dirty="0" smtClean="0">
                          <a:solidFill>
                            <a:srgbClr val="FF0000"/>
                          </a:solidFill>
                          <a:effectLst>
                            <a:outerShdw blurRad="38100" dist="38100" dir="2700000" algn="tl">
                              <a:srgbClr val="000000">
                                <a:alpha val="43137"/>
                              </a:srgbClr>
                            </a:outerShdw>
                          </a:effectLst>
                          <a:latin typeface="+mn-lt"/>
                          <a:ea typeface="+mn-ea"/>
                          <a:cs typeface="+mn-cs"/>
                        </a:rPr>
                        <a:t>al 30% </a:t>
                      </a:r>
                      <a:r>
                        <a:rPr lang="it-IT" sz="1400" b="1" kern="1200" dirty="0" smtClean="0">
                          <a:solidFill>
                            <a:schemeClr val="lt1"/>
                          </a:solidFill>
                          <a:effectLst/>
                          <a:latin typeface="+mn-lt"/>
                          <a:ea typeface="+mn-ea"/>
                          <a:cs typeface="+mn-cs"/>
                        </a:rPr>
                        <a:t>del totale del finanziamento del progetto. </a:t>
                      </a:r>
                      <a:endParaRPr lang="it-IT" sz="1400" b="1" kern="1200" dirty="0">
                        <a:solidFill>
                          <a:schemeClr val="lt1"/>
                        </a:solidFill>
                        <a:effectLst/>
                        <a:latin typeface="+mn-lt"/>
                        <a:ea typeface="+mn-ea"/>
                        <a:cs typeface="+mn-cs"/>
                      </a:endParaRPr>
                    </a:p>
                  </a:txBody>
                  <a:tcPr/>
                </a:tc>
                <a:extLst>
                  <a:ext uri="{0D108BD9-81ED-4DB2-BD59-A6C34878D82A}">
                    <a16:rowId xmlns:a16="http://schemas.microsoft.com/office/drawing/2014/main" val="1216559533"/>
                  </a:ext>
                </a:extLst>
              </a:tr>
            </a:tbl>
          </a:graphicData>
        </a:graphic>
      </p:graphicFrame>
      <p:graphicFrame>
        <p:nvGraphicFramePr>
          <p:cNvPr id="11" name="Tabella 10"/>
          <p:cNvGraphicFramePr>
            <a:graphicFrameLocks noGrp="1"/>
          </p:cNvGraphicFramePr>
          <p:nvPr>
            <p:extLst>
              <p:ext uri="{D42A27DB-BD31-4B8C-83A1-F6EECF244321}">
                <p14:modId xmlns:p14="http://schemas.microsoft.com/office/powerpoint/2010/main" val="3430548475"/>
              </p:ext>
            </p:extLst>
          </p:nvPr>
        </p:nvGraphicFramePr>
        <p:xfrm>
          <a:off x="559292" y="3395709"/>
          <a:ext cx="11514337" cy="3462291"/>
        </p:xfrm>
        <a:graphic>
          <a:graphicData uri="http://schemas.openxmlformats.org/drawingml/2006/table">
            <a:tbl>
              <a:tblPr firstRow="1" bandRow="1">
                <a:tableStyleId>{5C22544A-7EE6-4342-B048-85BDC9FD1C3A}</a:tableStyleId>
              </a:tblPr>
              <a:tblGrid>
                <a:gridCol w="2118428">
                  <a:extLst>
                    <a:ext uri="{9D8B030D-6E8A-4147-A177-3AD203B41FA5}">
                      <a16:colId xmlns:a16="http://schemas.microsoft.com/office/drawing/2014/main" val="304963289"/>
                    </a:ext>
                  </a:extLst>
                </a:gridCol>
                <a:gridCol w="9395909">
                  <a:extLst>
                    <a:ext uri="{9D8B030D-6E8A-4147-A177-3AD203B41FA5}">
                      <a16:colId xmlns:a16="http://schemas.microsoft.com/office/drawing/2014/main" val="1726535061"/>
                    </a:ext>
                  </a:extLst>
                </a:gridCol>
              </a:tblGrid>
              <a:tr h="3462291">
                <a:tc>
                  <a:txBody>
                    <a:bodyPr/>
                    <a:lstStyle/>
                    <a:p>
                      <a:pPr marL="0" marR="22860" indent="-6350" algn="l" defTabSz="457200" rtl="0" eaLnBrk="1" latinLnBrk="0" hangingPunct="1">
                        <a:lnSpc>
                          <a:spcPct val="107000"/>
                        </a:lnSpc>
                        <a:spcAft>
                          <a:spcPts val="0"/>
                        </a:spcAft>
                      </a:pPr>
                      <a:r>
                        <a:rPr lang="it-IT" sz="1400" b="1" kern="1200" dirty="0" smtClean="0">
                          <a:solidFill>
                            <a:srgbClr val="FFFF00"/>
                          </a:solidFill>
                          <a:effectLst/>
                          <a:latin typeface="+mn-lt"/>
                          <a:ea typeface="+mn-ea"/>
                          <a:cs typeface="+mn-cs"/>
                        </a:rPr>
                        <a:t>Comunità di pratiche per l’apprendimento </a:t>
                      </a:r>
                      <a:endParaRPr lang="it-IT" sz="1400" b="1" kern="1200" dirty="0">
                        <a:solidFill>
                          <a:srgbClr val="FFFF00"/>
                        </a:solidFill>
                        <a:effectLst/>
                        <a:latin typeface="+mn-lt"/>
                        <a:ea typeface="+mn-ea"/>
                        <a:cs typeface="+mn-cs"/>
                      </a:endParaRPr>
                    </a:p>
                  </a:txBody>
                  <a:tcPr marL="68580" marR="33655" marT="28575" marB="2540"/>
                </a:tc>
                <a:tc>
                  <a:txBody>
                    <a:bodyPr/>
                    <a:lstStyle/>
                    <a:p>
                      <a:r>
                        <a:rPr lang="it-IT" sz="1400" b="1" kern="1200" dirty="0" smtClean="0">
                          <a:solidFill>
                            <a:schemeClr val="lt1"/>
                          </a:solidFill>
                          <a:effectLst/>
                          <a:latin typeface="+mn-lt"/>
                          <a:ea typeface="+mn-ea"/>
                          <a:cs typeface="+mn-cs"/>
                        </a:rPr>
                        <a:t>All’interno di ciascuna istituzione scolastica beneficiaria è attivata una Comunità di pratiche per l’apprendimento, animata da </a:t>
                      </a:r>
                      <a:r>
                        <a:rPr lang="it-IT" sz="1400" b="1" kern="1200" dirty="0" smtClean="0">
                          <a:solidFill>
                            <a:srgbClr val="FF0000"/>
                          </a:solidFill>
                          <a:effectLst/>
                          <a:latin typeface="+mn-lt"/>
                          <a:ea typeface="+mn-ea"/>
                          <a:cs typeface="+mn-cs"/>
                        </a:rPr>
                        <a:t>un gruppo di formatori tutor interni</a:t>
                      </a:r>
                      <a:r>
                        <a:rPr lang="it-IT" sz="1400" b="1" kern="1200" dirty="0" smtClean="0">
                          <a:solidFill>
                            <a:schemeClr val="lt1"/>
                          </a:solidFill>
                          <a:effectLst/>
                          <a:latin typeface="+mn-lt"/>
                          <a:ea typeface="+mn-ea"/>
                          <a:cs typeface="+mn-cs"/>
                        </a:rPr>
                        <a:t>, anche </a:t>
                      </a:r>
                      <a:r>
                        <a:rPr lang="it-IT" sz="1400" b="1" kern="1200" dirty="0" smtClean="0">
                          <a:solidFill>
                            <a:srgbClr val="FF0000"/>
                          </a:solidFill>
                          <a:effectLst/>
                          <a:latin typeface="+mn-lt"/>
                          <a:ea typeface="+mn-ea"/>
                          <a:cs typeface="+mn-cs"/>
                        </a:rPr>
                        <a:t>integrato da esperti esterni</a:t>
                      </a:r>
                      <a:r>
                        <a:rPr lang="it-IT" sz="1400" b="1" kern="1200" dirty="0" smtClean="0">
                          <a:solidFill>
                            <a:schemeClr val="lt1"/>
                          </a:solidFill>
                          <a:effectLst/>
                          <a:latin typeface="+mn-lt"/>
                          <a:ea typeface="+mn-ea"/>
                          <a:cs typeface="+mn-cs"/>
                        </a:rPr>
                        <a:t>, con il compito di </a:t>
                      </a:r>
                      <a:r>
                        <a:rPr lang="it-IT" sz="1400" b="1" kern="1200" dirty="0" smtClean="0">
                          <a:solidFill>
                            <a:srgbClr val="FF0000"/>
                          </a:solidFill>
                          <a:effectLst/>
                          <a:latin typeface="+mn-lt"/>
                          <a:ea typeface="+mn-ea"/>
                          <a:cs typeface="+mn-cs"/>
                        </a:rPr>
                        <a:t>promuovere la ricerca, la produzione, la condivisione, lo scambio dei contenuti didattici digitali, delle strategie, delle metodologie e delle pratiche innovative di transizione digitale all’interno della scuola, sia di tipo didattico (docenti) che organizzativo-amministrativo (dirigenti, DSGA, personale ATA), </a:t>
                      </a:r>
                      <a:r>
                        <a:rPr lang="it-IT" sz="1400" b="1" kern="1200" dirty="0" smtClean="0">
                          <a:solidFill>
                            <a:schemeClr val="lt1"/>
                          </a:solidFill>
                          <a:effectLst/>
                          <a:latin typeface="+mn-lt"/>
                          <a:ea typeface="+mn-ea"/>
                          <a:cs typeface="+mn-cs"/>
                        </a:rPr>
                        <a:t>l’apprendimento fra pari (</a:t>
                      </a:r>
                      <a:r>
                        <a:rPr lang="it-IT" sz="1400" b="1" kern="1200" dirty="0" err="1" smtClean="0">
                          <a:solidFill>
                            <a:schemeClr val="lt1"/>
                          </a:solidFill>
                          <a:effectLst/>
                          <a:latin typeface="+mn-lt"/>
                          <a:ea typeface="+mn-ea"/>
                          <a:cs typeface="+mn-cs"/>
                        </a:rPr>
                        <a:t>peer</a:t>
                      </a:r>
                      <a:r>
                        <a:rPr lang="it-IT" sz="1400" b="1" kern="1200" dirty="0" smtClean="0">
                          <a:solidFill>
                            <a:schemeClr val="lt1"/>
                          </a:solidFill>
                          <a:effectLst/>
                          <a:latin typeface="+mn-lt"/>
                          <a:ea typeface="+mn-ea"/>
                          <a:cs typeface="+mn-cs"/>
                        </a:rPr>
                        <a:t> </a:t>
                      </a:r>
                      <a:r>
                        <a:rPr lang="it-IT" sz="1400" b="1" kern="1200" dirty="0" err="1" smtClean="0">
                          <a:solidFill>
                            <a:schemeClr val="lt1"/>
                          </a:solidFill>
                          <a:effectLst/>
                          <a:latin typeface="+mn-lt"/>
                          <a:ea typeface="+mn-ea"/>
                          <a:cs typeface="+mn-cs"/>
                        </a:rPr>
                        <a:t>learning</a:t>
                      </a:r>
                      <a:r>
                        <a:rPr lang="it-IT" sz="1400" b="1" kern="1200" dirty="0" smtClean="0">
                          <a:solidFill>
                            <a:schemeClr val="lt1"/>
                          </a:solidFill>
                          <a:effectLst/>
                          <a:latin typeface="+mn-lt"/>
                          <a:ea typeface="+mn-ea"/>
                          <a:cs typeface="+mn-cs"/>
                        </a:rPr>
                        <a:t>), lo sviluppo professionale continuo, l’aggiornamento dei docenti e del personale amministrativo con la progettazione e la gestione di programmi mirati, lo sviluppo di un curricolo scolastico orientato alle competenze digitali, tramite apposite sessioni collaborative (edizioni) e di ricerca sulla base di obiettivi comuni di innovazione scolastica.  </a:t>
                      </a:r>
                    </a:p>
                    <a:p>
                      <a:r>
                        <a:rPr lang="it-IT" sz="1400" b="1" kern="1200" dirty="0" smtClean="0">
                          <a:solidFill>
                            <a:schemeClr val="lt1"/>
                          </a:solidFill>
                          <a:effectLst/>
                          <a:latin typeface="+mn-lt"/>
                          <a:ea typeface="+mn-ea"/>
                          <a:cs typeface="+mn-cs"/>
                        </a:rPr>
                        <a:t>La Comunità di pratiche per l’apprendimento può favorire il raccordo, anche tramite tavoli di lavoro congiunti, con le altre scuole a livello locale, regionale o nazionale per lo scambio di buone pratiche.  </a:t>
                      </a:r>
                    </a:p>
                    <a:p>
                      <a:r>
                        <a:rPr lang="it-IT" sz="1400" b="1" kern="1200" dirty="0" smtClean="0">
                          <a:solidFill>
                            <a:schemeClr val="lt1"/>
                          </a:solidFill>
                          <a:effectLst/>
                          <a:latin typeface="+mn-lt"/>
                          <a:ea typeface="+mn-ea"/>
                          <a:cs typeface="+mn-cs"/>
                        </a:rPr>
                        <a:t>I partecipanti alla Comunità sono formatori tutor interni e/o esterni competenti nel settore dell’innovazione didattica e digitale.  </a:t>
                      </a:r>
                    </a:p>
                  </a:txBody>
                  <a:tcPr/>
                </a:tc>
                <a:extLst>
                  <a:ext uri="{0D108BD9-81ED-4DB2-BD59-A6C34878D82A}">
                    <a16:rowId xmlns:a16="http://schemas.microsoft.com/office/drawing/2014/main" val="1216559533"/>
                  </a:ext>
                </a:extLst>
              </a:tr>
            </a:tbl>
          </a:graphicData>
        </a:graphic>
      </p:graphicFrame>
    </p:spTree>
    <p:extLst>
      <p:ext uri="{BB962C8B-B14F-4D97-AF65-F5344CB8AC3E}">
        <p14:creationId xmlns:p14="http://schemas.microsoft.com/office/powerpoint/2010/main" val="1295955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subTitle" idx="1"/>
          </p:nvPr>
        </p:nvSpPr>
        <p:spPr>
          <a:xfrm>
            <a:off x="328613" y="239713"/>
            <a:ext cx="11363325" cy="6170612"/>
          </a:xfrm>
        </p:spPr>
        <p:txBody>
          <a:bodyPr>
            <a:normAutofit/>
          </a:bodyPr>
          <a:lstStyle/>
          <a:p>
            <a:pPr marL="285750" indent="-285750" algn="ctr">
              <a:buFont typeface="Wingdings" panose="05000000000000000000" pitchFamily="2" charset="2"/>
              <a:buChar char="q"/>
            </a:pPr>
            <a:endParaRPr lang="it-IT" sz="1600" b="1" dirty="0" smtClean="0">
              <a:solidFill>
                <a:srgbClr val="FF0000"/>
              </a:solidFill>
            </a:endParaRPr>
          </a:p>
          <a:p>
            <a:pPr marL="285750" indent="-285750" algn="ctr">
              <a:buFont typeface="Wingdings" panose="05000000000000000000" pitchFamily="2" charset="2"/>
              <a:buChar char="q"/>
            </a:pPr>
            <a:r>
              <a:rPr lang="it-IT" sz="1600" b="1" dirty="0" smtClean="0">
                <a:solidFill>
                  <a:srgbClr val="FF0000"/>
                </a:solidFill>
              </a:rPr>
              <a:t>  </a:t>
            </a:r>
          </a:p>
          <a:p>
            <a:pPr marL="285750" indent="-285750" algn="ctr">
              <a:buFont typeface="Wingdings" panose="05000000000000000000" pitchFamily="2" charset="2"/>
              <a:buChar char="q"/>
            </a:pPr>
            <a:r>
              <a:rPr lang="it-IT" sz="1600" b="1" dirty="0" smtClean="0">
                <a:solidFill>
                  <a:srgbClr val="FF0000"/>
                </a:solidFill>
              </a:rPr>
              <a:t> </a:t>
            </a:r>
          </a:p>
          <a:p>
            <a:pPr marL="285750" indent="-285750" algn="ctr">
              <a:buFont typeface="Wingdings" panose="05000000000000000000" pitchFamily="2" charset="2"/>
              <a:buChar char="q"/>
            </a:pPr>
            <a:r>
              <a:rPr lang="it-IT" sz="1600" b="1" dirty="0">
                <a:solidFill>
                  <a:srgbClr val="FF0000"/>
                </a:solidFill>
              </a:rPr>
              <a:t> </a:t>
            </a:r>
            <a:r>
              <a:rPr lang="it-IT" sz="1600" b="1" dirty="0" smtClean="0">
                <a:solidFill>
                  <a:srgbClr val="FF0000"/>
                </a:solidFill>
              </a:rPr>
              <a:t>                LE TIPOLOGIE DI ATTIVITÀ DI FORMAZIONE E LE OPZIONI SEMPLIFICATE DI COSTO </a:t>
            </a:r>
          </a:p>
        </p:txBody>
      </p:sp>
      <p:graphicFrame>
        <p:nvGraphicFramePr>
          <p:cNvPr id="5" name="Tabella 4"/>
          <p:cNvGraphicFramePr>
            <a:graphicFrameLocks noGrp="1"/>
          </p:cNvGraphicFramePr>
          <p:nvPr/>
        </p:nvGraphicFramePr>
        <p:xfrm>
          <a:off x="1500325" y="-6338067"/>
          <a:ext cx="5630001" cy="4117484"/>
        </p:xfrm>
        <a:graphic>
          <a:graphicData uri="http://schemas.openxmlformats.org/drawingml/2006/table">
            <a:tbl>
              <a:tblPr firstRow="1" firstCol="1" bandRow="1">
                <a:tableStyleId>{5C22544A-7EE6-4342-B048-85BDC9FD1C3A}</a:tableStyleId>
              </a:tblPr>
              <a:tblGrid>
                <a:gridCol w="1473831">
                  <a:extLst>
                    <a:ext uri="{9D8B030D-6E8A-4147-A177-3AD203B41FA5}">
                      <a16:colId xmlns:a16="http://schemas.microsoft.com/office/drawing/2014/main" val="2187210824"/>
                    </a:ext>
                  </a:extLst>
                </a:gridCol>
                <a:gridCol w="894113">
                  <a:extLst>
                    <a:ext uri="{9D8B030D-6E8A-4147-A177-3AD203B41FA5}">
                      <a16:colId xmlns:a16="http://schemas.microsoft.com/office/drawing/2014/main" val="3236162803"/>
                    </a:ext>
                  </a:extLst>
                </a:gridCol>
                <a:gridCol w="894113">
                  <a:extLst>
                    <a:ext uri="{9D8B030D-6E8A-4147-A177-3AD203B41FA5}">
                      <a16:colId xmlns:a16="http://schemas.microsoft.com/office/drawing/2014/main" val="2232691913"/>
                    </a:ext>
                  </a:extLst>
                </a:gridCol>
                <a:gridCol w="894113">
                  <a:extLst>
                    <a:ext uri="{9D8B030D-6E8A-4147-A177-3AD203B41FA5}">
                      <a16:colId xmlns:a16="http://schemas.microsoft.com/office/drawing/2014/main" val="1452554585"/>
                    </a:ext>
                  </a:extLst>
                </a:gridCol>
                <a:gridCol w="1473831">
                  <a:extLst>
                    <a:ext uri="{9D8B030D-6E8A-4147-A177-3AD203B41FA5}">
                      <a16:colId xmlns:a16="http://schemas.microsoft.com/office/drawing/2014/main" val="42692566"/>
                    </a:ext>
                  </a:extLst>
                </a:gridCol>
              </a:tblGrid>
              <a:tr h="31984">
                <a:tc gridSpan="2">
                  <a:txBody>
                    <a:bodyPr/>
                    <a:lstStyle/>
                    <a:p>
                      <a:pPr marL="635" marR="22860" indent="-6350" algn="l">
                        <a:lnSpc>
                          <a:spcPct val="107000"/>
                        </a:lnSpc>
                        <a:spcAft>
                          <a:spcPts val="0"/>
                        </a:spcAft>
                      </a:pPr>
                      <a:r>
                        <a:rPr lang="it-IT" sz="100">
                          <a:effectLst/>
                        </a:rPr>
                        <a:t>Tipologia attività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gridSpan="2">
                  <a:txBody>
                    <a:bodyPr/>
                    <a:lstStyle/>
                    <a:p>
                      <a:pPr marL="6350" marR="22860" indent="-6350" algn="l">
                        <a:lnSpc>
                          <a:spcPct val="107000"/>
                        </a:lnSpc>
                        <a:spcAft>
                          <a:spcPts val="0"/>
                        </a:spcAft>
                      </a:pPr>
                      <a:r>
                        <a:rPr lang="it-IT" sz="100">
                          <a:effectLst/>
                        </a:rPr>
                        <a:t>Descrizione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a:txBody>
                    <a:bodyPr/>
                    <a:lstStyle/>
                    <a:p>
                      <a:pPr marL="6350" marR="22860" indent="-6350" algn="just">
                        <a:lnSpc>
                          <a:spcPct val="103000"/>
                        </a:lnSpc>
                        <a:spcAft>
                          <a:spcPts val="24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0" marR="0" marT="0" marB="0" anchor="ctr"/>
                </a:tc>
                <a:extLst>
                  <a:ext uri="{0D108BD9-81ED-4DB2-BD59-A6C34878D82A}">
                    <a16:rowId xmlns:a16="http://schemas.microsoft.com/office/drawing/2014/main" val="3278384993"/>
                  </a:ext>
                </a:extLst>
              </a:tr>
              <a:tr h="2492166">
                <a:tc gridSpan="2">
                  <a:txBody>
                    <a:bodyPr/>
                    <a:lstStyle/>
                    <a:p>
                      <a:pPr marL="635" marR="22860" indent="-6350" algn="l">
                        <a:lnSpc>
                          <a:spcPct val="107000"/>
                        </a:lnSpc>
                        <a:spcAft>
                          <a:spcPts val="0"/>
                        </a:spcAft>
                      </a:pPr>
                      <a:r>
                        <a:rPr lang="it-IT" sz="100">
                          <a:effectLst/>
                        </a:rPr>
                        <a:t>Percorsi di formazione sulla transizione digitale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gridSpan="2">
                  <a:txBody>
                    <a:bodyPr/>
                    <a:lstStyle/>
                    <a:p>
                      <a:pPr marL="6350" marR="34290" indent="-6350" algn="just">
                        <a:lnSpc>
                          <a:spcPct val="98000"/>
                        </a:lnSpc>
                        <a:spcAft>
                          <a:spcPts val="0"/>
                        </a:spcAft>
                      </a:pPr>
                      <a:r>
                        <a:rPr lang="it-IT" sz="100">
                          <a:effectLst/>
                        </a:rPr>
                        <a:t>I Percorsi di formazione sulla transizione digitale sono erogati in presenza, on line o ibrida (in presenza e on line), in coerenza con i quadri di riferimento europei per le competenze digitali DigCompEdu e DigComp 2.2, con rilascio finale di specifica attestazione. </a:t>
                      </a:r>
                    </a:p>
                    <a:p>
                      <a:pPr marL="6350" marR="33020" indent="-6350" algn="just">
                        <a:lnSpc>
                          <a:spcPct val="98000"/>
                        </a:lnSpc>
                        <a:spcAft>
                          <a:spcPts val="0"/>
                        </a:spcAft>
                      </a:pPr>
                      <a:r>
                        <a:rPr lang="it-IT" sz="100">
                          <a:effectLst/>
                        </a:rPr>
                        <a:t>I Percorsi di formazione sulla transizione digitale sono erogati a gruppi di almeno 15 corsisti che conseguono l’attestato finale. I Percorsi di formazione possono essere articolati anche in più moduli o come ciclo articolato di seminari. </a:t>
                      </a:r>
                      <a:r>
                        <a:rPr lang="it-IT" sz="100" u="sng">
                          <a:effectLst/>
                          <a:uFill>
                            <a:solidFill>
                              <a:srgbClr val="000000"/>
                            </a:solidFill>
                          </a:uFill>
                        </a:rPr>
                        <a:t>Non rientrano, in tale ambito, i congressi o i convegni</a:t>
                      </a:r>
                      <a:r>
                        <a:rPr lang="it-IT" sz="100">
                          <a:effectLst/>
                        </a:rPr>
                        <a:t>. Ciascuna lezione è tenuta da un formatore esperto in possesso di competenze documentate circa la tematica del percorso, coadiuvato da un tutor. </a:t>
                      </a:r>
                    </a:p>
                    <a:p>
                      <a:pPr marL="6350" marR="22860" indent="-6350" algn="just">
                        <a:lnSpc>
                          <a:spcPct val="98000"/>
                        </a:lnSpc>
                        <a:spcAft>
                          <a:spcPts val="10"/>
                        </a:spcAft>
                      </a:pPr>
                      <a:r>
                        <a:rPr lang="it-IT" sz="100">
                          <a:effectLst/>
                        </a:rPr>
                        <a:t>Le azioni formative potranno essere svolte in presenza oppure on line (in modalità sincrona) o in modalità ibrida. </a:t>
                      </a:r>
                    </a:p>
                    <a:p>
                      <a:pPr marL="6350" marR="34290" indent="-6350" algn="just">
                        <a:lnSpc>
                          <a:spcPct val="107000"/>
                        </a:lnSpc>
                        <a:spcAft>
                          <a:spcPts val="0"/>
                        </a:spcAft>
                      </a:pPr>
                      <a:r>
                        <a:rPr lang="it-IT" sz="100">
                          <a:effectLst/>
                        </a:rPr>
                        <a:t>Le Unità di costo standard (UCS) sono pari a € 122,00 per la figura del docente ed € 34,00 per la figura del tutor. È riconosciuto, altresì, un importo pari al 40% dei costi diretti di personale dell’UCS per il rimborso degli altri costi sostenuti per l’organizzazione del percorso.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a:txBody>
                    <a:bodyPr/>
                    <a:lstStyle/>
                    <a:p>
                      <a:pPr marL="6350" marR="22860" indent="-6350" algn="just">
                        <a:lnSpc>
                          <a:spcPct val="103000"/>
                        </a:lnSpc>
                        <a:spcAft>
                          <a:spcPts val="24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0" marR="0" marT="0" marB="0" anchor="ctr"/>
                </a:tc>
                <a:extLst>
                  <a:ext uri="{0D108BD9-81ED-4DB2-BD59-A6C34878D82A}">
                    <a16:rowId xmlns:a16="http://schemas.microsoft.com/office/drawing/2014/main" val="4053894889"/>
                  </a:ext>
                </a:extLst>
              </a:tr>
              <a:tr h="1211340">
                <a:tc gridSpan="2">
                  <a:txBody>
                    <a:bodyPr/>
                    <a:lstStyle/>
                    <a:p>
                      <a:pPr marL="635" marR="22860" indent="-6350" algn="just">
                        <a:lnSpc>
                          <a:spcPct val="107000"/>
                        </a:lnSpc>
                        <a:spcAft>
                          <a:spcPts val="0"/>
                        </a:spcAft>
                      </a:pPr>
                      <a:r>
                        <a:rPr lang="it-IT" sz="100">
                          <a:effectLst/>
                        </a:rPr>
                        <a:t>Laboratori di formazione sul campo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gridSpan="2">
                  <a:txBody>
                    <a:bodyPr/>
                    <a:lstStyle/>
                    <a:p>
                      <a:pPr marL="6350" marR="34290" indent="-6350" algn="just">
                        <a:lnSpc>
                          <a:spcPct val="107000"/>
                        </a:lnSpc>
                        <a:spcAft>
                          <a:spcPts val="0"/>
                        </a:spcAft>
                      </a:pPr>
                      <a:r>
                        <a:rPr lang="it-IT" sz="100">
                          <a:effectLst/>
                        </a:rPr>
                        <a:t>I Laboratori di formazione sul campo consistono in cicli di incontri di tutoraggio, mentoring, coaching, supervisione, job shadowing, affiancamento all’utilizzo efficace delle tecnologie didattiche e delle metodologie didattiche innovative connesse, in contesti didattici reali o simulati all’interno di setting di apprendimento innovativi, anche in coerenza con la linea di investimento “Scuola 4.0”, con rilascio finale di specifica attestazione. Gli incontri si svolgono in presenza.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nchor="b"/>
                </a:tc>
                <a:tc hMerge="1">
                  <a:txBody>
                    <a:bodyPr/>
                    <a:lstStyle/>
                    <a:p>
                      <a:endParaRPr lang="it-IT"/>
                    </a:p>
                  </a:txBody>
                  <a:tcPr/>
                </a:tc>
                <a:tc>
                  <a:txBody>
                    <a:bodyPr/>
                    <a:lstStyle/>
                    <a:p>
                      <a:pPr marL="6350" marR="22860" indent="-6350" algn="just">
                        <a:lnSpc>
                          <a:spcPct val="103000"/>
                        </a:lnSpc>
                        <a:spcAft>
                          <a:spcPts val="24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0" marR="0" marT="0" marB="0" anchor="ctr"/>
                </a:tc>
                <a:extLst>
                  <a:ext uri="{0D108BD9-81ED-4DB2-BD59-A6C34878D82A}">
                    <a16:rowId xmlns:a16="http://schemas.microsoft.com/office/drawing/2014/main" val="2597363918"/>
                  </a:ext>
                </a:extLst>
              </a:tr>
              <a:tr h="47163">
                <a:tc>
                  <a:txBody>
                    <a:bodyPr/>
                    <a:lstStyle/>
                    <a:p>
                      <a:pPr marL="6350" marR="22860" indent="-6350" algn="just">
                        <a:lnSpc>
                          <a:spcPct val="103000"/>
                        </a:lnSpc>
                        <a:spcAft>
                          <a:spcPts val="24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0" marR="0" marT="0" marB="0" anchor="ctr"/>
                </a:tc>
                <a:tc gridSpan="2">
                  <a:txBody>
                    <a:bodyPr/>
                    <a:lstStyle/>
                    <a:p>
                      <a:pPr marL="6350" marR="22860" indent="-6350" algn="l">
                        <a:lnSpc>
                          <a:spcPct val="107000"/>
                        </a:lnSpc>
                        <a:spcAft>
                          <a:spcPts val="80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gridSpan="2">
                  <a:txBody>
                    <a:bodyPr/>
                    <a:lstStyle/>
                    <a:p>
                      <a:pPr marL="6350" marR="33020" indent="-6350" algn="just">
                        <a:lnSpc>
                          <a:spcPct val="98000"/>
                        </a:lnSpc>
                        <a:spcAft>
                          <a:spcPts val="300"/>
                        </a:spcAft>
                      </a:pPr>
                      <a:r>
                        <a:rPr lang="it-IT" sz="100">
                          <a:effectLst/>
                        </a:rPr>
                        <a:t>I Laboratori di formazione sul campo sono erogati a gruppi di almeno 5 unità che conseguono l’attestato finale. I Laboratori possono essere articolati in più incontri o come ciclo di workshop. Ciascun incontro è tenuto da un formatore esperto in possesso di competenze digitali e didattiche documentate, coadiuvato da un tutor. </a:t>
                      </a:r>
                    </a:p>
                    <a:p>
                      <a:pPr marL="6350" marR="35560" indent="-6350" algn="just">
                        <a:lnSpc>
                          <a:spcPct val="99000"/>
                        </a:lnSpc>
                        <a:spcAft>
                          <a:spcPts val="295"/>
                        </a:spcAft>
                      </a:pPr>
                      <a:r>
                        <a:rPr lang="it-IT" sz="100">
                          <a:effectLst/>
                        </a:rPr>
                        <a:t>Le Unità di costo standard (UCS) sono pari a € 122,00 per la figura del docente ed € 34,00 per la figura del tutor. È riconosciuto, altresì, un importo pari al 40% dei costi diretti di personale dell’UCS per il rimborso degli altri costi sostenuti per l’organizzazione del percorso. </a:t>
                      </a:r>
                    </a:p>
                    <a:p>
                      <a:pPr marL="6350" marR="22860" indent="-6350" algn="l">
                        <a:lnSpc>
                          <a:spcPct val="107000"/>
                        </a:lnSpc>
                        <a:spcAft>
                          <a:spcPts val="0"/>
                        </a:spcAft>
                      </a:pPr>
                      <a:r>
                        <a:rPr lang="it-IT" sz="100">
                          <a:effectLst/>
                        </a:rPr>
                        <a:t>Il costo per lo svolgimento di questa attività deve essere almeno pari al 30% del totale del finanziamento del progetto.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nchor="b"/>
                </a:tc>
                <a:tc hMerge="1">
                  <a:txBody>
                    <a:bodyPr/>
                    <a:lstStyle/>
                    <a:p>
                      <a:endParaRPr lang="it-IT"/>
                    </a:p>
                  </a:txBody>
                  <a:tcPr/>
                </a:tc>
                <a:extLst>
                  <a:ext uri="{0D108BD9-81ED-4DB2-BD59-A6C34878D82A}">
                    <a16:rowId xmlns:a16="http://schemas.microsoft.com/office/drawing/2014/main" val="1545584909"/>
                  </a:ext>
                </a:extLst>
              </a:tr>
              <a:tr h="103547">
                <a:tc>
                  <a:txBody>
                    <a:bodyPr/>
                    <a:lstStyle/>
                    <a:p>
                      <a:pPr marL="6350" marR="22860" indent="-6350" algn="just">
                        <a:lnSpc>
                          <a:spcPct val="103000"/>
                        </a:lnSpc>
                        <a:spcAft>
                          <a:spcPts val="24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0" marR="0" marT="0" marB="0" anchor="ctr"/>
                </a:tc>
                <a:tc gridSpan="2">
                  <a:txBody>
                    <a:bodyPr/>
                    <a:lstStyle/>
                    <a:p>
                      <a:pPr marL="6350" marR="22860" indent="-6350" algn="l">
                        <a:lnSpc>
                          <a:spcPct val="107000"/>
                        </a:lnSpc>
                        <a:spcAft>
                          <a:spcPts val="0"/>
                        </a:spcAft>
                      </a:pPr>
                      <a:r>
                        <a:rPr lang="it-IT" sz="100">
                          <a:effectLst/>
                        </a:rPr>
                        <a:t>Comunità di pratiche per l’apprendimento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gridSpan="2">
                  <a:txBody>
                    <a:bodyPr/>
                    <a:lstStyle/>
                    <a:p>
                      <a:pPr marL="6350" marR="33655" indent="-6350" algn="just">
                        <a:lnSpc>
                          <a:spcPct val="98000"/>
                        </a:lnSpc>
                        <a:spcAft>
                          <a:spcPts val="300"/>
                        </a:spcAft>
                      </a:pPr>
                      <a:r>
                        <a:rPr lang="it-IT" sz="100" dirty="0">
                          <a:effectLst/>
                        </a:rPr>
                        <a:t>All’interno di ciascuna istituzione scolastica beneficiaria è attivata una Comunità di pratiche per l’apprendimento, animata da un gruppo di formatori tutor interni, anche integrato da esperti esterni, con il compito di promuovere la ricerca, la produzione, la condivisione, lo scambio dei contenuti didattici digitali, delle strategie, delle metodologie e delle pratiche innovative di transizione digitale all’interno della scuola, sia di tipo didattico (docenti) che organizzativo-amministrativo (dirigenti, DSGA, personale ATA), l’apprendimento fra pari (</a:t>
                      </a:r>
                      <a:r>
                        <a:rPr lang="it-IT" sz="100" dirty="0" err="1">
                          <a:effectLst/>
                        </a:rPr>
                        <a:t>peer</a:t>
                      </a:r>
                      <a:r>
                        <a:rPr lang="it-IT" sz="100" dirty="0">
                          <a:effectLst/>
                        </a:rPr>
                        <a:t> </a:t>
                      </a:r>
                      <a:r>
                        <a:rPr lang="it-IT" sz="100" dirty="0" err="1">
                          <a:effectLst/>
                        </a:rPr>
                        <a:t>learning</a:t>
                      </a:r>
                      <a:r>
                        <a:rPr lang="it-IT" sz="100" dirty="0">
                          <a:effectLst/>
                        </a:rPr>
                        <a:t>), lo sviluppo professionale continuo, l’aggiornamento dei docenti e del personale amministrativo con la progettazione e la gestione di programmi mirati, lo sviluppo di un curricolo scolastico orientato alle competenze digitali, tramite apposite sessioni collaborative (edizioni) e di ricerca sulla base di obiettivi comuni di innovazione scolastica.  </a:t>
                      </a:r>
                    </a:p>
                    <a:p>
                      <a:pPr marL="6350" marR="33655" indent="-6350" algn="just">
                        <a:lnSpc>
                          <a:spcPct val="98000"/>
                        </a:lnSpc>
                        <a:spcAft>
                          <a:spcPts val="300"/>
                        </a:spcAft>
                      </a:pPr>
                      <a:r>
                        <a:rPr lang="it-IT" sz="100" dirty="0">
                          <a:effectLst/>
                        </a:rPr>
                        <a:t>La Comunità di pratiche per l’apprendimento può favorire il raccordo, anche tramite tavoli di lavoro congiunti, con le altre scuole a livello locale, regionale o nazionale per lo scambio di buone pratiche.  </a:t>
                      </a:r>
                    </a:p>
                    <a:p>
                      <a:pPr marL="6350" marR="22860" indent="-6350" algn="just">
                        <a:lnSpc>
                          <a:spcPct val="98000"/>
                        </a:lnSpc>
                        <a:spcAft>
                          <a:spcPts val="300"/>
                        </a:spcAft>
                      </a:pPr>
                      <a:r>
                        <a:rPr lang="it-IT" sz="100" dirty="0">
                          <a:effectLst/>
                        </a:rPr>
                        <a:t>I partecipanti alla Comunità sono formatori tutor interni e/o esterni competenti nel settore dell’innovazione didattica e digitale.  </a:t>
                      </a:r>
                    </a:p>
                    <a:p>
                      <a:pPr marL="6350" marR="33020" indent="-6350" algn="just">
                        <a:lnSpc>
                          <a:spcPct val="99000"/>
                        </a:lnSpc>
                        <a:spcAft>
                          <a:spcPts val="295"/>
                        </a:spcAft>
                      </a:pPr>
                      <a:r>
                        <a:rPr lang="it-IT" sz="100" dirty="0">
                          <a:effectLst/>
                        </a:rPr>
                        <a:t>L’UCS relativa alla remunerazione dei costi per il personale componente del gruppo di lavoro della Comunità di pratiche per l’apprendimento è complessivamente pari a 34,00 €/h per ciascuna figura.  </a:t>
                      </a:r>
                    </a:p>
                    <a:p>
                      <a:pPr marL="6350" marR="22860" indent="-6350" algn="just">
                        <a:lnSpc>
                          <a:spcPct val="107000"/>
                        </a:lnSpc>
                        <a:spcAft>
                          <a:spcPts val="0"/>
                        </a:spcAft>
                      </a:pPr>
                      <a:r>
                        <a:rPr lang="it-IT" sz="100" dirty="0">
                          <a:effectLst/>
                        </a:rPr>
                        <a:t>Il costo complessivo per lo svolgimento di questa attività non può superare il 20% del totale del finanziamento del progetto. </a:t>
                      </a:r>
                      <a:endParaRPr lang="it-IT" sz="100" dirty="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extLst>
                  <a:ext uri="{0D108BD9-81ED-4DB2-BD59-A6C34878D82A}">
                    <a16:rowId xmlns:a16="http://schemas.microsoft.com/office/drawing/2014/main" val="1190581202"/>
                  </a:ext>
                </a:extLst>
              </a:tr>
            </a:tbl>
          </a:graphicData>
        </a:graphic>
      </p:graphicFrame>
      <p:graphicFrame>
        <p:nvGraphicFramePr>
          <p:cNvPr id="11" name="Tabella 10"/>
          <p:cNvGraphicFramePr>
            <a:graphicFrameLocks noGrp="1"/>
          </p:cNvGraphicFramePr>
          <p:nvPr>
            <p:extLst>
              <p:ext uri="{D42A27DB-BD31-4B8C-83A1-F6EECF244321}">
                <p14:modId xmlns:p14="http://schemas.microsoft.com/office/powerpoint/2010/main" val="2563036312"/>
              </p:ext>
            </p:extLst>
          </p:nvPr>
        </p:nvGraphicFramePr>
        <p:xfrm>
          <a:off x="420490" y="585927"/>
          <a:ext cx="11745016" cy="1331650"/>
        </p:xfrm>
        <a:graphic>
          <a:graphicData uri="http://schemas.openxmlformats.org/drawingml/2006/table">
            <a:tbl>
              <a:tblPr firstRow="1" bandRow="1">
                <a:tableStyleId>{5C22544A-7EE6-4342-B048-85BDC9FD1C3A}</a:tableStyleId>
              </a:tblPr>
              <a:tblGrid>
                <a:gridCol w="2160869">
                  <a:extLst>
                    <a:ext uri="{9D8B030D-6E8A-4147-A177-3AD203B41FA5}">
                      <a16:colId xmlns:a16="http://schemas.microsoft.com/office/drawing/2014/main" val="304963289"/>
                    </a:ext>
                  </a:extLst>
                </a:gridCol>
                <a:gridCol w="9584147">
                  <a:extLst>
                    <a:ext uri="{9D8B030D-6E8A-4147-A177-3AD203B41FA5}">
                      <a16:colId xmlns:a16="http://schemas.microsoft.com/office/drawing/2014/main" val="1726535061"/>
                    </a:ext>
                  </a:extLst>
                </a:gridCol>
              </a:tblGrid>
              <a:tr h="1331650">
                <a:tc>
                  <a:txBody>
                    <a:bodyPr/>
                    <a:lstStyle/>
                    <a:p>
                      <a:pPr marL="0" marR="22860" indent="-6350" algn="l" defTabSz="457200" rtl="0" eaLnBrk="1" latinLnBrk="0" hangingPunct="1">
                        <a:lnSpc>
                          <a:spcPct val="107000"/>
                        </a:lnSpc>
                        <a:spcAft>
                          <a:spcPts val="0"/>
                        </a:spcAft>
                      </a:pPr>
                      <a:r>
                        <a:rPr lang="it-IT" sz="1400" b="1" kern="1200" dirty="0" smtClean="0">
                          <a:solidFill>
                            <a:srgbClr val="FFFF00"/>
                          </a:solidFill>
                          <a:effectLst/>
                          <a:latin typeface="+mn-lt"/>
                          <a:ea typeface="+mn-ea"/>
                          <a:cs typeface="+mn-cs"/>
                        </a:rPr>
                        <a:t>Comunità di pratiche per l’apprendimento </a:t>
                      </a:r>
                      <a:endParaRPr lang="it-IT" sz="1400" b="1" kern="1200" dirty="0">
                        <a:solidFill>
                          <a:srgbClr val="FFFF00"/>
                        </a:solidFill>
                        <a:effectLst/>
                        <a:latin typeface="+mn-lt"/>
                        <a:ea typeface="+mn-ea"/>
                        <a:cs typeface="+mn-cs"/>
                      </a:endParaRPr>
                    </a:p>
                  </a:txBody>
                  <a:tcPr marL="68580" marR="33655" marT="28575" marB="2540"/>
                </a:tc>
                <a:tc>
                  <a:txBody>
                    <a:bodyPr/>
                    <a:lstStyle/>
                    <a:p>
                      <a:r>
                        <a:rPr lang="it-IT" sz="1400" b="1" kern="1200" dirty="0" smtClean="0">
                          <a:solidFill>
                            <a:schemeClr val="lt1"/>
                          </a:solidFill>
                          <a:effectLst/>
                          <a:latin typeface="+mn-lt"/>
                          <a:ea typeface="+mn-ea"/>
                          <a:cs typeface="+mn-cs"/>
                        </a:rPr>
                        <a:t>L’UCS relativa alla remunerazione dei costi per il personale componente del gruppo di lavoro della Comunità di pratiche per l’apprendimento è complessivamente pari a </a:t>
                      </a:r>
                      <a:r>
                        <a:rPr lang="it-IT" sz="1400" b="1" kern="1200" dirty="0" smtClean="0">
                          <a:solidFill>
                            <a:srgbClr val="FF0000"/>
                          </a:solidFill>
                          <a:effectLst>
                            <a:outerShdw blurRad="38100" dist="38100" dir="2700000" algn="tl">
                              <a:srgbClr val="000000">
                                <a:alpha val="43137"/>
                              </a:srgbClr>
                            </a:outerShdw>
                          </a:effectLst>
                          <a:latin typeface="+mn-lt"/>
                          <a:ea typeface="+mn-ea"/>
                          <a:cs typeface="+mn-cs"/>
                        </a:rPr>
                        <a:t>34,00 €/h </a:t>
                      </a:r>
                      <a:r>
                        <a:rPr lang="it-IT" sz="1400" b="1" kern="1200" dirty="0" smtClean="0">
                          <a:solidFill>
                            <a:schemeClr val="lt1"/>
                          </a:solidFill>
                          <a:effectLst/>
                          <a:latin typeface="+mn-lt"/>
                          <a:ea typeface="+mn-ea"/>
                          <a:cs typeface="+mn-cs"/>
                        </a:rPr>
                        <a:t>per ciascuna figura.  </a:t>
                      </a:r>
                    </a:p>
                    <a:p>
                      <a:r>
                        <a:rPr lang="it-IT" sz="1400" b="1" kern="1200" dirty="0" smtClean="0">
                          <a:solidFill>
                            <a:schemeClr val="lt1"/>
                          </a:solidFill>
                          <a:effectLst/>
                          <a:latin typeface="+mn-lt"/>
                          <a:ea typeface="+mn-ea"/>
                          <a:cs typeface="+mn-cs"/>
                        </a:rPr>
                        <a:t>Il costo complessivo per lo svolgimento di questa attività non può superare il 20% del totale del finanziamento del progetto. </a:t>
                      </a:r>
                    </a:p>
                    <a:p>
                      <a:endParaRPr lang="it-IT" sz="1400" b="1" kern="1200" dirty="0" smtClean="0">
                        <a:solidFill>
                          <a:schemeClr val="lt1"/>
                        </a:solidFill>
                        <a:effectLst/>
                        <a:latin typeface="+mn-lt"/>
                        <a:ea typeface="+mn-ea"/>
                        <a:cs typeface="+mn-cs"/>
                      </a:endParaRPr>
                    </a:p>
                  </a:txBody>
                  <a:tcPr/>
                </a:tc>
                <a:extLst>
                  <a:ext uri="{0D108BD9-81ED-4DB2-BD59-A6C34878D82A}">
                    <a16:rowId xmlns:a16="http://schemas.microsoft.com/office/drawing/2014/main" val="1216559533"/>
                  </a:ext>
                </a:extLst>
              </a:tr>
            </a:tbl>
          </a:graphicData>
        </a:graphic>
      </p:graphicFrame>
      <p:sp>
        <p:nvSpPr>
          <p:cNvPr id="2" name="Rettangolo 1"/>
          <p:cNvSpPr/>
          <p:nvPr/>
        </p:nvSpPr>
        <p:spPr>
          <a:xfrm>
            <a:off x="328613" y="2669497"/>
            <a:ext cx="11753896" cy="4219745"/>
          </a:xfrm>
          <a:prstGeom prst="rect">
            <a:avLst/>
          </a:prstGeom>
        </p:spPr>
        <p:txBody>
          <a:bodyPr wrap="square">
            <a:spAutoFit/>
          </a:bodyPr>
          <a:lstStyle/>
          <a:p>
            <a:pPr marL="6350" marR="17780" indent="-6350" algn="just">
              <a:lnSpc>
                <a:spcPts val="2000"/>
              </a:lnSpc>
              <a:spcAft>
                <a:spcPts val="240"/>
              </a:spcAft>
            </a:pPr>
            <a:r>
              <a:rPr lang="it-IT" dirty="0">
                <a:solidFill>
                  <a:srgbClr val="000000"/>
                </a:solidFill>
                <a:latin typeface="Garamond" panose="02020404030301010803" pitchFamily="18" charset="0"/>
                <a:ea typeface="Garamond" panose="02020404030301010803" pitchFamily="18" charset="0"/>
                <a:cs typeface="Garamond" panose="02020404030301010803" pitchFamily="18" charset="0"/>
              </a:rPr>
              <a:t>Tutte le azioni formative devono essere avviate tempestivamente </a:t>
            </a:r>
            <a:r>
              <a:rPr lang="it-IT" dirty="0">
                <a:solidFill>
                  <a:srgbClr val="FF0000"/>
                </a:solidFill>
                <a:effectLst>
                  <a:outerShdw blurRad="38100" dist="38100" dir="2700000" algn="tl">
                    <a:srgbClr val="000000">
                      <a:alpha val="43137"/>
                    </a:srgbClr>
                  </a:outerShdw>
                </a:effectLst>
                <a:latin typeface="Garamond" panose="02020404030301010803" pitchFamily="18" charset="0"/>
                <a:ea typeface="Garamond" panose="02020404030301010803" pitchFamily="18" charset="0"/>
                <a:cs typeface="Garamond" panose="02020404030301010803" pitchFamily="18" charset="0"/>
              </a:rPr>
              <a:t>fin dall’anno scolastico </a:t>
            </a:r>
            <a:r>
              <a:rPr lang="it-IT" dirty="0" smtClean="0">
                <a:solidFill>
                  <a:srgbClr val="FF0000"/>
                </a:solidFill>
                <a:effectLst>
                  <a:outerShdw blurRad="38100" dist="38100" dir="2700000" algn="tl">
                    <a:srgbClr val="000000">
                      <a:alpha val="43137"/>
                    </a:srgbClr>
                  </a:outerShdw>
                </a:effectLst>
                <a:latin typeface="Garamond" panose="02020404030301010803" pitchFamily="18" charset="0"/>
                <a:ea typeface="Garamond" panose="02020404030301010803" pitchFamily="18" charset="0"/>
                <a:cs typeface="Garamond" panose="02020404030301010803" pitchFamily="18" charset="0"/>
              </a:rPr>
              <a:t>2023/2024 </a:t>
            </a:r>
            <a:r>
              <a:rPr lang="it-IT" dirty="0">
                <a:solidFill>
                  <a:srgbClr val="000000"/>
                </a:solidFill>
                <a:latin typeface="Garamond" panose="02020404030301010803" pitchFamily="18" charset="0"/>
                <a:ea typeface="Garamond" panose="02020404030301010803" pitchFamily="18" charset="0"/>
                <a:cs typeface="Garamond" panose="02020404030301010803" pitchFamily="18" charset="0"/>
              </a:rPr>
              <a:t>e concluse con relativa certificazione </a:t>
            </a:r>
            <a:r>
              <a:rPr lang="it-IT" sz="2400" u="sng" dirty="0">
                <a:solidFill>
                  <a:srgbClr val="FF0000"/>
                </a:solidFill>
                <a:effectLst>
                  <a:outerShdw blurRad="38100" dist="38100" dir="2700000" algn="tl">
                    <a:srgbClr val="000000">
                      <a:alpha val="43137"/>
                    </a:srgbClr>
                  </a:outerShdw>
                </a:effectLst>
                <a:latin typeface="Garamond" panose="02020404030301010803" pitchFamily="18" charset="0"/>
                <a:ea typeface="Garamond" panose="02020404030301010803" pitchFamily="18" charset="0"/>
                <a:cs typeface="Garamond" panose="02020404030301010803" pitchFamily="18" charset="0"/>
              </a:rPr>
              <a:t>di </a:t>
            </a:r>
            <a:r>
              <a:rPr lang="it-IT" sz="2400" b="1" u="sng" dirty="0">
                <a:solidFill>
                  <a:srgbClr val="FF0000"/>
                </a:solidFill>
                <a:effectLst>
                  <a:outerShdw blurRad="38100" dist="38100" dir="2700000" algn="tl">
                    <a:srgbClr val="000000">
                      <a:alpha val="43137"/>
                    </a:srgbClr>
                  </a:outerShdw>
                </a:effectLst>
                <a:latin typeface="Garamond" panose="02020404030301010803" pitchFamily="18" charset="0"/>
                <a:ea typeface="Garamond" panose="02020404030301010803" pitchFamily="18" charset="0"/>
                <a:cs typeface="Garamond" panose="02020404030301010803" pitchFamily="18" charset="0"/>
              </a:rPr>
              <a:t>completamento entro il</a:t>
            </a:r>
            <a:r>
              <a:rPr lang="it-IT" sz="2400" u="sng" dirty="0">
                <a:solidFill>
                  <a:srgbClr val="FF0000"/>
                </a:solidFill>
                <a:effectLst>
                  <a:outerShdw blurRad="38100" dist="38100" dir="2700000" algn="tl">
                    <a:srgbClr val="000000">
                      <a:alpha val="43137"/>
                    </a:srgbClr>
                  </a:outerShdw>
                </a:effectLst>
                <a:latin typeface="Garamond" panose="02020404030301010803" pitchFamily="18" charset="0"/>
                <a:ea typeface="Garamond" panose="02020404030301010803" pitchFamily="18" charset="0"/>
                <a:cs typeface="Garamond" panose="02020404030301010803" pitchFamily="18" charset="0"/>
              </a:rPr>
              <a:t> </a:t>
            </a:r>
            <a:r>
              <a:rPr lang="it-IT" sz="2400" b="1" u="sng" dirty="0">
                <a:solidFill>
                  <a:srgbClr val="FF0000"/>
                </a:solidFill>
                <a:effectLst>
                  <a:outerShdw blurRad="38100" dist="38100" dir="2700000" algn="tl">
                    <a:srgbClr val="000000">
                      <a:alpha val="43137"/>
                    </a:srgbClr>
                  </a:outerShdw>
                </a:effectLst>
                <a:latin typeface="Garamond" panose="02020404030301010803" pitchFamily="18" charset="0"/>
                <a:ea typeface="Garamond" panose="02020404030301010803" pitchFamily="18" charset="0"/>
                <a:cs typeface="Garamond" panose="02020404030301010803" pitchFamily="18" charset="0"/>
              </a:rPr>
              <a:t>30 settembre 2025</a:t>
            </a:r>
            <a:r>
              <a:rPr lang="it-IT" sz="2000" dirty="0">
                <a:solidFill>
                  <a:srgbClr val="FF0000"/>
                </a:solidFill>
                <a:latin typeface="Garamond" panose="02020404030301010803" pitchFamily="18" charset="0"/>
                <a:ea typeface="Garamond" panose="02020404030301010803" pitchFamily="18" charset="0"/>
                <a:cs typeface="Garamond" panose="02020404030301010803" pitchFamily="18" charset="0"/>
              </a:rPr>
              <a:t>,</a:t>
            </a:r>
            <a:r>
              <a:rPr lang="it-IT" dirty="0">
                <a:solidFill>
                  <a:srgbClr val="000000"/>
                </a:solidFill>
                <a:latin typeface="Garamond" panose="02020404030301010803" pitchFamily="18" charset="0"/>
                <a:ea typeface="Garamond" panose="02020404030301010803" pitchFamily="18" charset="0"/>
                <a:cs typeface="Garamond" panose="02020404030301010803" pitchFamily="18" charset="0"/>
              </a:rPr>
              <a:t> al fine consentire il raggiungimento dei target della linea di investimento. </a:t>
            </a:r>
            <a:endParaRPr lang="it-IT" dirty="0" smtClean="0">
              <a:solidFill>
                <a:srgbClr val="000000"/>
              </a:solidFill>
              <a:latin typeface="Garamond" panose="02020404030301010803" pitchFamily="18" charset="0"/>
              <a:ea typeface="Garamond" panose="02020404030301010803" pitchFamily="18" charset="0"/>
              <a:cs typeface="Garamond" panose="02020404030301010803" pitchFamily="18" charset="0"/>
            </a:endParaRPr>
          </a:p>
          <a:p>
            <a:r>
              <a:rPr lang="it-IT" b="1" u="sng" dirty="0">
                <a:solidFill>
                  <a:srgbClr val="000000"/>
                </a:solidFill>
                <a:effectLst>
                  <a:outerShdw blurRad="38100" dist="38100" dir="2700000" algn="tl">
                    <a:srgbClr val="000000">
                      <a:alpha val="43137"/>
                    </a:srgbClr>
                  </a:outerShdw>
                </a:effectLst>
                <a:latin typeface="Garamond" panose="02020404030301010803" pitchFamily="18" charset="0"/>
                <a:ea typeface="Garamond" panose="02020404030301010803" pitchFamily="18" charset="0"/>
                <a:cs typeface="Garamond" panose="02020404030301010803" pitchFamily="18" charset="0"/>
              </a:rPr>
              <a:t>I</a:t>
            </a:r>
            <a:r>
              <a:rPr lang="it-IT" b="1" u="sng" dirty="0" smtClean="0">
                <a:solidFill>
                  <a:srgbClr val="000000"/>
                </a:solidFill>
                <a:effectLst>
                  <a:outerShdw blurRad="38100" dist="38100" dir="2700000" algn="tl">
                    <a:srgbClr val="000000">
                      <a:alpha val="43137"/>
                    </a:srgbClr>
                  </a:outerShdw>
                </a:effectLst>
                <a:latin typeface="Garamond" panose="02020404030301010803" pitchFamily="18" charset="0"/>
                <a:ea typeface="Garamond" panose="02020404030301010803" pitchFamily="18" charset="0"/>
                <a:cs typeface="Garamond" panose="02020404030301010803" pitchFamily="18" charset="0"/>
              </a:rPr>
              <a:t>l </a:t>
            </a:r>
            <a:r>
              <a:rPr lang="it-IT" b="1" u="sng" dirty="0">
                <a:solidFill>
                  <a:srgbClr val="000000"/>
                </a:solidFill>
                <a:effectLst>
                  <a:outerShdw blurRad="38100" dist="38100" dir="2700000" algn="tl">
                    <a:srgbClr val="000000">
                      <a:alpha val="43137"/>
                    </a:srgbClr>
                  </a:outerShdw>
                </a:effectLst>
                <a:latin typeface="Garamond" panose="02020404030301010803" pitchFamily="18" charset="0"/>
                <a:ea typeface="Garamond" panose="02020404030301010803" pitchFamily="18" charset="0"/>
                <a:cs typeface="Garamond" panose="02020404030301010803" pitchFamily="18" charset="0"/>
              </a:rPr>
              <a:t>progetto formativo può ricomprendere più ambiti tematici, quali:  </a:t>
            </a:r>
          </a:p>
          <a:p>
            <a:pPr marL="171450" lvl="0" indent="-171450" fontAlgn="base">
              <a:buFont typeface="Wingdings" panose="05000000000000000000" pitchFamily="2" charset="2"/>
              <a:buChar char="q"/>
            </a:pPr>
            <a:r>
              <a:rPr lang="it-IT" dirty="0">
                <a:solidFill>
                  <a:srgbClr val="000000"/>
                </a:solidFill>
                <a:latin typeface="Garamond" panose="02020404030301010803" pitchFamily="18" charset="0"/>
                <a:ea typeface="Garamond" panose="02020404030301010803" pitchFamily="18" charset="0"/>
                <a:cs typeface="Garamond" panose="02020404030301010803" pitchFamily="18" charset="0"/>
              </a:rPr>
              <a:t>G</a:t>
            </a:r>
            <a:r>
              <a:rPr lang="it-IT" dirty="0" smtClean="0">
                <a:solidFill>
                  <a:srgbClr val="000000"/>
                </a:solidFill>
                <a:latin typeface="Garamond" panose="02020404030301010803" pitchFamily="18" charset="0"/>
                <a:ea typeface="Garamond" panose="02020404030301010803" pitchFamily="18" charset="0"/>
                <a:cs typeface="Garamond" panose="02020404030301010803" pitchFamily="18" charset="0"/>
              </a:rPr>
              <a:t>estione </a:t>
            </a:r>
            <a:r>
              <a:rPr lang="it-IT" dirty="0">
                <a:solidFill>
                  <a:srgbClr val="000000"/>
                </a:solidFill>
                <a:latin typeface="Garamond" panose="02020404030301010803" pitchFamily="18" charset="0"/>
                <a:ea typeface="Garamond" panose="02020404030301010803" pitchFamily="18" charset="0"/>
                <a:cs typeface="Garamond" panose="02020404030301010803" pitchFamily="18" charset="0"/>
              </a:rPr>
              <a:t>didattica e tecnica degli ambienti di apprendimento innovativi e dei relativi strumenti tecnologici e all’insegnamento delle competenze specialistiche per la formazione alle professioni digitali del futuro, in complementarietà con quanto previsto dalla linea di investimento 3.2 “Scuola 4.0” della missione 4, componente 1, del PNRR; </a:t>
            </a:r>
          </a:p>
          <a:p>
            <a:pPr marL="285750" lvl="0" indent="-285750" fontAlgn="base">
              <a:buFont typeface="Wingdings" panose="05000000000000000000" pitchFamily="2" charset="2"/>
              <a:buChar char="q"/>
            </a:pPr>
            <a:r>
              <a:rPr lang="it-IT" dirty="0">
                <a:solidFill>
                  <a:srgbClr val="000000"/>
                </a:solidFill>
                <a:latin typeface="Garamond" panose="02020404030301010803" pitchFamily="18" charset="0"/>
                <a:ea typeface="Garamond" panose="02020404030301010803" pitchFamily="18" charset="0"/>
                <a:cs typeface="Garamond" panose="02020404030301010803" pitchFamily="18" charset="0"/>
              </a:rPr>
              <a:t>A</a:t>
            </a:r>
            <a:r>
              <a:rPr lang="it-IT" dirty="0" smtClean="0">
                <a:solidFill>
                  <a:srgbClr val="000000"/>
                </a:solidFill>
                <a:latin typeface="Garamond" panose="02020404030301010803" pitchFamily="18" charset="0"/>
                <a:ea typeface="Garamond" panose="02020404030301010803" pitchFamily="18" charset="0"/>
                <a:cs typeface="Garamond" panose="02020404030301010803" pitchFamily="18" charset="0"/>
              </a:rPr>
              <a:t>ggiornamento </a:t>
            </a:r>
            <a:r>
              <a:rPr lang="it-IT" dirty="0">
                <a:solidFill>
                  <a:srgbClr val="000000"/>
                </a:solidFill>
                <a:latin typeface="Garamond" panose="02020404030301010803" pitchFamily="18" charset="0"/>
                <a:ea typeface="Garamond" panose="02020404030301010803" pitchFamily="18" charset="0"/>
                <a:cs typeface="Garamond" panose="02020404030301010803" pitchFamily="18" charset="0"/>
              </a:rPr>
              <a:t>del curricolo scolastico per il potenziamento delle competenze digitali; </a:t>
            </a:r>
          </a:p>
          <a:p>
            <a:pPr lvl="0" fontAlgn="base"/>
            <a:r>
              <a:rPr lang="it-IT" dirty="0" smtClean="0">
                <a:solidFill>
                  <a:srgbClr val="000000"/>
                </a:solidFill>
                <a:latin typeface="Garamond" panose="02020404030301010803" pitchFamily="18" charset="0"/>
                <a:ea typeface="Garamond" panose="02020404030301010803" pitchFamily="18" charset="0"/>
                <a:cs typeface="Garamond" panose="02020404030301010803" pitchFamily="18" charset="0"/>
              </a:rPr>
              <a:t>     metodologie </a:t>
            </a:r>
            <a:r>
              <a:rPr lang="it-IT" dirty="0">
                <a:solidFill>
                  <a:srgbClr val="000000"/>
                </a:solidFill>
                <a:latin typeface="Garamond" panose="02020404030301010803" pitchFamily="18" charset="0"/>
                <a:ea typeface="Garamond" panose="02020404030301010803" pitchFamily="18" charset="0"/>
                <a:cs typeface="Garamond" panose="02020404030301010803" pitchFamily="18" charset="0"/>
              </a:rPr>
              <a:t>didattiche innovative per l’insegnamento e l’apprendimento, connesse con l’utilizzo delle nuove tecnologie; metodi </a:t>
            </a:r>
            <a:r>
              <a:rPr lang="it-IT" dirty="0" smtClean="0">
                <a:solidFill>
                  <a:srgbClr val="000000"/>
                </a:solidFill>
                <a:latin typeface="Garamond" panose="02020404030301010803" pitchFamily="18" charset="0"/>
                <a:ea typeface="Garamond" panose="02020404030301010803" pitchFamily="18" charset="0"/>
                <a:cs typeface="Garamond" panose="02020404030301010803" pitchFamily="18" charset="0"/>
              </a:rPr>
              <a:t>   </a:t>
            </a:r>
          </a:p>
          <a:p>
            <a:pPr lvl="0" fontAlgn="base"/>
            <a:r>
              <a:rPr lang="it-IT" dirty="0">
                <a:solidFill>
                  <a:srgbClr val="000000"/>
                </a:solidFill>
                <a:latin typeface="Garamond" panose="02020404030301010803" pitchFamily="18" charset="0"/>
                <a:ea typeface="Garamond" panose="02020404030301010803" pitchFamily="18" charset="0"/>
                <a:cs typeface="Garamond" panose="02020404030301010803" pitchFamily="18" charset="0"/>
              </a:rPr>
              <a:t> </a:t>
            </a:r>
            <a:r>
              <a:rPr lang="it-IT" dirty="0" smtClean="0">
                <a:solidFill>
                  <a:srgbClr val="000000"/>
                </a:solidFill>
                <a:latin typeface="Garamond" panose="02020404030301010803" pitchFamily="18" charset="0"/>
                <a:ea typeface="Garamond" panose="02020404030301010803" pitchFamily="18" charset="0"/>
                <a:cs typeface="Garamond" panose="02020404030301010803" pitchFamily="18" charset="0"/>
              </a:rPr>
              <a:t>    e </a:t>
            </a:r>
            <a:r>
              <a:rPr lang="it-IT" dirty="0">
                <a:solidFill>
                  <a:srgbClr val="000000"/>
                </a:solidFill>
                <a:latin typeface="Garamond" panose="02020404030301010803" pitchFamily="18" charset="0"/>
                <a:ea typeface="Garamond" panose="02020404030301010803" pitchFamily="18" charset="0"/>
                <a:cs typeface="Garamond" panose="02020404030301010803" pitchFamily="18" charset="0"/>
              </a:rPr>
              <a:t>tecniche di apprendimento esperienziale, collaborativo, personalizzato, </a:t>
            </a:r>
            <a:r>
              <a:rPr lang="it-IT" dirty="0" err="1">
                <a:solidFill>
                  <a:srgbClr val="000000"/>
                </a:solidFill>
                <a:latin typeface="Garamond" panose="02020404030301010803" pitchFamily="18" charset="0"/>
                <a:ea typeface="Garamond" panose="02020404030301010803" pitchFamily="18" charset="0"/>
                <a:cs typeface="Garamond" panose="02020404030301010803" pitchFamily="18" charset="0"/>
              </a:rPr>
              <a:t>immersivo</a:t>
            </a:r>
            <a:r>
              <a:rPr lang="it-IT" dirty="0">
                <a:solidFill>
                  <a:srgbClr val="000000"/>
                </a:solidFill>
                <a:latin typeface="Garamond" panose="02020404030301010803" pitchFamily="18" charset="0"/>
                <a:ea typeface="Garamond" panose="02020404030301010803" pitchFamily="18" charset="0"/>
                <a:cs typeface="Garamond" panose="02020404030301010803" pitchFamily="18" charset="0"/>
              </a:rPr>
              <a:t>, basate sul progetto (PBL), sulla ricerca </a:t>
            </a:r>
            <a:r>
              <a:rPr lang="it-IT" dirty="0" smtClean="0">
                <a:solidFill>
                  <a:srgbClr val="000000"/>
                </a:solidFill>
                <a:latin typeface="Garamond" panose="02020404030301010803" pitchFamily="18" charset="0"/>
                <a:ea typeface="Garamond" panose="02020404030301010803" pitchFamily="18" charset="0"/>
                <a:cs typeface="Garamond" panose="02020404030301010803" pitchFamily="18" charset="0"/>
              </a:rPr>
              <a:t>  </a:t>
            </a:r>
          </a:p>
          <a:p>
            <a:pPr lvl="0" fontAlgn="base"/>
            <a:r>
              <a:rPr lang="it-IT" dirty="0">
                <a:solidFill>
                  <a:srgbClr val="000000"/>
                </a:solidFill>
                <a:latin typeface="Garamond" panose="02020404030301010803" pitchFamily="18" charset="0"/>
                <a:ea typeface="Garamond" panose="02020404030301010803" pitchFamily="18" charset="0"/>
                <a:cs typeface="Garamond" panose="02020404030301010803" pitchFamily="18" charset="0"/>
              </a:rPr>
              <a:t> </a:t>
            </a:r>
            <a:r>
              <a:rPr lang="it-IT" dirty="0" smtClean="0">
                <a:solidFill>
                  <a:srgbClr val="000000"/>
                </a:solidFill>
                <a:latin typeface="Garamond" panose="02020404030301010803" pitchFamily="18" charset="0"/>
                <a:ea typeface="Garamond" panose="02020404030301010803" pitchFamily="18" charset="0"/>
                <a:cs typeface="Garamond" panose="02020404030301010803" pitchFamily="18" charset="0"/>
              </a:rPr>
              <a:t>    (</a:t>
            </a:r>
            <a:r>
              <a:rPr lang="it-IT" dirty="0" err="1">
                <a:solidFill>
                  <a:srgbClr val="000000"/>
                </a:solidFill>
                <a:latin typeface="Garamond" panose="02020404030301010803" pitchFamily="18" charset="0"/>
                <a:ea typeface="Garamond" panose="02020404030301010803" pitchFamily="18" charset="0"/>
                <a:cs typeface="Garamond" panose="02020404030301010803" pitchFamily="18" charset="0"/>
              </a:rPr>
              <a:t>inquiry</a:t>
            </a:r>
            <a:r>
              <a:rPr lang="it-IT" dirty="0">
                <a:solidFill>
                  <a:srgbClr val="000000"/>
                </a:solidFill>
                <a:latin typeface="Garamond" panose="02020404030301010803" pitchFamily="18" charset="0"/>
                <a:ea typeface="Garamond" panose="02020404030301010803" pitchFamily="18" charset="0"/>
                <a:cs typeface="Garamond" panose="02020404030301010803" pitchFamily="18" charset="0"/>
              </a:rPr>
              <a:t> </a:t>
            </a:r>
            <a:r>
              <a:rPr lang="it-IT" dirty="0" err="1">
                <a:solidFill>
                  <a:srgbClr val="000000"/>
                </a:solidFill>
                <a:latin typeface="Garamond" panose="02020404030301010803" pitchFamily="18" charset="0"/>
                <a:ea typeface="Garamond" panose="02020404030301010803" pitchFamily="18" charset="0"/>
                <a:cs typeface="Garamond" panose="02020404030301010803" pitchFamily="18" charset="0"/>
              </a:rPr>
              <a:t>based</a:t>
            </a:r>
            <a:r>
              <a:rPr lang="it-IT" dirty="0">
                <a:solidFill>
                  <a:srgbClr val="000000"/>
                </a:solidFill>
                <a:latin typeface="Garamond" panose="02020404030301010803" pitchFamily="18" charset="0"/>
                <a:ea typeface="Garamond" panose="02020404030301010803" pitchFamily="18" charset="0"/>
                <a:cs typeface="Garamond" panose="02020404030301010803" pitchFamily="18" charset="0"/>
              </a:rPr>
              <a:t>), sulla narrazione (</a:t>
            </a:r>
            <a:r>
              <a:rPr lang="it-IT" dirty="0" err="1">
                <a:solidFill>
                  <a:srgbClr val="000000"/>
                </a:solidFill>
                <a:latin typeface="Garamond" panose="02020404030301010803" pitchFamily="18" charset="0"/>
                <a:ea typeface="Garamond" panose="02020404030301010803" pitchFamily="18" charset="0"/>
                <a:cs typeface="Garamond" panose="02020404030301010803" pitchFamily="18" charset="0"/>
              </a:rPr>
              <a:t>storytelling</a:t>
            </a:r>
            <a:r>
              <a:rPr lang="it-IT" dirty="0">
                <a:solidFill>
                  <a:srgbClr val="000000"/>
                </a:solidFill>
                <a:latin typeface="Garamond" panose="02020404030301010803" pitchFamily="18" charset="0"/>
                <a:ea typeface="Garamond" panose="02020404030301010803" pitchFamily="18" charset="0"/>
                <a:cs typeface="Garamond" panose="02020404030301010803" pitchFamily="18" charset="0"/>
              </a:rPr>
              <a:t>), sulla soluzione di problemi (</a:t>
            </a:r>
            <a:r>
              <a:rPr lang="it-IT" dirty="0" err="1">
                <a:solidFill>
                  <a:srgbClr val="000000"/>
                </a:solidFill>
                <a:latin typeface="Garamond" panose="02020404030301010803" pitchFamily="18" charset="0"/>
                <a:ea typeface="Garamond" panose="02020404030301010803" pitchFamily="18" charset="0"/>
                <a:cs typeface="Garamond" panose="02020404030301010803" pitchFamily="18" charset="0"/>
              </a:rPr>
              <a:t>problem</a:t>
            </a:r>
            <a:r>
              <a:rPr lang="it-IT" dirty="0">
                <a:solidFill>
                  <a:srgbClr val="000000"/>
                </a:solidFill>
                <a:latin typeface="Garamond" panose="02020404030301010803" pitchFamily="18" charset="0"/>
                <a:ea typeface="Garamond" panose="02020404030301010803" pitchFamily="18" charset="0"/>
                <a:cs typeface="Garamond" panose="02020404030301010803" pitchFamily="18" charset="0"/>
              </a:rPr>
              <a:t> </a:t>
            </a:r>
            <a:r>
              <a:rPr lang="it-IT" dirty="0" err="1">
                <a:solidFill>
                  <a:srgbClr val="000000"/>
                </a:solidFill>
                <a:latin typeface="Garamond" panose="02020404030301010803" pitchFamily="18" charset="0"/>
                <a:ea typeface="Garamond" panose="02020404030301010803" pitchFamily="18" charset="0"/>
                <a:cs typeface="Garamond" panose="02020404030301010803" pitchFamily="18" charset="0"/>
              </a:rPr>
              <a:t>solving</a:t>
            </a:r>
            <a:r>
              <a:rPr lang="it-IT" dirty="0">
                <a:solidFill>
                  <a:srgbClr val="000000"/>
                </a:solidFill>
                <a:latin typeface="Garamond" panose="02020404030301010803" pitchFamily="18" charset="0"/>
                <a:ea typeface="Garamond" panose="02020404030301010803" pitchFamily="18" charset="0"/>
                <a:cs typeface="Garamond" panose="02020404030301010803" pitchFamily="18" charset="0"/>
              </a:rPr>
              <a:t>), sul </a:t>
            </a:r>
            <a:r>
              <a:rPr lang="it-IT" dirty="0" err="1">
                <a:solidFill>
                  <a:srgbClr val="000000"/>
                </a:solidFill>
                <a:latin typeface="Garamond" panose="02020404030301010803" pitchFamily="18" charset="0"/>
                <a:ea typeface="Garamond" panose="02020404030301010803" pitchFamily="18" charset="0"/>
                <a:cs typeface="Garamond" panose="02020404030301010803" pitchFamily="18" charset="0"/>
              </a:rPr>
              <a:t>making</a:t>
            </a:r>
            <a:r>
              <a:rPr lang="it-IT" dirty="0">
                <a:solidFill>
                  <a:srgbClr val="000000"/>
                </a:solidFill>
                <a:latin typeface="Garamond" panose="02020404030301010803" pitchFamily="18" charset="0"/>
                <a:ea typeface="Garamond" panose="02020404030301010803" pitchFamily="18" charset="0"/>
                <a:cs typeface="Garamond" panose="02020404030301010803" pitchFamily="18" charset="0"/>
              </a:rPr>
              <a:t> (fabbricazione di </a:t>
            </a:r>
            <a:r>
              <a:rPr lang="it-IT" dirty="0" smtClean="0">
                <a:solidFill>
                  <a:srgbClr val="000000"/>
                </a:solidFill>
                <a:latin typeface="Garamond" panose="02020404030301010803" pitchFamily="18" charset="0"/>
                <a:ea typeface="Garamond" panose="02020404030301010803" pitchFamily="18" charset="0"/>
                <a:cs typeface="Garamond" panose="02020404030301010803" pitchFamily="18" charset="0"/>
              </a:rPr>
              <a:t> </a:t>
            </a:r>
          </a:p>
          <a:p>
            <a:pPr lvl="0" fontAlgn="base"/>
            <a:r>
              <a:rPr lang="it-IT" dirty="0">
                <a:solidFill>
                  <a:srgbClr val="000000"/>
                </a:solidFill>
                <a:latin typeface="Garamond" panose="02020404030301010803" pitchFamily="18" charset="0"/>
                <a:ea typeface="Garamond" panose="02020404030301010803" pitchFamily="18" charset="0"/>
                <a:cs typeface="Garamond" panose="02020404030301010803" pitchFamily="18" charset="0"/>
              </a:rPr>
              <a:t> </a:t>
            </a:r>
            <a:r>
              <a:rPr lang="it-IT" dirty="0" smtClean="0">
                <a:solidFill>
                  <a:srgbClr val="000000"/>
                </a:solidFill>
                <a:latin typeface="Garamond" panose="02020404030301010803" pitchFamily="18" charset="0"/>
                <a:ea typeface="Garamond" panose="02020404030301010803" pitchFamily="18" charset="0"/>
                <a:cs typeface="Garamond" panose="02020404030301010803" pitchFamily="18" charset="0"/>
              </a:rPr>
              <a:t>    manufatti </a:t>
            </a:r>
            <a:r>
              <a:rPr lang="it-IT" dirty="0">
                <a:solidFill>
                  <a:srgbClr val="000000"/>
                </a:solidFill>
                <a:latin typeface="Garamond" panose="02020404030301010803" pitchFamily="18" charset="0"/>
                <a:ea typeface="Garamond" panose="02020404030301010803" pitchFamily="18" charset="0"/>
                <a:cs typeface="Garamond" panose="02020404030301010803" pitchFamily="18" charset="0"/>
              </a:rPr>
              <a:t>con strumenti digitali), sul </a:t>
            </a:r>
            <a:r>
              <a:rPr lang="it-IT" dirty="0" err="1">
                <a:solidFill>
                  <a:srgbClr val="000000"/>
                </a:solidFill>
                <a:latin typeface="Garamond" panose="02020404030301010803" pitchFamily="18" charset="0"/>
                <a:ea typeface="Garamond" panose="02020404030301010803" pitchFamily="18" charset="0"/>
                <a:cs typeface="Garamond" panose="02020404030301010803" pitchFamily="18" charset="0"/>
              </a:rPr>
              <a:t>tinkering</a:t>
            </a:r>
            <a:r>
              <a:rPr lang="it-IT" dirty="0">
                <a:solidFill>
                  <a:srgbClr val="000000"/>
                </a:solidFill>
                <a:latin typeface="Garamond" panose="02020404030301010803" pitchFamily="18" charset="0"/>
                <a:ea typeface="Garamond" panose="02020404030301010803" pitchFamily="18" charset="0"/>
                <a:cs typeface="Garamond" panose="02020404030301010803" pitchFamily="18" charset="0"/>
              </a:rPr>
              <a:t> (insegnare a “pensare con le mani” e ad apprendere sperimentando con </a:t>
            </a:r>
            <a:r>
              <a:rPr lang="it-IT" dirty="0" smtClean="0">
                <a:solidFill>
                  <a:srgbClr val="000000"/>
                </a:solidFill>
                <a:latin typeface="Garamond" panose="02020404030301010803" pitchFamily="18" charset="0"/>
                <a:ea typeface="Garamond" panose="02020404030301010803" pitchFamily="18" charset="0"/>
                <a:cs typeface="Garamond" panose="02020404030301010803" pitchFamily="18" charset="0"/>
              </a:rPr>
              <a:t>   </a:t>
            </a:r>
          </a:p>
          <a:p>
            <a:pPr lvl="0" fontAlgn="base"/>
            <a:r>
              <a:rPr lang="it-IT" dirty="0">
                <a:solidFill>
                  <a:srgbClr val="000000"/>
                </a:solidFill>
                <a:latin typeface="Garamond" panose="02020404030301010803" pitchFamily="18" charset="0"/>
                <a:ea typeface="Garamond" panose="02020404030301010803" pitchFamily="18" charset="0"/>
                <a:cs typeface="Garamond" panose="02020404030301010803" pitchFamily="18" charset="0"/>
              </a:rPr>
              <a:t> </a:t>
            </a:r>
            <a:r>
              <a:rPr lang="it-IT" dirty="0" smtClean="0">
                <a:solidFill>
                  <a:srgbClr val="000000"/>
                </a:solidFill>
                <a:latin typeface="Garamond" panose="02020404030301010803" pitchFamily="18" charset="0"/>
                <a:ea typeface="Garamond" panose="02020404030301010803" pitchFamily="18" charset="0"/>
                <a:cs typeface="Garamond" panose="02020404030301010803" pitchFamily="18" charset="0"/>
              </a:rPr>
              <a:t>    strumenti </a:t>
            </a:r>
            <a:r>
              <a:rPr lang="it-IT" dirty="0">
                <a:solidFill>
                  <a:srgbClr val="000000"/>
                </a:solidFill>
                <a:latin typeface="Garamond" panose="02020404030301010803" pitchFamily="18" charset="0"/>
                <a:ea typeface="Garamond" panose="02020404030301010803" pitchFamily="18" charset="0"/>
                <a:cs typeface="Garamond" panose="02020404030301010803" pitchFamily="18" charset="0"/>
              </a:rPr>
              <a:t>e materiali), sull’utilizzo del gioco nell’insegnamento (</a:t>
            </a:r>
            <a:r>
              <a:rPr lang="it-IT" dirty="0" err="1">
                <a:solidFill>
                  <a:srgbClr val="000000"/>
                </a:solidFill>
                <a:latin typeface="Garamond" panose="02020404030301010803" pitchFamily="18" charset="0"/>
                <a:ea typeface="Garamond" panose="02020404030301010803" pitchFamily="18" charset="0"/>
                <a:cs typeface="Garamond" panose="02020404030301010803" pitchFamily="18" charset="0"/>
              </a:rPr>
              <a:t>gamification</a:t>
            </a:r>
            <a:r>
              <a:rPr lang="it-IT" dirty="0">
                <a:solidFill>
                  <a:srgbClr val="000000"/>
                </a:solidFill>
                <a:latin typeface="Garamond" panose="02020404030301010803" pitchFamily="18" charset="0"/>
                <a:ea typeface="Garamond" panose="02020404030301010803" pitchFamily="18" charset="0"/>
                <a:cs typeface="Garamond" panose="02020404030301010803" pitchFamily="18" charset="0"/>
              </a:rPr>
              <a:t>), sulla realtà virtuale, aumentata e </a:t>
            </a:r>
            <a:r>
              <a:rPr lang="it-IT" dirty="0" err="1">
                <a:solidFill>
                  <a:srgbClr val="000000"/>
                </a:solidFill>
                <a:latin typeface="Garamond" panose="02020404030301010803" pitchFamily="18" charset="0"/>
                <a:ea typeface="Garamond" panose="02020404030301010803" pitchFamily="18" charset="0"/>
                <a:cs typeface="Garamond" panose="02020404030301010803" pitchFamily="18" charset="0"/>
              </a:rPr>
              <a:t>immersiva</a:t>
            </a:r>
            <a:r>
              <a:rPr lang="it-IT" dirty="0">
                <a:solidFill>
                  <a:srgbClr val="000000"/>
                </a:solidFill>
                <a:latin typeface="Garamond" panose="02020404030301010803" pitchFamily="18" charset="0"/>
                <a:ea typeface="Garamond" panose="02020404030301010803" pitchFamily="18" charset="0"/>
                <a:cs typeface="Garamond" panose="02020404030301010803" pitchFamily="18" charset="0"/>
              </a:rPr>
              <a:t>, </a:t>
            </a:r>
            <a:r>
              <a:rPr lang="it-IT" dirty="0" smtClean="0">
                <a:solidFill>
                  <a:srgbClr val="000000"/>
                </a:solidFill>
                <a:latin typeface="Garamond" panose="02020404030301010803" pitchFamily="18" charset="0"/>
                <a:ea typeface="Garamond" panose="02020404030301010803" pitchFamily="18" charset="0"/>
                <a:cs typeface="Garamond" panose="02020404030301010803" pitchFamily="18" charset="0"/>
              </a:rPr>
              <a:t> </a:t>
            </a:r>
          </a:p>
          <a:p>
            <a:pPr lvl="0" fontAlgn="base"/>
            <a:r>
              <a:rPr lang="it-IT" dirty="0">
                <a:solidFill>
                  <a:srgbClr val="000000"/>
                </a:solidFill>
                <a:latin typeface="Garamond" panose="02020404030301010803" pitchFamily="18" charset="0"/>
                <a:ea typeface="Garamond" panose="02020404030301010803" pitchFamily="18" charset="0"/>
                <a:cs typeface="Garamond" panose="02020404030301010803" pitchFamily="18" charset="0"/>
              </a:rPr>
              <a:t> </a:t>
            </a:r>
            <a:r>
              <a:rPr lang="it-IT" dirty="0" smtClean="0">
                <a:solidFill>
                  <a:srgbClr val="000000"/>
                </a:solidFill>
                <a:latin typeface="Garamond" panose="02020404030301010803" pitchFamily="18" charset="0"/>
                <a:ea typeface="Garamond" panose="02020404030301010803" pitchFamily="18" charset="0"/>
                <a:cs typeface="Garamond" panose="02020404030301010803" pitchFamily="18" charset="0"/>
              </a:rPr>
              <a:t>    sull’internet </a:t>
            </a:r>
            <a:r>
              <a:rPr lang="it-IT" dirty="0">
                <a:solidFill>
                  <a:srgbClr val="000000"/>
                </a:solidFill>
                <a:latin typeface="Garamond" panose="02020404030301010803" pitchFamily="18" charset="0"/>
                <a:ea typeface="Garamond" panose="02020404030301010803" pitchFamily="18" charset="0"/>
                <a:cs typeface="Garamond" panose="02020404030301010803" pitchFamily="18" charset="0"/>
              </a:rPr>
              <a:t>delle cose (</a:t>
            </a:r>
            <a:r>
              <a:rPr lang="it-IT" dirty="0" err="1">
                <a:solidFill>
                  <a:srgbClr val="000000"/>
                </a:solidFill>
                <a:latin typeface="Garamond" panose="02020404030301010803" pitchFamily="18" charset="0"/>
                <a:ea typeface="Garamond" panose="02020404030301010803" pitchFamily="18" charset="0"/>
                <a:cs typeface="Garamond" panose="02020404030301010803" pitchFamily="18" charset="0"/>
              </a:rPr>
              <a:t>IoT</a:t>
            </a:r>
            <a:r>
              <a:rPr lang="it-IT" dirty="0">
                <a:solidFill>
                  <a:srgbClr val="000000"/>
                </a:solidFill>
                <a:latin typeface="Garamond" panose="02020404030301010803" pitchFamily="18" charset="0"/>
                <a:ea typeface="Garamond" panose="02020404030301010803" pitchFamily="18" charset="0"/>
                <a:cs typeface="Garamond" panose="02020404030301010803" pitchFamily="18" charset="0"/>
              </a:rPr>
              <a:t>), etc.; </a:t>
            </a:r>
          </a:p>
          <a:p>
            <a:pPr marL="6350" marR="17780" indent="-6350" algn="just">
              <a:lnSpc>
                <a:spcPct val="103000"/>
              </a:lnSpc>
              <a:spcAft>
                <a:spcPts val="240"/>
              </a:spcAft>
            </a:pPr>
            <a:endParaRPr lang="it-IT" dirty="0">
              <a:solidFill>
                <a:srgbClr val="000000"/>
              </a:solidFill>
              <a:latin typeface="Garamond" panose="02020404030301010803" pitchFamily="18" charset="0"/>
              <a:ea typeface="Garamond" panose="02020404030301010803" pitchFamily="18" charset="0"/>
              <a:cs typeface="Garamond" panose="02020404030301010803" pitchFamily="18" charset="0"/>
            </a:endParaRPr>
          </a:p>
        </p:txBody>
      </p:sp>
    </p:spTree>
    <p:extLst>
      <p:ext uri="{BB962C8B-B14F-4D97-AF65-F5344CB8AC3E}">
        <p14:creationId xmlns:p14="http://schemas.microsoft.com/office/powerpoint/2010/main" val="955001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subTitle" idx="1"/>
          </p:nvPr>
        </p:nvSpPr>
        <p:spPr>
          <a:xfrm>
            <a:off x="328613" y="239713"/>
            <a:ext cx="11363325" cy="6170612"/>
          </a:xfrm>
        </p:spPr>
        <p:txBody>
          <a:bodyPr>
            <a:normAutofit/>
          </a:bodyPr>
          <a:lstStyle/>
          <a:p>
            <a:pPr marL="285750" lvl="0" indent="-285750" fontAlgn="base">
              <a:buFont typeface="Wingdings" panose="05000000000000000000" pitchFamily="2" charset="2"/>
              <a:buChar char="q"/>
            </a:pPr>
            <a:r>
              <a:rPr lang="it-IT" sz="1600" dirty="0" smtClean="0">
                <a:solidFill>
                  <a:srgbClr val="000000"/>
                </a:solidFill>
                <a:latin typeface="Garamond" panose="02020404030301010803" pitchFamily="18" charset="0"/>
                <a:ea typeface="Garamond" panose="02020404030301010803" pitchFamily="18" charset="0"/>
                <a:cs typeface="Garamond" panose="02020404030301010803" pitchFamily="18" charset="0"/>
              </a:rPr>
              <a:t>Pratiche </a:t>
            </a:r>
            <a:r>
              <a:rPr lang="it-IT" sz="1600" dirty="0">
                <a:solidFill>
                  <a:srgbClr val="000000"/>
                </a:solidFill>
                <a:latin typeface="Garamond" panose="02020404030301010803" pitchFamily="18" charset="0"/>
                <a:ea typeface="Garamond" panose="02020404030301010803" pitchFamily="18" charset="0"/>
                <a:cs typeface="Garamond" panose="02020404030301010803" pitchFamily="18" charset="0"/>
              </a:rPr>
              <a:t>innovative di verifica e valutazione degli apprendimenti anche con l’utilizzo delle tecnologie digitali; </a:t>
            </a:r>
          </a:p>
          <a:p>
            <a:pPr marL="285750" lvl="0" indent="-285750" fontAlgn="base">
              <a:buFont typeface="Wingdings" panose="05000000000000000000" pitchFamily="2" charset="2"/>
              <a:buChar char="q"/>
            </a:pPr>
            <a:r>
              <a:rPr lang="it-IT" sz="1600" dirty="0" smtClean="0">
                <a:solidFill>
                  <a:srgbClr val="000000"/>
                </a:solidFill>
                <a:latin typeface="Garamond" panose="02020404030301010803" pitchFamily="18" charset="0"/>
                <a:ea typeface="Garamond" panose="02020404030301010803" pitchFamily="18" charset="0"/>
                <a:cs typeface="Garamond" panose="02020404030301010803" pitchFamily="18" charset="0"/>
              </a:rPr>
              <a:t>Didattica </a:t>
            </a:r>
            <a:r>
              <a:rPr lang="it-IT" sz="1600" dirty="0">
                <a:solidFill>
                  <a:srgbClr val="000000"/>
                </a:solidFill>
                <a:latin typeface="Garamond" panose="02020404030301010803" pitchFamily="18" charset="0"/>
                <a:ea typeface="Garamond" panose="02020404030301010803" pitchFamily="18" charset="0"/>
                <a:cs typeface="Garamond" panose="02020404030301010803" pitchFamily="18" charset="0"/>
              </a:rPr>
              <a:t>e insegnamento dell’informatica, del pensiero computazionale e del </a:t>
            </a:r>
            <a:r>
              <a:rPr lang="it-IT" sz="1600" dirty="0" err="1">
                <a:solidFill>
                  <a:srgbClr val="000000"/>
                </a:solidFill>
                <a:latin typeface="Garamond" panose="02020404030301010803" pitchFamily="18" charset="0"/>
                <a:ea typeface="Garamond" panose="02020404030301010803" pitchFamily="18" charset="0"/>
                <a:cs typeface="Garamond" panose="02020404030301010803" pitchFamily="18" charset="0"/>
              </a:rPr>
              <a:t>coding</a:t>
            </a:r>
            <a:r>
              <a:rPr lang="it-IT" sz="1600" dirty="0">
                <a:solidFill>
                  <a:srgbClr val="000000"/>
                </a:solidFill>
                <a:latin typeface="Garamond" panose="02020404030301010803" pitchFamily="18" charset="0"/>
                <a:ea typeface="Garamond" panose="02020404030301010803" pitchFamily="18" charset="0"/>
                <a:cs typeface="Garamond" panose="02020404030301010803" pitchFamily="18" charset="0"/>
              </a:rPr>
              <a:t>, dell’intelligenza artificiale e della robotica, a partire dalla scuola dell’infanzia; </a:t>
            </a:r>
          </a:p>
          <a:p>
            <a:pPr marL="285750" lvl="0" indent="-285750" fontAlgn="base">
              <a:buFont typeface="Wingdings" panose="05000000000000000000" pitchFamily="2" charset="2"/>
              <a:buChar char="q"/>
            </a:pPr>
            <a:r>
              <a:rPr lang="it-IT" sz="1600" dirty="0" smtClean="0">
                <a:solidFill>
                  <a:srgbClr val="000000"/>
                </a:solidFill>
                <a:latin typeface="Garamond" panose="02020404030301010803" pitchFamily="18" charset="0"/>
                <a:ea typeface="Garamond" panose="02020404030301010803" pitchFamily="18" charset="0"/>
                <a:cs typeface="Garamond" panose="02020404030301010803" pitchFamily="18" charset="0"/>
              </a:rPr>
              <a:t>Potenziamento </a:t>
            </a:r>
            <a:r>
              <a:rPr lang="it-IT" sz="1600" dirty="0">
                <a:solidFill>
                  <a:srgbClr val="000000"/>
                </a:solidFill>
                <a:latin typeface="Garamond" panose="02020404030301010803" pitchFamily="18" charset="0"/>
                <a:ea typeface="Garamond" panose="02020404030301010803" pitchFamily="18" charset="0"/>
                <a:cs typeface="Garamond" panose="02020404030301010803" pitchFamily="18" charset="0"/>
              </a:rPr>
              <a:t>dell’insegnamento nelle discipline scientifiche, tecnologiche, ingegneristiche e matematiche (STEM), secondo un approccio interdisciplinare, anche sulla base di quanto previsto dalle Linee guida per le discipline STEM, adottate con decreto del Ministro dell’istruzione e del merito 15 settembre 2023, n. 184; </a:t>
            </a:r>
          </a:p>
          <a:p>
            <a:pPr marL="285750" lvl="0" indent="-285750" fontAlgn="base">
              <a:buFont typeface="Wingdings" panose="05000000000000000000" pitchFamily="2" charset="2"/>
              <a:buChar char="q"/>
            </a:pPr>
            <a:r>
              <a:rPr lang="it-IT" sz="1600" dirty="0" err="1" smtClean="0">
                <a:solidFill>
                  <a:srgbClr val="000000"/>
                </a:solidFill>
                <a:latin typeface="Garamond" panose="02020404030301010803" pitchFamily="18" charset="0"/>
                <a:ea typeface="Garamond" panose="02020404030301010803" pitchFamily="18" charset="0"/>
                <a:cs typeface="Garamond" panose="02020404030301010803" pitchFamily="18" charset="0"/>
              </a:rPr>
              <a:t>Cybersicurezza</a:t>
            </a:r>
            <a:r>
              <a:rPr lang="it-IT" sz="1600" dirty="0">
                <a:solidFill>
                  <a:srgbClr val="000000"/>
                </a:solidFill>
                <a:latin typeface="Garamond" panose="02020404030301010803" pitchFamily="18" charset="0"/>
                <a:ea typeface="Garamond" panose="02020404030301010803" pitchFamily="18" charset="0"/>
                <a:cs typeface="Garamond" panose="02020404030301010803" pitchFamily="18" charset="0"/>
              </a:rPr>
              <a:t>, utilizzo sicuro della rete internet e prevenzione del </a:t>
            </a:r>
            <a:r>
              <a:rPr lang="it-IT" sz="1600" dirty="0" err="1">
                <a:solidFill>
                  <a:srgbClr val="000000"/>
                </a:solidFill>
                <a:latin typeface="Garamond" panose="02020404030301010803" pitchFamily="18" charset="0"/>
                <a:ea typeface="Garamond" panose="02020404030301010803" pitchFamily="18" charset="0"/>
                <a:cs typeface="Garamond" panose="02020404030301010803" pitchFamily="18" charset="0"/>
              </a:rPr>
              <a:t>cyberbullismo</a:t>
            </a:r>
            <a:r>
              <a:rPr lang="it-IT" sz="1600" dirty="0">
                <a:solidFill>
                  <a:srgbClr val="000000"/>
                </a:solidFill>
                <a:latin typeface="Garamond" panose="02020404030301010803" pitchFamily="18" charset="0"/>
                <a:ea typeface="Garamond" panose="02020404030301010803" pitchFamily="18" charset="0"/>
                <a:cs typeface="Garamond" panose="02020404030301010803" pitchFamily="18" charset="0"/>
              </a:rPr>
              <a:t>; </a:t>
            </a:r>
          </a:p>
          <a:p>
            <a:pPr marL="285750" lvl="0" indent="-285750" fontAlgn="base">
              <a:buFont typeface="Wingdings" panose="05000000000000000000" pitchFamily="2" charset="2"/>
              <a:buChar char="q"/>
            </a:pPr>
            <a:r>
              <a:rPr lang="it-IT" sz="1600" dirty="0" smtClean="0">
                <a:solidFill>
                  <a:srgbClr val="000000"/>
                </a:solidFill>
                <a:latin typeface="Garamond" panose="02020404030301010803" pitchFamily="18" charset="0"/>
                <a:ea typeface="Garamond" panose="02020404030301010803" pitchFamily="18" charset="0"/>
                <a:cs typeface="Garamond" panose="02020404030301010803" pitchFamily="18" charset="0"/>
              </a:rPr>
              <a:t>Competenze </a:t>
            </a:r>
            <a:r>
              <a:rPr lang="it-IT" sz="1600" dirty="0">
                <a:solidFill>
                  <a:srgbClr val="000000"/>
                </a:solidFill>
                <a:latin typeface="Garamond" panose="02020404030301010803" pitchFamily="18" charset="0"/>
                <a:ea typeface="Garamond" panose="02020404030301010803" pitchFamily="18" charset="0"/>
                <a:cs typeface="Garamond" panose="02020404030301010803" pitchFamily="18" charset="0"/>
              </a:rPr>
              <a:t>per l’utilizzo etico e responsabile dell’intelligenza artificiale nella pratica didattica e per l’apprendimento dell’intelligenza artificiale, nel rispetto dei quadri di riferimento europei; </a:t>
            </a:r>
          </a:p>
          <a:p>
            <a:pPr marL="285750" lvl="0" indent="-285750" fontAlgn="base">
              <a:buFont typeface="Wingdings" panose="05000000000000000000" pitchFamily="2" charset="2"/>
              <a:buChar char="q"/>
            </a:pPr>
            <a:r>
              <a:rPr lang="it-IT" sz="1600" dirty="0" smtClean="0">
                <a:solidFill>
                  <a:srgbClr val="000000"/>
                </a:solidFill>
                <a:latin typeface="Garamond" panose="02020404030301010803" pitchFamily="18" charset="0"/>
                <a:ea typeface="Garamond" panose="02020404030301010803" pitchFamily="18" charset="0"/>
                <a:cs typeface="Garamond" panose="02020404030301010803" pitchFamily="18" charset="0"/>
              </a:rPr>
              <a:t>Tecnologie </a:t>
            </a:r>
            <a:r>
              <a:rPr lang="it-IT" sz="1600" dirty="0">
                <a:solidFill>
                  <a:srgbClr val="000000"/>
                </a:solidFill>
                <a:latin typeface="Garamond" panose="02020404030301010803" pitchFamily="18" charset="0"/>
                <a:ea typeface="Garamond" panose="02020404030301010803" pitchFamily="18" charset="0"/>
                <a:cs typeface="Garamond" panose="02020404030301010803" pitchFamily="18" charset="0"/>
              </a:rPr>
              <a:t>digitali per l’inclusione scolastica; </a:t>
            </a:r>
          </a:p>
          <a:p>
            <a:pPr marL="285750" lvl="0" indent="-285750" fontAlgn="base">
              <a:buFont typeface="Wingdings" panose="05000000000000000000" pitchFamily="2" charset="2"/>
              <a:buChar char="q"/>
            </a:pPr>
            <a:r>
              <a:rPr lang="it-IT" sz="1600" dirty="0" smtClean="0">
                <a:solidFill>
                  <a:srgbClr val="000000"/>
                </a:solidFill>
                <a:latin typeface="Garamond" panose="02020404030301010803" pitchFamily="18" charset="0"/>
                <a:ea typeface="Garamond" panose="02020404030301010803" pitchFamily="18" charset="0"/>
                <a:cs typeface="Garamond" panose="02020404030301010803" pitchFamily="18" charset="0"/>
              </a:rPr>
              <a:t>Sviluppo </a:t>
            </a:r>
            <a:r>
              <a:rPr lang="it-IT" sz="1600" dirty="0">
                <a:solidFill>
                  <a:srgbClr val="000000"/>
                </a:solidFill>
                <a:latin typeface="Garamond" panose="02020404030301010803" pitchFamily="18" charset="0"/>
                <a:ea typeface="Garamond" panose="02020404030301010803" pitchFamily="18" charset="0"/>
                <a:cs typeface="Garamond" panose="02020404030301010803" pitchFamily="18" charset="0"/>
              </a:rPr>
              <a:t>delle competenze di orientamento dei docenti con l’utilizzo delle tecnologie digitali;  </a:t>
            </a:r>
          </a:p>
          <a:p>
            <a:pPr marL="285750" lvl="0" indent="-285750" fontAlgn="base">
              <a:buFont typeface="Wingdings" panose="05000000000000000000" pitchFamily="2" charset="2"/>
              <a:buChar char="q"/>
            </a:pPr>
            <a:r>
              <a:rPr lang="it-IT" sz="1600" dirty="0" smtClean="0">
                <a:solidFill>
                  <a:srgbClr val="000000"/>
                </a:solidFill>
                <a:latin typeface="Garamond" panose="02020404030301010803" pitchFamily="18" charset="0"/>
                <a:ea typeface="Garamond" panose="02020404030301010803" pitchFamily="18" charset="0"/>
                <a:cs typeface="Garamond" panose="02020404030301010803" pitchFamily="18" charset="0"/>
              </a:rPr>
              <a:t>Insegnamento </a:t>
            </a:r>
            <a:r>
              <a:rPr lang="it-IT" sz="1600" dirty="0">
                <a:solidFill>
                  <a:srgbClr val="000000"/>
                </a:solidFill>
                <a:latin typeface="Garamond" panose="02020404030301010803" pitchFamily="18" charset="0"/>
                <a:ea typeface="Garamond" panose="02020404030301010803" pitchFamily="18" charset="0"/>
                <a:cs typeface="Garamond" panose="02020404030301010803" pitchFamily="18" charset="0"/>
              </a:rPr>
              <a:t>dell’educazione civica digitale e dell’educazione alla cittadinanza digitale e utilizzo consapevole delle tecnologie digitali da parte degli studenti; </a:t>
            </a:r>
          </a:p>
          <a:p>
            <a:pPr marL="285750" lvl="0" indent="-285750" fontAlgn="base">
              <a:buFont typeface="Wingdings" panose="05000000000000000000" pitchFamily="2" charset="2"/>
              <a:buChar char="q"/>
            </a:pPr>
            <a:r>
              <a:rPr lang="it-IT" sz="1600" dirty="0" smtClean="0">
                <a:solidFill>
                  <a:srgbClr val="000000"/>
                </a:solidFill>
                <a:latin typeface="Garamond" panose="02020404030301010803" pitchFamily="18" charset="0"/>
                <a:ea typeface="Garamond" panose="02020404030301010803" pitchFamily="18" charset="0"/>
                <a:cs typeface="Garamond" panose="02020404030301010803" pitchFamily="18" charset="0"/>
              </a:rPr>
              <a:t>Leadership </a:t>
            </a:r>
            <a:r>
              <a:rPr lang="it-IT" sz="1600" dirty="0">
                <a:solidFill>
                  <a:srgbClr val="000000"/>
                </a:solidFill>
                <a:latin typeface="Garamond" panose="02020404030301010803" pitchFamily="18" charset="0"/>
                <a:ea typeface="Garamond" panose="02020404030301010803" pitchFamily="18" charset="0"/>
                <a:cs typeface="Garamond" panose="02020404030301010803" pitchFamily="18" charset="0"/>
              </a:rPr>
              <a:t>dell’innovazione e della trasformazione digitale e didattica nelle scuole; </a:t>
            </a:r>
          </a:p>
          <a:p>
            <a:pPr marL="285750" lvl="0" indent="-285750" fontAlgn="base">
              <a:buFont typeface="Wingdings" panose="05000000000000000000" pitchFamily="2" charset="2"/>
              <a:buChar char="q"/>
            </a:pPr>
            <a:r>
              <a:rPr lang="it-IT" sz="1600" dirty="0" smtClean="0">
                <a:solidFill>
                  <a:srgbClr val="000000"/>
                </a:solidFill>
                <a:latin typeface="Garamond" panose="02020404030301010803" pitchFamily="18" charset="0"/>
                <a:ea typeface="Garamond" panose="02020404030301010803" pitchFamily="18" charset="0"/>
                <a:cs typeface="Garamond" panose="02020404030301010803" pitchFamily="18" charset="0"/>
              </a:rPr>
              <a:t>Digitalizzazione </a:t>
            </a:r>
            <a:r>
              <a:rPr lang="it-IT" sz="1600" dirty="0">
                <a:solidFill>
                  <a:srgbClr val="000000"/>
                </a:solidFill>
                <a:latin typeface="Garamond" panose="02020404030301010803" pitchFamily="18" charset="0"/>
                <a:ea typeface="Garamond" panose="02020404030301010803" pitchFamily="18" charset="0"/>
                <a:cs typeface="Garamond" panose="02020404030301010803" pitchFamily="18" charset="0"/>
              </a:rPr>
              <a:t>amministrativa delle segreterie scolastiche e potenziamento delle competenze digitali del personale ATA per la gestione delle procedure organizzative, documentali, contabili, finanziarie. </a:t>
            </a:r>
          </a:p>
          <a:p>
            <a:endParaRPr lang="it-IT" sz="1600" b="1" dirty="0" smtClean="0">
              <a:solidFill>
                <a:srgbClr val="FF0000"/>
              </a:solidFill>
            </a:endParaRPr>
          </a:p>
        </p:txBody>
      </p:sp>
      <p:graphicFrame>
        <p:nvGraphicFramePr>
          <p:cNvPr id="5" name="Tabella 4"/>
          <p:cNvGraphicFramePr>
            <a:graphicFrameLocks noGrp="1"/>
          </p:cNvGraphicFramePr>
          <p:nvPr/>
        </p:nvGraphicFramePr>
        <p:xfrm>
          <a:off x="1500325" y="-6338067"/>
          <a:ext cx="5630001" cy="4117484"/>
        </p:xfrm>
        <a:graphic>
          <a:graphicData uri="http://schemas.openxmlformats.org/drawingml/2006/table">
            <a:tbl>
              <a:tblPr firstRow="1" firstCol="1" bandRow="1">
                <a:tableStyleId>{5C22544A-7EE6-4342-B048-85BDC9FD1C3A}</a:tableStyleId>
              </a:tblPr>
              <a:tblGrid>
                <a:gridCol w="1473831">
                  <a:extLst>
                    <a:ext uri="{9D8B030D-6E8A-4147-A177-3AD203B41FA5}">
                      <a16:colId xmlns:a16="http://schemas.microsoft.com/office/drawing/2014/main" val="2187210824"/>
                    </a:ext>
                  </a:extLst>
                </a:gridCol>
                <a:gridCol w="894113">
                  <a:extLst>
                    <a:ext uri="{9D8B030D-6E8A-4147-A177-3AD203B41FA5}">
                      <a16:colId xmlns:a16="http://schemas.microsoft.com/office/drawing/2014/main" val="3236162803"/>
                    </a:ext>
                  </a:extLst>
                </a:gridCol>
                <a:gridCol w="894113">
                  <a:extLst>
                    <a:ext uri="{9D8B030D-6E8A-4147-A177-3AD203B41FA5}">
                      <a16:colId xmlns:a16="http://schemas.microsoft.com/office/drawing/2014/main" val="2232691913"/>
                    </a:ext>
                  </a:extLst>
                </a:gridCol>
                <a:gridCol w="894113">
                  <a:extLst>
                    <a:ext uri="{9D8B030D-6E8A-4147-A177-3AD203B41FA5}">
                      <a16:colId xmlns:a16="http://schemas.microsoft.com/office/drawing/2014/main" val="1452554585"/>
                    </a:ext>
                  </a:extLst>
                </a:gridCol>
                <a:gridCol w="1473831">
                  <a:extLst>
                    <a:ext uri="{9D8B030D-6E8A-4147-A177-3AD203B41FA5}">
                      <a16:colId xmlns:a16="http://schemas.microsoft.com/office/drawing/2014/main" val="42692566"/>
                    </a:ext>
                  </a:extLst>
                </a:gridCol>
              </a:tblGrid>
              <a:tr h="31984">
                <a:tc gridSpan="2">
                  <a:txBody>
                    <a:bodyPr/>
                    <a:lstStyle/>
                    <a:p>
                      <a:pPr marL="635" marR="22860" indent="-6350" algn="l">
                        <a:lnSpc>
                          <a:spcPct val="107000"/>
                        </a:lnSpc>
                        <a:spcAft>
                          <a:spcPts val="0"/>
                        </a:spcAft>
                      </a:pPr>
                      <a:r>
                        <a:rPr lang="it-IT" sz="100">
                          <a:effectLst/>
                        </a:rPr>
                        <a:t>Tipologia attività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gridSpan="2">
                  <a:txBody>
                    <a:bodyPr/>
                    <a:lstStyle/>
                    <a:p>
                      <a:pPr marL="6350" marR="22860" indent="-6350" algn="l">
                        <a:lnSpc>
                          <a:spcPct val="107000"/>
                        </a:lnSpc>
                        <a:spcAft>
                          <a:spcPts val="0"/>
                        </a:spcAft>
                      </a:pPr>
                      <a:r>
                        <a:rPr lang="it-IT" sz="100">
                          <a:effectLst/>
                        </a:rPr>
                        <a:t>Descrizione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a:txBody>
                    <a:bodyPr/>
                    <a:lstStyle/>
                    <a:p>
                      <a:pPr marL="6350" marR="22860" indent="-6350" algn="just">
                        <a:lnSpc>
                          <a:spcPct val="103000"/>
                        </a:lnSpc>
                        <a:spcAft>
                          <a:spcPts val="24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0" marR="0" marT="0" marB="0" anchor="ctr"/>
                </a:tc>
                <a:extLst>
                  <a:ext uri="{0D108BD9-81ED-4DB2-BD59-A6C34878D82A}">
                    <a16:rowId xmlns:a16="http://schemas.microsoft.com/office/drawing/2014/main" val="3278384993"/>
                  </a:ext>
                </a:extLst>
              </a:tr>
              <a:tr h="2492166">
                <a:tc gridSpan="2">
                  <a:txBody>
                    <a:bodyPr/>
                    <a:lstStyle/>
                    <a:p>
                      <a:pPr marL="635" marR="22860" indent="-6350" algn="l">
                        <a:lnSpc>
                          <a:spcPct val="107000"/>
                        </a:lnSpc>
                        <a:spcAft>
                          <a:spcPts val="0"/>
                        </a:spcAft>
                      </a:pPr>
                      <a:r>
                        <a:rPr lang="it-IT" sz="100">
                          <a:effectLst/>
                        </a:rPr>
                        <a:t>Percorsi di formazione sulla transizione digitale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gridSpan="2">
                  <a:txBody>
                    <a:bodyPr/>
                    <a:lstStyle/>
                    <a:p>
                      <a:pPr marL="6350" marR="34290" indent="-6350" algn="just">
                        <a:lnSpc>
                          <a:spcPct val="98000"/>
                        </a:lnSpc>
                        <a:spcAft>
                          <a:spcPts val="0"/>
                        </a:spcAft>
                      </a:pPr>
                      <a:r>
                        <a:rPr lang="it-IT" sz="100">
                          <a:effectLst/>
                        </a:rPr>
                        <a:t>I Percorsi di formazione sulla transizione digitale sono erogati in presenza, on line o ibrida (in presenza e on line), in coerenza con i quadri di riferimento europei per le competenze digitali DigCompEdu e DigComp 2.2, con rilascio finale di specifica attestazione. </a:t>
                      </a:r>
                    </a:p>
                    <a:p>
                      <a:pPr marL="6350" marR="33020" indent="-6350" algn="just">
                        <a:lnSpc>
                          <a:spcPct val="98000"/>
                        </a:lnSpc>
                        <a:spcAft>
                          <a:spcPts val="0"/>
                        </a:spcAft>
                      </a:pPr>
                      <a:r>
                        <a:rPr lang="it-IT" sz="100">
                          <a:effectLst/>
                        </a:rPr>
                        <a:t>I Percorsi di formazione sulla transizione digitale sono erogati a gruppi di almeno 15 corsisti che conseguono l’attestato finale. I Percorsi di formazione possono essere articolati anche in più moduli o come ciclo articolato di seminari. </a:t>
                      </a:r>
                      <a:r>
                        <a:rPr lang="it-IT" sz="100" u="sng">
                          <a:effectLst/>
                          <a:uFill>
                            <a:solidFill>
                              <a:srgbClr val="000000"/>
                            </a:solidFill>
                          </a:uFill>
                        </a:rPr>
                        <a:t>Non rientrano, in tale ambito, i congressi o i convegni</a:t>
                      </a:r>
                      <a:r>
                        <a:rPr lang="it-IT" sz="100">
                          <a:effectLst/>
                        </a:rPr>
                        <a:t>. Ciascuna lezione è tenuta da un formatore esperto in possesso di competenze documentate circa la tematica del percorso, coadiuvato da un tutor. </a:t>
                      </a:r>
                    </a:p>
                    <a:p>
                      <a:pPr marL="6350" marR="22860" indent="-6350" algn="just">
                        <a:lnSpc>
                          <a:spcPct val="98000"/>
                        </a:lnSpc>
                        <a:spcAft>
                          <a:spcPts val="10"/>
                        </a:spcAft>
                      </a:pPr>
                      <a:r>
                        <a:rPr lang="it-IT" sz="100">
                          <a:effectLst/>
                        </a:rPr>
                        <a:t>Le azioni formative potranno essere svolte in presenza oppure on line (in modalità sincrona) o in modalità ibrida. </a:t>
                      </a:r>
                    </a:p>
                    <a:p>
                      <a:pPr marL="6350" marR="34290" indent="-6350" algn="just">
                        <a:lnSpc>
                          <a:spcPct val="107000"/>
                        </a:lnSpc>
                        <a:spcAft>
                          <a:spcPts val="0"/>
                        </a:spcAft>
                      </a:pPr>
                      <a:r>
                        <a:rPr lang="it-IT" sz="100">
                          <a:effectLst/>
                        </a:rPr>
                        <a:t>Le Unità di costo standard (UCS) sono pari a € 122,00 per la figura del docente ed € 34,00 per la figura del tutor. È riconosciuto, altresì, un importo pari al 40% dei costi diretti di personale dell’UCS per il rimborso degli altri costi sostenuti per l’organizzazione del percorso.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a:txBody>
                    <a:bodyPr/>
                    <a:lstStyle/>
                    <a:p>
                      <a:pPr marL="6350" marR="22860" indent="-6350" algn="just">
                        <a:lnSpc>
                          <a:spcPct val="103000"/>
                        </a:lnSpc>
                        <a:spcAft>
                          <a:spcPts val="24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0" marR="0" marT="0" marB="0" anchor="ctr"/>
                </a:tc>
                <a:extLst>
                  <a:ext uri="{0D108BD9-81ED-4DB2-BD59-A6C34878D82A}">
                    <a16:rowId xmlns:a16="http://schemas.microsoft.com/office/drawing/2014/main" val="4053894889"/>
                  </a:ext>
                </a:extLst>
              </a:tr>
              <a:tr h="1211340">
                <a:tc gridSpan="2">
                  <a:txBody>
                    <a:bodyPr/>
                    <a:lstStyle/>
                    <a:p>
                      <a:pPr marL="635" marR="22860" indent="-6350" algn="just">
                        <a:lnSpc>
                          <a:spcPct val="107000"/>
                        </a:lnSpc>
                        <a:spcAft>
                          <a:spcPts val="0"/>
                        </a:spcAft>
                      </a:pPr>
                      <a:r>
                        <a:rPr lang="it-IT" sz="100">
                          <a:effectLst/>
                        </a:rPr>
                        <a:t>Laboratori di formazione sul campo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gridSpan="2">
                  <a:txBody>
                    <a:bodyPr/>
                    <a:lstStyle/>
                    <a:p>
                      <a:pPr marL="6350" marR="34290" indent="-6350" algn="just">
                        <a:lnSpc>
                          <a:spcPct val="107000"/>
                        </a:lnSpc>
                        <a:spcAft>
                          <a:spcPts val="0"/>
                        </a:spcAft>
                      </a:pPr>
                      <a:r>
                        <a:rPr lang="it-IT" sz="100">
                          <a:effectLst/>
                        </a:rPr>
                        <a:t>I Laboratori di formazione sul campo consistono in cicli di incontri di tutoraggio, mentoring, coaching, supervisione, job shadowing, affiancamento all’utilizzo efficace delle tecnologie didattiche e delle metodologie didattiche innovative connesse, in contesti didattici reali o simulati all’interno di setting di apprendimento innovativi, anche in coerenza con la linea di investimento “Scuola 4.0”, con rilascio finale di specifica attestazione. Gli incontri si svolgono in presenza.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nchor="b"/>
                </a:tc>
                <a:tc hMerge="1">
                  <a:txBody>
                    <a:bodyPr/>
                    <a:lstStyle/>
                    <a:p>
                      <a:endParaRPr lang="it-IT"/>
                    </a:p>
                  </a:txBody>
                  <a:tcPr/>
                </a:tc>
                <a:tc>
                  <a:txBody>
                    <a:bodyPr/>
                    <a:lstStyle/>
                    <a:p>
                      <a:pPr marL="6350" marR="22860" indent="-6350" algn="just">
                        <a:lnSpc>
                          <a:spcPct val="103000"/>
                        </a:lnSpc>
                        <a:spcAft>
                          <a:spcPts val="24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0" marR="0" marT="0" marB="0" anchor="ctr"/>
                </a:tc>
                <a:extLst>
                  <a:ext uri="{0D108BD9-81ED-4DB2-BD59-A6C34878D82A}">
                    <a16:rowId xmlns:a16="http://schemas.microsoft.com/office/drawing/2014/main" val="2597363918"/>
                  </a:ext>
                </a:extLst>
              </a:tr>
              <a:tr h="47163">
                <a:tc>
                  <a:txBody>
                    <a:bodyPr/>
                    <a:lstStyle/>
                    <a:p>
                      <a:pPr marL="6350" marR="22860" indent="-6350" algn="just">
                        <a:lnSpc>
                          <a:spcPct val="103000"/>
                        </a:lnSpc>
                        <a:spcAft>
                          <a:spcPts val="24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0" marR="0" marT="0" marB="0" anchor="ctr"/>
                </a:tc>
                <a:tc gridSpan="2">
                  <a:txBody>
                    <a:bodyPr/>
                    <a:lstStyle/>
                    <a:p>
                      <a:pPr marL="6350" marR="22860" indent="-6350" algn="l">
                        <a:lnSpc>
                          <a:spcPct val="107000"/>
                        </a:lnSpc>
                        <a:spcAft>
                          <a:spcPts val="80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gridSpan="2">
                  <a:txBody>
                    <a:bodyPr/>
                    <a:lstStyle/>
                    <a:p>
                      <a:pPr marL="6350" marR="33020" indent="-6350" algn="just">
                        <a:lnSpc>
                          <a:spcPct val="98000"/>
                        </a:lnSpc>
                        <a:spcAft>
                          <a:spcPts val="300"/>
                        </a:spcAft>
                      </a:pPr>
                      <a:r>
                        <a:rPr lang="it-IT" sz="100">
                          <a:effectLst/>
                        </a:rPr>
                        <a:t>I Laboratori di formazione sul campo sono erogati a gruppi di almeno 5 unità che conseguono l’attestato finale. I Laboratori possono essere articolati in più incontri o come ciclo di workshop. Ciascun incontro è tenuto da un formatore esperto in possesso di competenze digitali e didattiche documentate, coadiuvato da un tutor. </a:t>
                      </a:r>
                    </a:p>
                    <a:p>
                      <a:pPr marL="6350" marR="35560" indent="-6350" algn="just">
                        <a:lnSpc>
                          <a:spcPct val="99000"/>
                        </a:lnSpc>
                        <a:spcAft>
                          <a:spcPts val="295"/>
                        </a:spcAft>
                      </a:pPr>
                      <a:r>
                        <a:rPr lang="it-IT" sz="100">
                          <a:effectLst/>
                        </a:rPr>
                        <a:t>Le Unità di costo standard (UCS) sono pari a € 122,00 per la figura del docente ed € 34,00 per la figura del tutor. È riconosciuto, altresì, un importo pari al 40% dei costi diretti di personale dell’UCS per il rimborso degli altri costi sostenuti per l’organizzazione del percorso. </a:t>
                      </a:r>
                    </a:p>
                    <a:p>
                      <a:pPr marL="6350" marR="22860" indent="-6350" algn="l">
                        <a:lnSpc>
                          <a:spcPct val="107000"/>
                        </a:lnSpc>
                        <a:spcAft>
                          <a:spcPts val="0"/>
                        </a:spcAft>
                      </a:pPr>
                      <a:r>
                        <a:rPr lang="it-IT" sz="100">
                          <a:effectLst/>
                        </a:rPr>
                        <a:t>Il costo per lo svolgimento di questa attività deve essere almeno pari al 30% del totale del finanziamento del progetto.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nchor="b"/>
                </a:tc>
                <a:tc hMerge="1">
                  <a:txBody>
                    <a:bodyPr/>
                    <a:lstStyle/>
                    <a:p>
                      <a:endParaRPr lang="it-IT"/>
                    </a:p>
                  </a:txBody>
                  <a:tcPr/>
                </a:tc>
                <a:extLst>
                  <a:ext uri="{0D108BD9-81ED-4DB2-BD59-A6C34878D82A}">
                    <a16:rowId xmlns:a16="http://schemas.microsoft.com/office/drawing/2014/main" val="1545584909"/>
                  </a:ext>
                </a:extLst>
              </a:tr>
              <a:tr h="103547">
                <a:tc>
                  <a:txBody>
                    <a:bodyPr/>
                    <a:lstStyle/>
                    <a:p>
                      <a:pPr marL="6350" marR="22860" indent="-6350" algn="just">
                        <a:lnSpc>
                          <a:spcPct val="103000"/>
                        </a:lnSpc>
                        <a:spcAft>
                          <a:spcPts val="24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0" marR="0" marT="0" marB="0" anchor="ctr"/>
                </a:tc>
                <a:tc gridSpan="2">
                  <a:txBody>
                    <a:bodyPr/>
                    <a:lstStyle/>
                    <a:p>
                      <a:pPr marL="6350" marR="22860" indent="-6350" algn="l">
                        <a:lnSpc>
                          <a:spcPct val="107000"/>
                        </a:lnSpc>
                        <a:spcAft>
                          <a:spcPts val="0"/>
                        </a:spcAft>
                      </a:pPr>
                      <a:r>
                        <a:rPr lang="it-IT" sz="100">
                          <a:effectLst/>
                        </a:rPr>
                        <a:t>Comunità di pratiche per l’apprendimento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gridSpan="2">
                  <a:txBody>
                    <a:bodyPr/>
                    <a:lstStyle/>
                    <a:p>
                      <a:pPr marL="6350" marR="33655" indent="-6350" algn="just">
                        <a:lnSpc>
                          <a:spcPct val="98000"/>
                        </a:lnSpc>
                        <a:spcAft>
                          <a:spcPts val="300"/>
                        </a:spcAft>
                      </a:pPr>
                      <a:r>
                        <a:rPr lang="it-IT" sz="100" dirty="0">
                          <a:effectLst/>
                        </a:rPr>
                        <a:t>All’interno di ciascuna istituzione scolastica beneficiaria è attivata una Comunità di pratiche per l’apprendimento, animata da un gruppo di formatori tutor interni, anche integrato da esperti esterni, con il compito di promuovere la ricerca, la produzione, la condivisione, lo scambio dei contenuti didattici digitali, delle strategie, delle metodologie e delle pratiche innovative di transizione digitale all’interno della scuola, sia di tipo didattico (docenti) che organizzativo-amministrativo (dirigenti, DSGA, personale ATA), l’apprendimento fra pari (</a:t>
                      </a:r>
                      <a:r>
                        <a:rPr lang="it-IT" sz="100" dirty="0" err="1">
                          <a:effectLst/>
                        </a:rPr>
                        <a:t>peer</a:t>
                      </a:r>
                      <a:r>
                        <a:rPr lang="it-IT" sz="100" dirty="0">
                          <a:effectLst/>
                        </a:rPr>
                        <a:t> </a:t>
                      </a:r>
                      <a:r>
                        <a:rPr lang="it-IT" sz="100" dirty="0" err="1">
                          <a:effectLst/>
                        </a:rPr>
                        <a:t>learning</a:t>
                      </a:r>
                      <a:r>
                        <a:rPr lang="it-IT" sz="100" dirty="0">
                          <a:effectLst/>
                        </a:rPr>
                        <a:t>), lo sviluppo professionale continuo, l’aggiornamento dei docenti e del personale amministrativo con la progettazione e la gestione di programmi mirati, lo sviluppo di un curricolo scolastico orientato alle competenze digitali, tramite apposite sessioni collaborative (edizioni) e di ricerca sulla base di obiettivi comuni di innovazione scolastica.  </a:t>
                      </a:r>
                    </a:p>
                    <a:p>
                      <a:pPr marL="6350" marR="33655" indent="-6350" algn="just">
                        <a:lnSpc>
                          <a:spcPct val="98000"/>
                        </a:lnSpc>
                        <a:spcAft>
                          <a:spcPts val="300"/>
                        </a:spcAft>
                      </a:pPr>
                      <a:r>
                        <a:rPr lang="it-IT" sz="100" dirty="0">
                          <a:effectLst/>
                        </a:rPr>
                        <a:t>La Comunità di pratiche per l’apprendimento può favorire il raccordo, anche tramite tavoli di lavoro congiunti, con le altre scuole a livello locale, regionale o nazionale per lo scambio di buone pratiche.  </a:t>
                      </a:r>
                    </a:p>
                    <a:p>
                      <a:pPr marL="6350" marR="22860" indent="-6350" algn="just">
                        <a:lnSpc>
                          <a:spcPct val="98000"/>
                        </a:lnSpc>
                        <a:spcAft>
                          <a:spcPts val="300"/>
                        </a:spcAft>
                      </a:pPr>
                      <a:r>
                        <a:rPr lang="it-IT" sz="100" dirty="0">
                          <a:effectLst/>
                        </a:rPr>
                        <a:t>I partecipanti alla Comunità sono formatori tutor interni e/o esterni competenti nel settore dell’innovazione didattica e digitale.  </a:t>
                      </a:r>
                    </a:p>
                    <a:p>
                      <a:pPr marL="6350" marR="33020" indent="-6350" algn="just">
                        <a:lnSpc>
                          <a:spcPct val="99000"/>
                        </a:lnSpc>
                        <a:spcAft>
                          <a:spcPts val="295"/>
                        </a:spcAft>
                      </a:pPr>
                      <a:r>
                        <a:rPr lang="it-IT" sz="100" dirty="0">
                          <a:effectLst/>
                        </a:rPr>
                        <a:t>L’UCS relativa alla remunerazione dei costi per il personale componente del gruppo di lavoro della Comunità di pratiche per l’apprendimento è complessivamente pari a 34,00 €/h per ciascuna figura.  </a:t>
                      </a:r>
                    </a:p>
                    <a:p>
                      <a:pPr marL="6350" marR="22860" indent="-6350" algn="just">
                        <a:lnSpc>
                          <a:spcPct val="107000"/>
                        </a:lnSpc>
                        <a:spcAft>
                          <a:spcPts val="0"/>
                        </a:spcAft>
                      </a:pPr>
                      <a:r>
                        <a:rPr lang="it-IT" sz="100" dirty="0">
                          <a:effectLst/>
                        </a:rPr>
                        <a:t>Il costo complessivo per lo svolgimento di questa attività non può superare il 20% del totale del finanziamento del progetto. </a:t>
                      </a:r>
                      <a:endParaRPr lang="it-IT" sz="100" dirty="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extLst>
                  <a:ext uri="{0D108BD9-81ED-4DB2-BD59-A6C34878D82A}">
                    <a16:rowId xmlns:a16="http://schemas.microsoft.com/office/drawing/2014/main" val="1190581202"/>
                  </a:ext>
                </a:extLst>
              </a:tr>
            </a:tbl>
          </a:graphicData>
        </a:graphic>
      </p:graphicFrame>
    </p:spTree>
    <p:extLst>
      <p:ext uri="{BB962C8B-B14F-4D97-AF65-F5344CB8AC3E}">
        <p14:creationId xmlns:p14="http://schemas.microsoft.com/office/powerpoint/2010/main" val="3306341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subTitle" idx="1"/>
          </p:nvPr>
        </p:nvSpPr>
        <p:spPr>
          <a:xfrm>
            <a:off x="328613" y="239713"/>
            <a:ext cx="11363325" cy="6170612"/>
          </a:xfrm>
        </p:spPr>
        <p:txBody>
          <a:bodyPr>
            <a:normAutofit/>
          </a:bodyPr>
          <a:lstStyle/>
          <a:p>
            <a:r>
              <a:rPr lang="it-IT" dirty="0">
                <a:solidFill>
                  <a:srgbClr val="000000"/>
                </a:solidFill>
                <a:latin typeface="Garamond" panose="02020404030301010803" pitchFamily="18" charset="0"/>
                <a:ea typeface="Garamond" panose="02020404030301010803" pitchFamily="18" charset="0"/>
                <a:cs typeface="Garamond" panose="02020404030301010803" pitchFamily="18" charset="0"/>
              </a:rPr>
              <a:t>La formazione del personale scolastico alla transizione digitale deve essere realizzata in coerenza con il quadro di riferimento europeo sulle competenze digitali dei cittadini, </a:t>
            </a:r>
            <a:r>
              <a:rPr lang="it-IT" u="sng" dirty="0" err="1">
                <a:hlinkClick r:id="rId3"/>
              </a:rPr>
              <a:t>DigComp</a:t>
            </a:r>
            <a:r>
              <a:rPr lang="it-IT" u="sng" dirty="0">
                <a:hlinkClick r:id="rId3"/>
              </a:rPr>
              <a:t> 2.2</a:t>
            </a:r>
            <a:r>
              <a:rPr lang="it-IT" dirty="0">
                <a:hlinkClick r:id="rId3"/>
              </a:rPr>
              <a:t>,</a:t>
            </a:r>
            <a:r>
              <a:rPr lang="it-IT" dirty="0"/>
              <a:t> </a:t>
            </a:r>
            <a:r>
              <a:rPr lang="it-IT" dirty="0" smtClean="0">
                <a:solidFill>
                  <a:srgbClr val="000000"/>
                </a:solidFill>
                <a:latin typeface="Garamond" panose="02020404030301010803" pitchFamily="18" charset="0"/>
                <a:ea typeface="Garamond" panose="02020404030301010803" pitchFamily="18" charset="0"/>
                <a:cs typeface="Garamond" panose="02020404030301010803" pitchFamily="18" charset="0"/>
              </a:rPr>
              <a:t>e, per i docenti, anche con il quadro </a:t>
            </a:r>
            <a:r>
              <a:rPr lang="it-IT" dirty="0">
                <a:solidFill>
                  <a:srgbClr val="000000"/>
                </a:solidFill>
                <a:latin typeface="Garamond" panose="02020404030301010803" pitchFamily="18" charset="0"/>
                <a:ea typeface="Garamond" panose="02020404030301010803" pitchFamily="18" charset="0"/>
                <a:cs typeface="Garamond" panose="02020404030301010803" pitchFamily="18" charset="0"/>
              </a:rPr>
              <a:t>di riferimento </a:t>
            </a:r>
            <a:r>
              <a:rPr lang="it-IT" dirty="0">
                <a:solidFill>
                  <a:srgbClr val="000000"/>
                </a:solidFill>
                <a:latin typeface="Garamond" panose="02020404030301010803" pitchFamily="18" charset="0"/>
                <a:ea typeface="Garamond" panose="02020404030301010803" pitchFamily="18" charset="0"/>
                <a:cs typeface="Garamond" panose="02020404030301010803" pitchFamily="18" charset="0"/>
              </a:rPr>
              <a:t>europeo per gli educatori, </a:t>
            </a:r>
            <a:r>
              <a:rPr lang="it-IT" u="sng" dirty="0" err="1">
                <a:hlinkClick r:id="rId4"/>
              </a:rPr>
              <a:t>DigCompEdu</a:t>
            </a:r>
            <a:r>
              <a:rPr lang="it-IT" u="sng" dirty="0">
                <a:hlinkClick r:id="rId4"/>
              </a:rPr>
              <a:t>.</a:t>
            </a:r>
            <a:r>
              <a:rPr lang="it-IT" u="sng" dirty="0"/>
              <a:t> </a:t>
            </a:r>
          </a:p>
          <a:p>
            <a:pPr algn="ctr"/>
            <a:r>
              <a:rPr lang="it-IT" b="1" dirty="0">
                <a:solidFill>
                  <a:srgbClr val="FF0000"/>
                </a:solidFill>
                <a:latin typeface="Garamond" panose="02020404030301010803" pitchFamily="18" charset="0"/>
              </a:rPr>
              <a:t>Nella tabella seguente si fornisce il riepilogo di tutte le informazioni utili per la progettazione </a:t>
            </a:r>
            <a:r>
              <a:rPr lang="it-IT" b="1" dirty="0" smtClean="0">
                <a:solidFill>
                  <a:srgbClr val="FF0000"/>
                </a:solidFill>
                <a:latin typeface="Garamond" panose="02020404030301010803" pitchFamily="18" charset="0"/>
              </a:rPr>
              <a:t>delle </a:t>
            </a:r>
            <a:r>
              <a:rPr lang="it-IT" b="1" dirty="0">
                <a:solidFill>
                  <a:srgbClr val="FF0000"/>
                </a:solidFill>
                <a:latin typeface="Garamond" panose="02020404030301010803" pitchFamily="18" charset="0"/>
              </a:rPr>
              <a:t>azioni </a:t>
            </a:r>
            <a:r>
              <a:rPr lang="it-IT" b="1" u="sng" dirty="0">
                <a:solidFill>
                  <a:srgbClr val="FF0000"/>
                </a:solidFill>
                <a:latin typeface="Garamond" panose="02020404030301010803" pitchFamily="18" charset="0"/>
              </a:rPr>
              <a:t>sull’apposita </a:t>
            </a:r>
            <a:r>
              <a:rPr lang="it-IT" b="1" u="sng" dirty="0" smtClean="0">
                <a:solidFill>
                  <a:srgbClr val="FF0000"/>
                </a:solidFill>
                <a:latin typeface="Garamond" panose="02020404030301010803" pitchFamily="18" charset="0"/>
              </a:rPr>
              <a:t>azioni </a:t>
            </a:r>
            <a:r>
              <a:rPr lang="it-IT" b="1" u="sng" dirty="0" smtClean="0">
                <a:solidFill>
                  <a:srgbClr val="FF0000"/>
                </a:solidFill>
                <a:effectLst>
                  <a:outerShdw blurRad="38100" dist="38100" dir="2700000" algn="tl">
                    <a:srgbClr val="000000">
                      <a:alpha val="43137"/>
                    </a:srgbClr>
                  </a:outerShdw>
                </a:effectLst>
                <a:latin typeface="Garamond" panose="02020404030301010803" pitchFamily="18" charset="0"/>
              </a:rPr>
              <a:t>“</a:t>
            </a:r>
            <a:r>
              <a:rPr lang="it-IT" b="1" u="sng" dirty="0">
                <a:solidFill>
                  <a:srgbClr val="FF0000"/>
                </a:solidFill>
                <a:effectLst>
                  <a:outerShdw blurRad="38100" dist="38100" dir="2700000" algn="tl">
                    <a:srgbClr val="000000">
                      <a:alpha val="43137"/>
                    </a:srgbClr>
                  </a:outerShdw>
                </a:effectLst>
                <a:latin typeface="Garamond" panose="02020404030301010803" pitchFamily="18" charset="0"/>
              </a:rPr>
              <a:t>FUTURA PNRR – Gestione Progetti</a:t>
            </a:r>
            <a:r>
              <a:rPr lang="it-IT" b="1" u="sng" dirty="0" smtClean="0">
                <a:solidFill>
                  <a:srgbClr val="FF0000"/>
                </a:solidFill>
                <a:effectLst>
                  <a:outerShdw blurRad="38100" dist="38100" dir="2700000" algn="tl">
                    <a:srgbClr val="000000">
                      <a:alpha val="43137"/>
                    </a:srgbClr>
                  </a:outerShdw>
                </a:effectLst>
                <a:latin typeface="Garamond" panose="02020404030301010803" pitchFamily="18" charset="0"/>
              </a:rPr>
              <a:t>”</a:t>
            </a:r>
          </a:p>
          <a:p>
            <a:endParaRPr lang="it-IT" b="1" dirty="0">
              <a:solidFill>
                <a:srgbClr val="FF0000"/>
              </a:solidFill>
              <a:effectLst>
                <a:outerShdw blurRad="38100" dist="38100" dir="2700000" algn="tl">
                  <a:srgbClr val="000000">
                    <a:alpha val="43137"/>
                  </a:srgbClr>
                </a:outerShdw>
              </a:effectLst>
              <a:latin typeface="Garamond" panose="02020404030301010803" pitchFamily="18" charset="0"/>
              <a:ea typeface="Garamond" panose="02020404030301010803" pitchFamily="18" charset="0"/>
              <a:cs typeface="Garamond" panose="02020404030301010803" pitchFamily="18" charset="0"/>
            </a:endParaRPr>
          </a:p>
        </p:txBody>
      </p:sp>
      <p:graphicFrame>
        <p:nvGraphicFramePr>
          <p:cNvPr id="5" name="Tabella 4"/>
          <p:cNvGraphicFramePr>
            <a:graphicFrameLocks noGrp="1"/>
          </p:cNvGraphicFramePr>
          <p:nvPr/>
        </p:nvGraphicFramePr>
        <p:xfrm>
          <a:off x="1500325" y="-6338067"/>
          <a:ext cx="5630001" cy="4117484"/>
        </p:xfrm>
        <a:graphic>
          <a:graphicData uri="http://schemas.openxmlformats.org/drawingml/2006/table">
            <a:tbl>
              <a:tblPr firstRow="1" firstCol="1" bandRow="1">
                <a:tableStyleId>{5C22544A-7EE6-4342-B048-85BDC9FD1C3A}</a:tableStyleId>
              </a:tblPr>
              <a:tblGrid>
                <a:gridCol w="1473831">
                  <a:extLst>
                    <a:ext uri="{9D8B030D-6E8A-4147-A177-3AD203B41FA5}">
                      <a16:colId xmlns:a16="http://schemas.microsoft.com/office/drawing/2014/main" val="2187210824"/>
                    </a:ext>
                  </a:extLst>
                </a:gridCol>
                <a:gridCol w="894113">
                  <a:extLst>
                    <a:ext uri="{9D8B030D-6E8A-4147-A177-3AD203B41FA5}">
                      <a16:colId xmlns:a16="http://schemas.microsoft.com/office/drawing/2014/main" val="3236162803"/>
                    </a:ext>
                  </a:extLst>
                </a:gridCol>
                <a:gridCol w="894113">
                  <a:extLst>
                    <a:ext uri="{9D8B030D-6E8A-4147-A177-3AD203B41FA5}">
                      <a16:colId xmlns:a16="http://schemas.microsoft.com/office/drawing/2014/main" val="2232691913"/>
                    </a:ext>
                  </a:extLst>
                </a:gridCol>
                <a:gridCol w="894113">
                  <a:extLst>
                    <a:ext uri="{9D8B030D-6E8A-4147-A177-3AD203B41FA5}">
                      <a16:colId xmlns:a16="http://schemas.microsoft.com/office/drawing/2014/main" val="1452554585"/>
                    </a:ext>
                  </a:extLst>
                </a:gridCol>
                <a:gridCol w="1473831">
                  <a:extLst>
                    <a:ext uri="{9D8B030D-6E8A-4147-A177-3AD203B41FA5}">
                      <a16:colId xmlns:a16="http://schemas.microsoft.com/office/drawing/2014/main" val="42692566"/>
                    </a:ext>
                  </a:extLst>
                </a:gridCol>
              </a:tblGrid>
              <a:tr h="31984">
                <a:tc gridSpan="2">
                  <a:txBody>
                    <a:bodyPr/>
                    <a:lstStyle/>
                    <a:p>
                      <a:pPr marL="635" marR="22860" indent="-6350" algn="l">
                        <a:lnSpc>
                          <a:spcPct val="107000"/>
                        </a:lnSpc>
                        <a:spcAft>
                          <a:spcPts val="0"/>
                        </a:spcAft>
                      </a:pPr>
                      <a:r>
                        <a:rPr lang="it-IT" sz="100">
                          <a:effectLst/>
                        </a:rPr>
                        <a:t>Tipologia attività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gridSpan="2">
                  <a:txBody>
                    <a:bodyPr/>
                    <a:lstStyle/>
                    <a:p>
                      <a:pPr marL="6350" marR="22860" indent="-6350" algn="l">
                        <a:lnSpc>
                          <a:spcPct val="107000"/>
                        </a:lnSpc>
                        <a:spcAft>
                          <a:spcPts val="0"/>
                        </a:spcAft>
                      </a:pPr>
                      <a:r>
                        <a:rPr lang="it-IT" sz="100">
                          <a:effectLst/>
                        </a:rPr>
                        <a:t>Descrizione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a:txBody>
                    <a:bodyPr/>
                    <a:lstStyle/>
                    <a:p>
                      <a:pPr marL="6350" marR="22860" indent="-6350" algn="just">
                        <a:lnSpc>
                          <a:spcPct val="103000"/>
                        </a:lnSpc>
                        <a:spcAft>
                          <a:spcPts val="24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0" marR="0" marT="0" marB="0" anchor="ctr"/>
                </a:tc>
                <a:extLst>
                  <a:ext uri="{0D108BD9-81ED-4DB2-BD59-A6C34878D82A}">
                    <a16:rowId xmlns:a16="http://schemas.microsoft.com/office/drawing/2014/main" val="3278384993"/>
                  </a:ext>
                </a:extLst>
              </a:tr>
              <a:tr h="2492166">
                <a:tc gridSpan="2">
                  <a:txBody>
                    <a:bodyPr/>
                    <a:lstStyle/>
                    <a:p>
                      <a:pPr marL="635" marR="22860" indent="-6350" algn="l">
                        <a:lnSpc>
                          <a:spcPct val="107000"/>
                        </a:lnSpc>
                        <a:spcAft>
                          <a:spcPts val="0"/>
                        </a:spcAft>
                      </a:pPr>
                      <a:r>
                        <a:rPr lang="it-IT" sz="100">
                          <a:effectLst/>
                        </a:rPr>
                        <a:t>Percorsi di formazione sulla transizione digitale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gridSpan="2">
                  <a:txBody>
                    <a:bodyPr/>
                    <a:lstStyle/>
                    <a:p>
                      <a:pPr marL="6350" marR="34290" indent="-6350" algn="just">
                        <a:lnSpc>
                          <a:spcPct val="98000"/>
                        </a:lnSpc>
                        <a:spcAft>
                          <a:spcPts val="0"/>
                        </a:spcAft>
                      </a:pPr>
                      <a:r>
                        <a:rPr lang="it-IT" sz="100">
                          <a:effectLst/>
                        </a:rPr>
                        <a:t>I Percorsi di formazione sulla transizione digitale sono erogati in presenza, on line o ibrida (in presenza e on line), in coerenza con i quadri di riferimento europei per le competenze digitali DigCompEdu e DigComp 2.2, con rilascio finale di specifica attestazione. </a:t>
                      </a:r>
                    </a:p>
                    <a:p>
                      <a:pPr marL="6350" marR="33020" indent="-6350" algn="just">
                        <a:lnSpc>
                          <a:spcPct val="98000"/>
                        </a:lnSpc>
                        <a:spcAft>
                          <a:spcPts val="0"/>
                        </a:spcAft>
                      </a:pPr>
                      <a:r>
                        <a:rPr lang="it-IT" sz="100">
                          <a:effectLst/>
                        </a:rPr>
                        <a:t>I Percorsi di formazione sulla transizione digitale sono erogati a gruppi di almeno 15 corsisti che conseguono l’attestato finale. I Percorsi di formazione possono essere articolati anche in più moduli o come ciclo articolato di seminari. </a:t>
                      </a:r>
                      <a:r>
                        <a:rPr lang="it-IT" sz="100" u="sng">
                          <a:effectLst/>
                          <a:uFill>
                            <a:solidFill>
                              <a:srgbClr val="000000"/>
                            </a:solidFill>
                          </a:uFill>
                        </a:rPr>
                        <a:t>Non rientrano, in tale ambito, i congressi o i convegni</a:t>
                      </a:r>
                      <a:r>
                        <a:rPr lang="it-IT" sz="100">
                          <a:effectLst/>
                        </a:rPr>
                        <a:t>. Ciascuna lezione è tenuta da un formatore esperto in possesso di competenze documentate circa la tematica del percorso, coadiuvato da un tutor. </a:t>
                      </a:r>
                    </a:p>
                    <a:p>
                      <a:pPr marL="6350" marR="22860" indent="-6350" algn="just">
                        <a:lnSpc>
                          <a:spcPct val="98000"/>
                        </a:lnSpc>
                        <a:spcAft>
                          <a:spcPts val="10"/>
                        </a:spcAft>
                      </a:pPr>
                      <a:r>
                        <a:rPr lang="it-IT" sz="100">
                          <a:effectLst/>
                        </a:rPr>
                        <a:t>Le azioni formative potranno essere svolte in presenza oppure on line (in modalità sincrona) o in modalità ibrida. </a:t>
                      </a:r>
                    </a:p>
                    <a:p>
                      <a:pPr marL="6350" marR="34290" indent="-6350" algn="just">
                        <a:lnSpc>
                          <a:spcPct val="107000"/>
                        </a:lnSpc>
                        <a:spcAft>
                          <a:spcPts val="0"/>
                        </a:spcAft>
                      </a:pPr>
                      <a:r>
                        <a:rPr lang="it-IT" sz="100">
                          <a:effectLst/>
                        </a:rPr>
                        <a:t>Le Unità di costo standard (UCS) sono pari a € 122,00 per la figura del docente ed € 34,00 per la figura del tutor. È riconosciuto, altresì, un importo pari al 40% dei costi diretti di personale dell’UCS per il rimborso degli altri costi sostenuti per l’organizzazione del percorso.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a:txBody>
                    <a:bodyPr/>
                    <a:lstStyle/>
                    <a:p>
                      <a:pPr marL="6350" marR="22860" indent="-6350" algn="just">
                        <a:lnSpc>
                          <a:spcPct val="103000"/>
                        </a:lnSpc>
                        <a:spcAft>
                          <a:spcPts val="24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0" marR="0" marT="0" marB="0" anchor="ctr"/>
                </a:tc>
                <a:extLst>
                  <a:ext uri="{0D108BD9-81ED-4DB2-BD59-A6C34878D82A}">
                    <a16:rowId xmlns:a16="http://schemas.microsoft.com/office/drawing/2014/main" val="4053894889"/>
                  </a:ext>
                </a:extLst>
              </a:tr>
              <a:tr h="1211340">
                <a:tc gridSpan="2">
                  <a:txBody>
                    <a:bodyPr/>
                    <a:lstStyle/>
                    <a:p>
                      <a:pPr marL="635" marR="22860" indent="-6350" algn="just">
                        <a:lnSpc>
                          <a:spcPct val="107000"/>
                        </a:lnSpc>
                        <a:spcAft>
                          <a:spcPts val="0"/>
                        </a:spcAft>
                      </a:pPr>
                      <a:r>
                        <a:rPr lang="it-IT" sz="100">
                          <a:effectLst/>
                        </a:rPr>
                        <a:t>Laboratori di formazione sul campo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gridSpan="2">
                  <a:txBody>
                    <a:bodyPr/>
                    <a:lstStyle/>
                    <a:p>
                      <a:pPr marL="6350" marR="34290" indent="-6350" algn="just">
                        <a:lnSpc>
                          <a:spcPct val="107000"/>
                        </a:lnSpc>
                        <a:spcAft>
                          <a:spcPts val="0"/>
                        </a:spcAft>
                      </a:pPr>
                      <a:r>
                        <a:rPr lang="it-IT" sz="100">
                          <a:effectLst/>
                        </a:rPr>
                        <a:t>I Laboratori di formazione sul campo consistono in cicli di incontri di tutoraggio, mentoring, coaching, supervisione, job shadowing, affiancamento all’utilizzo efficace delle tecnologie didattiche e delle metodologie didattiche innovative connesse, in contesti didattici reali o simulati all’interno di setting di apprendimento innovativi, anche in coerenza con la linea di investimento “Scuola 4.0”, con rilascio finale di specifica attestazione. Gli incontri si svolgono in presenza.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nchor="b"/>
                </a:tc>
                <a:tc hMerge="1">
                  <a:txBody>
                    <a:bodyPr/>
                    <a:lstStyle/>
                    <a:p>
                      <a:endParaRPr lang="it-IT"/>
                    </a:p>
                  </a:txBody>
                  <a:tcPr/>
                </a:tc>
                <a:tc>
                  <a:txBody>
                    <a:bodyPr/>
                    <a:lstStyle/>
                    <a:p>
                      <a:pPr marL="6350" marR="22860" indent="-6350" algn="just">
                        <a:lnSpc>
                          <a:spcPct val="103000"/>
                        </a:lnSpc>
                        <a:spcAft>
                          <a:spcPts val="24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0" marR="0" marT="0" marB="0" anchor="ctr"/>
                </a:tc>
                <a:extLst>
                  <a:ext uri="{0D108BD9-81ED-4DB2-BD59-A6C34878D82A}">
                    <a16:rowId xmlns:a16="http://schemas.microsoft.com/office/drawing/2014/main" val="2597363918"/>
                  </a:ext>
                </a:extLst>
              </a:tr>
              <a:tr h="47163">
                <a:tc>
                  <a:txBody>
                    <a:bodyPr/>
                    <a:lstStyle/>
                    <a:p>
                      <a:pPr marL="6350" marR="22860" indent="-6350" algn="just">
                        <a:lnSpc>
                          <a:spcPct val="103000"/>
                        </a:lnSpc>
                        <a:spcAft>
                          <a:spcPts val="24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0" marR="0" marT="0" marB="0" anchor="ctr"/>
                </a:tc>
                <a:tc gridSpan="2">
                  <a:txBody>
                    <a:bodyPr/>
                    <a:lstStyle/>
                    <a:p>
                      <a:pPr marL="6350" marR="22860" indent="-6350" algn="l">
                        <a:lnSpc>
                          <a:spcPct val="107000"/>
                        </a:lnSpc>
                        <a:spcAft>
                          <a:spcPts val="80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gridSpan="2">
                  <a:txBody>
                    <a:bodyPr/>
                    <a:lstStyle/>
                    <a:p>
                      <a:pPr marL="6350" marR="33020" indent="-6350" algn="just">
                        <a:lnSpc>
                          <a:spcPct val="98000"/>
                        </a:lnSpc>
                        <a:spcAft>
                          <a:spcPts val="300"/>
                        </a:spcAft>
                      </a:pPr>
                      <a:r>
                        <a:rPr lang="it-IT" sz="100">
                          <a:effectLst/>
                        </a:rPr>
                        <a:t>I Laboratori di formazione sul campo sono erogati a gruppi di almeno 5 unità che conseguono l’attestato finale. I Laboratori possono essere articolati in più incontri o come ciclo di workshop. Ciascun incontro è tenuto da un formatore esperto in possesso di competenze digitali e didattiche documentate, coadiuvato da un tutor. </a:t>
                      </a:r>
                    </a:p>
                    <a:p>
                      <a:pPr marL="6350" marR="35560" indent="-6350" algn="just">
                        <a:lnSpc>
                          <a:spcPct val="99000"/>
                        </a:lnSpc>
                        <a:spcAft>
                          <a:spcPts val="295"/>
                        </a:spcAft>
                      </a:pPr>
                      <a:r>
                        <a:rPr lang="it-IT" sz="100">
                          <a:effectLst/>
                        </a:rPr>
                        <a:t>Le Unità di costo standard (UCS) sono pari a € 122,00 per la figura del docente ed € 34,00 per la figura del tutor. È riconosciuto, altresì, un importo pari al 40% dei costi diretti di personale dell’UCS per il rimborso degli altri costi sostenuti per l’organizzazione del percorso. </a:t>
                      </a:r>
                    </a:p>
                    <a:p>
                      <a:pPr marL="6350" marR="22860" indent="-6350" algn="l">
                        <a:lnSpc>
                          <a:spcPct val="107000"/>
                        </a:lnSpc>
                        <a:spcAft>
                          <a:spcPts val="0"/>
                        </a:spcAft>
                      </a:pPr>
                      <a:r>
                        <a:rPr lang="it-IT" sz="100">
                          <a:effectLst/>
                        </a:rPr>
                        <a:t>Il costo per lo svolgimento di questa attività deve essere almeno pari al 30% del totale del finanziamento del progetto.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nchor="b"/>
                </a:tc>
                <a:tc hMerge="1">
                  <a:txBody>
                    <a:bodyPr/>
                    <a:lstStyle/>
                    <a:p>
                      <a:endParaRPr lang="it-IT"/>
                    </a:p>
                  </a:txBody>
                  <a:tcPr/>
                </a:tc>
                <a:extLst>
                  <a:ext uri="{0D108BD9-81ED-4DB2-BD59-A6C34878D82A}">
                    <a16:rowId xmlns:a16="http://schemas.microsoft.com/office/drawing/2014/main" val="1545584909"/>
                  </a:ext>
                </a:extLst>
              </a:tr>
              <a:tr h="103547">
                <a:tc>
                  <a:txBody>
                    <a:bodyPr/>
                    <a:lstStyle/>
                    <a:p>
                      <a:pPr marL="6350" marR="22860" indent="-6350" algn="just">
                        <a:lnSpc>
                          <a:spcPct val="103000"/>
                        </a:lnSpc>
                        <a:spcAft>
                          <a:spcPts val="24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0" marR="0" marT="0" marB="0" anchor="ctr"/>
                </a:tc>
                <a:tc gridSpan="2">
                  <a:txBody>
                    <a:bodyPr/>
                    <a:lstStyle/>
                    <a:p>
                      <a:pPr marL="6350" marR="22860" indent="-6350" algn="l">
                        <a:lnSpc>
                          <a:spcPct val="107000"/>
                        </a:lnSpc>
                        <a:spcAft>
                          <a:spcPts val="0"/>
                        </a:spcAft>
                      </a:pPr>
                      <a:r>
                        <a:rPr lang="it-IT" sz="100">
                          <a:effectLst/>
                        </a:rPr>
                        <a:t>Comunità di pratiche per l’apprendimento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gridSpan="2">
                  <a:txBody>
                    <a:bodyPr/>
                    <a:lstStyle/>
                    <a:p>
                      <a:pPr marL="6350" marR="33655" indent="-6350" algn="just">
                        <a:lnSpc>
                          <a:spcPct val="98000"/>
                        </a:lnSpc>
                        <a:spcAft>
                          <a:spcPts val="300"/>
                        </a:spcAft>
                      </a:pPr>
                      <a:r>
                        <a:rPr lang="it-IT" sz="100" dirty="0">
                          <a:effectLst/>
                        </a:rPr>
                        <a:t>All’interno di ciascuna istituzione scolastica beneficiaria è attivata una Comunità di pratiche per l’apprendimento, animata da un gruppo di formatori tutor interni, anche integrato da esperti esterni, con il compito di promuovere la ricerca, la produzione, la condivisione, lo scambio dei contenuti didattici digitali, delle strategie, delle metodologie e delle pratiche innovative di transizione digitale all’interno della scuola, sia di tipo didattico (docenti) che organizzativo-amministrativo (dirigenti, DSGA, personale ATA), l’apprendimento fra pari (</a:t>
                      </a:r>
                      <a:r>
                        <a:rPr lang="it-IT" sz="100" dirty="0" err="1">
                          <a:effectLst/>
                        </a:rPr>
                        <a:t>peer</a:t>
                      </a:r>
                      <a:r>
                        <a:rPr lang="it-IT" sz="100" dirty="0">
                          <a:effectLst/>
                        </a:rPr>
                        <a:t> </a:t>
                      </a:r>
                      <a:r>
                        <a:rPr lang="it-IT" sz="100" dirty="0" err="1">
                          <a:effectLst/>
                        </a:rPr>
                        <a:t>learning</a:t>
                      </a:r>
                      <a:r>
                        <a:rPr lang="it-IT" sz="100" dirty="0">
                          <a:effectLst/>
                        </a:rPr>
                        <a:t>), lo sviluppo professionale continuo, l’aggiornamento dei docenti e del personale amministrativo con la progettazione e la gestione di programmi mirati, lo sviluppo di un curricolo scolastico orientato alle competenze digitali, tramite apposite sessioni collaborative (edizioni) e di ricerca sulla base di obiettivi comuni di innovazione scolastica.  </a:t>
                      </a:r>
                    </a:p>
                    <a:p>
                      <a:pPr marL="6350" marR="33655" indent="-6350" algn="just">
                        <a:lnSpc>
                          <a:spcPct val="98000"/>
                        </a:lnSpc>
                        <a:spcAft>
                          <a:spcPts val="300"/>
                        </a:spcAft>
                      </a:pPr>
                      <a:r>
                        <a:rPr lang="it-IT" sz="100" dirty="0">
                          <a:effectLst/>
                        </a:rPr>
                        <a:t>La Comunità di pratiche per l’apprendimento può favorire il raccordo, anche tramite tavoli di lavoro congiunti, con le altre scuole a livello locale, regionale o nazionale per lo scambio di buone pratiche.  </a:t>
                      </a:r>
                    </a:p>
                    <a:p>
                      <a:pPr marL="6350" marR="22860" indent="-6350" algn="just">
                        <a:lnSpc>
                          <a:spcPct val="98000"/>
                        </a:lnSpc>
                        <a:spcAft>
                          <a:spcPts val="300"/>
                        </a:spcAft>
                      </a:pPr>
                      <a:r>
                        <a:rPr lang="it-IT" sz="100" dirty="0">
                          <a:effectLst/>
                        </a:rPr>
                        <a:t>I partecipanti alla Comunità sono formatori tutor interni e/o esterni competenti nel settore dell’innovazione didattica e digitale.  </a:t>
                      </a:r>
                    </a:p>
                    <a:p>
                      <a:pPr marL="6350" marR="33020" indent="-6350" algn="just">
                        <a:lnSpc>
                          <a:spcPct val="99000"/>
                        </a:lnSpc>
                        <a:spcAft>
                          <a:spcPts val="295"/>
                        </a:spcAft>
                      </a:pPr>
                      <a:r>
                        <a:rPr lang="it-IT" sz="100" dirty="0">
                          <a:effectLst/>
                        </a:rPr>
                        <a:t>L’UCS relativa alla remunerazione dei costi per il personale componente del gruppo di lavoro della Comunità di pratiche per l’apprendimento è complessivamente pari a 34,00 €/h per ciascuna figura.  </a:t>
                      </a:r>
                    </a:p>
                    <a:p>
                      <a:pPr marL="6350" marR="22860" indent="-6350" algn="just">
                        <a:lnSpc>
                          <a:spcPct val="107000"/>
                        </a:lnSpc>
                        <a:spcAft>
                          <a:spcPts val="0"/>
                        </a:spcAft>
                      </a:pPr>
                      <a:r>
                        <a:rPr lang="it-IT" sz="100" dirty="0">
                          <a:effectLst/>
                        </a:rPr>
                        <a:t>Il costo complessivo per lo svolgimento di questa attività non può superare il 20% del totale del finanziamento del progetto. </a:t>
                      </a:r>
                      <a:endParaRPr lang="it-IT" sz="100" dirty="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extLst>
                  <a:ext uri="{0D108BD9-81ED-4DB2-BD59-A6C34878D82A}">
                    <a16:rowId xmlns:a16="http://schemas.microsoft.com/office/drawing/2014/main" val="1190581202"/>
                  </a:ext>
                </a:extLst>
              </a:tr>
            </a:tbl>
          </a:graphicData>
        </a:graphic>
      </p:graphicFrame>
      <p:graphicFrame>
        <p:nvGraphicFramePr>
          <p:cNvPr id="2" name="Tabella 1"/>
          <p:cNvGraphicFramePr>
            <a:graphicFrameLocks noGrp="1"/>
          </p:cNvGraphicFramePr>
          <p:nvPr>
            <p:extLst>
              <p:ext uri="{D42A27DB-BD31-4B8C-83A1-F6EECF244321}">
                <p14:modId xmlns:p14="http://schemas.microsoft.com/office/powerpoint/2010/main" val="1228603793"/>
              </p:ext>
            </p:extLst>
          </p:nvPr>
        </p:nvGraphicFramePr>
        <p:xfrm>
          <a:off x="878890" y="1864308"/>
          <a:ext cx="10440139" cy="4829454"/>
        </p:xfrm>
        <a:graphic>
          <a:graphicData uri="http://schemas.openxmlformats.org/drawingml/2006/table">
            <a:tbl>
              <a:tblPr firstRow="1" firstCol="1" bandRow="1">
                <a:tableStyleId>{5C22544A-7EE6-4342-B048-85BDC9FD1C3A}</a:tableStyleId>
              </a:tblPr>
              <a:tblGrid>
                <a:gridCol w="3805844">
                  <a:extLst>
                    <a:ext uri="{9D8B030D-6E8A-4147-A177-3AD203B41FA5}">
                      <a16:colId xmlns:a16="http://schemas.microsoft.com/office/drawing/2014/main" val="1241200625"/>
                    </a:ext>
                  </a:extLst>
                </a:gridCol>
                <a:gridCol w="2212969">
                  <a:extLst>
                    <a:ext uri="{9D8B030D-6E8A-4147-A177-3AD203B41FA5}">
                      <a16:colId xmlns:a16="http://schemas.microsoft.com/office/drawing/2014/main" val="3773620854"/>
                    </a:ext>
                  </a:extLst>
                </a:gridCol>
                <a:gridCol w="2212969">
                  <a:extLst>
                    <a:ext uri="{9D8B030D-6E8A-4147-A177-3AD203B41FA5}">
                      <a16:colId xmlns:a16="http://schemas.microsoft.com/office/drawing/2014/main" val="4209176154"/>
                    </a:ext>
                  </a:extLst>
                </a:gridCol>
                <a:gridCol w="2208357">
                  <a:extLst>
                    <a:ext uri="{9D8B030D-6E8A-4147-A177-3AD203B41FA5}">
                      <a16:colId xmlns:a16="http://schemas.microsoft.com/office/drawing/2014/main" val="2602811131"/>
                    </a:ext>
                  </a:extLst>
                </a:gridCol>
              </a:tblGrid>
              <a:tr h="750150">
                <a:tc>
                  <a:txBody>
                    <a:bodyPr/>
                    <a:lstStyle/>
                    <a:p>
                      <a:pPr marL="6350" marR="22860" indent="-6350" algn="ctr" defTabSz="457200" rtl="0" eaLnBrk="1" latinLnBrk="0" hangingPunct="1">
                        <a:lnSpc>
                          <a:spcPct val="107000"/>
                        </a:lnSpc>
                        <a:spcAft>
                          <a:spcPts val="0"/>
                        </a:spcAft>
                      </a:pPr>
                      <a:r>
                        <a:rPr lang="it-IT" sz="1100" b="1" kern="1200" dirty="0">
                          <a:solidFill>
                            <a:schemeClr val="bg1"/>
                          </a:solidFill>
                          <a:effectLst>
                            <a:outerShdw blurRad="38100" dist="38100" dir="2700000" algn="tl">
                              <a:srgbClr val="000000">
                                <a:alpha val="43137"/>
                              </a:srgbClr>
                            </a:outerShdw>
                          </a:effectLst>
                          <a:latin typeface="+mn-lt"/>
                          <a:ea typeface="+mn-ea"/>
                          <a:cs typeface="+mn-cs"/>
                        </a:rPr>
                        <a:t>Azione </a:t>
                      </a:r>
                    </a:p>
                  </a:txBody>
                  <a:tcPr marL="54523" marR="55542" marT="84587" marB="0" anchor="ctr"/>
                </a:tc>
                <a:tc>
                  <a:txBody>
                    <a:bodyPr/>
                    <a:lstStyle/>
                    <a:p>
                      <a:pPr marL="6350" marR="22860" indent="-6350" algn="ctr" defTabSz="457200" rtl="0" eaLnBrk="1" latinLnBrk="0" hangingPunct="1">
                        <a:lnSpc>
                          <a:spcPct val="107000"/>
                        </a:lnSpc>
                        <a:spcAft>
                          <a:spcPts val="0"/>
                        </a:spcAft>
                      </a:pPr>
                      <a:r>
                        <a:rPr lang="it-IT" sz="1100" b="1" kern="1200" dirty="0">
                          <a:solidFill>
                            <a:schemeClr val="bg1"/>
                          </a:solidFill>
                          <a:effectLst>
                            <a:outerShdw blurRad="38100" dist="38100" dir="2700000" algn="tl">
                              <a:srgbClr val="000000">
                                <a:alpha val="43137"/>
                              </a:srgbClr>
                            </a:outerShdw>
                          </a:effectLst>
                          <a:latin typeface="+mn-lt"/>
                          <a:ea typeface="+mn-ea"/>
                          <a:cs typeface="+mn-cs"/>
                        </a:rPr>
                        <a:t>Voce di costo </a:t>
                      </a:r>
                    </a:p>
                  </a:txBody>
                  <a:tcPr marL="54523" marR="55542" marT="84587" marB="0" anchor="ctr"/>
                </a:tc>
                <a:tc>
                  <a:txBody>
                    <a:bodyPr/>
                    <a:lstStyle/>
                    <a:p>
                      <a:pPr marL="6350" marR="22860" indent="-6350" algn="ctr" defTabSz="457200" rtl="0" eaLnBrk="1" latinLnBrk="0" hangingPunct="1">
                        <a:lnSpc>
                          <a:spcPct val="107000"/>
                        </a:lnSpc>
                        <a:spcAft>
                          <a:spcPts val="0"/>
                        </a:spcAft>
                      </a:pPr>
                      <a:r>
                        <a:rPr lang="it-IT" sz="1100" b="1" kern="1200" dirty="0">
                          <a:solidFill>
                            <a:schemeClr val="bg1"/>
                          </a:solidFill>
                          <a:effectLst>
                            <a:outerShdw blurRad="38100" dist="38100" dir="2700000" algn="tl">
                              <a:srgbClr val="000000">
                                <a:alpha val="43137"/>
                              </a:srgbClr>
                            </a:outerShdw>
                          </a:effectLst>
                          <a:latin typeface="+mn-lt"/>
                          <a:ea typeface="+mn-ea"/>
                          <a:cs typeface="+mn-cs"/>
                        </a:rPr>
                        <a:t>UCS </a:t>
                      </a:r>
                    </a:p>
                  </a:txBody>
                  <a:tcPr marL="54523" marR="55542" marT="84587" marB="0" anchor="ctr"/>
                </a:tc>
                <a:tc>
                  <a:txBody>
                    <a:bodyPr/>
                    <a:lstStyle/>
                    <a:p>
                      <a:pPr marL="6350" marR="22860" indent="-6350" algn="l" defTabSz="457200" rtl="0" eaLnBrk="1" latinLnBrk="0" hangingPunct="1">
                        <a:lnSpc>
                          <a:spcPct val="107000"/>
                        </a:lnSpc>
                        <a:spcAft>
                          <a:spcPts val="0"/>
                        </a:spcAft>
                      </a:pPr>
                      <a:r>
                        <a:rPr lang="it-IT" sz="1100" b="1" kern="1200" dirty="0">
                          <a:solidFill>
                            <a:srgbClr val="FF0000"/>
                          </a:solidFill>
                          <a:effectLst>
                            <a:outerShdw blurRad="38100" dist="38100" dir="2700000" algn="tl">
                              <a:srgbClr val="000000">
                                <a:alpha val="43137"/>
                              </a:srgbClr>
                            </a:outerShdw>
                          </a:effectLst>
                          <a:latin typeface="+mn-lt"/>
                          <a:ea typeface="+mn-ea"/>
                          <a:cs typeface="+mn-cs"/>
                        </a:rPr>
                        <a:t> </a:t>
                      </a:r>
                    </a:p>
                    <a:p>
                      <a:pPr marL="6350" marR="22860" indent="-6350" algn="ctr" defTabSz="457200" rtl="0" eaLnBrk="1" latinLnBrk="0" hangingPunct="1">
                        <a:lnSpc>
                          <a:spcPct val="107000"/>
                        </a:lnSpc>
                        <a:spcAft>
                          <a:spcPts val="0"/>
                        </a:spcAft>
                      </a:pPr>
                      <a:r>
                        <a:rPr lang="it-IT" sz="1100" b="1" kern="1200" dirty="0">
                          <a:solidFill>
                            <a:schemeClr val="bg1"/>
                          </a:solidFill>
                          <a:effectLst>
                            <a:outerShdw blurRad="38100" dist="38100" dir="2700000" algn="tl">
                              <a:srgbClr val="000000">
                                <a:alpha val="43137"/>
                              </a:srgbClr>
                            </a:outerShdw>
                          </a:effectLst>
                          <a:latin typeface="+mn-lt"/>
                          <a:ea typeface="+mn-ea"/>
                          <a:cs typeface="+mn-cs"/>
                        </a:rPr>
                        <a:t>Tasso forfettario  </a:t>
                      </a:r>
                    </a:p>
                    <a:p>
                      <a:pPr marL="6350" marR="22860" indent="-6350" algn="l" defTabSz="457200" rtl="0" eaLnBrk="1" latinLnBrk="0" hangingPunct="1">
                        <a:lnSpc>
                          <a:spcPct val="107000"/>
                        </a:lnSpc>
                        <a:spcAft>
                          <a:spcPts val="0"/>
                        </a:spcAft>
                      </a:pPr>
                      <a:r>
                        <a:rPr lang="it-IT" sz="1100" b="1" kern="1200" dirty="0">
                          <a:solidFill>
                            <a:srgbClr val="FF0000"/>
                          </a:solidFill>
                          <a:effectLst>
                            <a:outerShdw blurRad="38100" dist="38100" dir="2700000" algn="tl">
                              <a:srgbClr val="000000">
                                <a:alpha val="43137"/>
                              </a:srgbClr>
                            </a:outerShdw>
                          </a:effectLst>
                          <a:latin typeface="+mn-lt"/>
                          <a:ea typeface="+mn-ea"/>
                          <a:cs typeface="+mn-cs"/>
                        </a:rPr>
                        <a:t> </a:t>
                      </a:r>
                    </a:p>
                  </a:txBody>
                  <a:tcPr marL="54523" marR="55542" marT="84587" marB="0" anchor="ctr"/>
                </a:tc>
                <a:extLst>
                  <a:ext uri="{0D108BD9-81ED-4DB2-BD59-A6C34878D82A}">
                    <a16:rowId xmlns:a16="http://schemas.microsoft.com/office/drawing/2014/main" val="2084810924"/>
                  </a:ext>
                </a:extLst>
              </a:tr>
              <a:tr h="307738">
                <a:tc rowSpan="3">
                  <a:txBody>
                    <a:bodyPr/>
                    <a:lstStyle/>
                    <a:p>
                      <a:pPr marL="6350" marR="22860" indent="-6350" algn="l" defTabSz="457200" rtl="0" eaLnBrk="1" latinLnBrk="0" hangingPunct="1">
                        <a:lnSpc>
                          <a:spcPct val="107000"/>
                        </a:lnSpc>
                        <a:spcAft>
                          <a:spcPts val="0"/>
                        </a:spcAft>
                      </a:pPr>
                      <a:r>
                        <a:rPr lang="it-IT" sz="1100" b="1" kern="1200" dirty="0">
                          <a:solidFill>
                            <a:srgbClr val="FF0000"/>
                          </a:solidFill>
                          <a:effectLst>
                            <a:outerShdw blurRad="38100" dist="38100" dir="2700000" algn="tl">
                              <a:srgbClr val="000000">
                                <a:alpha val="43137"/>
                              </a:srgbClr>
                            </a:outerShdw>
                          </a:effectLst>
                          <a:latin typeface="+mn-lt"/>
                          <a:ea typeface="+mn-ea"/>
                          <a:cs typeface="+mn-cs"/>
                        </a:rPr>
                        <a:t>Percorsi di formazione sulla transizione digitale </a:t>
                      </a:r>
                    </a:p>
                  </a:txBody>
                  <a:tcPr marL="54523" marR="55542" marT="84587" marB="0" anchor="ctr"/>
                </a:tc>
                <a:tc>
                  <a:txBody>
                    <a:bodyPr/>
                    <a:lstStyle/>
                    <a:p>
                      <a:pPr marL="6350" marR="22860" indent="-6350" algn="l" defTabSz="457200" rtl="0" eaLnBrk="1" latinLnBrk="0" hangingPunct="1">
                        <a:lnSpc>
                          <a:spcPct val="107000"/>
                        </a:lnSpc>
                        <a:spcAft>
                          <a:spcPts val="0"/>
                        </a:spcAft>
                      </a:pPr>
                      <a:r>
                        <a:rPr lang="it-IT" sz="1100" b="1" kern="1200" dirty="0">
                          <a:solidFill>
                            <a:schemeClr val="accent6">
                              <a:lumMod val="75000"/>
                            </a:schemeClr>
                          </a:solidFill>
                          <a:effectLst>
                            <a:outerShdw blurRad="38100" dist="38100" dir="2700000" algn="tl">
                              <a:srgbClr val="000000">
                                <a:alpha val="43137"/>
                              </a:srgbClr>
                            </a:outerShdw>
                          </a:effectLst>
                          <a:latin typeface="+mn-lt"/>
                          <a:ea typeface="+mn-ea"/>
                          <a:cs typeface="+mn-cs"/>
                        </a:rPr>
                        <a:t>a.1) docente </a:t>
                      </a:r>
                    </a:p>
                  </a:txBody>
                  <a:tcPr marL="54523" marR="55542" marT="84587" marB="0" anchor="ctr"/>
                </a:tc>
                <a:tc>
                  <a:txBody>
                    <a:bodyPr/>
                    <a:lstStyle/>
                    <a:p>
                      <a:pPr marL="6350" marR="22860" indent="-6350" algn="ctr" defTabSz="457200" rtl="0" eaLnBrk="1" latinLnBrk="0" hangingPunct="1">
                        <a:lnSpc>
                          <a:spcPct val="107000"/>
                        </a:lnSpc>
                        <a:spcAft>
                          <a:spcPts val="0"/>
                        </a:spcAft>
                      </a:pPr>
                      <a:r>
                        <a:rPr lang="it-IT" sz="1100" b="1" kern="1200" dirty="0">
                          <a:solidFill>
                            <a:srgbClr val="00B0F0"/>
                          </a:solidFill>
                          <a:effectLst>
                            <a:outerShdw blurRad="38100" dist="38100" dir="2700000" algn="tl">
                              <a:srgbClr val="000000">
                                <a:alpha val="43137"/>
                              </a:srgbClr>
                            </a:outerShdw>
                          </a:effectLst>
                          <a:latin typeface="+mn-lt"/>
                          <a:ea typeface="+mn-ea"/>
                          <a:cs typeface="+mn-cs"/>
                        </a:rPr>
                        <a:t>122 €/h </a:t>
                      </a:r>
                    </a:p>
                  </a:txBody>
                  <a:tcPr marL="54523" marR="55542" marT="84587" marB="0" anchor="ctr"/>
                </a:tc>
                <a:tc>
                  <a:txBody>
                    <a:bodyPr/>
                    <a:lstStyle/>
                    <a:p>
                      <a:pPr marL="6350" marR="22860" indent="-6350" algn="ctr" defTabSz="457200" rtl="0" eaLnBrk="1" latinLnBrk="0" hangingPunct="1">
                        <a:lnSpc>
                          <a:spcPct val="107000"/>
                        </a:lnSpc>
                        <a:spcAft>
                          <a:spcPts val="0"/>
                        </a:spcAft>
                      </a:pPr>
                      <a:r>
                        <a:rPr lang="it-IT" sz="1100" b="1" kern="1200" dirty="0">
                          <a:solidFill>
                            <a:srgbClr val="00B050"/>
                          </a:solidFill>
                          <a:effectLst>
                            <a:outerShdw blurRad="38100" dist="38100" dir="2700000" algn="tl">
                              <a:srgbClr val="000000">
                                <a:alpha val="43137"/>
                              </a:srgbClr>
                            </a:outerShdw>
                          </a:effectLst>
                          <a:latin typeface="+mn-lt"/>
                          <a:ea typeface="+mn-ea"/>
                          <a:cs typeface="+mn-cs"/>
                        </a:rPr>
                        <a:t>- </a:t>
                      </a:r>
                    </a:p>
                  </a:txBody>
                  <a:tcPr marL="54523" marR="55542" marT="84587" marB="0" anchor="ctr"/>
                </a:tc>
                <a:extLst>
                  <a:ext uri="{0D108BD9-81ED-4DB2-BD59-A6C34878D82A}">
                    <a16:rowId xmlns:a16="http://schemas.microsoft.com/office/drawing/2014/main" val="3197772300"/>
                  </a:ext>
                </a:extLst>
              </a:tr>
              <a:tr h="307738">
                <a:tc vMerge="1">
                  <a:txBody>
                    <a:bodyPr/>
                    <a:lstStyle/>
                    <a:p>
                      <a:endParaRPr lang="it-IT"/>
                    </a:p>
                  </a:txBody>
                  <a:tcPr/>
                </a:tc>
                <a:tc>
                  <a:txBody>
                    <a:bodyPr/>
                    <a:lstStyle/>
                    <a:p>
                      <a:pPr marL="6350" marR="22860" indent="-6350" algn="l" defTabSz="457200" rtl="0" eaLnBrk="1" latinLnBrk="0" hangingPunct="1">
                        <a:lnSpc>
                          <a:spcPct val="107000"/>
                        </a:lnSpc>
                        <a:spcAft>
                          <a:spcPts val="0"/>
                        </a:spcAft>
                      </a:pPr>
                      <a:r>
                        <a:rPr lang="it-IT" sz="1100" b="1" kern="1200" dirty="0">
                          <a:solidFill>
                            <a:schemeClr val="accent6">
                              <a:lumMod val="75000"/>
                            </a:schemeClr>
                          </a:solidFill>
                          <a:effectLst>
                            <a:outerShdw blurRad="38100" dist="38100" dir="2700000" algn="tl">
                              <a:srgbClr val="000000">
                                <a:alpha val="43137"/>
                              </a:srgbClr>
                            </a:outerShdw>
                          </a:effectLst>
                          <a:latin typeface="+mn-lt"/>
                          <a:ea typeface="+mn-ea"/>
                          <a:cs typeface="+mn-cs"/>
                        </a:rPr>
                        <a:t>a.2) tutor </a:t>
                      </a:r>
                    </a:p>
                  </a:txBody>
                  <a:tcPr marL="54523" marR="55542" marT="84587" marB="0" anchor="ctr"/>
                </a:tc>
                <a:tc>
                  <a:txBody>
                    <a:bodyPr/>
                    <a:lstStyle/>
                    <a:p>
                      <a:pPr marL="6350" marR="22860" indent="-6350" algn="ctr" defTabSz="457200" rtl="0" eaLnBrk="1" latinLnBrk="0" hangingPunct="1">
                        <a:lnSpc>
                          <a:spcPct val="107000"/>
                        </a:lnSpc>
                        <a:spcAft>
                          <a:spcPts val="0"/>
                        </a:spcAft>
                      </a:pPr>
                      <a:r>
                        <a:rPr lang="it-IT" sz="1100" b="1" kern="1200" dirty="0">
                          <a:solidFill>
                            <a:srgbClr val="00B0F0"/>
                          </a:solidFill>
                          <a:effectLst>
                            <a:outerShdw blurRad="38100" dist="38100" dir="2700000" algn="tl">
                              <a:srgbClr val="000000">
                                <a:alpha val="43137"/>
                              </a:srgbClr>
                            </a:outerShdw>
                          </a:effectLst>
                          <a:latin typeface="+mn-lt"/>
                          <a:ea typeface="+mn-ea"/>
                          <a:cs typeface="+mn-cs"/>
                        </a:rPr>
                        <a:t>34 €/h </a:t>
                      </a:r>
                    </a:p>
                  </a:txBody>
                  <a:tcPr marL="54523" marR="55542" marT="84587" marB="0" anchor="ctr"/>
                </a:tc>
                <a:tc>
                  <a:txBody>
                    <a:bodyPr/>
                    <a:lstStyle/>
                    <a:p>
                      <a:pPr marL="6350" marR="22860" indent="-6350" algn="ctr" defTabSz="457200" rtl="0" eaLnBrk="1" latinLnBrk="0" hangingPunct="1">
                        <a:lnSpc>
                          <a:spcPct val="107000"/>
                        </a:lnSpc>
                        <a:spcAft>
                          <a:spcPts val="0"/>
                        </a:spcAft>
                      </a:pPr>
                      <a:r>
                        <a:rPr lang="it-IT" sz="1100" b="1" kern="1200" dirty="0">
                          <a:solidFill>
                            <a:srgbClr val="00B050"/>
                          </a:solidFill>
                          <a:effectLst>
                            <a:outerShdw blurRad="38100" dist="38100" dir="2700000" algn="tl">
                              <a:srgbClr val="000000">
                                <a:alpha val="43137"/>
                              </a:srgbClr>
                            </a:outerShdw>
                          </a:effectLst>
                          <a:latin typeface="+mn-lt"/>
                          <a:ea typeface="+mn-ea"/>
                          <a:cs typeface="+mn-cs"/>
                        </a:rPr>
                        <a:t>- </a:t>
                      </a:r>
                    </a:p>
                  </a:txBody>
                  <a:tcPr marL="54523" marR="55542" marT="84587" marB="0" anchor="ctr"/>
                </a:tc>
                <a:extLst>
                  <a:ext uri="{0D108BD9-81ED-4DB2-BD59-A6C34878D82A}">
                    <a16:rowId xmlns:a16="http://schemas.microsoft.com/office/drawing/2014/main" val="323602865"/>
                  </a:ext>
                </a:extLst>
              </a:tr>
              <a:tr h="1072463">
                <a:tc vMerge="1">
                  <a:txBody>
                    <a:bodyPr/>
                    <a:lstStyle/>
                    <a:p>
                      <a:endParaRPr lang="it-IT"/>
                    </a:p>
                  </a:txBody>
                  <a:tcPr/>
                </a:tc>
                <a:tc>
                  <a:txBody>
                    <a:bodyPr/>
                    <a:lstStyle/>
                    <a:p>
                      <a:pPr marL="6350" marR="22860" indent="-6350" algn="l" defTabSz="457200" rtl="0" eaLnBrk="1" latinLnBrk="0" hangingPunct="1">
                        <a:lnSpc>
                          <a:spcPct val="107000"/>
                        </a:lnSpc>
                        <a:spcAft>
                          <a:spcPts val="0"/>
                        </a:spcAft>
                      </a:pPr>
                      <a:r>
                        <a:rPr lang="it-IT" sz="1100" b="1" kern="1200" dirty="0">
                          <a:solidFill>
                            <a:schemeClr val="accent6">
                              <a:lumMod val="75000"/>
                            </a:schemeClr>
                          </a:solidFill>
                          <a:effectLst>
                            <a:outerShdw blurRad="38100" dist="38100" dir="2700000" algn="tl">
                              <a:srgbClr val="000000">
                                <a:alpha val="43137"/>
                              </a:srgbClr>
                            </a:outerShdw>
                          </a:effectLst>
                          <a:latin typeface="+mn-lt"/>
                          <a:ea typeface="+mn-ea"/>
                          <a:cs typeface="+mn-cs"/>
                        </a:rPr>
                        <a:t>b) altri costi diretti di progetto, calcolati sui costi ammissibili del personale, necessari alla realizzazione dell’azione </a:t>
                      </a:r>
                    </a:p>
                  </a:txBody>
                  <a:tcPr marL="54523" marR="55542" marT="84587" marB="0" anchor="ctr"/>
                </a:tc>
                <a:tc>
                  <a:txBody>
                    <a:bodyPr/>
                    <a:lstStyle/>
                    <a:p>
                      <a:pPr marL="6350" marR="22860" indent="-6350" algn="ctr" defTabSz="457200" rtl="0" eaLnBrk="1" latinLnBrk="0" hangingPunct="1">
                        <a:lnSpc>
                          <a:spcPct val="107000"/>
                        </a:lnSpc>
                        <a:spcAft>
                          <a:spcPts val="0"/>
                        </a:spcAft>
                      </a:pPr>
                      <a:r>
                        <a:rPr lang="it-IT" sz="1100" b="1" kern="1200" dirty="0">
                          <a:solidFill>
                            <a:srgbClr val="00B0F0"/>
                          </a:solidFill>
                          <a:effectLst>
                            <a:outerShdw blurRad="38100" dist="38100" dir="2700000" algn="tl">
                              <a:srgbClr val="000000">
                                <a:alpha val="43137"/>
                              </a:srgbClr>
                            </a:outerShdw>
                          </a:effectLst>
                          <a:latin typeface="+mn-lt"/>
                          <a:ea typeface="+mn-ea"/>
                          <a:cs typeface="+mn-cs"/>
                        </a:rPr>
                        <a:t>- </a:t>
                      </a:r>
                    </a:p>
                  </a:txBody>
                  <a:tcPr marL="54523" marR="55542" marT="84587" marB="0" anchor="ctr"/>
                </a:tc>
                <a:tc>
                  <a:txBody>
                    <a:bodyPr/>
                    <a:lstStyle/>
                    <a:p>
                      <a:pPr marL="6350" marR="22860" indent="-6350" algn="ctr" defTabSz="457200" rtl="0" eaLnBrk="1" latinLnBrk="0" hangingPunct="1">
                        <a:lnSpc>
                          <a:spcPct val="107000"/>
                        </a:lnSpc>
                        <a:spcAft>
                          <a:spcPts val="0"/>
                        </a:spcAft>
                      </a:pPr>
                      <a:r>
                        <a:rPr lang="it-IT" sz="1100" b="1" kern="1200" dirty="0">
                          <a:solidFill>
                            <a:srgbClr val="00B050"/>
                          </a:solidFill>
                          <a:effectLst>
                            <a:outerShdw blurRad="38100" dist="38100" dir="2700000" algn="tl">
                              <a:srgbClr val="000000">
                                <a:alpha val="43137"/>
                              </a:srgbClr>
                            </a:outerShdw>
                          </a:effectLst>
                          <a:latin typeface="+mn-lt"/>
                          <a:ea typeface="+mn-ea"/>
                          <a:cs typeface="+mn-cs"/>
                        </a:rPr>
                        <a:t>40% dei costi ammissibili di personale </a:t>
                      </a:r>
                    </a:p>
                  </a:txBody>
                  <a:tcPr marL="54523" marR="55542" marT="84587" marB="0" anchor="ctr"/>
                </a:tc>
                <a:extLst>
                  <a:ext uri="{0D108BD9-81ED-4DB2-BD59-A6C34878D82A}">
                    <a16:rowId xmlns:a16="http://schemas.microsoft.com/office/drawing/2014/main" val="1888623991"/>
                  </a:ext>
                </a:extLst>
              </a:tr>
              <a:tr h="441728">
                <a:tc rowSpan="3">
                  <a:txBody>
                    <a:bodyPr/>
                    <a:lstStyle/>
                    <a:p>
                      <a:pPr marL="6350" marR="22860" indent="-6350" algn="l" defTabSz="457200" rtl="0" eaLnBrk="1" latinLnBrk="0" hangingPunct="1">
                        <a:lnSpc>
                          <a:spcPct val="107000"/>
                        </a:lnSpc>
                        <a:spcAft>
                          <a:spcPts val="0"/>
                        </a:spcAft>
                      </a:pPr>
                      <a:r>
                        <a:rPr lang="it-IT" sz="1100" b="1" kern="1200">
                          <a:solidFill>
                            <a:srgbClr val="FF0000"/>
                          </a:solidFill>
                          <a:effectLst>
                            <a:outerShdw blurRad="38100" dist="38100" dir="2700000" algn="tl">
                              <a:srgbClr val="000000">
                                <a:alpha val="43137"/>
                              </a:srgbClr>
                            </a:outerShdw>
                          </a:effectLst>
                          <a:latin typeface="+mn-lt"/>
                          <a:ea typeface="+mn-ea"/>
                          <a:cs typeface="+mn-cs"/>
                        </a:rPr>
                        <a:t>Laboratori di formazione sul campo </a:t>
                      </a:r>
                    </a:p>
                  </a:txBody>
                  <a:tcPr marL="54523" marR="55542" marT="84587" marB="0" anchor="ctr"/>
                </a:tc>
                <a:tc>
                  <a:txBody>
                    <a:bodyPr/>
                    <a:lstStyle/>
                    <a:p>
                      <a:pPr marL="6350" marR="22860" indent="-6350" algn="l" defTabSz="457200" rtl="0" eaLnBrk="1" latinLnBrk="0" hangingPunct="1">
                        <a:lnSpc>
                          <a:spcPct val="107000"/>
                        </a:lnSpc>
                        <a:spcAft>
                          <a:spcPts val="0"/>
                        </a:spcAft>
                      </a:pPr>
                      <a:r>
                        <a:rPr lang="it-IT" sz="1100" b="1" kern="1200" dirty="0">
                          <a:solidFill>
                            <a:schemeClr val="accent6">
                              <a:lumMod val="75000"/>
                            </a:schemeClr>
                          </a:solidFill>
                          <a:effectLst>
                            <a:outerShdw blurRad="38100" dist="38100" dir="2700000" algn="tl">
                              <a:srgbClr val="000000">
                                <a:alpha val="43137"/>
                              </a:srgbClr>
                            </a:outerShdw>
                          </a:effectLst>
                          <a:latin typeface="+mn-lt"/>
                          <a:ea typeface="+mn-ea"/>
                          <a:cs typeface="+mn-cs"/>
                        </a:rPr>
                        <a:t>a.1) docente </a:t>
                      </a:r>
                    </a:p>
                  </a:txBody>
                  <a:tcPr marL="54523" marR="55542" marT="84587" marB="0" anchor="ctr"/>
                </a:tc>
                <a:tc>
                  <a:txBody>
                    <a:bodyPr/>
                    <a:lstStyle/>
                    <a:p>
                      <a:pPr marL="6350" marR="22860" indent="-6350" algn="ctr" defTabSz="457200" rtl="0" eaLnBrk="1" latinLnBrk="0" hangingPunct="1">
                        <a:lnSpc>
                          <a:spcPct val="107000"/>
                        </a:lnSpc>
                        <a:spcAft>
                          <a:spcPts val="0"/>
                        </a:spcAft>
                      </a:pPr>
                      <a:r>
                        <a:rPr lang="it-IT" sz="1100" b="1" kern="1200" dirty="0">
                          <a:solidFill>
                            <a:srgbClr val="00B0F0"/>
                          </a:solidFill>
                          <a:effectLst>
                            <a:outerShdw blurRad="38100" dist="38100" dir="2700000" algn="tl">
                              <a:srgbClr val="000000">
                                <a:alpha val="43137"/>
                              </a:srgbClr>
                            </a:outerShdw>
                          </a:effectLst>
                          <a:latin typeface="+mn-lt"/>
                          <a:ea typeface="+mn-ea"/>
                          <a:cs typeface="+mn-cs"/>
                        </a:rPr>
                        <a:t>122 €/h </a:t>
                      </a:r>
                    </a:p>
                  </a:txBody>
                  <a:tcPr marL="54523" marR="55542" marT="84587" marB="0" anchor="ctr"/>
                </a:tc>
                <a:tc>
                  <a:txBody>
                    <a:bodyPr/>
                    <a:lstStyle/>
                    <a:p>
                      <a:pPr marL="6350" marR="22860" indent="-6350" algn="ctr" defTabSz="457200" rtl="0" eaLnBrk="1" latinLnBrk="0" hangingPunct="1">
                        <a:lnSpc>
                          <a:spcPct val="107000"/>
                        </a:lnSpc>
                        <a:spcAft>
                          <a:spcPts val="0"/>
                        </a:spcAft>
                      </a:pPr>
                      <a:r>
                        <a:rPr lang="it-IT" sz="1100" b="1" kern="1200" dirty="0">
                          <a:solidFill>
                            <a:srgbClr val="00B050"/>
                          </a:solidFill>
                          <a:effectLst>
                            <a:outerShdw blurRad="38100" dist="38100" dir="2700000" algn="tl">
                              <a:srgbClr val="000000">
                                <a:alpha val="43137"/>
                              </a:srgbClr>
                            </a:outerShdw>
                          </a:effectLst>
                          <a:latin typeface="+mn-lt"/>
                          <a:ea typeface="+mn-ea"/>
                          <a:cs typeface="+mn-cs"/>
                        </a:rPr>
                        <a:t>- </a:t>
                      </a:r>
                    </a:p>
                  </a:txBody>
                  <a:tcPr marL="54523" marR="55542" marT="84587" marB="0" anchor="ctr"/>
                </a:tc>
                <a:extLst>
                  <a:ext uri="{0D108BD9-81ED-4DB2-BD59-A6C34878D82A}">
                    <a16:rowId xmlns:a16="http://schemas.microsoft.com/office/drawing/2014/main" val="3192182269"/>
                  </a:ext>
                </a:extLst>
              </a:tr>
              <a:tr h="438587">
                <a:tc vMerge="1">
                  <a:txBody>
                    <a:bodyPr/>
                    <a:lstStyle/>
                    <a:p>
                      <a:endParaRPr lang="it-IT"/>
                    </a:p>
                  </a:txBody>
                  <a:tcPr/>
                </a:tc>
                <a:tc>
                  <a:txBody>
                    <a:bodyPr/>
                    <a:lstStyle/>
                    <a:p>
                      <a:pPr marL="6350" marR="22860" indent="-6350" algn="l" defTabSz="457200" rtl="0" eaLnBrk="1" latinLnBrk="0" hangingPunct="1">
                        <a:lnSpc>
                          <a:spcPct val="107000"/>
                        </a:lnSpc>
                        <a:spcAft>
                          <a:spcPts val="0"/>
                        </a:spcAft>
                      </a:pPr>
                      <a:r>
                        <a:rPr lang="it-IT" sz="1100" b="1" kern="1200" dirty="0">
                          <a:solidFill>
                            <a:schemeClr val="accent6">
                              <a:lumMod val="75000"/>
                            </a:schemeClr>
                          </a:solidFill>
                          <a:effectLst>
                            <a:outerShdw blurRad="38100" dist="38100" dir="2700000" algn="tl">
                              <a:srgbClr val="000000">
                                <a:alpha val="43137"/>
                              </a:srgbClr>
                            </a:outerShdw>
                          </a:effectLst>
                          <a:latin typeface="+mn-lt"/>
                          <a:ea typeface="+mn-ea"/>
                          <a:cs typeface="+mn-cs"/>
                        </a:rPr>
                        <a:t>a.2) tutor </a:t>
                      </a:r>
                    </a:p>
                  </a:txBody>
                  <a:tcPr marL="54523" marR="55542" marT="84587" marB="0"/>
                </a:tc>
                <a:tc>
                  <a:txBody>
                    <a:bodyPr/>
                    <a:lstStyle/>
                    <a:p>
                      <a:pPr marL="6350" marR="22860" indent="-6350" algn="ctr" defTabSz="457200" rtl="0" eaLnBrk="1" latinLnBrk="0" hangingPunct="1">
                        <a:lnSpc>
                          <a:spcPct val="107000"/>
                        </a:lnSpc>
                        <a:spcAft>
                          <a:spcPts val="0"/>
                        </a:spcAft>
                      </a:pPr>
                      <a:r>
                        <a:rPr lang="it-IT" sz="1100" b="1" kern="1200" dirty="0">
                          <a:solidFill>
                            <a:srgbClr val="00B0F0"/>
                          </a:solidFill>
                          <a:effectLst>
                            <a:outerShdw blurRad="38100" dist="38100" dir="2700000" algn="tl">
                              <a:srgbClr val="000000">
                                <a:alpha val="43137"/>
                              </a:srgbClr>
                            </a:outerShdw>
                          </a:effectLst>
                          <a:latin typeface="+mn-lt"/>
                          <a:ea typeface="+mn-ea"/>
                          <a:cs typeface="+mn-cs"/>
                        </a:rPr>
                        <a:t>34 €/h </a:t>
                      </a:r>
                    </a:p>
                  </a:txBody>
                  <a:tcPr marL="54523" marR="55542" marT="84587" marB="0" anchor="ctr"/>
                </a:tc>
                <a:tc>
                  <a:txBody>
                    <a:bodyPr/>
                    <a:lstStyle/>
                    <a:p>
                      <a:pPr marL="6350" marR="22860" indent="-6350" algn="ctr" defTabSz="457200" rtl="0" eaLnBrk="1" latinLnBrk="0" hangingPunct="1">
                        <a:lnSpc>
                          <a:spcPct val="107000"/>
                        </a:lnSpc>
                        <a:spcAft>
                          <a:spcPts val="0"/>
                        </a:spcAft>
                      </a:pPr>
                      <a:r>
                        <a:rPr lang="it-IT" sz="1100" b="1" kern="1200" dirty="0">
                          <a:solidFill>
                            <a:srgbClr val="00B050"/>
                          </a:solidFill>
                          <a:effectLst>
                            <a:outerShdw blurRad="38100" dist="38100" dir="2700000" algn="tl">
                              <a:srgbClr val="000000">
                                <a:alpha val="43137"/>
                              </a:srgbClr>
                            </a:outerShdw>
                          </a:effectLst>
                          <a:latin typeface="+mn-lt"/>
                          <a:ea typeface="+mn-ea"/>
                          <a:cs typeface="+mn-cs"/>
                        </a:rPr>
                        <a:t>- </a:t>
                      </a:r>
                    </a:p>
                  </a:txBody>
                  <a:tcPr marL="54523" marR="55542" marT="84587" marB="0" anchor="ctr"/>
                </a:tc>
                <a:extLst>
                  <a:ext uri="{0D108BD9-81ED-4DB2-BD59-A6C34878D82A}">
                    <a16:rowId xmlns:a16="http://schemas.microsoft.com/office/drawing/2014/main" val="3703533866"/>
                  </a:ext>
                </a:extLst>
              </a:tr>
              <a:tr h="1072463">
                <a:tc vMerge="1">
                  <a:txBody>
                    <a:bodyPr/>
                    <a:lstStyle/>
                    <a:p>
                      <a:endParaRPr lang="it-IT"/>
                    </a:p>
                  </a:txBody>
                  <a:tcPr/>
                </a:tc>
                <a:tc>
                  <a:txBody>
                    <a:bodyPr/>
                    <a:lstStyle/>
                    <a:p>
                      <a:pPr marL="6350" marR="22860" indent="-6350" algn="l" defTabSz="457200" rtl="0" eaLnBrk="1" latinLnBrk="0" hangingPunct="1">
                        <a:lnSpc>
                          <a:spcPct val="107000"/>
                        </a:lnSpc>
                        <a:spcAft>
                          <a:spcPts val="0"/>
                        </a:spcAft>
                      </a:pPr>
                      <a:r>
                        <a:rPr lang="it-IT" sz="1100" b="1" kern="1200" dirty="0">
                          <a:solidFill>
                            <a:schemeClr val="accent6">
                              <a:lumMod val="75000"/>
                            </a:schemeClr>
                          </a:solidFill>
                          <a:effectLst>
                            <a:outerShdw blurRad="38100" dist="38100" dir="2700000" algn="tl">
                              <a:srgbClr val="000000">
                                <a:alpha val="43137"/>
                              </a:srgbClr>
                            </a:outerShdw>
                          </a:effectLst>
                          <a:latin typeface="+mn-lt"/>
                          <a:ea typeface="+mn-ea"/>
                          <a:cs typeface="+mn-cs"/>
                        </a:rPr>
                        <a:t>b) altri costi diretti di progetto, calcolati sui costi ammissibili del personale, necessari alla realizzazione dell’azione </a:t>
                      </a:r>
                    </a:p>
                  </a:txBody>
                  <a:tcPr marL="54523" marR="55542" marT="84587" marB="0" anchor="ctr"/>
                </a:tc>
                <a:tc>
                  <a:txBody>
                    <a:bodyPr/>
                    <a:lstStyle/>
                    <a:p>
                      <a:pPr marL="6350" marR="22860" indent="-6350" algn="ctr" defTabSz="457200" rtl="0" eaLnBrk="1" latinLnBrk="0" hangingPunct="1">
                        <a:lnSpc>
                          <a:spcPct val="107000"/>
                        </a:lnSpc>
                        <a:spcAft>
                          <a:spcPts val="0"/>
                        </a:spcAft>
                      </a:pPr>
                      <a:r>
                        <a:rPr lang="it-IT" sz="1100" b="1" kern="1200" dirty="0">
                          <a:solidFill>
                            <a:srgbClr val="00B0F0"/>
                          </a:solidFill>
                          <a:effectLst>
                            <a:outerShdw blurRad="38100" dist="38100" dir="2700000" algn="tl">
                              <a:srgbClr val="000000">
                                <a:alpha val="43137"/>
                              </a:srgbClr>
                            </a:outerShdw>
                          </a:effectLst>
                          <a:latin typeface="+mn-lt"/>
                          <a:ea typeface="+mn-ea"/>
                          <a:cs typeface="+mn-cs"/>
                        </a:rPr>
                        <a:t>- </a:t>
                      </a:r>
                    </a:p>
                  </a:txBody>
                  <a:tcPr marL="54523" marR="55542" marT="84587" marB="0" anchor="ctr"/>
                </a:tc>
                <a:tc>
                  <a:txBody>
                    <a:bodyPr/>
                    <a:lstStyle/>
                    <a:p>
                      <a:pPr marL="6350" marR="22860" indent="-6350" algn="ctr" defTabSz="457200" rtl="0" eaLnBrk="1" latinLnBrk="0" hangingPunct="1">
                        <a:lnSpc>
                          <a:spcPct val="107000"/>
                        </a:lnSpc>
                        <a:spcAft>
                          <a:spcPts val="0"/>
                        </a:spcAft>
                      </a:pPr>
                      <a:r>
                        <a:rPr lang="it-IT" sz="1100" b="1" kern="1200" dirty="0">
                          <a:solidFill>
                            <a:srgbClr val="00B050"/>
                          </a:solidFill>
                          <a:effectLst>
                            <a:outerShdw blurRad="38100" dist="38100" dir="2700000" algn="tl">
                              <a:srgbClr val="000000">
                                <a:alpha val="43137"/>
                              </a:srgbClr>
                            </a:outerShdw>
                          </a:effectLst>
                          <a:latin typeface="+mn-lt"/>
                          <a:ea typeface="+mn-ea"/>
                          <a:cs typeface="+mn-cs"/>
                        </a:rPr>
                        <a:t>40% dei costi ammissibili di personale </a:t>
                      </a:r>
                    </a:p>
                  </a:txBody>
                  <a:tcPr marL="54523" marR="55542" marT="84587" marB="0" anchor="ctr"/>
                </a:tc>
                <a:extLst>
                  <a:ext uri="{0D108BD9-81ED-4DB2-BD59-A6C34878D82A}">
                    <a16:rowId xmlns:a16="http://schemas.microsoft.com/office/drawing/2014/main" val="464975398"/>
                  </a:ext>
                </a:extLst>
              </a:tr>
              <a:tr h="438587">
                <a:tc>
                  <a:txBody>
                    <a:bodyPr/>
                    <a:lstStyle/>
                    <a:p>
                      <a:pPr marL="6350" marR="22860" indent="-6350" algn="l" defTabSz="457200" rtl="0" eaLnBrk="1" latinLnBrk="0" hangingPunct="1">
                        <a:lnSpc>
                          <a:spcPct val="107000"/>
                        </a:lnSpc>
                        <a:spcAft>
                          <a:spcPts val="0"/>
                        </a:spcAft>
                      </a:pPr>
                      <a:r>
                        <a:rPr lang="it-IT" sz="1100" b="1" kern="1200" dirty="0">
                          <a:solidFill>
                            <a:srgbClr val="FF0000"/>
                          </a:solidFill>
                          <a:effectLst>
                            <a:outerShdw blurRad="38100" dist="38100" dir="2700000" algn="tl">
                              <a:srgbClr val="000000">
                                <a:alpha val="43137"/>
                              </a:srgbClr>
                            </a:outerShdw>
                          </a:effectLst>
                          <a:latin typeface="+mn-lt"/>
                          <a:ea typeface="+mn-ea"/>
                          <a:cs typeface="+mn-cs"/>
                        </a:rPr>
                        <a:t>Comunità di pratiche per l’apprendimento </a:t>
                      </a:r>
                    </a:p>
                  </a:txBody>
                  <a:tcPr marL="54523" marR="55542" marT="84587" marB="0" anchor="ctr"/>
                </a:tc>
                <a:tc>
                  <a:txBody>
                    <a:bodyPr/>
                    <a:lstStyle/>
                    <a:p>
                      <a:pPr marL="6350" marR="22860" indent="-6350" algn="l" defTabSz="457200" rtl="0" eaLnBrk="1" latinLnBrk="0" hangingPunct="1">
                        <a:lnSpc>
                          <a:spcPct val="107000"/>
                        </a:lnSpc>
                        <a:spcAft>
                          <a:spcPts val="0"/>
                        </a:spcAft>
                      </a:pPr>
                      <a:r>
                        <a:rPr lang="it-IT" sz="1100" b="1" kern="1200" dirty="0">
                          <a:solidFill>
                            <a:schemeClr val="accent6">
                              <a:lumMod val="75000"/>
                            </a:schemeClr>
                          </a:solidFill>
                          <a:effectLst>
                            <a:outerShdw blurRad="38100" dist="38100" dir="2700000" algn="tl">
                              <a:srgbClr val="000000">
                                <a:alpha val="43137"/>
                              </a:srgbClr>
                            </a:outerShdw>
                          </a:effectLst>
                          <a:latin typeface="+mn-lt"/>
                          <a:ea typeface="+mn-ea"/>
                          <a:cs typeface="+mn-cs"/>
                        </a:rPr>
                        <a:t>a) personale (tutor) </a:t>
                      </a:r>
                    </a:p>
                  </a:txBody>
                  <a:tcPr marL="54523" marR="55542" marT="84587" marB="0" anchor="ctr"/>
                </a:tc>
                <a:tc>
                  <a:txBody>
                    <a:bodyPr/>
                    <a:lstStyle/>
                    <a:p>
                      <a:pPr marL="6350" marR="22860" indent="-6350" algn="ctr" defTabSz="457200" rtl="0" eaLnBrk="1" latinLnBrk="0" hangingPunct="1">
                        <a:lnSpc>
                          <a:spcPct val="107000"/>
                        </a:lnSpc>
                        <a:spcAft>
                          <a:spcPts val="0"/>
                        </a:spcAft>
                      </a:pPr>
                      <a:r>
                        <a:rPr lang="it-IT" sz="1100" b="1" kern="1200" dirty="0">
                          <a:solidFill>
                            <a:srgbClr val="00B0F0"/>
                          </a:solidFill>
                          <a:effectLst>
                            <a:outerShdw blurRad="38100" dist="38100" dir="2700000" algn="tl">
                              <a:srgbClr val="000000">
                                <a:alpha val="43137"/>
                              </a:srgbClr>
                            </a:outerShdw>
                          </a:effectLst>
                          <a:latin typeface="+mn-lt"/>
                          <a:ea typeface="+mn-ea"/>
                          <a:cs typeface="+mn-cs"/>
                        </a:rPr>
                        <a:t>34 €/h </a:t>
                      </a:r>
                    </a:p>
                  </a:txBody>
                  <a:tcPr marL="54523" marR="55542" marT="84587" marB="0" anchor="ctr"/>
                </a:tc>
                <a:tc>
                  <a:txBody>
                    <a:bodyPr/>
                    <a:lstStyle/>
                    <a:p>
                      <a:pPr marL="6350" marR="22860" indent="-6350" algn="ctr" defTabSz="457200" rtl="0" eaLnBrk="1" latinLnBrk="0" hangingPunct="1">
                        <a:lnSpc>
                          <a:spcPct val="107000"/>
                        </a:lnSpc>
                        <a:spcAft>
                          <a:spcPts val="0"/>
                        </a:spcAft>
                      </a:pPr>
                      <a:r>
                        <a:rPr lang="it-IT" sz="1100" b="1" kern="1200" dirty="0">
                          <a:solidFill>
                            <a:srgbClr val="00B050"/>
                          </a:solidFill>
                          <a:effectLst>
                            <a:outerShdw blurRad="38100" dist="38100" dir="2700000" algn="tl">
                              <a:srgbClr val="000000">
                                <a:alpha val="43137"/>
                              </a:srgbClr>
                            </a:outerShdw>
                          </a:effectLst>
                          <a:latin typeface="+mn-lt"/>
                          <a:ea typeface="+mn-ea"/>
                          <a:cs typeface="+mn-cs"/>
                        </a:rPr>
                        <a:t>- </a:t>
                      </a:r>
                    </a:p>
                  </a:txBody>
                  <a:tcPr marL="54523" marR="55542" marT="84587" marB="0" anchor="ctr"/>
                </a:tc>
                <a:extLst>
                  <a:ext uri="{0D108BD9-81ED-4DB2-BD59-A6C34878D82A}">
                    <a16:rowId xmlns:a16="http://schemas.microsoft.com/office/drawing/2014/main" val="3522545342"/>
                  </a:ext>
                </a:extLst>
              </a:tr>
            </a:tbl>
          </a:graphicData>
        </a:graphic>
      </p:graphicFrame>
    </p:spTree>
    <p:extLst>
      <p:ext uri="{BB962C8B-B14F-4D97-AF65-F5344CB8AC3E}">
        <p14:creationId xmlns:p14="http://schemas.microsoft.com/office/powerpoint/2010/main" val="2595410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subTitle" idx="1"/>
          </p:nvPr>
        </p:nvSpPr>
        <p:spPr>
          <a:xfrm>
            <a:off x="328613" y="239713"/>
            <a:ext cx="11363325" cy="6170612"/>
          </a:xfrm>
        </p:spPr>
        <p:txBody>
          <a:bodyPr>
            <a:normAutofit/>
          </a:bodyPr>
          <a:lstStyle/>
          <a:p>
            <a:pPr algn="ctr"/>
            <a:r>
              <a:rPr lang="it-IT" sz="2000" b="1" u="sng" dirty="0" smtClean="0"/>
              <a:t> </a:t>
            </a:r>
            <a:r>
              <a:rPr lang="it-IT" sz="2000" b="1" u="sng" dirty="0" smtClean="0">
                <a:solidFill>
                  <a:srgbClr val="FF0000"/>
                </a:solidFill>
              </a:rPr>
              <a:t>INDICAZIONI PER L’ATTUAZIONE DEI PROGETTI </a:t>
            </a:r>
          </a:p>
          <a:p>
            <a:endParaRPr lang="it-IT" sz="2800" smtClean="0">
              <a:latin typeface="Calibri" panose="020F0502020204030204" pitchFamily="34" charset="0"/>
              <a:ea typeface="Calibri" panose="020F0502020204030204" pitchFamily="34" charset="0"/>
              <a:cs typeface="Calibri" panose="020F0502020204030204" pitchFamily="34" charset="0"/>
            </a:endParaRPr>
          </a:p>
          <a:p>
            <a:r>
              <a:rPr lang="it-IT" sz="2800" smtClean="0">
                <a:latin typeface="Calibri" panose="020F0502020204030204" pitchFamily="34" charset="0"/>
                <a:ea typeface="Calibri" panose="020F0502020204030204" pitchFamily="34" charset="0"/>
                <a:cs typeface="Calibri" panose="020F0502020204030204" pitchFamily="34" charset="0"/>
              </a:rPr>
              <a:t>Il </a:t>
            </a:r>
            <a:r>
              <a:rPr lang="it-IT" sz="2800" dirty="0">
                <a:latin typeface="Calibri" panose="020F0502020204030204" pitchFamily="34" charset="0"/>
                <a:ea typeface="Calibri" panose="020F0502020204030204" pitchFamily="34" charset="0"/>
                <a:cs typeface="Calibri" panose="020F0502020204030204" pitchFamily="34" charset="0"/>
              </a:rPr>
              <a:t>PNRR è un programma </a:t>
            </a:r>
            <a:r>
              <a:rPr lang="it-IT" sz="2800" u="sng"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di </a:t>
            </a:r>
            <a:r>
              <a:rPr lang="it-IT" sz="2800" i="1" u="sng"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performance</a:t>
            </a:r>
            <a:r>
              <a:rPr lang="it-IT" sz="2800" dirty="0">
                <a:latin typeface="Calibri" panose="020F0502020204030204" pitchFamily="34" charset="0"/>
                <a:ea typeface="Calibri" panose="020F0502020204030204" pitchFamily="34" charset="0"/>
                <a:cs typeface="Calibri" panose="020F0502020204030204" pitchFamily="34" charset="0"/>
              </a:rPr>
              <a:t>, con traguardi qualitativi e quantitativi (</a:t>
            </a:r>
            <a:r>
              <a:rPr lang="it-IT" sz="2800" i="1" dirty="0" err="1">
                <a:latin typeface="Calibri" panose="020F0502020204030204" pitchFamily="34" charset="0"/>
                <a:ea typeface="Calibri" panose="020F0502020204030204" pitchFamily="34" charset="0"/>
                <a:cs typeface="Calibri" panose="020F0502020204030204" pitchFamily="34" charset="0"/>
              </a:rPr>
              <a:t>milestone</a:t>
            </a:r>
            <a:r>
              <a:rPr lang="it-IT" sz="2800" dirty="0">
                <a:latin typeface="Calibri" panose="020F0502020204030204" pitchFamily="34" charset="0"/>
                <a:ea typeface="Calibri" panose="020F0502020204030204" pitchFamily="34" charset="0"/>
                <a:cs typeface="Calibri" panose="020F0502020204030204" pitchFamily="34" charset="0"/>
              </a:rPr>
              <a:t> e </a:t>
            </a:r>
            <a:r>
              <a:rPr lang="it-IT" sz="2800" i="1" dirty="0">
                <a:latin typeface="Calibri" panose="020F0502020204030204" pitchFamily="34" charset="0"/>
                <a:ea typeface="Calibri" panose="020F0502020204030204" pitchFamily="34" charset="0"/>
                <a:cs typeface="Calibri" panose="020F0502020204030204" pitchFamily="34" charset="0"/>
              </a:rPr>
              <a:t>target</a:t>
            </a:r>
            <a:r>
              <a:rPr lang="it-IT" sz="2800" dirty="0">
                <a:latin typeface="Calibri" panose="020F0502020204030204" pitchFamily="34" charset="0"/>
                <a:ea typeface="Calibri" panose="020F0502020204030204" pitchFamily="34" charset="0"/>
                <a:cs typeface="Calibri" panose="020F0502020204030204" pitchFamily="34" charset="0"/>
              </a:rPr>
              <a:t>) prefissati a scadenze precise, che tutti i soggetti attuatori dovranno rispettare. Pertanto, il controllo e la rendicontazione riguarderanno sia gli aspetti necessari ad assicurare il corretto conseguimento dei traguardi e degli obiettivi che quelli necessari ad assicurare che le spese sostenute per la realizzazione dei progetti del PNRR siano regolari e conformi alla normativa vigente. </a:t>
            </a:r>
          </a:p>
          <a:p>
            <a:r>
              <a:rPr lang="it-IT" sz="2800" dirty="0">
                <a:latin typeface="Calibri" panose="020F0502020204030204" pitchFamily="34" charset="0"/>
                <a:ea typeface="Calibri" panose="020F0502020204030204" pitchFamily="34" charset="0"/>
                <a:cs typeface="Calibri" panose="020F0502020204030204" pitchFamily="34" charset="0"/>
              </a:rPr>
              <a:t>A tal fine, si forniscono prime indicazioni circa le procedure attuative dei progetti, che saranno oggetto di ulteriori specifiche disposizioni attuative. </a:t>
            </a:r>
          </a:p>
          <a:p>
            <a:r>
              <a:rPr lang="it-IT" dirty="0"/>
              <a:t> </a:t>
            </a:r>
          </a:p>
          <a:p>
            <a:endParaRPr lang="it-IT" b="1" dirty="0">
              <a:solidFill>
                <a:srgbClr val="FF0000"/>
              </a:solidFill>
              <a:effectLst>
                <a:outerShdw blurRad="38100" dist="38100" dir="2700000" algn="tl">
                  <a:srgbClr val="000000">
                    <a:alpha val="43137"/>
                  </a:srgbClr>
                </a:outerShdw>
              </a:effectLst>
              <a:latin typeface="Garamond" panose="02020404030301010803" pitchFamily="18" charset="0"/>
              <a:ea typeface="Garamond" panose="02020404030301010803" pitchFamily="18" charset="0"/>
              <a:cs typeface="Garamond" panose="02020404030301010803" pitchFamily="18" charset="0"/>
            </a:endParaRPr>
          </a:p>
        </p:txBody>
      </p:sp>
      <p:graphicFrame>
        <p:nvGraphicFramePr>
          <p:cNvPr id="5" name="Tabella 4"/>
          <p:cNvGraphicFramePr>
            <a:graphicFrameLocks noGrp="1"/>
          </p:cNvGraphicFramePr>
          <p:nvPr/>
        </p:nvGraphicFramePr>
        <p:xfrm>
          <a:off x="1500325" y="-6338067"/>
          <a:ext cx="5630001" cy="4117484"/>
        </p:xfrm>
        <a:graphic>
          <a:graphicData uri="http://schemas.openxmlformats.org/drawingml/2006/table">
            <a:tbl>
              <a:tblPr firstRow="1" firstCol="1" bandRow="1">
                <a:tableStyleId>{5C22544A-7EE6-4342-B048-85BDC9FD1C3A}</a:tableStyleId>
              </a:tblPr>
              <a:tblGrid>
                <a:gridCol w="1473831">
                  <a:extLst>
                    <a:ext uri="{9D8B030D-6E8A-4147-A177-3AD203B41FA5}">
                      <a16:colId xmlns:a16="http://schemas.microsoft.com/office/drawing/2014/main" val="2187210824"/>
                    </a:ext>
                  </a:extLst>
                </a:gridCol>
                <a:gridCol w="894113">
                  <a:extLst>
                    <a:ext uri="{9D8B030D-6E8A-4147-A177-3AD203B41FA5}">
                      <a16:colId xmlns:a16="http://schemas.microsoft.com/office/drawing/2014/main" val="3236162803"/>
                    </a:ext>
                  </a:extLst>
                </a:gridCol>
                <a:gridCol w="894113">
                  <a:extLst>
                    <a:ext uri="{9D8B030D-6E8A-4147-A177-3AD203B41FA5}">
                      <a16:colId xmlns:a16="http://schemas.microsoft.com/office/drawing/2014/main" val="2232691913"/>
                    </a:ext>
                  </a:extLst>
                </a:gridCol>
                <a:gridCol w="894113">
                  <a:extLst>
                    <a:ext uri="{9D8B030D-6E8A-4147-A177-3AD203B41FA5}">
                      <a16:colId xmlns:a16="http://schemas.microsoft.com/office/drawing/2014/main" val="1452554585"/>
                    </a:ext>
                  </a:extLst>
                </a:gridCol>
                <a:gridCol w="1473831">
                  <a:extLst>
                    <a:ext uri="{9D8B030D-6E8A-4147-A177-3AD203B41FA5}">
                      <a16:colId xmlns:a16="http://schemas.microsoft.com/office/drawing/2014/main" val="42692566"/>
                    </a:ext>
                  </a:extLst>
                </a:gridCol>
              </a:tblGrid>
              <a:tr h="31984">
                <a:tc gridSpan="2">
                  <a:txBody>
                    <a:bodyPr/>
                    <a:lstStyle/>
                    <a:p>
                      <a:pPr marL="635" marR="22860" indent="-6350" algn="l">
                        <a:lnSpc>
                          <a:spcPct val="107000"/>
                        </a:lnSpc>
                        <a:spcAft>
                          <a:spcPts val="0"/>
                        </a:spcAft>
                      </a:pPr>
                      <a:r>
                        <a:rPr lang="it-IT" sz="100">
                          <a:effectLst/>
                        </a:rPr>
                        <a:t>Tipologia attività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gridSpan="2">
                  <a:txBody>
                    <a:bodyPr/>
                    <a:lstStyle/>
                    <a:p>
                      <a:pPr marL="6350" marR="22860" indent="-6350" algn="l">
                        <a:lnSpc>
                          <a:spcPct val="107000"/>
                        </a:lnSpc>
                        <a:spcAft>
                          <a:spcPts val="0"/>
                        </a:spcAft>
                      </a:pPr>
                      <a:r>
                        <a:rPr lang="it-IT" sz="100">
                          <a:effectLst/>
                        </a:rPr>
                        <a:t>Descrizione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a:txBody>
                    <a:bodyPr/>
                    <a:lstStyle/>
                    <a:p>
                      <a:pPr marL="6350" marR="22860" indent="-6350" algn="just">
                        <a:lnSpc>
                          <a:spcPct val="103000"/>
                        </a:lnSpc>
                        <a:spcAft>
                          <a:spcPts val="24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0" marR="0" marT="0" marB="0" anchor="ctr"/>
                </a:tc>
                <a:extLst>
                  <a:ext uri="{0D108BD9-81ED-4DB2-BD59-A6C34878D82A}">
                    <a16:rowId xmlns:a16="http://schemas.microsoft.com/office/drawing/2014/main" val="3278384993"/>
                  </a:ext>
                </a:extLst>
              </a:tr>
              <a:tr h="2492166">
                <a:tc gridSpan="2">
                  <a:txBody>
                    <a:bodyPr/>
                    <a:lstStyle/>
                    <a:p>
                      <a:pPr marL="635" marR="22860" indent="-6350" algn="l">
                        <a:lnSpc>
                          <a:spcPct val="107000"/>
                        </a:lnSpc>
                        <a:spcAft>
                          <a:spcPts val="0"/>
                        </a:spcAft>
                      </a:pPr>
                      <a:r>
                        <a:rPr lang="it-IT" sz="100">
                          <a:effectLst/>
                        </a:rPr>
                        <a:t>Percorsi di formazione sulla transizione digitale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gridSpan="2">
                  <a:txBody>
                    <a:bodyPr/>
                    <a:lstStyle/>
                    <a:p>
                      <a:pPr marL="6350" marR="34290" indent="-6350" algn="just">
                        <a:lnSpc>
                          <a:spcPct val="98000"/>
                        </a:lnSpc>
                        <a:spcAft>
                          <a:spcPts val="0"/>
                        </a:spcAft>
                      </a:pPr>
                      <a:r>
                        <a:rPr lang="it-IT" sz="100">
                          <a:effectLst/>
                        </a:rPr>
                        <a:t>I Percorsi di formazione sulla transizione digitale sono erogati in presenza, on line o ibrida (in presenza e on line), in coerenza con i quadri di riferimento europei per le competenze digitali DigCompEdu e DigComp 2.2, con rilascio finale di specifica attestazione. </a:t>
                      </a:r>
                    </a:p>
                    <a:p>
                      <a:pPr marL="6350" marR="33020" indent="-6350" algn="just">
                        <a:lnSpc>
                          <a:spcPct val="98000"/>
                        </a:lnSpc>
                        <a:spcAft>
                          <a:spcPts val="0"/>
                        </a:spcAft>
                      </a:pPr>
                      <a:r>
                        <a:rPr lang="it-IT" sz="100">
                          <a:effectLst/>
                        </a:rPr>
                        <a:t>I Percorsi di formazione sulla transizione digitale sono erogati a gruppi di almeno 15 corsisti che conseguono l’attestato finale. I Percorsi di formazione possono essere articolati anche in più moduli o come ciclo articolato di seminari. </a:t>
                      </a:r>
                      <a:r>
                        <a:rPr lang="it-IT" sz="100" u="sng">
                          <a:effectLst/>
                          <a:uFill>
                            <a:solidFill>
                              <a:srgbClr val="000000"/>
                            </a:solidFill>
                          </a:uFill>
                        </a:rPr>
                        <a:t>Non rientrano, in tale ambito, i congressi o i convegni</a:t>
                      </a:r>
                      <a:r>
                        <a:rPr lang="it-IT" sz="100">
                          <a:effectLst/>
                        </a:rPr>
                        <a:t>. Ciascuna lezione è tenuta da un formatore esperto in possesso di competenze documentate circa la tematica del percorso, coadiuvato da un tutor. </a:t>
                      </a:r>
                    </a:p>
                    <a:p>
                      <a:pPr marL="6350" marR="22860" indent="-6350" algn="just">
                        <a:lnSpc>
                          <a:spcPct val="98000"/>
                        </a:lnSpc>
                        <a:spcAft>
                          <a:spcPts val="10"/>
                        </a:spcAft>
                      </a:pPr>
                      <a:r>
                        <a:rPr lang="it-IT" sz="100">
                          <a:effectLst/>
                        </a:rPr>
                        <a:t>Le azioni formative potranno essere svolte in presenza oppure on line (in modalità sincrona) o in modalità ibrida. </a:t>
                      </a:r>
                    </a:p>
                    <a:p>
                      <a:pPr marL="6350" marR="34290" indent="-6350" algn="just">
                        <a:lnSpc>
                          <a:spcPct val="107000"/>
                        </a:lnSpc>
                        <a:spcAft>
                          <a:spcPts val="0"/>
                        </a:spcAft>
                      </a:pPr>
                      <a:r>
                        <a:rPr lang="it-IT" sz="100">
                          <a:effectLst/>
                        </a:rPr>
                        <a:t>Le Unità di costo standard (UCS) sono pari a € 122,00 per la figura del docente ed € 34,00 per la figura del tutor. È riconosciuto, altresì, un importo pari al 40% dei costi diretti di personale dell’UCS per il rimborso degli altri costi sostenuti per l’organizzazione del percorso.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a:txBody>
                    <a:bodyPr/>
                    <a:lstStyle/>
                    <a:p>
                      <a:pPr marL="6350" marR="22860" indent="-6350" algn="just">
                        <a:lnSpc>
                          <a:spcPct val="103000"/>
                        </a:lnSpc>
                        <a:spcAft>
                          <a:spcPts val="24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0" marR="0" marT="0" marB="0" anchor="ctr"/>
                </a:tc>
                <a:extLst>
                  <a:ext uri="{0D108BD9-81ED-4DB2-BD59-A6C34878D82A}">
                    <a16:rowId xmlns:a16="http://schemas.microsoft.com/office/drawing/2014/main" val="4053894889"/>
                  </a:ext>
                </a:extLst>
              </a:tr>
              <a:tr h="1211340">
                <a:tc gridSpan="2">
                  <a:txBody>
                    <a:bodyPr/>
                    <a:lstStyle/>
                    <a:p>
                      <a:pPr marL="635" marR="22860" indent="-6350" algn="just">
                        <a:lnSpc>
                          <a:spcPct val="107000"/>
                        </a:lnSpc>
                        <a:spcAft>
                          <a:spcPts val="0"/>
                        </a:spcAft>
                      </a:pPr>
                      <a:r>
                        <a:rPr lang="it-IT" sz="100">
                          <a:effectLst/>
                        </a:rPr>
                        <a:t>Laboratori di formazione sul campo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gridSpan="2">
                  <a:txBody>
                    <a:bodyPr/>
                    <a:lstStyle/>
                    <a:p>
                      <a:pPr marL="6350" marR="34290" indent="-6350" algn="just">
                        <a:lnSpc>
                          <a:spcPct val="107000"/>
                        </a:lnSpc>
                        <a:spcAft>
                          <a:spcPts val="0"/>
                        </a:spcAft>
                      </a:pPr>
                      <a:r>
                        <a:rPr lang="it-IT" sz="100">
                          <a:effectLst/>
                        </a:rPr>
                        <a:t>I Laboratori di formazione sul campo consistono in cicli di incontri di tutoraggio, mentoring, coaching, supervisione, job shadowing, affiancamento all’utilizzo efficace delle tecnologie didattiche e delle metodologie didattiche innovative connesse, in contesti didattici reali o simulati all’interno di setting di apprendimento innovativi, anche in coerenza con la linea di investimento “Scuola 4.0”, con rilascio finale di specifica attestazione. Gli incontri si svolgono in presenza.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nchor="b"/>
                </a:tc>
                <a:tc hMerge="1">
                  <a:txBody>
                    <a:bodyPr/>
                    <a:lstStyle/>
                    <a:p>
                      <a:endParaRPr lang="it-IT"/>
                    </a:p>
                  </a:txBody>
                  <a:tcPr/>
                </a:tc>
                <a:tc>
                  <a:txBody>
                    <a:bodyPr/>
                    <a:lstStyle/>
                    <a:p>
                      <a:pPr marL="6350" marR="22860" indent="-6350" algn="just">
                        <a:lnSpc>
                          <a:spcPct val="103000"/>
                        </a:lnSpc>
                        <a:spcAft>
                          <a:spcPts val="24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0" marR="0" marT="0" marB="0" anchor="ctr"/>
                </a:tc>
                <a:extLst>
                  <a:ext uri="{0D108BD9-81ED-4DB2-BD59-A6C34878D82A}">
                    <a16:rowId xmlns:a16="http://schemas.microsoft.com/office/drawing/2014/main" val="2597363918"/>
                  </a:ext>
                </a:extLst>
              </a:tr>
              <a:tr h="47163">
                <a:tc>
                  <a:txBody>
                    <a:bodyPr/>
                    <a:lstStyle/>
                    <a:p>
                      <a:pPr marL="6350" marR="22860" indent="-6350" algn="just">
                        <a:lnSpc>
                          <a:spcPct val="103000"/>
                        </a:lnSpc>
                        <a:spcAft>
                          <a:spcPts val="24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0" marR="0" marT="0" marB="0" anchor="ctr"/>
                </a:tc>
                <a:tc gridSpan="2">
                  <a:txBody>
                    <a:bodyPr/>
                    <a:lstStyle/>
                    <a:p>
                      <a:pPr marL="6350" marR="22860" indent="-6350" algn="l">
                        <a:lnSpc>
                          <a:spcPct val="107000"/>
                        </a:lnSpc>
                        <a:spcAft>
                          <a:spcPts val="80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gridSpan="2">
                  <a:txBody>
                    <a:bodyPr/>
                    <a:lstStyle/>
                    <a:p>
                      <a:pPr marL="6350" marR="33020" indent="-6350" algn="just">
                        <a:lnSpc>
                          <a:spcPct val="98000"/>
                        </a:lnSpc>
                        <a:spcAft>
                          <a:spcPts val="300"/>
                        </a:spcAft>
                      </a:pPr>
                      <a:r>
                        <a:rPr lang="it-IT" sz="100">
                          <a:effectLst/>
                        </a:rPr>
                        <a:t>I Laboratori di formazione sul campo sono erogati a gruppi di almeno 5 unità che conseguono l’attestato finale. I Laboratori possono essere articolati in più incontri o come ciclo di workshop. Ciascun incontro è tenuto da un formatore esperto in possesso di competenze digitali e didattiche documentate, coadiuvato da un tutor. </a:t>
                      </a:r>
                    </a:p>
                    <a:p>
                      <a:pPr marL="6350" marR="35560" indent="-6350" algn="just">
                        <a:lnSpc>
                          <a:spcPct val="99000"/>
                        </a:lnSpc>
                        <a:spcAft>
                          <a:spcPts val="295"/>
                        </a:spcAft>
                      </a:pPr>
                      <a:r>
                        <a:rPr lang="it-IT" sz="100">
                          <a:effectLst/>
                        </a:rPr>
                        <a:t>Le Unità di costo standard (UCS) sono pari a € 122,00 per la figura del docente ed € 34,00 per la figura del tutor. È riconosciuto, altresì, un importo pari al 40% dei costi diretti di personale dell’UCS per il rimborso degli altri costi sostenuti per l’organizzazione del percorso. </a:t>
                      </a:r>
                    </a:p>
                    <a:p>
                      <a:pPr marL="6350" marR="22860" indent="-6350" algn="l">
                        <a:lnSpc>
                          <a:spcPct val="107000"/>
                        </a:lnSpc>
                        <a:spcAft>
                          <a:spcPts val="0"/>
                        </a:spcAft>
                      </a:pPr>
                      <a:r>
                        <a:rPr lang="it-IT" sz="100">
                          <a:effectLst/>
                        </a:rPr>
                        <a:t>Il costo per lo svolgimento di questa attività deve essere almeno pari al 30% del totale del finanziamento del progetto.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nchor="b"/>
                </a:tc>
                <a:tc hMerge="1">
                  <a:txBody>
                    <a:bodyPr/>
                    <a:lstStyle/>
                    <a:p>
                      <a:endParaRPr lang="it-IT"/>
                    </a:p>
                  </a:txBody>
                  <a:tcPr/>
                </a:tc>
                <a:extLst>
                  <a:ext uri="{0D108BD9-81ED-4DB2-BD59-A6C34878D82A}">
                    <a16:rowId xmlns:a16="http://schemas.microsoft.com/office/drawing/2014/main" val="1545584909"/>
                  </a:ext>
                </a:extLst>
              </a:tr>
              <a:tr h="103547">
                <a:tc>
                  <a:txBody>
                    <a:bodyPr/>
                    <a:lstStyle/>
                    <a:p>
                      <a:pPr marL="6350" marR="22860" indent="-6350" algn="just">
                        <a:lnSpc>
                          <a:spcPct val="103000"/>
                        </a:lnSpc>
                        <a:spcAft>
                          <a:spcPts val="240"/>
                        </a:spcAft>
                      </a:pPr>
                      <a:r>
                        <a:rPr lang="it-IT" sz="100">
                          <a:effectLst/>
                        </a:rPr>
                        <a:t>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0" marR="0" marT="0" marB="0" anchor="ctr"/>
                </a:tc>
                <a:tc gridSpan="2">
                  <a:txBody>
                    <a:bodyPr/>
                    <a:lstStyle/>
                    <a:p>
                      <a:pPr marL="6350" marR="22860" indent="-6350" algn="l">
                        <a:lnSpc>
                          <a:spcPct val="107000"/>
                        </a:lnSpc>
                        <a:spcAft>
                          <a:spcPts val="0"/>
                        </a:spcAft>
                      </a:pPr>
                      <a:r>
                        <a:rPr lang="it-IT" sz="100">
                          <a:effectLst/>
                        </a:rPr>
                        <a:t>Comunità di pratiche per l’apprendimento </a:t>
                      </a:r>
                      <a:endParaRPr lang="it-IT" sz="10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tc gridSpan="2">
                  <a:txBody>
                    <a:bodyPr/>
                    <a:lstStyle/>
                    <a:p>
                      <a:pPr marL="6350" marR="33655" indent="-6350" algn="just">
                        <a:lnSpc>
                          <a:spcPct val="98000"/>
                        </a:lnSpc>
                        <a:spcAft>
                          <a:spcPts val="300"/>
                        </a:spcAft>
                      </a:pPr>
                      <a:r>
                        <a:rPr lang="it-IT" sz="100" dirty="0">
                          <a:effectLst/>
                        </a:rPr>
                        <a:t>All’interno di ciascuna istituzione scolastica beneficiaria è attivata una Comunità di pratiche per l’apprendimento, animata da un gruppo di formatori tutor interni, anche integrato da esperti esterni, con il compito di promuovere la ricerca, la produzione, la condivisione, lo scambio dei contenuti didattici digitali, delle strategie, delle metodologie e delle pratiche innovative di transizione digitale all’interno della scuola, sia di tipo didattico (docenti) che organizzativo-amministrativo (dirigenti, DSGA, personale ATA), l’apprendimento fra pari (</a:t>
                      </a:r>
                      <a:r>
                        <a:rPr lang="it-IT" sz="100" dirty="0" err="1">
                          <a:effectLst/>
                        </a:rPr>
                        <a:t>peer</a:t>
                      </a:r>
                      <a:r>
                        <a:rPr lang="it-IT" sz="100" dirty="0">
                          <a:effectLst/>
                        </a:rPr>
                        <a:t> </a:t>
                      </a:r>
                      <a:r>
                        <a:rPr lang="it-IT" sz="100" dirty="0" err="1">
                          <a:effectLst/>
                        </a:rPr>
                        <a:t>learning</a:t>
                      </a:r>
                      <a:r>
                        <a:rPr lang="it-IT" sz="100" dirty="0">
                          <a:effectLst/>
                        </a:rPr>
                        <a:t>), lo sviluppo professionale continuo, l’aggiornamento dei docenti e del personale amministrativo con la progettazione e la gestione di programmi mirati, lo sviluppo di un curricolo scolastico orientato alle competenze digitali, tramite apposite sessioni collaborative (edizioni) e di ricerca sulla base di obiettivi comuni di innovazione scolastica.  </a:t>
                      </a:r>
                    </a:p>
                    <a:p>
                      <a:pPr marL="6350" marR="33655" indent="-6350" algn="just">
                        <a:lnSpc>
                          <a:spcPct val="98000"/>
                        </a:lnSpc>
                        <a:spcAft>
                          <a:spcPts val="300"/>
                        </a:spcAft>
                      </a:pPr>
                      <a:r>
                        <a:rPr lang="it-IT" sz="100" dirty="0">
                          <a:effectLst/>
                        </a:rPr>
                        <a:t>La Comunità di pratiche per l’apprendimento può favorire il raccordo, anche tramite tavoli di lavoro congiunti, con le altre scuole a livello locale, regionale o nazionale per lo scambio di buone pratiche.  </a:t>
                      </a:r>
                    </a:p>
                    <a:p>
                      <a:pPr marL="6350" marR="22860" indent="-6350" algn="just">
                        <a:lnSpc>
                          <a:spcPct val="98000"/>
                        </a:lnSpc>
                        <a:spcAft>
                          <a:spcPts val="300"/>
                        </a:spcAft>
                      </a:pPr>
                      <a:r>
                        <a:rPr lang="it-IT" sz="100" dirty="0">
                          <a:effectLst/>
                        </a:rPr>
                        <a:t>I partecipanti alla Comunità sono formatori tutor interni e/o esterni competenti nel settore dell’innovazione didattica e digitale.  </a:t>
                      </a:r>
                    </a:p>
                    <a:p>
                      <a:pPr marL="6350" marR="33020" indent="-6350" algn="just">
                        <a:lnSpc>
                          <a:spcPct val="99000"/>
                        </a:lnSpc>
                        <a:spcAft>
                          <a:spcPts val="295"/>
                        </a:spcAft>
                      </a:pPr>
                      <a:r>
                        <a:rPr lang="it-IT" sz="100" dirty="0">
                          <a:effectLst/>
                        </a:rPr>
                        <a:t>L’UCS relativa alla remunerazione dei costi per il personale componente del gruppo di lavoro della Comunità di pratiche per l’apprendimento è complessivamente pari a 34,00 €/h per ciascuna figura.  </a:t>
                      </a:r>
                    </a:p>
                    <a:p>
                      <a:pPr marL="6350" marR="22860" indent="-6350" algn="just">
                        <a:lnSpc>
                          <a:spcPct val="107000"/>
                        </a:lnSpc>
                        <a:spcAft>
                          <a:spcPts val="0"/>
                        </a:spcAft>
                      </a:pPr>
                      <a:r>
                        <a:rPr lang="it-IT" sz="100" dirty="0">
                          <a:effectLst/>
                        </a:rPr>
                        <a:t>Il costo complessivo per lo svolgimento di questa attività non può superare il 20% del totale del finanziamento del progetto. </a:t>
                      </a:r>
                      <a:endParaRPr lang="it-IT" sz="100" dirty="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txBody>
                  <a:tcPr marL="1094" marR="537" marT="456" marB="41"/>
                </a:tc>
                <a:tc hMerge="1">
                  <a:txBody>
                    <a:bodyPr/>
                    <a:lstStyle/>
                    <a:p>
                      <a:endParaRPr lang="it-IT"/>
                    </a:p>
                  </a:txBody>
                  <a:tcPr/>
                </a:tc>
                <a:extLst>
                  <a:ext uri="{0D108BD9-81ED-4DB2-BD59-A6C34878D82A}">
                    <a16:rowId xmlns:a16="http://schemas.microsoft.com/office/drawing/2014/main" val="1190581202"/>
                  </a:ext>
                </a:extLst>
              </a:tr>
            </a:tbl>
          </a:graphicData>
        </a:graphic>
      </p:graphicFrame>
    </p:spTree>
    <p:extLst>
      <p:ext uri="{BB962C8B-B14F-4D97-AF65-F5344CB8AC3E}">
        <p14:creationId xmlns:p14="http://schemas.microsoft.com/office/powerpoint/2010/main" val="2844297748"/>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103</TotalTime>
  <Words>5844</Words>
  <Application>Microsoft Office PowerPoint</Application>
  <PresentationFormat>Widescreen</PresentationFormat>
  <Paragraphs>251</Paragraphs>
  <Slides>7</Slides>
  <Notes>4</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7</vt:i4>
      </vt:variant>
    </vt:vector>
  </HeadingPairs>
  <TitlesOfParts>
    <vt:vector size="14" baseType="lpstr">
      <vt:lpstr>Arial</vt:lpstr>
      <vt:lpstr>Calibri</vt:lpstr>
      <vt:lpstr>Century Gothic</vt:lpstr>
      <vt:lpstr>Garamond</vt:lpstr>
      <vt:lpstr>Wingdings</vt:lpstr>
      <vt:lpstr>Wingdings 3</vt:lpstr>
      <vt:lpstr>Filo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Dirigente</dc:creator>
  <cp:lastModifiedBy>Dirigente</cp:lastModifiedBy>
  <cp:revision>10</cp:revision>
  <dcterms:created xsi:type="dcterms:W3CDTF">2023-12-18T09:37:41Z</dcterms:created>
  <dcterms:modified xsi:type="dcterms:W3CDTF">2023-12-18T11:21:08Z</dcterms:modified>
</cp:coreProperties>
</file>