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8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787E36-EFD6-432D-AE19-7315DDE09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7D4A5C6-06A1-4FF5-92A5-DD163C938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465CF3-08C5-4AE8-B365-E2D999178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D741-E33A-4D41-BACE-398DEAD1C3B6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6D9BC7-A9D9-41A6-90E9-1E59C45F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CFEF1C-5EDD-42E1-81FD-2F1149D9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C3A-21F5-4314-AE3B-DD6AE8CD3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92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887253-4518-4556-AD31-AA103BC5F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7B0862A-9267-421B-9358-9CDA1147B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F0E284-4A24-417B-89CC-38BD617F5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D741-E33A-4D41-BACE-398DEAD1C3B6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9BB0A1-2ECB-44D2-9865-7DE2AFF8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AA5009-B4C6-4200-B972-FCD3C2F9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C3A-21F5-4314-AE3B-DD6AE8CD3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64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B460A89-0D02-4BB2-B79E-DF5AD462D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762DFA-0280-4021-BC93-9CA5A1169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9CA64B-1C63-4E40-8208-49478FB5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D741-E33A-4D41-BACE-398DEAD1C3B6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608449-1B79-42F9-834C-AF535823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296931-F2C3-4CFF-B779-8D50BA9F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C3A-21F5-4314-AE3B-DD6AE8CD3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24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0BE476-B366-4E2B-81EB-193E1CC8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749379-C3E1-40CB-B9E1-BA7AC86EB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E15C06-56D2-4D7D-A8B3-C2440BED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D741-E33A-4D41-BACE-398DEAD1C3B6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0FB944-B0C3-45BC-95C2-97C25CAD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7DC645-6887-4255-A5E1-852047CC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C3A-21F5-4314-AE3B-DD6AE8CD3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543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FE75DC-C860-4CEE-BBF0-B61889D6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37BF54-55BC-4C11-9253-761EB662F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651250-DFAF-4598-BD8B-08F94C64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D741-E33A-4D41-BACE-398DEAD1C3B6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B8236C-E60A-4159-849B-44670B22C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C660E1-D070-41FD-94F1-CC99B633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C3A-21F5-4314-AE3B-DD6AE8CD3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6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A5D0BE-428F-4E31-AE6B-E742D969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94B4A5-DA22-4C56-8269-5F33A35D3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3CB5EF-4BC6-454A-993A-A2D487DD5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EF08AB-2539-421B-AEE8-2C6AA32B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D741-E33A-4D41-BACE-398DEAD1C3B6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FA131E-C0CC-43CA-9BC4-6CB08C44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E5D9867-0E3E-4CF2-BB43-A25617F5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C3A-21F5-4314-AE3B-DD6AE8CD3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40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C821AA-7D36-4182-AC6D-62E30B2D0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3F9314-9314-4B9F-B11F-2F433B7C5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834A0CF-2125-48FE-A98C-690E8742E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F19D83E-DE93-4F5A-BBDD-8D35CA9DC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111BCD8-7945-485F-AE5B-73B3110D2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20221D8-6372-4793-8D5F-BAE0B444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D741-E33A-4D41-BACE-398DEAD1C3B6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2573DE0-97BE-475B-B1F5-D3BA1D07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514821E-045F-4C79-8A5B-FF96F937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C3A-21F5-4314-AE3B-DD6AE8CD3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97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33B5FB-3244-4610-9123-C64D2EC6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62A1E5F-6DD6-47B4-94F1-CF8D3A4DF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D741-E33A-4D41-BACE-398DEAD1C3B6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376F113-7B7C-404E-BD39-1A457E98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1C6B8A9-E1D2-4E5F-A36A-16265471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C3A-21F5-4314-AE3B-DD6AE8CD3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22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2AB5184-F68D-45B4-86E3-D3313361E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D741-E33A-4D41-BACE-398DEAD1C3B6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FF46807-C19D-48D7-A61A-60481FFD8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813F5F-8737-4F49-A698-CF9D67F14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C3A-21F5-4314-AE3B-DD6AE8CD3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9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D6C9FE-80EA-4E69-89F5-8F94D783D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CBD034-07AB-41F7-93E2-550515220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8DE5F1-3E25-4896-8D59-3CC8F3F59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8FF9C9D-F290-4212-8098-EEAD4B94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D741-E33A-4D41-BACE-398DEAD1C3B6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AF32714-355B-4671-9060-EB30C0E10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400026D-C82B-4D5C-A7B5-01FBCB5C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C3A-21F5-4314-AE3B-DD6AE8CD3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780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A24E29-0963-4F10-BA5A-E5A3B7BD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6EB4880-C88B-4654-8B41-26BDA645A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4D52687-C27A-4502-8455-6B7F41736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9CC755-4C5A-4BAF-BC7F-9A3FB558C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D741-E33A-4D41-BACE-398DEAD1C3B6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5B1C35-6CCB-4512-967F-20C18EC7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9CA4BC-BDDE-4989-94CF-7B1C882B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C3A-21F5-4314-AE3B-DD6AE8CD3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961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4D84D3D-0F4F-4562-94F8-DECA6A1D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9C86A6-05C5-46A8-870A-078125BBE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937506-2922-461B-955E-E0677C520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DD741-E33A-4D41-BACE-398DEAD1C3B6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043E87-8F26-47B6-955C-6271B8855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F013FF-61A4-449C-B0B1-0EEE5393B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3C3A-21F5-4314-AE3B-DD6AE8CD3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9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DC5723-1E43-4CD7-A97C-751AEE467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537" y="2652394"/>
            <a:ext cx="10448925" cy="2173605"/>
          </a:xfrm>
        </p:spPr>
        <p:txBody>
          <a:bodyPr>
            <a:noAutofit/>
          </a:bodyPr>
          <a:lstStyle/>
          <a:p>
            <a:r>
              <a:rPr lang="it-IT" sz="4800" dirty="0">
                <a:solidFill>
                  <a:schemeClr val="accent1"/>
                </a:solidFill>
                <a:latin typeface="Bodoni MT" panose="02070603080606020203" pitchFamily="18" charset="0"/>
              </a:rPr>
              <a:t>ANALISI RISULTATI INVALSI 2022/2023 </a:t>
            </a:r>
            <a:br>
              <a:rPr lang="it-IT" sz="4800" dirty="0">
                <a:solidFill>
                  <a:schemeClr val="accent1"/>
                </a:solidFill>
                <a:latin typeface="Bodoni MT" panose="02070603080606020203" pitchFamily="18" charset="0"/>
              </a:rPr>
            </a:br>
            <a:r>
              <a:rPr lang="it-IT" sz="4800" dirty="0">
                <a:solidFill>
                  <a:schemeClr val="accent1"/>
                </a:solidFill>
                <a:latin typeface="Bodoni MT" panose="02070603080606020203" pitchFamily="18" charset="0"/>
              </a:rPr>
              <a:t>Secondaria primo grado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ABEFF04-FCD4-4E92-AE19-D0E0EBD5A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1" y="536366"/>
            <a:ext cx="10437257" cy="188382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120F89-2631-45F1-94D8-9FD5FDC3789C}"/>
              </a:ext>
            </a:extLst>
          </p:cNvPr>
          <p:cNvSpPr txBox="1"/>
          <p:nvPr/>
        </p:nvSpPr>
        <p:spPr>
          <a:xfrm>
            <a:off x="8420100" y="6236217"/>
            <a:ext cx="402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Referente Valutazione: Maria Caruso</a:t>
            </a:r>
          </a:p>
        </p:txBody>
      </p:sp>
    </p:spTree>
    <p:extLst>
      <p:ext uri="{BB962C8B-B14F-4D97-AF65-F5344CB8AC3E}">
        <p14:creationId xmlns:p14="http://schemas.microsoft.com/office/powerpoint/2010/main" val="412718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6818907-3C62-40B5-8AC7-E91C9E7E86E5}"/>
              </a:ext>
            </a:extLst>
          </p:cNvPr>
          <p:cNvSpPr/>
          <p:nvPr/>
        </p:nvSpPr>
        <p:spPr>
          <a:xfrm>
            <a:off x="1285875" y="1156008"/>
            <a:ext cx="93916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it-IT" sz="2000" dirty="0">
                <a:latin typeface="Calibri" panose="020F0502020204030204" pitchFamily="34" charset="0"/>
              </a:rPr>
              <a:t>I grafici che seguono mostrano la distribuzione degli alunni di ogni classe e dell'intera scuola nei diversi livelli di competenza. I rettangoli posti a sinistra del punto 0 (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</a:rPr>
              <a:t>di colore rosso o arancione</a:t>
            </a:r>
            <a:r>
              <a:rPr lang="it-IT" sz="2000" dirty="0">
                <a:latin typeface="Calibri" panose="020F0502020204030204" pitchFamily="34" charset="0"/>
              </a:rPr>
              <a:t>) indicano la quota di studenti che non raggiungono i livelli adeguati previsti dalle Indicazioni nazionali al termine della classe III secondaria di primo grado. I rettangoli posti a destra del punto 0 (</a:t>
            </a:r>
            <a:r>
              <a:rPr lang="it-IT" sz="2000" dirty="0">
                <a:solidFill>
                  <a:srgbClr val="00B050"/>
                </a:solidFill>
                <a:latin typeface="Calibri" panose="020F0502020204030204" pitchFamily="34" charset="0"/>
              </a:rPr>
              <a:t>di colore bianco o verde chiaro o verde scuro</a:t>
            </a:r>
            <a:r>
              <a:rPr lang="it-IT" sz="2000" dirty="0">
                <a:latin typeface="Calibri" panose="020F0502020204030204" pitchFamily="34" charset="0"/>
              </a:rPr>
              <a:t>), indicano la quota di studenti che raggiungono almeno livelli adeguati rispetto a quelli previsti dalle Indicazioni nazionali al termine della classe III secondaria di primo grado(ovvero livelli 3 ,4 o 5 in Italiano o Matematica e livello A2 in Inglese </a:t>
            </a:r>
            <a:r>
              <a:rPr lang="it-IT" sz="2000" i="1" dirty="0">
                <a:latin typeface="Calibri" panose="020F0502020204030204" pitchFamily="34" charset="0"/>
              </a:rPr>
              <a:t>Reading </a:t>
            </a:r>
            <a:r>
              <a:rPr lang="it-IT" sz="2000" dirty="0">
                <a:latin typeface="Calibri" panose="020F0502020204030204" pitchFamily="34" charset="0"/>
              </a:rPr>
              <a:t>o Inglese </a:t>
            </a:r>
            <a:r>
              <a:rPr lang="it-IT" sz="2000" i="1" dirty="0">
                <a:latin typeface="Calibri" panose="020F0502020204030204" pitchFamily="34" charset="0"/>
              </a:rPr>
              <a:t>Listening</a:t>
            </a:r>
            <a:r>
              <a:rPr lang="it-IT" sz="2000" dirty="0">
                <a:latin typeface="Calibri" panose="020F0502020204030204" pitchFamily="34" charset="0"/>
              </a:rPr>
              <a:t>).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0DB82FD-EB1D-4AAA-827C-83C76CE21767}"/>
              </a:ext>
            </a:extLst>
          </p:cNvPr>
          <p:cNvSpPr/>
          <p:nvPr/>
        </p:nvSpPr>
        <p:spPr>
          <a:xfrm>
            <a:off x="1285875" y="1285875"/>
            <a:ext cx="9391650" cy="35909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229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B253E9F-D845-4285-A27B-08F6EE8A7B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7210" r="6172" b="50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F06CAF8-BE92-4EB7-BF1C-043224DFFC36}"/>
              </a:ext>
            </a:extLst>
          </p:cNvPr>
          <p:cNvSpPr txBox="1"/>
          <p:nvPr/>
        </p:nvSpPr>
        <p:spPr>
          <a:xfrm>
            <a:off x="3952874" y="1038225"/>
            <a:ext cx="94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22,2%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91F45F4-01CA-4A6E-9988-3F3E620702F4}"/>
              </a:ext>
            </a:extLst>
          </p:cNvPr>
          <p:cNvSpPr txBox="1"/>
          <p:nvPr/>
        </p:nvSpPr>
        <p:spPr>
          <a:xfrm>
            <a:off x="5048250" y="1038225"/>
            <a:ext cx="94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27,8%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C820754-CCDE-404B-9B8A-641C853769B1}"/>
              </a:ext>
            </a:extLst>
          </p:cNvPr>
          <p:cNvSpPr txBox="1"/>
          <p:nvPr/>
        </p:nvSpPr>
        <p:spPr>
          <a:xfrm>
            <a:off x="7396258" y="1007447"/>
            <a:ext cx="1019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16,7%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4908805-5BCC-4018-9FB1-20E454DCB330}"/>
              </a:ext>
            </a:extLst>
          </p:cNvPr>
          <p:cNvSpPr txBox="1"/>
          <p:nvPr/>
        </p:nvSpPr>
        <p:spPr>
          <a:xfrm>
            <a:off x="8164793" y="1038225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5,6%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4FA22E8-FD17-44BF-90E8-52EEE2902086}"/>
              </a:ext>
            </a:extLst>
          </p:cNvPr>
          <p:cNvSpPr txBox="1"/>
          <p:nvPr/>
        </p:nvSpPr>
        <p:spPr>
          <a:xfrm>
            <a:off x="6345707" y="1007447"/>
            <a:ext cx="94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27,8%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236173B-0AC6-4CF0-A285-43F4A3E43FAF}"/>
              </a:ext>
            </a:extLst>
          </p:cNvPr>
          <p:cNvSpPr txBox="1"/>
          <p:nvPr/>
        </p:nvSpPr>
        <p:spPr>
          <a:xfrm>
            <a:off x="3324224" y="1552575"/>
            <a:ext cx="94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19,2%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0BD7CDD-E2B9-49D4-8C79-B142D88F5B03}"/>
              </a:ext>
            </a:extLst>
          </p:cNvPr>
          <p:cNvSpPr txBox="1"/>
          <p:nvPr/>
        </p:nvSpPr>
        <p:spPr>
          <a:xfrm>
            <a:off x="4426229" y="1552575"/>
            <a:ext cx="94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42,3%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20A3B31-EA6E-4405-9979-9E2ADD12F6FA}"/>
              </a:ext>
            </a:extLst>
          </p:cNvPr>
          <p:cNvSpPr txBox="1"/>
          <p:nvPr/>
        </p:nvSpPr>
        <p:spPr>
          <a:xfrm>
            <a:off x="6120935" y="1552575"/>
            <a:ext cx="94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19,2%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75531E2-CB87-4FA3-A070-43402B1528F9}"/>
              </a:ext>
            </a:extLst>
          </p:cNvPr>
          <p:cNvSpPr txBox="1"/>
          <p:nvPr/>
        </p:nvSpPr>
        <p:spPr>
          <a:xfrm>
            <a:off x="7067646" y="1552575"/>
            <a:ext cx="94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19,2%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AE805FB-14DC-487A-8219-F0DFD17E6840}"/>
              </a:ext>
            </a:extLst>
          </p:cNvPr>
          <p:cNvSpPr txBox="1"/>
          <p:nvPr/>
        </p:nvSpPr>
        <p:spPr>
          <a:xfrm>
            <a:off x="3479518" y="2066925"/>
            <a:ext cx="94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31,6%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DF4E1E2-7824-40C8-9036-CB1F9660975B}"/>
              </a:ext>
            </a:extLst>
          </p:cNvPr>
          <p:cNvSpPr txBox="1"/>
          <p:nvPr/>
        </p:nvSpPr>
        <p:spPr>
          <a:xfrm>
            <a:off x="5026303" y="2076450"/>
            <a:ext cx="94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31,6%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F2CFA90-C3BC-475D-9B78-D0EF98E57608}"/>
              </a:ext>
            </a:extLst>
          </p:cNvPr>
          <p:cNvSpPr txBox="1"/>
          <p:nvPr/>
        </p:nvSpPr>
        <p:spPr>
          <a:xfrm>
            <a:off x="6192280" y="2076450"/>
            <a:ext cx="94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21,1%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247D715-4175-4E9C-963C-ACD65606CECB}"/>
              </a:ext>
            </a:extLst>
          </p:cNvPr>
          <p:cNvSpPr txBox="1"/>
          <p:nvPr/>
        </p:nvSpPr>
        <p:spPr>
          <a:xfrm>
            <a:off x="7079452" y="2066925"/>
            <a:ext cx="94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15,8%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52EA5F0-1652-445C-8447-C53898AD278C}"/>
              </a:ext>
            </a:extLst>
          </p:cNvPr>
          <p:cNvSpPr txBox="1"/>
          <p:nvPr/>
        </p:nvSpPr>
        <p:spPr>
          <a:xfrm>
            <a:off x="4899584" y="2609880"/>
            <a:ext cx="94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19,1%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1B41AB0-891C-4DE0-8914-7DD1F75B23E7}"/>
              </a:ext>
            </a:extLst>
          </p:cNvPr>
          <p:cNvSpPr txBox="1"/>
          <p:nvPr/>
        </p:nvSpPr>
        <p:spPr>
          <a:xfrm>
            <a:off x="5728076" y="2619435"/>
            <a:ext cx="94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9,5%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34E2485-8A28-4B76-8DB8-71DB0C4A1F6F}"/>
              </a:ext>
            </a:extLst>
          </p:cNvPr>
          <p:cNvSpPr txBox="1"/>
          <p:nvPr/>
        </p:nvSpPr>
        <p:spPr>
          <a:xfrm>
            <a:off x="7220623" y="2609880"/>
            <a:ext cx="94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57,1%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4501EFE-0377-491F-819B-51879F98D4B8}"/>
              </a:ext>
            </a:extLst>
          </p:cNvPr>
          <p:cNvSpPr txBox="1"/>
          <p:nvPr/>
        </p:nvSpPr>
        <p:spPr>
          <a:xfrm>
            <a:off x="8759600" y="2619495"/>
            <a:ext cx="94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14,3%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7425B12-E213-441B-8BD8-FB739E6C3BC8}"/>
              </a:ext>
            </a:extLst>
          </p:cNvPr>
          <p:cNvSpPr txBox="1"/>
          <p:nvPr/>
        </p:nvSpPr>
        <p:spPr>
          <a:xfrm>
            <a:off x="4079592" y="3124230"/>
            <a:ext cx="94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9,5%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A42767E-4820-4BF9-99F4-BE715927B926}"/>
              </a:ext>
            </a:extLst>
          </p:cNvPr>
          <p:cNvSpPr txBox="1"/>
          <p:nvPr/>
        </p:nvSpPr>
        <p:spPr>
          <a:xfrm>
            <a:off x="5171700" y="3171840"/>
            <a:ext cx="94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33,3%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BBCD122-19AC-4E07-9306-2459BAA60DD8}"/>
              </a:ext>
            </a:extLst>
          </p:cNvPr>
          <p:cNvSpPr txBox="1"/>
          <p:nvPr/>
        </p:nvSpPr>
        <p:spPr>
          <a:xfrm>
            <a:off x="6179668" y="3162420"/>
            <a:ext cx="94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19,1%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9DFF252B-C4E5-4212-9356-E1823CBE2105}"/>
              </a:ext>
            </a:extLst>
          </p:cNvPr>
          <p:cNvSpPr txBox="1"/>
          <p:nvPr/>
        </p:nvSpPr>
        <p:spPr>
          <a:xfrm>
            <a:off x="7463959" y="3162285"/>
            <a:ext cx="94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33,3%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9239A3B-8AFA-4133-A918-6B7ADB9BDEA9}"/>
              </a:ext>
            </a:extLst>
          </p:cNvPr>
          <p:cNvSpPr txBox="1"/>
          <p:nvPr/>
        </p:nvSpPr>
        <p:spPr>
          <a:xfrm>
            <a:off x="8531267" y="3157477"/>
            <a:ext cx="94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4,8%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8C42A41-08EA-4BAE-9AF1-AA5E3F62B401}"/>
              </a:ext>
            </a:extLst>
          </p:cNvPr>
          <p:cNvSpPr txBox="1"/>
          <p:nvPr/>
        </p:nvSpPr>
        <p:spPr>
          <a:xfrm>
            <a:off x="3876675" y="3686190"/>
            <a:ext cx="520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20%         29,5%             28,6%            20%     1,9%   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82C6ACF-5FA6-45EB-9222-C1A57E418C09}"/>
              </a:ext>
            </a:extLst>
          </p:cNvPr>
          <p:cNvSpPr txBox="1"/>
          <p:nvPr/>
        </p:nvSpPr>
        <p:spPr>
          <a:xfrm>
            <a:off x="3952873" y="4210110"/>
            <a:ext cx="5867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21,3%      28,1%          28,2%            16,6%     5,8%   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9CFC878-EAB4-46ED-A968-6A977656B453}"/>
              </a:ext>
            </a:extLst>
          </p:cNvPr>
          <p:cNvSpPr txBox="1"/>
          <p:nvPr/>
        </p:nvSpPr>
        <p:spPr>
          <a:xfrm>
            <a:off x="3988076" y="4752967"/>
            <a:ext cx="5867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20,8%     27,9%           28 %            17,1 %     6,2 %   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7A78850A-C7C4-4E70-8736-8DC59A0DFCBE}"/>
              </a:ext>
            </a:extLst>
          </p:cNvPr>
          <p:cNvSpPr txBox="1"/>
          <p:nvPr/>
        </p:nvSpPr>
        <p:spPr>
          <a:xfrm>
            <a:off x="4270935" y="5305439"/>
            <a:ext cx="6055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14,6%      23,9%         29,3  %        22,1 %   10,1 %   </a:t>
            </a:r>
          </a:p>
        </p:txBody>
      </p:sp>
    </p:spTree>
    <p:extLst>
      <p:ext uri="{BB962C8B-B14F-4D97-AF65-F5344CB8AC3E}">
        <p14:creationId xmlns:p14="http://schemas.microsoft.com/office/powerpoint/2010/main" val="732533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A15CE13-F17C-4FEC-954B-8752D61E0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r="57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1AA06BF-CA36-4245-BB8D-B313EBA0DB50}"/>
              </a:ext>
            </a:extLst>
          </p:cNvPr>
          <p:cNvSpPr txBox="1"/>
          <p:nvPr/>
        </p:nvSpPr>
        <p:spPr>
          <a:xfrm>
            <a:off x="3267075" y="1352550"/>
            <a:ext cx="550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38,9%                  27,8%       11,1%  16,7%  5,6%  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0C0D845-7FD9-407B-A834-28E7FB575D08}"/>
              </a:ext>
            </a:extLst>
          </p:cNvPr>
          <p:cNvSpPr txBox="1"/>
          <p:nvPr/>
        </p:nvSpPr>
        <p:spPr>
          <a:xfrm>
            <a:off x="3457575" y="1828800"/>
            <a:ext cx="550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46,2%                    19,2%       30,8%           3,9%  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7CE1C3F-2DDE-4B11-B531-DA267D3E3DA8}"/>
              </a:ext>
            </a:extLst>
          </p:cNvPr>
          <p:cNvSpPr txBox="1"/>
          <p:nvPr/>
        </p:nvSpPr>
        <p:spPr>
          <a:xfrm>
            <a:off x="3028950" y="2267040"/>
            <a:ext cx="550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36,8%                36,8  %              21,1%      5,3%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02A53F-8E0B-4509-A49A-34D2DF8FAC2A}"/>
              </a:ext>
            </a:extLst>
          </p:cNvPr>
          <p:cNvSpPr txBox="1"/>
          <p:nvPr/>
        </p:nvSpPr>
        <p:spPr>
          <a:xfrm>
            <a:off x="4695825" y="2743290"/>
            <a:ext cx="550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9,5%    19,1%       42,9%                 14,3%  14,3%  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0523727-3CF6-4FB5-B7C6-0D25D284CBE1}"/>
              </a:ext>
            </a:extLst>
          </p:cNvPr>
          <p:cNvSpPr txBox="1"/>
          <p:nvPr/>
        </p:nvSpPr>
        <p:spPr>
          <a:xfrm>
            <a:off x="4552950" y="3209850"/>
            <a:ext cx="550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19,1%      14,3%      47,6%                     19,1% 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0FA8A69-C14F-4A1D-A12B-7E338098D06B}"/>
              </a:ext>
            </a:extLst>
          </p:cNvPr>
          <p:cNvSpPr txBox="1"/>
          <p:nvPr/>
        </p:nvSpPr>
        <p:spPr>
          <a:xfrm>
            <a:off x="3781425" y="3695385"/>
            <a:ext cx="550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30,5%               22,9%       31,4%       10,5%  4,8%  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DD24AF4-1252-4C43-B574-CFAAD49F5FAC}"/>
              </a:ext>
            </a:extLst>
          </p:cNvPr>
          <p:cNvSpPr txBox="1"/>
          <p:nvPr/>
        </p:nvSpPr>
        <p:spPr>
          <a:xfrm>
            <a:off x="3600450" y="4162410"/>
            <a:ext cx="550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32,9%                27,8%       22,5%  10,8%  6,1%  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3F44C9-877A-4C69-A762-EB39CFF38234}"/>
              </a:ext>
            </a:extLst>
          </p:cNvPr>
          <p:cNvSpPr txBox="1"/>
          <p:nvPr/>
        </p:nvSpPr>
        <p:spPr>
          <a:xfrm>
            <a:off x="3600450" y="4638195"/>
            <a:ext cx="550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32,7%                  27,3%       22%      11,3%  6,7%  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5DE6414-E69D-4490-A112-4DC5C444EDF8}"/>
              </a:ext>
            </a:extLst>
          </p:cNvPr>
          <p:cNvSpPr txBox="1"/>
          <p:nvPr/>
        </p:nvSpPr>
        <p:spPr>
          <a:xfrm>
            <a:off x="4162425" y="5105340"/>
            <a:ext cx="550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20,6%          23,5%      25,1%     17,2%  13,5%   </a:t>
            </a:r>
          </a:p>
        </p:txBody>
      </p:sp>
    </p:spTree>
    <p:extLst>
      <p:ext uri="{BB962C8B-B14F-4D97-AF65-F5344CB8AC3E}">
        <p14:creationId xmlns:p14="http://schemas.microsoft.com/office/powerpoint/2010/main" val="2169420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C98BA5C-3F5F-443F-907E-F14BAF3D1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r="42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E4B729B-5CEC-4860-A87D-EB8182B3F62B}"/>
              </a:ext>
            </a:extLst>
          </p:cNvPr>
          <p:cNvSpPr txBox="1"/>
          <p:nvPr/>
        </p:nvSpPr>
        <p:spPr>
          <a:xfrm>
            <a:off x="4305300" y="1351242"/>
            <a:ext cx="416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16,7%    22,2%               61,1%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4F85FD-A93B-42BC-B52F-916028DCAD7E}"/>
              </a:ext>
            </a:extLst>
          </p:cNvPr>
          <p:cNvSpPr txBox="1"/>
          <p:nvPr/>
        </p:nvSpPr>
        <p:spPr>
          <a:xfrm>
            <a:off x="4648200" y="1818308"/>
            <a:ext cx="386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11,5%  19,2%           69,2%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9C136C6-C11A-4E97-9D9F-6D256BD197B0}"/>
              </a:ext>
            </a:extLst>
          </p:cNvPr>
          <p:cNvSpPr txBox="1"/>
          <p:nvPr/>
        </p:nvSpPr>
        <p:spPr>
          <a:xfrm>
            <a:off x="5257800" y="2292735"/>
            <a:ext cx="3905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21,1%               79%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8A687C1-3B66-40D4-BC36-F33135B4CE6A}"/>
              </a:ext>
            </a:extLst>
          </p:cNvPr>
          <p:cNvSpPr txBox="1"/>
          <p:nvPr/>
        </p:nvSpPr>
        <p:spPr>
          <a:xfrm>
            <a:off x="5600700" y="2762242"/>
            <a:ext cx="3905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4,8%           95,2%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C2F4110-2410-4CAF-BA49-AF669E42C4E4}"/>
              </a:ext>
            </a:extLst>
          </p:cNvPr>
          <p:cNvSpPr txBox="1"/>
          <p:nvPr/>
        </p:nvSpPr>
        <p:spPr>
          <a:xfrm>
            <a:off x="5829300" y="3228945"/>
            <a:ext cx="3905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5%           95%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284C6D-AFB5-4347-90B0-6929081B0AA3}"/>
              </a:ext>
            </a:extLst>
          </p:cNvPr>
          <p:cNvSpPr txBox="1"/>
          <p:nvPr/>
        </p:nvSpPr>
        <p:spPr>
          <a:xfrm>
            <a:off x="4724400" y="3681295"/>
            <a:ext cx="3905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5,8%    14,4%           79,8%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5F3B749-5482-4A73-BAAA-A693540547CC}"/>
              </a:ext>
            </a:extLst>
          </p:cNvPr>
          <p:cNvSpPr txBox="1"/>
          <p:nvPr/>
        </p:nvSpPr>
        <p:spPr>
          <a:xfrm>
            <a:off x="4562475" y="4169911"/>
            <a:ext cx="3905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7,3%    25,1%             67,6%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0B02766-D856-48E7-82A7-A380357FF7CE}"/>
              </a:ext>
            </a:extLst>
          </p:cNvPr>
          <p:cNvSpPr txBox="1"/>
          <p:nvPr/>
        </p:nvSpPr>
        <p:spPr>
          <a:xfrm>
            <a:off x="4433887" y="4625229"/>
            <a:ext cx="3905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7,6%   24,7%                67,7%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6654C98-F67E-4174-AC82-86B394ABEC4D}"/>
              </a:ext>
            </a:extLst>
          </p:cNvPr>
          <p:cNvSpPr txBox="1"/>
          <p:nvPr/>
        </p:nvSpPr>
        <p:spPr>
          <a:xfrm>
            <a:off x="4867275" y="5113845"/>
            <a:ext cx="3905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3,6%   16%            80,5%      </a:t>
            </a:r>
          </a:p>
        </p:txBody>
      </p:sp>
    </p:spTree>
    <p:extLst>
      <p:ext uri="{BB962C8B-B14F-4D97-AF65-F5344CB8AC3E}">
        <p14:creationId xmlns:p14="http://schemas.microsoft.com/office/powerpoint/2010/main" val="3597676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46A9BF3-B67F-4973-9D22-B8516C4E5D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3"/>
          <a:stretch/>
        </p:blipFill>
        <p:spPr>
          <a:xfrm>
            <a:off x="-17654" y="0"/>
            <a:ext cx="12209654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F7DB74-97B1-4E33-86E8-A5225F23972B}"/>
              </a:ext>
            </a:extLst>
          </p:cNvPr>
          <p:cNvSpPr txBox="1"/>
          <p:nvPr/>
        </p:nvSpPr>
        <p:spPr>
          <a:xfrm>
            <a:off x="3333750" y="135142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5,6%         61,1%                                  33,3%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3ABF8CF-B5ED-4AE3-A3E1-473EC016BEED}"/>
              </a:ext>
            </a:extLst>
          </p:cNvPr>
          <p:cNvSpPr txBox="1"/>
          <p:nvPr/>
        </p:nvSpPr>
        <p:spPr>
          <a:xfrm>
            <a:off x="2647949" y="1800285"/>
            <a:ext cx="5572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19,2%                   73,1%                           7,7%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AC098F-20BC-49AF-92E2-AEE1D1D64588}"/>
              </a:ext>
            </a:extLst>
          </p:cNvPr>
          <p:cNvSpPr txBox="1"/>
          <p:nvPr/>
        </p:nvSpPr>
        <p:spPr>
          <a:xfrm>
            <a:off x="3343275" y="2265880"/>
            <a:ext cx="4248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10,5%       57,9%                              31,6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7B6A15-1E6D-4117-9AF1-C3C3DEB19BE2}"/>
              </a:ext>
            </a:extLst>
          </p:cNvPr>
          <p:cNvSpPr txBox="1"/>
          <p:nvPr/>
        </p:nvSpPr>
        <p:spPr>
          <a:xfrm>
            <a:off x="4267200" y="2790215"/>
            <a:ext cx="4248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52,4%                              47,6%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DA6818-3497-4A29-85E0-8B8F441FBD5C}"/>
              </a:ext>
            </a:extLst>
          </p:cNvPr>
          <p:cNvSpPr txBox="1"/>
          <p:nvPr/>
        </p:nvSpPr>
        <p:spPr>
          <a:xfrm>
            <a:off x="2409825" y="3209925"/>
            <a:ext cx="603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14,3%                       81%                              4,8%                             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94E635B-D291-4506-A956-8E361696DB6F}"/>
              </a:ext>
            </a:extLst>
          </p:cNvPr>
          <p:cNvSpPr txBox="1"/>
          <p:nvPr/>
        </p:nvSpPr>
        <p:spPr>
          <a:xfrm>
            <a:off x="3028950" y="3696936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10,5%         65,7%                                23,8%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706753-3EB3-48BE-87BB-1A29B6CF7FC7}"/>
              </a:ext>
            </a:extLst>
          </p:cNvPr>
          <p:cNvSpPr txBox="1"/>
          <p:nvPr/>
        </p:nvSpPr>
        <p:spPr>
          <a:xfrm>
            <a:off x="3800475" y="4163028"/>
            <a:ext cx="4248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7,3%               50,2%                42,5%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8FE0320-451E-4C6A-A4CE-1E9637434206}"/>
              </a:ext>
            </a:extLst>
          </p:cNvPr>
          <p:cNvSpPr txBox="1"/>
          <p:nvPr/>
        </p:nvSpPr>
        <p:spPr>
          <a:xfrm>
            <a:off x="3800475" y="4638027"/>
            <a:ext cx="4248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7,3%          48,2%                      44,5%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779C010-307F-471F-AD3F-9C99699D1180}"/>
              </a:ext>
            </a:extLst>
          </p:cNvPr>
          <p:cNvSpPr txBox="1"/>
          <p:nvPr/>
        </p:nvSpPr>
        <p:spPr>
          <a:xfrm>
            <a:off x="4772025" y="5096990"/>
            <a:ext cx="4248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3%     32,6%               64,4%</a:t>
            </a:r>
          </a:p>
        </p:txBody>
      </p:sp>
    </p:spTree>
    <p:extLst>
      <p:ext uri="{BB962C8B-B14F-4D97-AF65-F5344CB8AC3E}">
        <p14:creationId xmlns:p14="http://schemas.microsoft.com/office/powerpoint/2010/main" val="19568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2C2DE8C-A4AC-408E-BBEF-439327EC3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7" y="373091"/>
            <a:ext cx="10947450" cy="355693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CC46106-78B5-46B4-A5BB-84B508A47733}"/>
              </a:ext>
            </a:extLst>
          </p:cNvPr>
          <p:cNvSpPr txBox="1"/>
          <p:nvPr/>
        </p:nvSpPr>
        <p:spPr>
          <a:xfrm>
            <a:off x="92610" y="3896938"/>
            <a:ext cx="61456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Nella classe </a:t>
            </a:r>
            <a:r>
              <a:rPr lang="it-IT" b="1" u="sng" dirty="0">
                <a:solidFill>
                  <a:srgbClr val="00B050"/>
                </a:solidFill>
              </a:rPr>
              <a:t>418011370805</a:t>
            </a:r>
            <a:r>
              <a:rPr lang="it-IT" dirty="0"/>
              <a:t> :</a:t>
            </a:r>
          </a:p>
          <a:p>
            <a:pPr algn="just"/>
            <a:r>
              <a:rPr lang="it-IT" dirty="0"/>
              <a:t>LIVELLO 1 è stato raggiunto da 2 studenti (9,5%)</a:t>
            </a:r>
          </a:p>
          <a:p>
            <a:pPr algn="just"/>
            <a:r>
              <a:rPr lang="it-IT" dirty="0"/>
              <a:t>LIVELLO 2 è stato raggiunto da 7 studenti (33,3%)</a:t>
            </a:r>
          </a:p>
          <a:p>
            <a:pPr algn="just"/>
            <a:r>
              <a:rPr lang="it-IT" dirty="0"/>
              <a:t>LIVELLO 3 è stato raggiunto da 4 studenti (19,1%)</a:t>
            </a:r>
          </a:p>
          <a:p>
            <a:pPr algn="just"/>
            <a:r>
              <a:rPr lang="it-IT" dirty="0"/>
              <a:t>LIVELLO 4 è stato raggiunto da 7 studenti (33,3%)</a:t>
            </a:r>
          </a:p>
          <a:p>
            <a:pPr algn="just"/>
            <a:r>
              <a:rPr lang="it-IT" dirty="0"/>
              <a:t>LIVELLO 5 è stato raggiunto da 1 studenti (4,8%)</a:t>
            </a:r>
          </a:p>
          <a:p>
            <a:pPr algn="just"/>
            <a:r>
              <a:rPr lang="it-IT" dirty="0"/>
              <a:t>Dal confronto con gli aggregati territoriali, si evince che questa classe ha pochi alunni che raggiungono il livello 1 e ha una quota </a:t>
            </a:r>
            <a:r>
              <a:rPr lang="it-IT" b="1" u="sng" dirty="0">
                <a:solidFill>
                  <a:srgbClr val="00B050"/>
                </a:solidFill>
              </a:rPr>
              <a:t>maggiore</a:t>
            </a:r>
            <a:r>
              <a:rPr lang="it-IT" dirty="0"/>
              <a:t> di coloro che raggiungono risultati buoni (livello 4-livello5).</a:t>
            </a:r>
          </a:p>
          <a:p>
            <a:pPr algn="just"/>
            <a:endParaRPr lang="it-IT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FA8B7E30-304C-4159-BD5A-3412B1DC3204}"/>
              </a:ext>
            </a:extLst>
          </p:cNvPr>
          <p:cNvSpPr/>
          <p:nvPr/>
        </p:nvSpPr>
        <p:spPr>
          <a:xfrm>
            <a:off x="8779503" y="2379946"/>
            <a:ext cx="1391920" cy="2794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FB2E74D-B262-4631-B5F9-F7F2A17AE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537" y="2360616"/>
            <a:ext cx="1408298" cy="29873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E458CE0-3C3F-4656-821D-2EBDEA9BA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747" y="2370281"/>
            <a:ext cx="1408298" cy="29873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78F00C4-6710-4611-B98D-43B0B07A2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180" y="2382104"/>
            <a:ext cx="1408298" cy="29873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A3A1FEF-7AE6-4421-BD43-C6B9A8D62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331" y="1702639"/>
            <a:ext cx="1560711" cy="29873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C95AAF7-B94E-4BCE-A46B-673867161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540" y="1712723"/>
            <a:ext cx="1560711" cy="29873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8817331-2B41-40AE-884B-7D758764D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9503" y="1712723"/>
            <a:ext cx="1560711" cy="29873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97BBD06-AC01-4F65-A3CC-B6793B38864E}"/>
              </a:ext>
            </a:extLst>
          </p:cNvPr>
          <p:cNvSpPr txBox="1"/>
          <p:nvPr/>
        </p:nvSpPr>
        <p:spPr>
          <a:xfrm>
            <a:off x="6502393" y="3961462"/>
            <a:ext cx="5201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Nella classe </a:t>
            </a:r>
            <a:r>
              <a:rPr lang="it-IT" b="1" u="sng" dirty="0">
                <a:solidFill>
                  <a:srgbClr val="FF0000"/>
                </a:solidFill>
              </a:rPr>
              <a:t>418011370803</a:t>
            </a:r>
            <a:r>
              <a:rPr lang="it-IT" dirty="0"/>
              <a:t> :</a:t>
            </a:r>
          </a:p>
          <a:p>
            <a:r>
              <a:rPr lang="it-IT" dirty="0"/>
              <a:t>LIVELLO 1 è stato raggiunto da 6 studenti (31,6%)</a:t>
            </a:r>
          </a:p>
          <a:p>
            <a:r>
              <a:rPr lang="it-IT" dirty="0"/>
              <a:t>LIVELLO 2 è stato raggiunto da 6 studenti (31,6%)</a:t>
            </a:r>
          </a:p>
          <a:p>
            <a:r>
              <a:rPr lang="it-IT" dirty="0"/>
              <a:t>LIVELLO 3 è stato raggiunto da 4 studenti (21,1%)</a:t>
            </a:r>
          </a:p>
          <a:p>
            <a:r>
              <a:rPr lang="it-IT" dirty="0"/>
              <a:t>LIVELLO 4 è stato raggiunto da 3 studenti (15,8%)</a:t>
            </a:r>
          </a:p>
          <a:p>
            <a:r>
              <a:rPr lang="it-IT" dirty="0"/>
              <a:t>LIVELLO 5 è stato raggiunto da 0 studenti (0,0%)</a:t>
            </a:r>
          </a:p>
          <a:p>
            <a:r>
              <a:rPr lang="it-IT" dirty="0"/>
              <a:t>Dal confronto con gli aggregati territoriali, si evince che questa classe ha molti alunni che raggiungono il livello 1 e ha una quota </a:t>
            </a:r>
            <a:r>
              <a:rPr lang="it-IT" b="1" u="sng" dirty="0">
                <a:solidFill>
                  <a:srgbClr val="FF0000"/>
                </a:solidFill>
              </a:rPr>
              <a:t>minore</a:t>
            </a:r>
            <a:r>
              <a:rPr lang="it-IT" dirty="0"/>
              <a:t> di coloro che raggiungono risultati buoni (livello 4-livello5).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25621E-457C-40B4-BA10-1D86D447CCDE}"/>
              </a:ext>
            </a:extLst>
          </p:cNvPr>
          <p:cNvSpPr txBox="1"/>
          <p:nvPr/>
        </p:nvSpPr>
        <p:spPr>
          <a:xfrm>
            <a:off x="1953164" y="31851"/>
            <a:ext cx="8829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DISTRIBUZIONE DEGLI STUDENTI NEI LIVELLI DI APPRENDIMENTO- ITALIANO</a:t>
            </a:r>
          </a:p>
        </p:txBody>
      </p:sp>
    </p:spTree>
    <p:extLst>
      <p:ext uri="{BB962C8B-B14F-4D97-AF65-F5344CB8AC3E}">
        <p14:creationId xmlns:p14="http://schemas.microsoft.com/office/powerpoint/2010/main" val="962361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F5C77BD-68BA-4057-BF17-93B3024B553C}"/>
              </a:ext>
            </a:extLst>
          </p:cNvPr>
          <p:cNvSpPr/>
          <p:nvPr/>
        </p:nvSpPr>
        <p:spPr>
          <a:xfrm>
            <a:off x="1438275" y="76885"/>
            <a:ext cx="1097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DISTRIBUZIONE DEGLI STUDENTI NEI LIVELLI DI APPRENDIMENTO- MATEMATICA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ADDD272-3D72-4A21-ACEB-B9520618B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48" y="409575"/>
            <a:ext cx="10487751" cy="3526185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2CA84AA-DAD5-4BA2-B3FB-4FEE1394CD0B}"/>
              </a:ext>
            </a:extLst>
          </p:cNvPr>
          <p:cNvSpPr/>
          <p:nvPr/>
        </p:nvSpPr>
        <p:spPr>
          <a:xfrm>
            <a:off x="251330" y="400719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Nella classe </a:t>
            </a:r>
            <a:r>
              <a:rPr lang="it-IT" b="1" u="sng" dirty="0">
                <a:solidFill>
                  <a:srgbClr val="00B050"/>
                </a:solidFill>
              </a:rPr>
              <a:t>418011370804 </a:t>
            </a:r>
            <a:r>
              <a:rPr lang="it-IT" dirty="0"/>
              <a:t>:</a:t>
            </a:r>
          </a:p>
          <a:p>
            <a:r>
              <a:rPr lang="it-IT" dirty="0"/>
              <a:t>LIVELLO 1 è stato raggiunto da 2 studenti (9,5%)</a:t>
            </a:r>
          </a:p>
          <a:p>
            <a:r>
              <a:rPr lang="it-IT" dirty="0"/>
              <a:t>LIVELLO 2 è stato raggiunto da 4 studenti (19,1%)</a:t>
            </a:r>
          </a:p>
          <a:p>
            <a:r>
              <a:rPr lang="it-IT" dirty="0"/>
              <a:t>LIVELLO 3 è stato raggiunto da 9 studenti (42,9%)</a:t>
            </a:r>
          </a:p>
          <a:p>
            <a:r>
              <a:rPr lang="it-IT" dirty="0"/>
              <a:t>LIVELLO 4 è stato raggiunto da 3 studenti (14,3%)</a:t>
            </a:r>
          </a:p>
          <a:p>
            <a:r>
              <a:rPr lang="it-IT" dirty="0"/>
              <a:t>LIVELLO 5 è stato raggiunto da 3 studenti (14,3%)</a:t>
            </a:r>
          </a:p>
          <a:p>
            <a:r>
              <a:rPr lang="it-IT" dirty="0"/>
              <a:t>Dal confronto con gli aggregati territoriali, si evince che questa classe ha pochi alunni che raggiungono il livello 1 e ha una quota </a:t>
            </a:r>
            <a:r>
              <a:rPr lang="it-IT" b="1" u="sng" dirty="0">
                <a:solidFill>
                  <a:srgbClr val="00B050"/>
                </a:solidFill>
              </a:rPr>
              <a:t>maggiore</a:t>
            </a:r>
            <a:r>
              <a:rPr lang="it-IT" dirty="0"/>
              <a:t> di coloro che raggiungono risultati buoni (livello 4-livello5).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923D368-584C-400B-8C7B-ADBE48B8C6B4}"/>
              </a:ext>
            </a:extLst>
          </p:cNvPr>
          <p:cNvSpPr/>
          <p:nvPr/>
        </p:nvSpPr>
        <p:spPr>
          <a:xfrm>
            <a:off x="6271130" y="391879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Nella classe </a:t>
            </a:r>
            <a:r>
              <a:rPr lang="it-IT" b="1" u="sng" dirty="0">
                <a:solidFill>
                  <a:srgbClr val="FF0000"/>
                </a:solidFill>
              </a:rPr>
              <a:t>418011370802</a:t>
            </a:r>
            <a:r>
              <a:rPr lang="it-IT" dirty="0"/>
              <a:t> :</a:t>
            </a:r>
          </a:p>
          <a:p>
            <a:r>
              <a:rPr lang="it-IT" dirty="0"/>
              <a:t>LIVELLO 1 è stato raggiunto da </a:t>
            </a:r>
            <a:r>
              <a:rPr lang="it-IT" b="1" dirty="0">
                <a:solidFill>
                  <a:srgbClr val="FF0000"/>
                </a:solidFill>
              </a:rPr>
              <a:t>12</a:t>
            </a:r>
            <a:r>
              <a:rPr lang="it-IT" dirty="0"/>
              <a:t> studenti (46,2%)</a:t>
            </a:r>
          </a:p>
          <a:p>
            <a:r>
              <a:rPr lang="it-IT" dirty="0"/>
              <a:t>LIVELLO 2 è stato raggiunto da 5 studenti (19,2%)</a:t>
            </a:r>
          </a:p>
          <a:p>
            <a:r>
              <a:rPr lang="it-IT" dirty="0"/>
              <a:t>LIVELLO 3 è stato raggiunto da 8 studenti (30,8%)</a:t>
            </a:r>
          </a:p>
          <a:p>
            <a:r>
              <a:rPr lang="it-IT" dirty="0"/>
              <a:t>LIVELLO 4 è stato raggiunto da 0 studenti (0,00%)</a:t>
            </a:r>
          </a:p>
          <a:p>
            <a:r>
              <a:rPr lang="it-IT" dirty="0"/>
              <a:t>LIVELLO 5 è stato raggiunto da 1 studenti (3,9%)</a:t>
            </a:r>
          </a:p>
          <a:p>
            <a:r>
              <a:rPr lang="it-IT" dirty="0"/>
              <a:t>Dal confronto con gli aggregati territoriali, si evince che questa classe ha molti alunni che raggiungono il livello 1 e ha una quota </a:t>
            </a:r>
            <a:r>
              <a:rPr lang="it-IT" b="1" u="sng" dirty="0">
                <a:solidFill>
                  <a:srgbClr val="FF0000"/>
                </a:solidFill>
              </a:rPr>
              <a:t>minore</a:t>
            </a:r>
            <a:r>
              <a:rPr lang="it-IT" dirty="0"/>
              <a:t> di coloro che raggiungono risultati buoni (livello 4-livello5).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7D2AC75-CA82-43F5-BDE5-EE96900D8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797" y="1450835"/>
            <a:ext cx="1566808" cy="22556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BD4B415-D67A-4227-99F9-6CA2C8194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402" y="1450835"/>
            <a:ext cx="1566808" cy="23166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49CBE79-058D-47B9-BDBC-BD0630784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799" y="1444732"/>
            <a:ext cx="1566808" cy="23166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AA65F18-B818-47D6-A5B1-1D38578B2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500" y="2023302"/>
            <a:ext cx="1408298" cy="29873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4B2FD58-1744-4015-A7EA-9BE37E430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5657" y="2015193"/>
            <a:ext cx="1408298" cy="29873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979A99B2-A14F-4D29-BE98-CD268473D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052" y="2023302"/>
            <a:ext cx="1408298" cy="29873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CEA193A-2B7C-487B-A058-CB18636AC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3501" y="2023302"/>
            <a:ext cx="1408298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2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773D0EC-962F-47A7-BF30-9BE2F15199C9}"/>
              </a:ext>
            </a:extLst>
          </p:cNvPr>
          <p:cNvSpPr/>
          <p:nvPr/>
        </p:nvSpPr>
        <p:spPr>
          <a:xfrm>
            <a:off x="1371600" y="55632"/>
            <a:ext cx="9582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000" b="1" dirty="0">
                <a:solidFill>
                  <a:prstClr val="black"/>
                </a:solidFill>
              </a:rPr>
              <a:t>DISTRIBUZIONE DEGLI STUDENTI NEI LIVELLI DI APPRENDIMENTO-INGLESE READING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EED64EB-4EAD-4EB4-ACAB-6B8497E91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07" y="383637"/>
            <a:ext cx="10841694" cy="3684147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25958061-696C-435E-B0C5-7E615242CDBB}"/>
              </a:ext>
            </a:extLst>
          </p:cNvPr>
          <p:cNvSpPr/>
          <p:nvPr/>
        </p:nvSpPr>
        <p:spPr>
          <a:xfrm>
            <a:off x="333375" y="399567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</a:rPr>
              <a:t>Nella classe </a:t>
            </a:r>
            <a:r>
              <a:rPr lang="it-IT" b="1" u="sng" dirty="0">
                <a:solidFill>
                  <a:srgbClr val="00B050"/>
                </a:solidFill>
              </a:rPr>
              <a:t>418011370804 </a:t>
            </a:r>
            <a:r>
              <a:rPr lang="it-IT" dirty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LIVELLO PRE-A1 è stato raggiunto da 0 studenti (0,00%)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LIVELLO A1 è stato raggiunto da 1 studenti (4,8%)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LIVELLO A2 è stato raggiunto da </a:t>
            </a:r>
            <a:r>
              <a:rPr lang="it-IT" b="1" dirty="0">
                <a:solidFill>
                  <a:srgbClr val="00B050"/>
                </a:solidFill>
              </a:rPr>
              <a:t>20</a:t>
            </a:r>
            <a:r>
              <a:rPr lang="it-IT" dirty="0">
                <a:solidFill>
                  <a:prstClr val="black"/>
                </a:solidFill>
              </a:rPr>
              <a:t> studenti (95,2%)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Dal confronto con gli aggregati territoriali, si evince che questa classe ha NESSUN alunno al livello PRE-A1 e ha una quota </a:t>
            </a:r>
            <a:r>
              <a:rPr lang="it-IT" b="1" u="sng" dirty="0">
                <a:solidFill>
                  <a:srgbClr val="00B050"/>
                </a:solidFill>
              </a:rPr>
              <a:t>maggiore</a:t>
            </a:r>
            <a:r>
              <a:rPr lang="it-IT" dirty="0">
                <a:solidFill>
                  <a:prstClr val="black"/>
                </a:solidFill>
              </a:rPr>
              <a:t> di coloro che raggiungono risultati MOLTO buoni (livello A2).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B322BFE-C8B0-40BB-BB20-39276AB46BFD}"/>
              </a:ext>
            </a:extLst>
          </p:cNvPr>
          <p:cNvSpPr/>
          <p:nvPr/>
        </p:nvSpPr>
        <p:spPr>
          <a:xfrm>
            <a:off x="6353175" y="399567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</a:rPr>
              <a:t>Nella classe </a:t>
            </a:r>
            <a:r>
              <a:rPr lang="it-IT" b="1" u="sng" dirty="0">
                <a:solidFill>
                  <a:srgbClr val="FF0000"/>
                </a:solidFill>
              </a:rPr>
              <a:t>418011370801</a:t>
            </a:r>
            <a:r>
              <a:rPr lang="it-IT" dirty="0">
                <a:solidFill>
                  <a:prstClr val="black"/>
                </a:solidFill>
              </a:rPr>
              <a:t> :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LIVELLO PRE-A1 è stato raggiunto da 3 studenti (16,7%)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LIVELLO A1 è stato raggiunto da 4 studenti (22,2%)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LIVELLO A2 è stato raggiunto da </a:t>
            </a:r>
            <a:r>
              <a:rPr lang="it-IT" dirty="0"/>
              <a:t>11</a:t>
            </a:r>
            <a:r>
              <a:rPr lang="it-IT" dirty="0">
                <a:solidFill>
                  <a:prstClr val="black"/>
                </a:solidFill>
              </a:rPr>
              <a:t> studenti (61,1%)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Dal confronto con gli aggregati territoriali, si evince che questa classe ha alcuni alunni che raggiungono il livello 1 e ha una quota </a:t>
            </a:r>
            <a:r>
              <a:rPr lang="it-IT" b="1" u="sng" dirty="0">
                <a:solidFill>
                  <a:srgbClr val="FF0000"/>
                </a:solidFill>
              </a:rPr>
              <a:t>minore</a:t>
            </a:r>
            <a:r>
              <a:rPr lang="it-IT" dirty="0">
                <a:solidFill>
                  <a:prstClr val="black"/>
                </a:solidFill>
              </a:rPr>
              <a:t> rispetto alle altre classi di coloro che raggiungono risultati buoni (livello A2).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B49BC2-E8BB-4F29-8BA7-12165FF7F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451" y="2076345"/>
            <a:ext cx="1408298" cy="29873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1C6D91B-B1C5-4995-99F9-056212CA6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416" y="2084883"/>
            <a:ext cx="1408298" cy="29873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BE1FBAA-0655-49F8-BC13-6CFE30CAB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951" y="2076345"/>
            <a:ext cx="1408298" cy="29873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490E7DE-242C-4D8D-8931-54E7BE5A3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906" y="1166065"/>
            <a:ext cx="1566808" cy="22557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9CB010F-68E6-463C-BE82-EADED76E2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696" y="1162127"/>
            <a:ext cx="1566808" cy="22557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8714AA0-3ED3-498D-B503-15F17D28E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196" y="1153257"/>
            <a:ext cx="1566808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80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3F36B7D-4B45-46DA-849B-008E7819C89C}"/>
              </a:ext>
            </a:extLst>
          </p:cNvPr>
          <p:cNvSpPr/>
          <p:nvPr/>
        </p:nvSpPr>
        <p:spPr>
          <a:xfrm>
            <a:off x="1238250" y="133350"/>
            <a:ext cx="9715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000" b="1" dirty="0">
                <a:solidFill>
                  <a:prstClr val="black"/>
                </a:solidFill>
              </a:rPr>
              <a:t>DISTRIBUZIONE DEGLI STUDENTI NEI LIVELLI DI APPRENDIMENTO-INGLESE LISTENING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74B373C-1696-48B6-B007-859B1860F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24" y="533460"/>
            <a:ext cx="11031854" cy="364801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71E331ED-FB18-4F65-B453-CEC55E41C9FE}"/>
              </a:ext>
            </a:extLst>
          </p:cNvPr>
          <p:cNvSpPr/>
          <p:nvPr/>
        </p:nvSpPr>
        <p:spPr>
          <a:xfrm>
            <a:off x="95250" y="417195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</a:rPr>
              <a:t>Nella classe </a:t>
            </a:r>
            <a:r>
              <a:rPr lang="it-IT" b="1" u="sng" dirty="0">
                <a:solidFill>
                  <a:srgbClr val="00B050"/>
                </a:solidFill>
              </a:rPr>
              <a:t>418011370804 </a:t>
            </a:r>
            <a:r>
              <a:rPr lang="it-IT" dirty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LIVELLO PRE-A1 è stato raggiunto da 0 studenti (0,00%)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LIVELLO A1 è stato raggiunto da 11 studenti (52,4%)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LIVELLO A2 è stato raggiunto da </a:t>
            </a:r>
            <a:r>
              <a:rPr lang="it-IT" b="1" dirty="0"/>
              <a:t>10</a:t>
            </a:r>
            <a:r>
              <a:rPr lang="it-IT" dirty="0">
                <a:solidFill>
                  <a:prstClr val="black"/>
                </a:solidFill>
              </a:rPr>
              <a:t> studenti (47,6%)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Dal confronto con gli aggregati territoriali, si evince che questa classe ha NESSUN alunno al livello PRE-A1 e ha una quota </a:t>
            </a:r>
            <a:r>
              <a:rPr lang="it-IT" b="1" u="sng" dirty="0">
                <a:solidFill>
                  <a:srgbClr val="00B050"/>
                </a:solidFill>
              </a:rPr>
              <a:t>maggiore</a:t>
            </a:r>
            <a:r>
              <a:rPr lang="it-IT" dirty="0">
                <a:solidFill>
                  <a:prstClr val="black"/>
                </a:solidFill>
              </a:rPr>
              <a:t> di coloro che raggiungono risultati buoni (livello A2).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BAA7D2D-7434-4986-8B55-BCB7848DA10E}"/>
              </a:ext>
            </a:extLst>
          </p:cNvPr>
          <p:cNvSpPr/>
          <p:nvPr/>
        </p:nvSpPr>
        <p:spPr>
          <a:xfrm>
            <a:off x="6191250" y="418147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</a:rPr>
              <a:t>Nella classe </a:t>
            </a:r>
            <a:r>
              <a:rPr lang="it-IT" b="1" u="sng" dirty="0">
                <a:solidFill>
                  <a:srgbClr val="FF0000"/>
                </a:solidFill>
              </a:rPr>
              <a:t>418011370802</a:t>
            </a:r>
            <a:r>
              <a:rPr lang="it-IT" dirty="0">
                <a:solidFill>
                  <a:prstClr val="black"/>
                </a:solidFill>
              </a:rPr>
              <a:t> :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LIVELLO PRE-A1 è stato raggiunto da 5 studenti (19,2%)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LIVELLO A1 è stato raggiunto da 19 studenti (73,1%)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LIVELLO A2 è stato raggiunto da 2 studenti (7,7%)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Dal confronto con gli aggregati territoriali, si evince che questa classe ha alcuni alunni che raggiungono il livello 1 e ha una quota </a:t>
            </a:r>
            <a:r>
              <a:rPr lang="it-IT" b="1" u="sng" dirty="0">
                <a:solidFill>
                  <a:srgbClr val="FF0000"/>
                </a:solidFill>
              </a:rPr>
              <a:t>minore</a:t>
            </a:r>
            <a:r>
              <a:rPr lang="it-IT" dirty="0">
                <a:solidFill>
                  <a:prstClr val="black"/>
                </a:solidFill>
              </a:rPr>
              <a:t> rispetto alle altre classi di coloro che raggiungono risultati buoni (livello A2).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1EEEC43-AF18-4CD0-A9D6-D978FB94D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452" y="2208102"/>
            <a:ext cx="1414395" cy="29873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9B9C58F-E755-496C-8A96-BF05A953A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27" y="2208102"/>
            <a:ext cx="1414395" cy="29873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C4EB71C-8770-48BA-B3AA-E6251A513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272" y="2227152"/>
            <a:ext cx="1414395" cy="29873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4BB19F5-2C3C-4B45-B1C0-3852D5DF1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245" y="1628529"/>
            <a:ext cx="1566808" cy="22557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97BABBF-5BA6-4EF7-8A73-BD3DA1C8E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327" y="1628529"/>
            <a:ext cx="1566808" cy="22557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E68CD30-8B81-459C-9E76-A20238169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9499" y="1619004"/>
            <a:ext cx="1566808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622FFE-D1F9-4371-B0EB-4E5BFB13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70" y="57836"/>
            <a:ext cx="9725660" cy="368935"/>
          </a:xfrm>
        </p:spPr>
        <p:txBody>
          <a:bodyPr>
            <a:normAutofit/>
          </a:bodyPr>
          <a:lstStyle/>
          <a:p>
            <a:pPr algn="ctr"/>
            <a:r>
              <a:rPr lang="it-IT" sz="2000" b="1" dirty="0">
                <a:latin typeface="+mn-lt"/>
              </a:rPr>
              <a:t>PUNTEGGI GENERALI –ITALIANO-CONFRONTO TRA CLASSI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F58B9D1-FF9F-4A97-B58C-257E0110F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395892"/>
            <a:ext cx="11413120" cy="315156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7D102C9-914E-4688-B49B-990D0152F308}"/>
              </a:ext>
            </a:extLst>
          </p:cNvPr>
          <p:cNvSpPr/>
          <p:nvPr/>
        </p:nvSpPr>
        <p:spPr>
          <a:xfrm>
            <a:off x="2609850" y="501881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/>
              <a:t>Questa informazione risulta molto utile perché permette di confrontare classi (o  scuole) simili tra loro su alcune caratteristiche interne  e non necessariamente classi della stessa scuola che possono, in realtà, essere molto diverse per composizione e caratteristiche degli studenti.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B2375EA-008B-4EFD-B397-8784D2342E53}"/>
              </a:ext>
            </a:extLst>
          </p:cNvPr>
          <p:cNvSpPr/>
          <p:nvPr/>
        </p:nvSpPr>
        <p:spPr>
          <a:xfrm>
            <a:off x="2609850" y="4886325"/>
            <a:ext cx="6286500" cy="182626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BBF7330-4060-482B-AF94-72865ABF8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326" y="2802980"/>
            <a:ext cx="1408298" cy="298730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FE0CD04-E723-45E1-9C67-23140602B509}"/>
              </a:ext>
            </a:extLst>
          </p:cNvPr>
          <p:cNvCxnSpPr>
            <a:cxnSpLocks/>
          </p:cNvCxnSpPr>
          <p:nvPr/>
        </p:nvCxnSpPr>
        <p:spPr>
          <a:xfrm flipH="1">
            <a:off x="2486025" y="3019425"/>
            <a:ext cx="1457326" cy="85898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3FABAB44-9BF7-4256-89D6-B66B01808700}"/>
              </a:ext>
            </a:extLst>
          </p:cNvPr>
          <p:cNvSpPr/>
          <p:nvPr/>
        </p:nvSpPr>
        <p:spPr>
          <a:xfrm>
            <a:off x="161925" y="3878411"/>
            <a:ext cx="2324100" cy="12349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2BC5788-134D-494C-B3C7-3F2F350AAB48}"/>
              </a:ext>
            </a:extLst>
          </p:cNvPr>
          <p:cNvSpPr/>
          <p:nvPr/>
        </p:nvSpPr>
        <p:spPr>
          <a:xfrm>
            <a:off x="166688" y="3677245"/>
            <a:ext cx="231933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600" b="1" dirty="0">
                <a:latin typeface="Calibri" panose="020F0502020204030204" pitchFamily="34" charset="0"/>
              </a:rPr>
              <a:t>La classe ha ottenuto un punteggio SUPERIORE rispetto alle 200 classi con indice ESCS più simile a quella classe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3391477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F0C69C8-A7D4-43FB-B7C8-8800AD2C5DE7}"/>
              </a:ext>
            </a:extLst>
          </p:cNvPr>
          <p:cNvSpPr/>
          <p:nvPr/>
        </p:nvSpPr>
        <p:spPr>
          <a:xfrm>
            <a:off x="2762249" y="179457"/>
            <a:ext cx="6867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ea typeface="+mj-ea"/>
                <a:cs typeface="+mj-cs"/>
              </a:rPr>
              <a:t>PUNTEGGI GENERALI –MATEMATICA-CONFRONTO TRA CLASSI 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433E9E4-676D-413B-81ED-A320E46AE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14" y="579567"/>
            <a:ext cx="11769772" cy="331793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9027AF5-53A1-4592-BA79-DFDA1D25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351" y="2765285"/>
            <a:ext cx="1408298" cy="29873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C24B09C-75E2-474A-B577-2C4870EE2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085" y="3030468"/>
            <a:ext cx="2435761" cy="152703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2A3FD0BE-7C27-4181-8675-514C81167D3C}"/>
              </a:ext>
            </a:extLst>
          </p:cNvPr>
          <p:cNvSpPr/>
          <p:nvPr/>
        </p:nvSpPr>
        <p:spPr>
          <a:xfrm>
            <a:off x="1162050" y="4412963"/>
            <a:ext cx="2781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La classe ha ottenuto un punteggio SUPERIORE rispetto alle 200 classi con indice ESCS più simile a quella classe</a:t>
            </a:r>
            <a:endParaRPr lang="it-IT" sz="1600" b="1" dirty="0">
              <a:solidFill>
                <a:prstClr val="black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5C0B18C-3306-4CB2-AA34-EE9A6B7A9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51" y="4377610"/>
            <a:ext cx="2781299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6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3950D3C-9B92-43E5-A167-1A203C91DC4A}"/>
              </a:ext>
            </a:extLst>
          </p:cNvPr>
          <p:cNvSpPr/>
          <p:nvPr/>
        </p:nvSpPr>
        <p:spPr>
          <a:xfrm>
            <a:off x="2447924" y="188982"/>
            <a:ext cx="7800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ea typeface="+mj-ea"/>
                <a:cs typeface="+mj-cs"/>
              </a:rPr>
              <a:t>PUNTEGGI GENERALI –INGLESE READING-CONFRONTO TRA CLASSI 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6C2109E-F975-462F-8E75-37CA72408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4" y="589092"/>
            <a:ext cx="11180218" cy="318280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7B269D8-2873-4836-92FE-91896FD41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301" y="2641460"/>
            <a:ext cx="1408298" cy="29873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DD33D4C-CEA7-4B1D-B945-68F5A10EA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747" y="2940190"/>
            <a:ext cx="2059703" cy="129246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C0785D7-8E20-4E17-BF37-F2AB7E273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727" y="4172010"/>
            <a:ext cx="3171825" cy="1292464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B4A42046-D6BE-4D77-839A-C95DFDD858FA}"/>
              </a:ext>
            </a:extLst>
          </p:cNvPr>
          <p:cNvSpPr/>
          <p:nvPr/>
        </p:nvSpPr>
        <p:spPr>
          <a:xfrm>
            <a:off x="801727" y="4309955"/>
            <a:ext cx="3171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La classe ha ottenuto un punteggio SUPERIORE rispetto alle 200 classi con indice ESCS più simile a quella classe.</a:t>
            </a:r>
            <a:endParaRPr lang="it-IT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5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03992E3-929C-4203-9071-DC6DAC4903DE}"/>
              </a:ext>
            </a:extLst>
          </p:cNvPr>
          <p:cNvSpPr/>
          <p:nvPr/>
        </p:nvSpPr>
        <p:spPr>
          <a:xfrm>
            <a:off x="2200275" y="150882"/>
            <a:ext cx="7791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ea typeface="+mj-ea"/>
                <a:cs typeface="+mj-cs"/>
              </a:rPr>
              <a:t>PUNTEGGI GENERALI –INGLESE LISTENING-CONFRONTO TRA CLASSI 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CB6E2EC-03DB-4E5A-86C2-7EB5231C6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73" y="550992"/>
            <a:ext cx="10852377" cy="375430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722DA48A-65C0-4699-A79B-AE04052D30C7}"/>
              </a:ext>
            </a:extLst>
          </p:cNvPr>
          <p:cNvSpPr/>
          <p:nvPr/>
        </p:nvSpPr>
        <p:spPr>
          <a:xfrm>
            <a:off x="1876425" y="4993988"/>
            <a:ext cx="6076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Nessuna classe ha ottenuto un punteggio SUPERIORE rispetto alle 200 classi con indice ESCS più simile a quella classe.</a:t>
            </a:r>
            <a:endParaRPr lang="it-IT" sz="1600" b="1" dirty="0">
              <a:solidFill>
                <a:prstClr val="black"/>
              </a:solidFill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4F5661ED-93A1-4D7B-8171-AFD50AC6B10E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4795838" y="4305300"/>
            <a:ext cx="109538" cy="5048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>
            <a:extLst>
              <a:ext uri="{FF2B5EF4-FFF2-40B4-BE49-F238E27FC236}">
                <a16:creationId xmlns:a16="http://schemas.microsoft.com/office/drawing/2014/main" id="{554D597C-1B0D-44D3-BEC0-5A7D34E70313}"/>
              </a:ext>
            </a:extLst>
          </p:cNvPr>
          <p:cNvSpPr/>
          <p:nvPr/>
        </p:nvSpPr>
        <p:spPr>
          <a:xfrm>
            <a:off x="923925" y="4810126"/>
            <a:ext cx="7743826" cy="876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4889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1257</Words>
  <Application>Microsoft Office PowerPoint</Application>
  <PresentationFormat>Widescreen</PresentationFormat>
  <Paragraphs>119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Bodoni MT</vt:lpstr>
      <vt:lpstr>Calibri</vt:lpstr>
      <vt:lpstr>Calibri Light</vt:lpstr>
      <vt:lpstr>Tema di Office</vt:lpstr>
      <vt:lpstr>ANALISI RISULTATI INVALSI 2022/2023  Secondaria primo grado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PUNTEGGI GENERALI –ITALIANO-CONFRONTO TRA CLASSI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INVALSI 2022/2023  Secondaria primo grado</dc:title>
  <dc:creator>Maria Caruso</dc:creator>
  <cp:lastModifiedBy>Maria Caruso</cp:lastModifiedBy>
  <cp:revision>31</cp:revision>
  <dcterms:created xsi:type="dcterms:W3CDTF">2023-09-11T20:31:29Z</dcterms:created>
  <dcterms:modified xsi:type="dcterms:W3CDTF">2023-09-11T23:41:39Z</dcterms:modified>
</cp:coreProperties>
</file>