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6" r:id="rId3"/>
    <p:sldId id="257" r:id="rId4"/>
    <p:sldId id="259" r:id="rId5"/>
    <p:sldId id="260" r:id="rId6"/>
    <p:sldId id="277" r:id="rId7"/>
    <p:sldId id="278" r:id="rId8"/>
    <p:sldId id="279" r:id="rId9"/>
    <p:sldId id="261" r:id="rId10"/>
    <p:sldId id="262" r:id="rId11"/>
    <p:sldId id="263" r:id="rId12"/>
    <p:sldId id="258" r:id="rId13"/>
    <p:sldId id="264" r:id="rId14"/>
    <p:sldId id="266" r:id="rId15"/>
    <p:sldId id="265" r:id="rId16"/>
    <p:sldId id="267" r:id="rId17"/>
    <p:sldId id="268" r:id="rId18"/>
    <p:sldId id="270" r:id="rId19"/>
    <p:sldId id="271" r:id="rId20"/>
    <p:sldId id="269" r:id="rId21"/>
    <p:sldId id="272" r:id="rId22"/>
    <p:sldId id="274" r:id="rId23"/>
    <p:sldId id="275" r:id="rId24"/>
    <p:sldId id="276" r:id="rId25"/>
    <p:sldId id="283"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417758-548B-4CC4-962C-7DEE54E10CEC}" v="1144" dt="2021-05-17T14:32:52.1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snapToGrid="0">
      <p:cViewPr>
        <p:scale>
          <a:sx n="86" d="100"/>
          <a:sy n="86" d="100"/>
        </p:scale>
        <p:origin x="5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 ausilio" userId="ed30dd3493706c6e" providerId="LiveId" clId="{0D417758-548B-4CC4-962C-7DEE54E10CEC}"/>
    <pc:docChg chg="custSel addSld modSld">
      <pc:chgData name="franco ausilio" userId="ed30dd3493706c6e" providerId="LiveId" clId="{0D417758-548B-4CC4-962C-7DEE54E10CEC}" dt="2021-05-17T14:32:52.121" v="1182" actId="20577"/>
      <pc:docMkLst>
        <pc:docMk/>
      </pc:docMkLst>
      <pc:sldChg chg="addSp modSp mod">
        <pc:chgData name="franco ausilio" userId="ed30dd3493706c6e" providerId="LiveId" clId="{0D417758-548B-4CC4-962C-7DEE54E10CEC}" dt="2021-05-17T14:08:33.540" v="8" actId="339"/>
        <pc:sldMkLst>
          <pc:docMk/>
          <pc:sldMk cId="2649088734" sldId="256"/>
        </pc:sldMkLst>
        <pc:spChg chg="mod">
          <ac:chgData name="franco ausilio" userId="ed30dd3493706c6e" providerId="LiveId" clId="{0D417758-548B-4CC4-962C-7DEE54E10CEC}" dt="2021-05-17T14:08:33.540" v="8" actId="339"/>
          <ac:spMkLst>
            <pc:docMk/>
            <pc:sldMk cId="2649088734" sldId="256"/>
            <ac:spMk id="2" creationId="{C610D74D-FE1B-41AB-818A-64237357F6EF}"/>
          </ac:spMkLst>
        </pc:spChg>
        <pc:spChg chg="add mod">
          <ac:chgData name="franco ausilio" userId="ed30dd3493706c6e" providerId="LiveId" clId="{0D417758-548B-4CC4-962C-7DEE54E10CEC}" dt="2021-05-17T14:07:39.262" v="3" actId="14861"/>
          <ac:spMkLst>
            <pc:docMk/>
            <pc:sldMk cId="2649088734" sldId="256"/>
            <ac:spMk id="5" creationId="{E1E083B7-D3AD-4F63-8624-B1BEE9B69129}"/>
          </ac:spMkLst>
        </pc:spChg>
        <pc:spChg chg="add mod">
          <ac:chgData name="franco ausilio" userId="ed30dd3493706c6e" providerId="LiveId" clId="{0D417758-548B-4CC4-962C-7DEE54E10CEC}" dt="2021-05-17T14:08:03.965" v="6" actId="14861"/>
          <ac:spMkLst>
            <pc:docMk/>
            <pc:sldMk cId="2649088734" sldId="256"/>
            <ac:spMk id="6" creationId="{ABE3FA65-EF89-477D-AAAB-38A5084CA422}"/>
          </ac:spMkLst>
        </pc:spChg>
      </pc:sldChg>
      <pc:sldChg chg="addSp delSp modSp mod">
        <pc:chgData name="franco ausilio" userId="ed30dd3493706c6e" providerId="LiveId" clId="{0D417758-548B-4CC4-962C-7DEE54E10CEC}" dt="2021-05-17T14:32:07.207" v="1119" actId="20577"/>
        <pc:sldMkLst>
          <pc:docMk/>
          <pc:sldMk cId="4050314545" sldId="257"/>
        </pc:sldMkLst>
        <pc:spChg chg="del mod">
          <ac:chgData name="franco ausilio" userId="ed30dd3493706c6e" providerId="LiveId" clId="{0D417758-548B-4CC4-962C-7DEE54E10CEC}" dt="2021-05-17T14:08:50.896" v="16" actId="478"/>
          <ac:spMkLst>
            <pc:docMk/>
            <pc:sldMk cId="4050314545" sldId="257"/>
            <ac:spMk id="3" creationId="{EC334B72-1972-4E60-9493-AC9ADFB48401}"/>
          </ac:spMkLst>
        </pc:spChg>
        <pc:spChg chg="add del mod">
          <ac:chgData name="franco ausilio" userId="ed30dd3493706c6e" providerId="LiveId" clId="{0D417758-548B-4CC4-962C-7DEE54E10CEC}" dt="2021-05-17T14:09:04.506" v="17" actId="478"/>
          <ac:spMkLst>
            <pc:docMk/>
            <pc:sldMk cId="4050314545" sldId="257"/>
            <ac:spMk id="4" creationId="{8C35A804-942D-4DD0-9112-245981A2EFCA}"/>
          </ac:spMkLst>
        </pc:spChg>
        <pc:spChg chg="add mod">
          <ac:chgData name="franco ausilio" userId="ed30dd3493706c6e" providerId="LiveId" clId="{0D417758-548B-4CC4-962C-7DEE54E10CEC}" dt="2021-05-17T14:17:05.456" v="416" actId="113"/>
          <ac:spMkLst>
            <pc:docMk/>
            <pc:sldMk cId="4050314545" sldId="257"/>
            <ac:spMk id="6" creationId="{83D11130-51F5-4D0D-856B-EE8A4123F469}"/>
          </ac:spMkLst>
        </pc:spChg>
        <pc:graphicFrameChg chg="add mod modGraphic">
          <ac:chgData name="franco ausilio" userId="ed30dd3493706c6e" providerId="LiveId" clId="{0D417758-548B-4CC4-962C-7DEE54E10CEC}" dt="2021-05-17T14:32:07.207" v="1119" actId="20577"/>
          <ac:graphicFrameMkLst>
            <pc:docMk/>
            <pc:sldMk cId="4050314545" sldId="257"/>
            <ac:graphicFrameMk id="5" creationId="{4C8A1F98-7608-460B-9D95-CB3DB1066810}"/>
          </ac:graphicFrameMkLst>
        </pc:graphicFrameChg>
      </pc:sldChg>
      <pc:sldChg chg="addSp delSp modSp new mod">
        <pc:chgData name="franco ausilio" userId="ed30dd3493706c6e" providerId="LiveId" clId="{0D417758-548B-4CC4-962C-7DEE54E10CEC}" dt="2021-05-17T14:32:52.121" v="1182" actId="20577"/>
        <pc:sldMkLst>
          <pc:docMk/>
          <pc:sldMk cId="3022094213" sldId="258"/>
        </pc:sldMkLst>
        <pc:spChg chg="del">
          <ac:chgData name="franco ausilio" userId="ed30dd3493706c6e" providerId="LiveId" clId="{0D417758-548B-4CC4-962C-7DEE54E10CEC}" dt="2021-05-17T14:17:38.840" v="419" actId="478"/>
          <ac:spMkLst>
            <pc:docMk/>
            <pc:sldMk cId="3022094213" sldId="258"/>
            <ac:spMk id="2" creationId="{5C770869-DF07-4621-B1E9-AD1EB97EDC6C}"/>
          </ac:spMkLst>
        </pc:spChg>
        <pc:spChg chg="del">
          <ac:chgData name="franco ausilio" userId="ed30dd3493706c6e" providerId="LiveId" clId="{0D417758-548B-4CC4-962C-7DEE54E10CEC}" dt="2021-05-17T14:17:41.126" v="420" actId="478"/>
          <ac:spMkLst>
            <pc:docMk/>
            <pc:sldMk cId="3022094213" sldId="258"/>
            <ac:spMk id="3" creationId="{066B0F28-68E7-40DE-8D42-604394009EA3}"/>
          </ac:spMkLst>
        </pc:spChg>
        <pc:graphicFrameChg chg="add mod modGraphic">
          <ac:chgData name="franco ausilio" userId="ed30dd3493706c6e" providerId="LiveId" clId="{0D417758-548B-4CC4-962C-7DEE54E10CEC}" dt="2021-05-17T14:32:52.121" v="1182" actId="20577"/>
          <ac:graphicFrameMkLst>
            <pc:docMk/>
            <pc:sldMk cId="3022094213" sldId="258"/>
            <ac:graphicFrameMk id="4" creationId="{CF2631E7-3831-4003-BEA7-10C90119049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566EA8-68EB-4D06-A90F-6FE99586244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it-IT"/>
        </a:p>
      </dgm:t>
    </dgm:pt>
    <dgm:pt modelId="{9ED6866A-21C7-45C4-A39F-83E52000510E}">
      <dgm:prSet phldrT="[Testo]"/>
      <dgm:spPr/>
      <dgm:t>
        <a:bodyPr/>
        <a:lstStyle/>
        <a:p>
          <a:r>
            <a:rPr lang="it-IT" dirty="0"/>
            <a:t>Promuovere la mobilità dello staff e degli alunni verso i paesi stranieri gemellati</a:t>
          </a:r>
        </a:p>
      </dgm:t>
    </dgm:pt>
    <dgm:pt modelId="{3B47989E-075E-40AB-87A5-DC3507607DE7}" type="parTrans" cxnId="{C0C5BC80-9E91-4BEE-9807-7368BFFFED59}">
      <dgm:prSet/>
      <dgm:spPr/>
      <dgm:t>
        <a:bodyPr/>
        <a:lstStyle/>
        <a:p>
          <a:endParaRPr lang="it-IT"/>
        </a:p>
      </dgm:t>
    </dgm:pt>
    <dgm:pt modelId="{98937155-7D7E-4564-A830-5A0D7C621FFF}" type="sibTrans" cxnId="{C0C5BC80-9E91-4BEE-9807-7368BFFFED59}">
      <dgm:prSet/>
      <dgm:spPr/>
      <dgm:t>
        <a:bodyPr/>
        <a:lstStyle/>
        <a:p>
          <a:endParaRPr lang="it-IT"/>
        </a:p>
      </dgm:t>
    </dgm:pt>
    <dgm:pt modelId="{371FA6BF-03F9-424B-A5BD-25352C65DD03}">
      <dgm:prSet phldrT="[Testo]"/>
      <dgm:spPr/>
      <dgm:t>
        <a:bodyPr/>
        <a:lstStyle/>
        <a:p>
          <a:r>
            <a:rPr lang="it-IT" dirty="0"/>
            <a:t>Migliorare il livello di competenze LA2 Inglese</a:t>
          </a:r>
        </a:p>
      </dgm:t>
    </dgm:pt>
    <dgm:pt modelId="{E3B4C55A-5357-438E-8907-9728BBFE5F96}" type="parTrans" cxnId="{9758F797-341C-4013-8C5C-BDA8A1102407}">
      <dgm:prSet/>
      <dgm:spPr/>
      <dgm:t>
        <a:bodyPr/>
        <a:lstStyle/>
        <a:p>
          <a:endParaRPr lang="it-IT"/>
        </a:p>
      </dgm:t>
    </dgm:pt>
    <dgm:pt modelId="{52824C1B-D259-4CA9-8975-4D2DD2B43C9C}" type="sibTrans" cxnId="{9758F797-341C-4013-8C5C-BDA8A1102407}">
      <dgm:prSet/>
      <dgm:spPr/>
      <dgm:t>
        <a:bodyPr/>
        <a:lstStyle/>
        <a:p>
          <a:endParaRPr lang="it-IT"/>
        </a:p>
      </dgm:t>
    </dgm:pt>
    <dgm:pt modelId="{09DBFA25-FA2C-4321-89D4-47B65B85BB98}">
      <dgm:prSet phldrT="[Testo]"/>
      <dgm:spPr/>
      <dgm:t>
        <a:bodyPr/>
        <a:lstStyle/>
        <a:p>
          <a:r>
            <a:rPr lang="it-IT" dirty="0"/>
            <a:t>Potenziare l’alfabetizzazione digitale</a:t>
          </a:r>
        </a:p>
      </dgm:t>
    </dgm:pt>
    <dgm:pt modelId="{57957186-6C2E-450C-8CFF-8DA6599A659F}" type="parTrans" cxnId="{6470B6D4-AF5C-4D5E-BA5D-50A40C8840DD}">
      <dgm:prSet/>
      <dgm:spPr/>
      <dgm:t>
        <a:bodyPr/>
        <a:lstStyle/>
        <a:p>
          <a:endParaRPr lang="it-IT"/>
        </a:p>
      </dgm:t>
    </dgm:pt>
    <dgm:pt modelId="{A234926F-AE90-445E-820C-135779BCF166}" type="sibTrans" cxnId="{6470B6D4-AF5C-4D5E-BA5D-50A40C8840DD}">
      <dgm:prSet/>
      <dgm:spPr/>
      <dgm:t>
        <a:bodyPr/>
        <a:lstStyle/>
        <a:p>
          <a:endParaRPr lang="it-IT"/>
        </a:p>
      </dgm:t>
    </dgm:pt>
    <dgm:pt modelId="{30E984B8-8BD6-4140-BF75-B3194F8C54C5}">
      <dgm:prSet phldrT="[Testo]"/>
      <dgm:spPr/>
      <dgm:t>
        <a:bodyPr/>
        <a:lstStyle/>
        <a:p>
          <a:r>
            <a:rPr lang="it-IT" dirty="0"/>
            <a:t>Promuovere la consapevolezza alimentare in termini di dieta sana ed equilibrata, a base di alimenti biologici, prodotti e consumati a KM ZERO</a:t>
          </a:r>
        </a:p>
      </dgm:t>
    </dgm:pt>
    <dgm:pt modelId="{30291CA9-E1E6-4EF9-A905-CBD4A96CA3D0}" type="parTrans" cxnId="{774452AB-1637-4823-9731-465D3E49ECEF}">
      <dgm:prSet/>
      <dgm:spPr/>
      <dgm:t>
        <a:bodyPr/>
        <a:lstStyle/>
        <a:p>
          <a:endParaRPr lang="it-IT"/>
        </a:p>
      </dgm:t>
    </dgm:pt>
    <dgm:pt modelId="{33572750-A5FB-474F-A2AB-9306691912FB}" type="sibTrans" cxnId="{774452AB-1637-4823-9731-465D3E49ECEF}">
      <dgm:prSet/>
      <dgm:spPr/>
      <dgm:t>
        <a:bodyPr/>
        <a:lstStyle/>
        <a:p>
          <a:endParaRPr lang="it-IT"/>
        </a:p>
      </dgm:t>
    </dgm:pt>
    <dgm:pt modelId="{A576064D-03DA-4CB4-80DD-1E424D8D1DED}">
      <dgm:prSet phldrT="[Testo]"/>
      <dgm:spPr/>
      <dgm:t>
        <a:bodyPr/>
        <a:lstStyle/>
        <a:p>
          <a:pPr algn="just"/>
          <a:r>
            <a:rPr lang="it-IT" dirty="0"/>
            <a:t>Promuovere l’alfabetizzazione culturale del patrimonio locale agro-alimentare e artistico attraverso la mappatura di piccoli produttori locali e aziende,  che si aprono alla U.E. diventando  globali</a:t>
          </a:r>
        </a:p>
      </dgm:t>
    </dgm:pt>
    <dgm:pt modelId="{90F9A472-CB9F-42C1-A6E6-7B1CFB2C488F}" type="parTrans" cxnId="{7884E675-FED6-42E7-99E1-3C5421FA4606}">
      <dgm:prSet/>
      <dgm:spPr/>
      <dgm:t>
        <a:bodyPr/>
        <a:lstStyle/>
        <a:p>
          <a:endParaRPr lang="it-IT"/>
        </a:p>
      </dgm:t>
    </dgm:pt>
    <dgm:pt modelId="{06A42FAE-86D2-4416-B522-336FE6CD32F8}" type="sibTrans" cxnId="{7884E675-FED6-42E7-99E1-3C5421FA4606}">
      <dgm:prSet/>
      <dgm:spPr/>
      <dgm:t>
        <a:bodyPr/>
        <a:lstStyle/>
        <a:p>
          <a:endParaRPr lang="it-IT"/>
        </a:p>
      </dgm:t>
    </dgm:pt>
    <dgm:pt modelId="{35E1A876-ED95-4887-B92E-6D91DF514690}" type="pres">
      <dgm:prSet presAssocID="{94566EA8-68EB-4D06-A90F-6FE995862447}" presName="Name0" presStyleCnt="0">
        <dgm:presLayoutVars>
          <dgm:chMax val="7"/>
          <dgm:chPref val="7"/>
          <dgm:dir/>
        </dgm:presLayoutVars>
      </dgm:prSet>
      <dgm:spPr/>
    </dgm:pt>
    <dgm:pt modelId="{2DD715CC-44DB-4920-B329-2039EAA12EFD}" type="pres">
      <dgm:prSet presAssocID="{94566EA8-68EB-4D06-A90F-6FE995862447}" presName="Name1" presStyleCnt="0"/>
      <dgm:spPr/>
    </dgm:pt>
    <dgm:pt modelId="{A16243A2-0EC7-4BD8-873F-9BFCB42016C1}" type="pres">
      <dgm:prSet presAssocID="{94566EA8-68EB-4D06-A90F-6FE995862447}" presName="cycle" presStyleCnt="0"/>
      <dgm:spPr/>
    </dgm:pt>
    <dgm:pt modelId="{3977F1D2-1737-4615-BCE3-1A792FBDA6EA}" type="pres">
      <dgm:prSet presAssocID="{94566EA8-68EB-4D06-A90F-6FE995862447}" presName="srcNode" presStyleLbl="node1" presStyleIdx="0" presStyleCnt="5"/>
      <dgm:spPr/>
    </dgm:pt>
    <dgm:pt modelId="{D0110363-12D4-42AF-A3CF-632C7DD5969F}" type="pres">
      <dgm:prSet presAssocID="{94566EA8-68EB-4D06-A90F-6FE995862447}" presName="conn" presStyleLbl="parChTrans1D2" presStyleIdx="0" presStyleCnt="1"/>
      <dgm:spPr/>
    </dgm:pt>
    <dgm:pt modelId="{C00B2B1F-2D75-4759-BD2E-17D8D65AC0B6}" type="pres">
      <dgm:prSet presAssocID="{94566EA8-68EB-4D06-A90F-6FE995862447}" presName="extraNode" presStyleLbl="node1" presStyleIdx="0" presStyleCnt="5"/>
      <dgm:spPr/>
    </dgm:pt>
    <dgm:pt modelId="{9B78422F-8DC1-4790-81F1-1CF8B43CDAB4}" type="pres">
      <dgm:prSet presAssocID="{94566EA8-68EB-4D06-A90F-6FE995862447}" presName="dstNode" presStyleLbl="node1" presStyleIdx="0" presStyleCnt="5"/>
      <dgm:spPr/>
    </dgm:pt>
    <dgm:pt modelId="{212DF9EE-44D4-48DA-A678-BED5B6B03182}" type="pres">
      <dgm:prSet presAssocID="{9ED6866A-21C7-45C4-A39F-83E52000510E}" presName="text_1" presStyleLbl="node1" presStyleIdx="0" presStyleCnt="5">
        <dgm:presLayoutVars>
          <dgm:bulletEnabled val="1"/>
        </dgm:presLayoutVars>
      </dgm:prSet>
      <dgm:spPr/>
    </dgm:pt>
    <dgm:pt modelId="{30DAD334-39A0-49A7-9B1D-E25A5C81CB8B}" type="pres">
      <dgm:prSet presAssocID="{9ED6866A-21C7-45C4-A39F-83E52000510E}" presName="accent_1" presStyleCnt="0"/>
      <dgm:spPr/>
    </dgm:pt>
    <dgm:pt modelId="{A9626586-56A3-40C5-88FA-ACCABE76CFDC}" type="pres">
      <dgm:prSet presAssocID="{9ED6866A-21C7-45C4-A39F-83E52000510E}" presName="accentRepeatNode" presStyleLbl="solidFgAcc1" presStyleIdx="0" presStyleCnt="5"/>
      <dgm:spPr>
        <a:solidFill>
          <a:srgbClr val="FF0000"/>
        </a:solidFill>
      </dgm:spPr>
    </dgm:pt>
    <dgm:pt modelId="{87617A0D-C736-450E-94D9-3ED3B1AC18D2}" type="pres">
      <dgm:prSet presAssocID="{371FA6BF-03F9-424B-A5BD-25352C65DD03}" presName="text_2" presStyleLbl="node1" presStyleIdx="1" presStyleCnt="5">
        <dgm:presLayoutVars>
          <dgm:bulletEnabled val="1"/>
        </dgm:presLayoutVars>
      </dgm:prSet>
      <dgm:spPr/>
    </dgm:pt>
    <dgm:pt modelId="{92CC436E-A703-4E09-8941-3ADB8755948D}" type="pres">
      <dgm:prSet presAssocID="{371FA6BF-03F9-424B-A5BD-25352C65DD03}" presName="accent_2" presStyleCnt="0"/>
      <dgm:spPr/>
    </dgm:pt>
    <dgm:pt modelId="{C1C03422-802D-42F5-A1F9-86BA9E4204C8}" type="pres">
      <dgm:prSet presAssocID="{371FA6BF-03F9-424B-A5BD-25352C65DD03}" presName="accentRepeatNode" presStyleLbl="solidFgAcc1" presStyleIdx="1" presStyleCnt="5"/>
      <dgm:spPr>
        <a:solidFill>
          <a:srgbClr val="FF0000"/>
        </a:solidFill>
      </dgm:spPr>
    </dgm:pt>
    <dgm:pt modelId="{4D0B6142-E36E-43B0-97DC-C5BE7B2C6F2C}" type="pres">
      <dgm:prSet presAssocID="{09DBFA25-FA2C-4321-89D4-47B65B85BB98}" presName="text_3" presStyleLbl="node1" presStyleIdx="2" presStyleCnt="5">
        <dgm:presLayoutVars>
          <dgm:bulletEnabled val="1"/>
        </dgm:presLayoutVars>
      </dgm:prSet>
      <dgm:spPr/>
    </dgm:pt>
    <dgm:pt modelId="{6A300F30-C866-49A0-A69D-E67496C6DDA5}" type="pres">
      <dgm:prSet presAssocID="{09DBFA25-FA2C-4321-89D4-47B65B85BB98}" presName="accent_3" presStyleCnt="0"/>
      <dgm:spPr/>
    </dgm:pt>
    <dgm:pt modelId="{CEAB31FF-B607-4B62-9835-1520F8D84568}" type="pres">
      <dgm:prSet presAssocID="{09DBFA25-FA2C-4321-89D4-47B65B85BB98}" presName="accentRepeatNode" presStyleLbl="solidFgAcc1" presStyleIdx="2" presStyleCnt="5"/>
      <dgm:spPr>
        <a:solidFill>
          <a:srgbClr val="FF0000"/>
        </a:solidFill>
      </dgm:spPr>
    </dgm:pt>
    <dgm:pt modelId="{8675E7DB-616B-441D-92A9-2CE3B4FCC830}" type="pres">
      <dgm:prSet presAssocID="{30E984B8-8BD6-4140-BF75-B3194F8C54C5}" presName="text_4" presStyleLbl="node1" presStyleIdx="3" presStyleCnt="5">
        <dgm:presLayoutVars>
          <dgm:bulletEnabled val="1"/>
        </dgm:presLayoutVars>
      </dgm:prSet>
      <dgm:spPr/>
    </dgm:pt>
    <dgm:pt modelId="{886E3C05-02D3-45D9-8F75-47DF53AEB608}" type="pres">
      <dgm:prSet presAssocID="{30E984B8-8BD6-4140-BF75-B3194F8C54C5}" presName="accent_4" presStyleCnt="0"/>
      <dgm:spPr/>
    </dgm:pt>
    <dgm:pt modelId="{BE4E6E9C-50B4-4FDA-8F53-3F13E49A6736}" type="pres">
      <dgm:prSet presAssocID="{30E984B8-8BD6-4140-BF75-B3194F8C54C5}" presName="accentRepeatNode" presStyleLbl="solidFgAcc1" presStyleIdx="3" presStyleCnt="5"/>
      <dgm:spPr>
        <a:solidFill>
          <a:srgbClr val="FF0000"/>
        </a:solidFill>
      </dgm:spPr>
    </dgm:pt>
    <dgm:pt modelId="{0B28BC26-3A34-4A35-BC3D-7D395DAF67BA}" type="pres">
      <dgm:prSet presAssocID="{A576064D-03DA-4CB4-80DD-1E424D8D1DED}" presName="text_5" presStyleLbl="node1" presStyleIdx="4" presStyleCnt="5">
        <dgm:presLayoutVars>
          <dgm:bulletEnabled val="1"/>
        </dgm:presLayoutVars>
      </dgm:prSet>
      <dgm:spPr/>
    </dgm:pt>
    <dgm:pt modelId="{C63DE9E0-3F79-4AB4-A7BA-48CDCE238A02}" type="pres">
      <dgm:prSet presAssocID="{A576064D-03DA-4CB4-80DD-1E424D8D1DED}" presName="accent_5" presStyleCnt="0"/>
      <dgm:spPr/>
    </dgm:pt>
    <dgm:pt modelId="{5BA58B09-DB0D-4229-89B8-1D6F51104AD4}" type="pres">
      <dgm:prSet presAssocID="{A576064D-03DA-4CB4-80DD-1E424D8D1DED}" presName="accentRepeatNode" presStyleLbl="solidFgAcc1" presStyleIdx="4" presStyleCnt="5"/>
      <dgm:spPr>
        <a:solidFill>
          <a:srgbClr val="FF0000"/>
        </a:solidFill>
      </dgm:spPr>
    </dgm:pt>
  </dgm:ptLst>
  <dgm:cxnLst>
    <dgm:cxn modelId="{0AF6C100-E63F-4E72-9C2C-E77D8A81F3F2}" type="presOf" srcId="{09DBFA25-FA2C-4321-89D4-47B65B85BB98}" destId="{4D0B6142-E36E-43B0-97DC-C5BE7B2C6F2C}" srcOrd="0" destOrd="0" presId="urn:microsoft.com/office/officeart/2008/layout/VerticalCurvedList"/>
    <dgm:cxn modelId="{6134EB2E-D8A3-4482-9C07-BCF5F42028B2}" type="presOf" srcId="{98937155-7D7E-4564-A830-5A0D7C621FFF}" destId="{D0110363-12D4-42AF-A3CF-632C7DD5969F}" srcOrd="0" destOrd="0" presId="urn:microsoft.com/office/officeart/2008/layout/VerticalCurvedList"/>
    <dgm:cxn modelId="{6BEC2252-4763-48CD-BD3A-D536DDD757FF}" type="presOf" srcId="{30E984B8-8BD6-4140-BF75-B3194F8C54C5}" destId="{8675E7DB-616B-441D-92A9-2CE3B4FCC830}" srcOrd="0" destOrd="0" presId="urn:microsoft.com/office/officeart/2008/layout/VerticalCurvedList"/>
    <dgm:cxn modelId="{7884E675-FED6-42E7-99E1-3C5421FA4606}" srcId="{94566EA8-68EB-4D06-A90F-6FE995862447}" destId="{A576064D-03DA-4CB4-80DD-1E424D8D1DED}" srcOrd="4" destOrd="0" parTransId="{90F9A472-CB9F-42C1-A6E6-7B1CFB2C488F}" sibTransId="{06A42FAE-86D2-4416-B522-336FE6CD32F8}"/>
    <dgm:cxn modelId="{C0C5BC80-9E91-4BEE-9807-7368BFFFED59}" srcId="{94566EA8-68EB-4D06-A90F-6FE995862447}" destId="{9ED6866A-21C7-45C4-A39F-83E52000510E}" srcOrd="0" destOrd="0" parTransId="{3B47989E-075E-40AB-87A5-DC3507607DE7}" sibTransId="{98937155-7D7E-4564-A830-5A0D7C621FFF}"/>
    <dgm:cxn modelId="{3E0C2E8B-39A2-4649-ADFC-EED3CD128253}" type="presOf" srcId="{371FA6BF-03F9-424B-A5BD-25352C65DD03}" destId="{87617A0D-C736-450E-94D9-3ED3B1AC18D2}" srcOrd="0" destOrd="0" presId="urn:microsoft.com/office/officeart/2008/layout/VerticalCurvedList"/>
    <dgm:cxn modelId="{9758F797-341C-4013-8C5C-BDA8A1102407}" srcId="{94566EA8-68EB-4D06-A90F-6FE995862447}" destId="{371FA6BF-03F9-424B-A5BD-25352C65DD03}" srcOrd="1" destOrd="0" parTransId="{E3B4C55A-5357-438E-8907-9728BBFE5F96}" sibTransId="{52824C1B-D259-4CA9-8975-4D2DD2B43C9C}"/>
    <dgm:cxn modelId="{75E759A4-3547-4379-9597-E5D570A97232}" type="presOf" srcId="{A576064D-03DA-4CB4-80DD-1E424D8D1DED}" destId="{0B28BC26-3A34-4A35-BC3D-7D395DAF67BA}" srcOrd="0" destOrd="0" presId="urn:microsoft.com/office/officeart/2008/layout/VerticalCurvedList"/>
    <dgm:cxn modelId="{774452AB-1637-4823-9731-465D3E49ECEF}" srcId="{94566EA8-68EB-4D06-A90F-6FE995862447}" destId="{30E984B8-8BD6-4140-BF75-B3194F8C54C5}" srcOrd="3" destOrd="0" parTransId="{30291CA9-E1E6-4EF9-A905-CBD4A96CA3D0}" sibTransId="{33572750-A5FB-474F-A2AB-9306691912FB}"/>
    <dgm:cxn modelId="{6470B6D4-AF5C-4D5E-BA5D-50A40C8840DD}" srcId="{94566EA8-68EB-4D06-A90F-6FE995862447}" destId="{09DBFA25-FA2C-4321-89D4-47B65B85BB98}" srcOrd="2" destOrd="0" parTransId="{57957186-6C2E-450C-8CFF-8DA6599A659F}" sibTransId="{A234926F-AE90-445E-820C-135779BCF166}"/>
    <dgm:cxn modelId="{BFC3DDD4-E9BC-4893-8847-E027B9BB8C5D}" type="presOf" srcId="{9ED6866A-21C7-45C4-A39F-83E52000510E}" destId="{212DF9EE-44D4-48DA-A678-BED5B6B03182}" srcOrd="0" destOrd="0" presId="urn:microsoft.com/office/officeart/2008/layout/VerticalCurvedList"/>
    <dgm:cxn modelId="{1802F2E5-4AEC-4A10-A7DA-336E422B6098}" type="presOf" srcId="{94566EA8-68EB-4D06-A90F-6FE995862447}" destId="{35E1A876-ED95-4887-B92E-6D91DF514690}" srcOrd="0" destOrd="0" presId="urn:microsoft.com/office/officeart/2008/layout/VerticalCurvedList"/>
    <dgm:cxn modelId="{193AB6C5-823C-49A3-B25B-5E5D487E6D36}" type="presParOf" srcId="{35E1A876-ED95-4887-B92E-6D91DF514690}" destId="{2DD715CC-44DB-4920-B329-2039EAA12EFD}" srcOrd="0" destOrd="0" presId="urn:microsoft.com/office/officeart/2008/layout/VerticalCurvedList"/>
    <dgm:cxn modelId="{CD5BDD46-C3EE-40C1-BC52-37C221B0F2DE}" type="presParOf" srcId="{2DD715CC-44DB-4920-B329-2039EAA12EFD}" destId="{A16243A2-0EC7-4BD8-873F-9BFCB42016C1}" srcOrd="0" destOrd="0" presId="urn:microsoft.com/office/officeart/2008/layout/VerticalCurvedList"/>
    <dgm:cxn modelId="{BDDEA5E7-0FB1-4C09-A634-DC59E79E2ED3}" type="presParOf" srcId="{A16243A2-0EC7-4BD8-873F-9BFCB42016C1}" destId="{3977F1D2-1737-4615-BCE3-1A792FBDA6EA}" srcOrd="0" destOrd="0" presId="urn:microsoft.com/office/officeart/2008/layout/VerticalCurvedList"/>
    <dgm:cxn modelId="{A2A90A59-CF4D-45B7-930E-409F595B1699}" type="presParOf" srcId="{A16243A2-0EC7-4BD8-873F-9BFCB42016C1}" destId="{D0110363-12D4-42AF-A3CF-632C7DD5969F}" srcOrd="1" destOrd="0" presId="urn:microsoft.com/office/officeart/2008/layout/VerticalCurvedList"/>
    <dgm:cxn modelId="{6050E19F-BCD2-4634-8ECC-7F6F4D3D98FA}" type="presParOf" srcId="{A16243A2-0EC7-4BD8-873F-9BFCB42016C1}" destId="{C00B2B1F-2D75-4759-BD2E-17D8D65AC0B6}" srcOrd="2" destOrd="0" presId="urn:microsoft.com/office/officeart/2008/layout/VerticalCurvedList"/>
    <dgm:cxn modelId="{DFD740DA-8930-4BB4-9BA9-D8890E926121}" type="presParOf" srcId="{A16243A2-0EC7-4BD8-873F-9BFCB42016C1}" destId="{9B78422F-8DC1-4790-81F1-1CF8B43CDAB4}" srcOrd="3" destOrd="0" presId="urn:microsoft.com/office/officeart/2008/layout/VerticalCurvedList"/>
    <dgm:cxn modelId="{66816BE6-1EFE-4843-818A-CCAD50222B29}" type="presParOf" srcId="{2DD715CC-44DB-4920-B329-2039EAA12EFD}" destId="{212DF9EE-44D4-48DA-A678-BED5B6B03182}" srcOrd="1" destOrd="0" presId="urn:microsoft.com/office/officeart/2008/layout/VerticalCurvedList"/>
    <dgm:cxn modelId="{A4A6FFDA-A2CB-4632-AE71-E1C35A9D60FD}" type="presParOf" srcId="{2DD715CC-44DB-4920-B329-2039EAA12EFD}" destId="{30DAD334-39A0-49A7-9B1D-E25A5C81CB8B}" srcOrd="2" destOrd="0" presId="urn:microsoft.com/office/officeart/2008/layout/VerticalCurvedList"/>
    <dgm:cxn modelId="{B5CDB453-BA78-4C2C-8AEE-05470B8D1392}" type="presParOf" srcId="{30DAD334-39A0-49A7-9B1D-E25A5C81CB8B}" destId="{A9626586-56A3-40C5-88FA-ACCABE76CFDC}" srcOrd="0" destOrd="0" presId="urn:microsoft.com/office/officeart/2008/layout/VerticalCurvedList"/>
    <dgm:cxn modelId="{6C8486D2-C505-436F-BF02-90163320D58E}" type="presParOf" srcId="{2DD715CC-44DB-4920-B329-2039EAA12EFD}" destId="{87617A0D-C736-450E-94D9-3ED3B1AC18D2}" srcOrd="3" destOrd="0" presId="urn:microsoft.com/office/officeart/2008/layout/VerticalCurvedList"/>
    <dgm:cxn modelId="{AEBB1BED-AD43-4F81-B46F-C9451EB986C2}" type="presParOf" srcId="{2DD715CC-44DB-4920-B329-2039EAA12EFD}" destId="{92CC436E-A703-4E09-8941-3ADB8755948D}" srcOrd="4" destOrd="0" presId="urn:microsoft.com/office/officeart/2008/layout/VerticalCurvedList"/>
    <dgm:cxn modelId="{91217F5E-5CD8-47F1-943B-A8245333A917}" type="presParOf" srcId="{92CC436E-A703-4E09-8941-3ADB8755948D}" destId="{C1C03422-802D-42F5-A1F9-86BA9E4204C8}" srcOrd="0" destOrd="0" presId="urn:microsoft.com/office/officeart/2008/layout/VerticalCurvedList"/>
    <dgm:cxn modelId="{9FCEC6EF-C734-4177-BA72-72C33D98B99B}" type="presParOf" srcId="{2DD715CC-44DB-4920-B329-2039EAA12EFD}" destId="{4D0B6142-E36E-43B0-97DC-C5BE7B2C6F2C}" srcOrd="5" destOrd="0" presId="urn:microsoft.com/office/officeart/2008/layout/VerticalCurvedList"/>
    <dgm:cxn modelId="{C4031C34-522E-486E-92A0-806B19FB87B0}" type="presParOf" srcId="{2DD715CC-44DB-4920-B329-2039EAA12EFD}" destId="{6A300F30-C866-49A0-A69D-E67496C6DDA5}" srcOrd="6" destOrd="0" presId="urn:microsoft.com/office/officeart/2008/layout/VerticalCurvedList"/>
    <dgm:cxn modelId="{8235702B-E159-4228-A8CB-8F43D5F9DB5D}" type="presParOf" srcId="{6A300F30-C866-49A0-A69D-E67496C6DDA5}" destId="{CEAB31FF-B607-4B62-9835-1520F8D84568}" srcOrd="0" destOrd="0" presId="urn:microsoft.com/office/officeart/2008/layout/VerticalCurvedList"/>
    <dgm:cxn modelId="{78C68327-F3F0-4866-8EE9-6D7EE1D3A2B0}" type="presParOf" srcId="{2DD715CC-44DB-4920-B329-2039EAA12EFD}" destId="{8675E7DB-616B-441D-92A9-2CE3B4FCC830}" srcOrd="7" destOrd="0" presId="urn:microsoft.com/office/officeart/2008/layout/VerticalCurvedList"/>
    <dgm:cxn modelId="{6AD647A4-4D1D-491B-B94E-ED3D3A48B571}" type="presParOf" srcId="{2DD715CC-44DB-4920-B329-2039EAA12EFD}" destId="{886E3C05-02D3-45D9-8F75-47DF53AEB608}" srcOrd="8" destOrd="0" presId="urn:microsoft.com/office/officeart/2008/layout/VerticalCurvedList"/>
    <dgm:cxn modelId="{7048AFA8-BE2C-4975-99E5-7386D82598EA}" type="presParOf" srcId="{886E3C05-02D3-45D9-8F75-47DF53AEB608}" destId="{BE4E6E9C-50B4-4FDA-8F53-3F13E49A6736}" srcOrd="0" destOrd="0" presId="urn:microsoft.com/office/officeart/2008/layout/VerticalCurvedList"/>
    <dgm:cxn modelId="{E8BCF197-F346-4A7C-84BA-FBD38C250338}" type="presParOf" srcId="{2DD715CC-44DB-4920-B329-2039EAA12EFD}" destId="{0B28BC26-3A34-4A35-BC3D-7D395DAF67BA}" srcOrd="9" destOrd="0" presId="urn:microsoft.com/office/officeart/2008/layout/VerticalCurvedList"/>
    <dgm:cxn modelId="{5ACB0E98-6783-4506-833A-F934F6B13137}" type="presParOf" srcId="{2DD715CC-44DB-4920-B329-2039EAA12EFD}" destId="{C63DE9E0-3F79-4AB4-A7BA-48CDCE238A02}" srcOrd="10" destOrd="0" presId="urn:microsoft.com/office/officeart/2008/layout/VerticalCurvedList"/>
    <dgm:cxn modelId="{71916247-51F5-4854-A49E-240C21BC67C6}" type="presParOf" srcId="{C63DE9E0-3F79-4AB4-A7BA-48CDCE238A02}" destId="{5BA58B09-DB0D-4229-89B8-1D6F51104AD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6F705D-9BE4-4CA9-A50A-9BD153883C26}"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it-IT"/>
        </a:p>
      </dgm:t>
    </dgm:pt>
    <dgm:pt modelId="{8FF5664B-4F3A-4569-9D72-A356777045D1}">
      <dgm:prSet phldrT="[Testo]"/>
      <dgm:spPr/>
      <dgm:t>
        <a:bodyPr/>
        <a:lstStyle/>
        <a:p>
          <a:r>
            <a:rPr lang="it-IT" dirty="0" err="1"/>
            <a:t>Mobilita’</a:t>
          </a:r>
          <a:r>
            <a:rPr lang="it-IT" dirty="0"/>
            <a:t> docenti – 5 giorni</a:t>
          </a:r>
        </a:p>
        <a:p>
          <a:r>
            <a:rPr lang="it-IT" dirty="0"/>
            <a:t>2 docenti</a:t>
          </a:r>
        </a:p>
      </dgm:t>
    </dgm:pt>
    <dgm:pt modelId="{71E9D36F-1A22-4C9F-9DF6-7EA33EB529CD}" type="parTrans" cxnId="{B265CA77-7028-454E-A39C-ABD4511EAF5D}">
      <dgm:prSet/>
      <dgm:spPr/>
      <dgm:t>
        <a:bodyPr/>
        <a:lstStyle/>
        <a:p>
          <a:endParaRPr lang="it-IT"/>
        </a:p>
      </dgm:t>
    </dgm:pt>
    <dgm:pt modelId="{C28DDFDF-5510-4F2C-B361-C3C4BF55160B}" type="sibTrans" cxnId="{B265CA77-7028-454E-A39C-ABD4511EAF5D}">
      <dgm:prSet/>
      <dgm:spPr/>
      <dgm:t>
        <a:bodyPr/>
        <a:lstStyle/>
        <a:p>
          <a:endParaRPr lang="it-IT"/>
        </a:p>
      </dgm:t>
    </dgm:pt>
    <dgm:pt modelId="{E60564CF-3CB7-4BC7-B544-3D9C42A7D01C}">
      <dgm:prSet phldrT="[Testo]"/>
      <dgm:spPr/>
      <dgm:t>
        <a:bodyPr/>
        <a:lstStyle/>
        <a:p>
          <a:r>
            <a:rPr lang="it-IT" b="1" dirty="0"/>
            <a:t>…….. Ottobre  in Italia</a:t>
          </a:r>
        </a:p>
        <a:p>
          <a:r>
            <a:rPr lang="it-IT" dirty="0"/>
            <a:t> 2 Cechi </a:t>
          </a:r>
        </a:p>
      </dgm:t>
    </dgm:pt>
    <dgm:pt modelId="{F6227744-A84C-4C83-B9C9-8B7F629A8E91}" type="parTrans" cxnId="{058513BB-1E4A-4311-B02D-A1B9E325968C}">
      <dgm:prSet/>
      <dgm:spPr/>
      <dgm:t>
        <a:bodyPr/>
        <a:lstStyle/>
        <a:p>
          <a:endParaRPr lang="it-IT"/>
        </a:p>
      </dgm:t>
    </dgm:pt>
    <dgm:pt modelId="{63BAE729-2589-48B6-819F-32E5449100DD}" type="sibTrans" cxnId="{058513BB-1E4A-4311-B02D-A1B9E325968C}">
      <dgm:prSet/>
      <dgm:spPr/>
      <dgm:t>
        <a:bodyPr/>
        <a:lstStyle/>
        <a:p>
          <a:endParaRPr lang="it-IT"/>
        </a:p>
      </dgm:t>
    </dgm:pt>
    <dgm:pt modelId="{139158D6-B656-47EC-9BC1-3FD06897FD13}">
      <dgm:prSet phldrT="[Testo]"/>
      <dgm:spPr/>
      <dgm:t>
        <a:bodyPr/>
        <a:lstStyle/>
        <a:p>
          <a:r>
            <a:rPr lang="it-IT" b="1" dirty="0"/>
            <a:t>…………… Aprile  Repubblica Ceca</a:t>
          </a:r>
        </a:p>
        <a:p>
          <a:r>
            <a:rPr lang="it-IT" b="0" dirty="0"/>
            <a:t>2 docenti italiani</a:t>
          </a:r>
        </a:p>
      </dgm:t>
    </dgm:pt>
    <dgm:pt modelId="{5791335A-B395-4E30-84B9-46021EEA8B62}" type="parTrans" cxnId="{FDFDD956-783F-4C6F-89BC-DB9DC3EFF08C}">
      <dgm:prSet/>
      <dgm:spPr/>
      <dgm:t>
        <a:bodyPr/>
        <a:lstStyle/>
        <a:p>
          <a:endParaRPr lang="it-IT"/>
        </a:p>
      </dgm:t>
    </dgm:pt>
    <dgm:pt modelId="{3A4404C9-58B1-4E14-879F-77B7665F1673}" type="sibTrans" cxnId="{FDFDD956-783F-4C6F-89BC-DB9DC3EFF08C}">
      <dgm:prSet/>
      <dgm:spPr/>
      <dgm:t>
        <a:bodyPr/>
        <a:lstStyle/>
        <a:p>
          <a:endParaRPr lang="it-IT"/>
        </a:p>
      </dgm:t>
    </dgm:pt>
    <dgm:pt modelId="{14151086-0CD7-4B90-960B-2006041F6785}">
      <dgm:prSet phldrT="[Testo]"/>
      <dgm:spPr/>
      <dgm:t>
        <a:bodyPr/>
        <a:lstStyle/>
        <a:p>
          <a:r>
            <a:rPr lang="it-IT" dirty="0"/>
            <a:t>Mobilità studenti – 7 giorni</a:t>
          </a:r>
        </a:p>
        <a:p>
          <a:r>
            <a:rPr lang="it-IT" dirty="0"/>
            <a:t>10 studenti </a:t>
          </a:r>
        </a:p>
      </dgm:t>
    </dgm:pt>
    <dgm:pt modelId="{FA51827C-552F-4668-A94C-0A1BFFDA3DC4}" type="parTrans" cxnId="{AE2DB256-D110-4044-B591-46A94FADAB1C}">
      <dgm:prSet/>
      <dgm:spPr/>
      <dgm:t>
        <a:bodyPr/>
        <a:lstStyle/>
        <a:p>
          <a:endParaRPr lang="it-IT"/>
        </a:p>
      </dgm:t>
    </dgm:pt>
    <dgm:pt modelId="{72551035-9508-4EA9-A2A6-5AE30CFEBD41}" type="sibTrans" cxnId="{AE2DB256-D110-4044-B591-46A94FADAB1C}">
      <dgm:prSet/>
      <dgm:spPr/>
      <dgm:t>
        <a:bodyPr/>
        <a:lstStyle/>
        <a:p>
          <a:endParaRPr lang="it-IT"/>
        </a:p>
      </dgm:t>
    </dgm:pt>
    <dgm:pt modelId="{2BFC6EB7-40A3-47D5-BF74-F55315DA3CD7}">
      <dgm:prSet phldrT="[Testo]"/>
      <dgm:spPr/>
      <dgm:t>
        <a:bodyPr/>
        <a:lstStyle/>
        <a:p>
          <a:r>
            <a:rPr lang="it-IT" b="1" dirty="0"/>
            <a:t>…………………. Settembre  Repubblica Ceca</a:t>
          </a:r>
        </a:p>
        <a:p>
          <a:r>
            <a:rPr lang="it-IT" dirty="0"/>
            <a:t>10 studenti italiani + 2 docenti</a:t>
          </a:r>
        </a:p>
        <a:p>
          <a:r>
            <a:rPr lang="it-IT" dirty="0"/>
            <a:t>10 studenti Portoghesi + 2 docenti</a:t>
          </a:r>
        </a:p>
      </dgm:t>
    </dgm:pt>
    <dgm:pt modelId="{3C5E5469-F68B-4279-A69C-4307D919FA6A}" type="parTrans" cxnId="{17841CD9-A177-4BDE-980E-DBD2AA40B536}">
      <dgm:prSet/>
      <dgm:spPr/>
      <dgm:t>
        <a:bodyPr/>
        <a:lstStyle/>
        <a:p>
          <a:endParaRPr lang="it-IT"/>
        </a:p>
      </dgm:t>
    </dgm:pt>
    <dgm:pt modelId="{47FB96CF-FCB1-4EE3-8F7C-FF5B087C532A}" type="sibTrans" cxnId="{17841CD9-A177-4BDE-980E-DBD2AA40B536}">
      <dgm:prSet/>
      <dgm:spPr/>
      <dgm:t>
        <a:bodyPr/>
        <a:lstStyle/>
        <a:p>
          <a:endParaRPr lang="it-IT"/>
        </a:p>
      </dgm:t>
    </dgm:pt>
    <dgm:pt modelId="{AC393314-B1FA-4037-B9CA-04A2EBA75168}">
      <dgm:prSet phldrT="[Testo]"/>
      <dgm:spPr/>
      <dgm:t>
        <a:bodyPr/>
        <a:lstStyle/>
        <a:p>
          <a:r>
            <a:rPr lang="it-IT" b="1" dirty="0"/>
            <a:t>………  Maggio   in Portogallo </a:t>
          </a:r>
        </a:p>
        <a:p>
          <a:r>
            <a:rPr lang="it-IT" dirty="0"/>
            <a:t>10 studenti italiani + 2 docenti</a:t>
          </a:r>
        </a:p>
        <a:p>
          <a:r>
            <a:rPr lang="it-IT" dirty="0"/>
            <a:t>10 studenti Cechi + 2 docenti</a:t>
          </a:r>
        </a:p>
      </dgm:t>
    </dgm:pt>
    <dgm:pt modelId="{6A08F637-3D08-4349-9355-7BCD9A1D2450}" type="parTrans" cxnId="{BE30145A-4F18-410C-980A-354E557B2374}">
      <dgm:prSet/>
      <dgm:spPr/>
      <dgm:t>
        <a:bodyPr/>
        <a:lstStyle/>
        <a:p>
          <a:endParaRPr lang="it-IT"/>
        </a:p>
      </dgm:t>
    </dgm:pt>
    <dgm:pt modelId="{0CF9D01C-164B-491C-855E-01B4191CDAC7}" type="sibTrans" cxnId="{BE30145A-4F18-410C-980A-354E557B2374}">
      <dgm:prSet/>
      <dgm:spPr/>
      <dgm:t>
        <a:bodyPr/>
        <a:lstStyle/>
        <a:p>
          <a:endParaRPr lang="it-IT"/>
        </a:p>
      </dgm:t>
    </dgm:pt>
    <dgm:pt modelId="{BDBDEC04-8445-4008-BE93-DB79BB26069C}">
      <dgm:prSet phldrT="[Testo]"/>
      <dgm:spPr/>
      <dgm:t>
        <a:bodyPr/>
        <a:lstStyle/>
        <a:p>
          <a:r>
            <a:rPr lang="it-IT" b="1" dirty="0"/>
            <a:t>……… Novembre  in Portogallo</a:t>
          </a:r>
        </a:p>
        <a:p>
          <a:r>
            <a:rPr lang="it-IT" dirty="0"/>
            <a:t>2 docenti Italiani e 2  Cechi</a:t>
          </a:r>
        </a:p>
      </dgm:t>
    </dgm:pt>
    <dgm:pt modelId="{69AB5FE4-840B-46F1-8912-D8E0AD131B1D}" type="parTrans" cxnId="{BCCDE94D-DB72-49CF-92B5-1435FAA9BB72}">
      <dgm:prSet/>
      <dgm:spPr/>
      <dgm:t>
        <a:bodyPr/>
        <a:lstStyle/>
        <a:p>
          <a:endParaRPr lang="it-IT"/>
        </a:p>
      </dgm:t>
    </dgm:pt>
    <dgm:pt modelId="{44D6E5E5-E4C0-413D-8938-35FA8DD74094}" type="sibTrans" cxnId="{BCCDE94D-DB72-49CF-92B5-1435FAA9BB72}">
      <dgm:prSet/>
      <dgm:spPr/>
      <dgm:t>
        <a:bodyPr/>
        <a:lstStyle/>
        <a:p>
          <a:endParaRPr lang="it-IT"/>
        </a:p>
      </dgm:t>
    </dgm:pt>
    <dgm:pt modelId="{C8D3D9C8-3C8A-4864-B034-58A0AA6863A0}">
      <dgm:prSet phldrT="[Testo]"/>
      <dgm:spPr/>
      <dgm:t>
        <a:bodyPr/>
        <a:lstStyle/>
        <a:p>
          <a:r>
            <a:rPr lang="it-IT" b="1" dirty="0"/>
            <a:t> ………. Luglio  in Italia</a:t>
          </a:r>
        </a:p>
        <a:p>
          <a:r>
            <a:rPr lang="it-IT" dirty="0"/>
            <a:t>10 studenti Cechi + 2 docenti</a:t>
          </a:r>
        </a:p>
        <a:p>
          <a:r>
            <a:rPr lang="it-IT" dirty="0"/>
            <a:t>10 studenti Portoghesi + 2 docenti</a:t>
          </a:r>
        </a:p>
      </dgm:t>
    </dgm:pt>
    <dgm:pt modelId="{8C67E086-ED8B-4894-859D-FFD0EBEF8D09}" type="parTrans" cxnId="{AF3FB325-A59F-429C-97A6-129AF14FF73B}">
      <dgm:prSet/>
      <dgm:spPr/>
      <dgm:t>
        <a:bodyPr/>
        <a:lstStyle/>
        <a:p>
          <a:endParaRPr lang="it-IT"/>
        </a:p>
      </dgm:t>
    </dgm:pt>
    <dgm:pt modelId="{C1423393-2EA3-4B4A-951D-914E7127C85D}" type="sibTrans" cxnId="{AF3FB325-A59F-429C-97A6-129AF14FF73B}">
      <dgm:prSet/>
      <dgm:spPr/>
      <dgm:t>
        <a:bodyPr/>
        <a:lstStyle/>
        <a:p>
          <a:endParaRPr lang="it-IT"/>
        </a:p>
      </dgm:t>
    </dgm:pt>
    <dgm:pt modelId="{0B2DB950-6871-4822-9586-0FD069D8DC2B}" type="pres">
      <dgm:prSet presAssocID="{366F705D-9BE4-4CA9-A50A-9BD153883C26}" presName="Name0" presStyleCnt="0">
        <dgm:presLayoutVars>
          <dgm:dir/>
          <dgm:animLvl val="lvl"/>
          <dgm:resizeHandles val="exact"/>
        </dgm:presLayoutVars>
      </dgm:prSet>
      <dgm:spPr/>
    </dgm:pt>
    <dgm:pt modelId="{43AD0BAC-24E1-4995-9CAE-7FB5B547F328}" type="pres">
      <dgm:prSet presAssocID="{8FF5664B-4F3A-4569-9D72-A356777045D1}" presName="vertFlow" presStyleCnt="0"/>
      <dgm:spPr/>
    </dgm:pt>
    <dgm:pt modelId="{8D008DDA-609C-44AF-9B26-6579741BC24A}" type="pres">
      <dgm:prSet presAssocID="{8FF5664B-4F3A-4569-9D72-A356777045D1}" presName="header" presStyleLbl="node1" presStyleIdx="0" presStyleCnt="2"/>
      <dgm:spPr/>
    </dgm:pt>
    <dgm:pt modelId="{27727825-377D-4B61-9F94-BA7DA5FED67E}" type="pres">
      <dgm:prSet presAssocID="{F6227744-A84C-4C83-B9C9-8B7F629A8E91}" presName="parTrans" presStyleLbl="sibTrans2D1" presStyleIdx="0" presStyleCnt="6"/>
      <dgm:spPr/>
    </dgm:pt>
    <dgm:pt modelId="{4B1761C8-214D-4984-8CBC-969C9FFE066E}" type="pres">
      <dgm:prSet presAssocID="{E60564CF-3CB7-4BC7-B544-3D9C42A7D01C}" presName="child" presStyleLbl="alignAccFollowNode1" presStyleIdx="0" presStyleCnt="6">
        <dgm:presLayoutVars>
          <dgm:chMax val="0"/>
          <dgm:bulletEnabled val="1"/>
        </dgm:presLayoutVars>
      </dgm:prSet>
      <dgm:spPr/>
    </dgm:pt>
    <dgm:pt modelId="{C887FDFF-7982-47BD-8898-100D8503CE2B}" type="pres">
      <dgm:prSet presAssocID="{63BAE729-2589-48B6-819F-32E5449100DD}" presName="sibTrans" presStyleLbl="sibTrans2D1" presStyleIdx="1" presStyleCnt="6"/>
      <dgm:spPr/>
    </dgm:pt>
    <dgm:pt modelId="{E9522EB1-D66A-453B-82B3-DDCB6FF0380B}" type="pres">
      <dgm:prSet presAssocID="{139158D6-B656-47EC-9BC1-3FD06897FD13}" presName="child" presStyleLbl="alignAccFollowNode1" presStyleIdx="1" presStyleCnt="6">
        <dgm:presLayoutVars>
          <dgm:chMax val="0"/>
          <dgm:bulletEnabled val="1"/>
        </dgm:presLayoutVars>
      </dgm:prSet>
      <dgm:spPr/>
    </dgm:pt>
    <dgm:pt modelId="{8915C274-590E-46D6-B851-F1E10C830FEC}" type="pres">
      <dgm:prSet presAssocID="{3A4404C9-58B1-4E14-879F-77B7665F1673}" presName="sibTrans" presStyleLbl="sibTrans2D1" presStyleIdx="2" presStyleCnt="6"/>
      <dgm:spPr/>
    </dgm:pt>
    <dgm:pt modelId="{280A415C-E1DB-4F41-853B-A1FEB2398805}" type="pres">
      <dgm:prSet presAssocID="{BDBDEC04-8445-4008-BE93-DB79BB26069C}" presName="child" presStyleLbl="alignAccFollowNode1" presStyleIdx="2" presStyleCnt="6">
        <dgm:presLayoutVars>
          <dgm:chMax val="0"/>
          <dgm:bulletEnabled val="1"/>
        </dgm:presLayoutVars>
      </dgm:prSet>
      <dgm:spPr/>
    </dgm:pt>
    <dgm:pt modelId="{70408552-5EDB-46B4-BFA2-75FB1B2041B9}" type="pres">
      <dgm:prSet presAssocID="{8FF5664B-4F3A-4569-9D72-A356777045D1}" presName="hSp" presStyleCnt="0"/>
      <dgm:spPr/>
    </dgm:pt>
    <dgm:pt modelId="{AF05BCBD-D303-441E-948F-68E97F401E10}" type="pres">
      <dgm:prSet presAssocID="{14151086-0CD7-4B90-960B-2006041F6785}" presName="vertFlow" presStyleCnt="0"/>
      <dgm:spPr/>
    </dgm:pt>
    <dgm:pt modelId="{CCC26591-96DC-4F0F-9EE3-C212839C4948}" type="pres">
      <dgm:prSet presAssocID="{14151086-0CD7-4B90-960B-2006041F6785}" presName="header" presStyleLbl="node1" presStyleIdx="1" presStyleCnt="2"/>
      <dgm:spPr/>
    </dgm:pt>
    <dgm:pt modelId="{DB997C15-8F4E-45CB-BD60-712FC3B1171D}" type="pres">
      <dgm:prSet presAssocID="{3C5E5469-F68B-4279-A69C-4307D919FA6A}" presName="parTrans" presStyleLbl="sibTrans2D1" presStyleIdx="3" presStyleCnt="6"/>
      <dgm:spPr/>
    </dgm:pt>
    <dgm:pt modelId="{533AE990-D09C-49D2-A239-997778F619B6}" type="pres">
      <dgm:prSet presAssocID="{2BFC6EB7-40A3-47D5-BF74-F55315DA3CD7}" presName="child" presStyleLbl="alignAccFollowNode1" presStyleIdx="3" presStyleCnt="6">
        <dgm:presLayoutVars>
          <dgm:chMax val="0"/>
          <dgm:bulletEnabled val="1"/>
        </dgm:presLayoutVars>
      </dgm:prSet>
      <dgm:spPr/>
    </dgm:pt>
    <dgm:pt modelId="{05D1F20F-20A2-456F-BEA9-9AD5B0417ABC}" type="pres">
      <dgm:prSet presAssocID="{47FB96CF-FCB1-4EE3-8F7C-FF5B087C532A}" presName="sibTrans" presStyleLbl="sibTrans2D1" presStyleIdx="4" presStyleCnt="6"/>
      <dgm:spPr/>
    </dgm:pt>
    <dgm:pt modelId="{C4E0221B-2004-4F4F-99B0-265D03397154}" type="pres">
      <dgm:prSet presAssocID="{AC393314-B1FA-4037-B9CA-04A2EBA75168}" presName="child" presStyleLbl="alignAccFollowNode1" presStyleIdx="4" presStyleCnt="6">
        <dgm:presLayoutVars>
          <dgm:chMax val="0"/>
          <dgm:bulletEnabled val="1"/>
        </dgm:presLayoutVars>
      </dgm:prSet>
      <dgm:spPr/>
    </dgm:pt>
    <dgm:pt modelId="{69D052C9-1120-4F04-8FD0-8E55CF03E482}" type="pres">
      <dgm:prSet presAssocID="{0CF9D01C-164B-491C-855E-01B4191CDAC7}" presName="sibTrans" presStyleLbl="sibTrans2D1" presStyleIdx="5" presStyleCnt="6"/>
      <dgm:spPr/>
    </dgm:pt>
    <dgm:pt modelId="{16B018A3-A582-4886-9B24-4F1C8F89C7F8}" type="pres">
      <dgm:prSet presAssocID="{C8D3D9C8-3C8A-4864-B034-58A0AA6863A0}" presName="child" presStyleLbl="alignAccFollowNode1" presStyleIdx="5" presStyleCnt="6">
        <dgm:presLayoutVars>
          <dgm:chMax val="0"/>
          <dgm:bulletEnabled val="1"/>
        </dgm:presLayoutVars>
      </dgm:prSet>
      <dgm:spPr/>
    </dgm:pt>
  </dgm:ptLst>
  <dgm:cxnLst>
    <dgm:cxn modelId="{B5B5E519-27F7-4BF6-A697-BC90BA4C8D9E}" type="presOf" srcId="{14151086-0CD7-4B90-960B-2006041F6785}" destId="{CCC26591-96DC-4F0F-9EE3-C212839C4948}" srcOrd="0" destOrd="0" presId="urn:microsoft.com/office/officeart/2005/8/layout/lProcess1"/>
    <dgm:cxn modelId="{AF3FB325-A59F-429C-97A6-129AF14FF73B}" srcId="{14151086-0CD7-4B90-960B-2006041F6785}" destId="{C8D3D9C8-3C8A-4864-B034-58A0AA6863A0}" srcOrd="2" destOrd="0" parTransId="{8C67E086-ED8B-4894-859D-FFD0EBEF8D09}" sibTransId="{C1423393-2EA3-4B4A-951D-914E7127C85D}"/>
    <dgm:cxn modelId="{6D094B31-FFC2-4D71-AD16-F4C22BFC0C59}" type="presOf" srcId="{AC393314-B1FA-4037-B9CA-04A2EBA75168}" destId="{C4E0221B-2004-4F4F-99B0-265D03397154}" srcOrd="0" destOrd="0" presId="urn:microsoft.com/office/officeart/2005/8/layout/lProcess1"/>
    <dgm:cxn modelId="{A460EA3B-C73E-4FE2-AE71-2F188F75ED8A}" type="presOf" srcId="{366F705D-9BE4-4CA9-A50A-9BD153883C26}" destId="{0B2DB950-6871-4822-9586-0FD069D8DC2B}" srcOrd="0" destOrd="0" presId="urn:microsoft.com/office/officeart/2005/8/layout/lProcess1"/>
    <dgm:cxn modelId="{BCCDE94D-DB72-49CF-92B5-1435FAA9BB72}" srcId="{8FF5664B-4F3A-4569-9D72-A356777045D1}" destId="{BDBDEC04-8445-4008-BE93-DB79BB26069C}" srcOrd="2" destOrd="0" parTransId="{69AB5FE4-840B-46F1-8912-D8E0AD131B1D}" sibTransId="{44D6E5E5-E4C0-413D-8938-35FA8DD74094}"/>
    <dgm:cxn modelId="{51170950-C9A6-48D6-BE40-4B2C2FD85CEB}" type="presOf" srcId="{139158D6-B656-47EC-9BC1-3FD06897FD13}" destId="{E9522EB1-D66A-453B-82B3-DDCB6FF0380B}" srcOrd="0" destOrd="0" presId="urn:microsoft.com/office/officeart/2005/8/layout/lProcess1"/>
    <dgm:cxn modelId="{E8A79B72-A314-4B63-BCBC-F5BFA7B08F69}" type="presOf" srcId="{F6227744-A84C-4C83-B9C9-8B7F629A8E91}" destId="{27727825-377D-4B61-9F94-BA7DA5FED67E}" srcOrd="0" destOrd="0" presId="urn:microsoft.com/office/officeart/2005/8/layout/lProcess1"/>
    <dgm:cxn modelId="{AE2DB256-D110-4044-B591-46A94FADAB1C}" srcId="{366F705D-9BE4-4CA9-A50A-9BD153883C26}" destId="{14151086-0CD7-4B90-960B-2006041F6785}" srcOrd="1" destOrd="0" parTransId="{FA51827C-552F-4668-A94C-0A1BFFDA3DC4}" sibTransId="{72551035-9508-4EA9-A2A6-5AE30CFEBD41}"/>
    <dgm:cxn modelId="{FDFDD956-783F-4C6F-89BC-DB9DC3EFF08C}" srcId="{8FF5664B-4F3A-4569-9D72-A356777045D1}" destId="{139158D6-B656-47EC-9BC1-3FD06897FD13}" srcOrd="1" destOrd="0" parTransId="{5791335A-B395-4E30-84B9-46021EEA8B62}" sibTransId="{3A4404C9-58B1-4E14-879F-77B7665F1673}"/>
    <dgm:cxn modelId="{B265CA77-7028-454E-A39C-ABD4511EAF5D}" srcId="{366F705D-9BE4-4CA9-A50A-9BD153883C26}" destId="{8FF5664B-4F3A-4569-9D72-A356777045D1}" srcOrd="0" destOrd="0" parTransId="{71E9D36F-1A22-4C9F-9DF6-7EA33EB529CD}" sibTransId="{C28DDFDF-5510-4F2C-B361-C3C4BF55160B}"/>
    <dgm:cxn modelId="{3B78E079-825A-4EAB-914A-C8D70D1684CD}" type="presOf" srcId="{3A4404C9-58B1-4E14-879F-77B7665F1673}" destId="{8915C274-590E-46D6-B851-F1E10C830FEC}" srcOrd="0" destOrd="0" presId="urn:microsoft.com/office/officeart/2005/8/layout/lProcess1"/>
    <dgm:cxn modelId="{BE30145A-4F18-410C-980A-354E557B2374}" srcId="{14151086-0CD7-4B90-960B-2006041F6785}" destId="{AC393314-B1FA-4037-B9CA-04A2EBA75168}" srcOrd="1" destOrd="0" parTransId="{6A08F637-3D08-4349-9355-7BCD9A1D2450}" sibTransId="{0CF9D01C-164B-491C-855E-01B4191CDAC7}"/>
    <dgm:cxn modelId="{6273E37D-5428-4AE1-AFC6-F3EE0169431B}" type="presOf" srcId="{47FB96CF-FCB1-4EE3-8F7C-FF5B087C532A}" destId="{05D1F20F-20A2-456F-BEA9-9AD5B0417ABC}" srcOrd="0" destOrd="0" presId="urn:microsoft.com/office/officeart/2005/8/layout/lProcess1"/>
    <dgm:cxn modelId="{E5F01B83-BFD0-4939-AE42-3C3AD386D7E0}" type="presOf" srcId="{2BFC6EB7-40A3-47D5-BF74-F55315DA3CD7}" destId="{533AE990-D09C-49D2-A239-997778F619B6}" srcOrd="0" destOrd="0" presId="urn:microsoft.com/office/officeart/2005/8/layout/lProcess1"/>
    <dgm:cxn modelId="{90DB798E-3A85-4518-A8EF-BAFD7F0A618F}" type="presOf" srcId="{0CF9D01C-164B-491C-855E-01B4191CDAC7}" destId="{69D052C9-1120-4F04-8FD0-8E55CF03E482}" srcOrd="0" destOrd="0" presId="urn:microsoft.com/office/officeart/2005/8/layout/lProcess1"/>
    <dgm:cxn modelId="{B1B2CB9F-97F8-4AA7-A410-275E379620B5}" type="presOf" srcId="{63BAE729-2589-48B6-819F-32E5449100DD}" destId="{C887FDFF-7982-47BD-8898-100D8503CE2B}" srcOrd="0" destOrd="0" presId="urn:microsoft.com/office/officeart/2005/8/layout/lProcess1"/>
    <dgm:cxn modelId="{1D5B1BB0-74F1-40E2-BC86-42B3B1D3FC8F}" type="presOf" srcId="{BDBDEC04-8445-4008-BE93-DB79BB26069C}" destId="{280A415C-E1DB-4F41-853B-A1FEB2398805}" srcOrd="0" destOrd="0" presId="urn:microsoft.com/office/officeart/2005/8/layout/lProcess1"/>
    <dgm:cxn modelId="{058513BB-1E4A-4311-B02D-A1B9E325968C}" srcId="{8FF5664B-4F3A-4569-9D72-A356777045D1}" destId="{E60564CF-3CB7-4BC7-B544-3D9C42A7D01C}" srcOrd="0" destOrd="0" parTransId="{F6227744-A84C-4C83-B9C9-8B7F629A8E91}" sibTransId="{63BAE729-2589-48B6-819F-32E5449100DD}"/>
    <dgm:cxn modelId="{ADAF60C3-B378-46CA-B9EC-E7345ABDA096}" type="presOf" srcId="{8FF5664B-4F3A-4569-9D72-A356777045D1}" destId="{8D008DDA-609C-44AF-9B26-6579741BC24A}" srcOrd="0" destOrd="0" presId="urn:microsoft.com/office/officeart/2005/8/layout/lProcess1"/>
    <dgm:cxn modelId="{17841CD9-A177-4BDE-980E-DBD2AA40B536}" srcId="{14151086-0CD7-4B90-960B-2006041F6785}" destId="{2BFC6EB7-40A3-47D5-BF74-F55315DA3CD7}" srcOrd="0" destOrd="0" parTransId="{3C5E5469-F68B-4279-A69C-4307D919FA6A}" sibTransId="{47FB96CF-FCB1-4EE3-8F7C-FF5B087C532A}"/>
    <dgm:cxn modelId="{10C50EDA-4E0A-47EE-AA81-EEE6025486E9}" type="presOf" srcId="{C8D3D9C8-3C8A-4864-B034-58A0AA6863A0}" destId="{16B018A3-A582-4886-9B24-4F1C8F89C7F8}" srcOrd="0" destOrd="0" presId="urn:microsoft.com/office/officeart/2005/8/layout/lProcess1"/>
    <dgm:cxn modelId="{A71FFBE1-441A-4E8B-9420-A23D457F7AD2}" type="presOf" srcId="{3C5E5469-F68B-4279-A69C-4307D919FA6A}" destId="{DB997C15-8F4E-45CB-BD60-712FC3B1171D}" srcOrd="0" destOrd="0" presId="urn:microsoft.com/office/officeart/2005/8/layout/lProcess1"/>
    <dgm:cxn modelId="{BA5A6EE7-F2D4-41EF-8682-50523587D9BD}" type="presOf" srcId="{E60564CF-3CB7-4BC7-B544-3D9C42A7D01C}" destId="{4B1761C8-214D-4984-8CBC-969C9FFE066E}" srcOrd="0" destOrd="0" presId="urn:microsoft.com/office/officeart/2005/8/layout/lProcess1"/>
    <dgm:cxn modelId="{4C3C5221-801F-4CEF-A96B-49AF48887743}" type="presParOf" srcId="{0B2DB950-6871-4822-9586-0FD069D8DC2B}" destId="{43AD0BAC-24E1-4995-9CAE-7FB5B547F328}" srcOrd="0" destOrd="0" presId="urn:microsoft.com/office/officeart/2005/8/layout/lProcess1"/>
    <dgm:cxn modelId="{E5B09B17-C8D9-473D-BC7A-DE56E1022EFD}" type="presParOf" srcId="{43AD0BAC-24E1-4995-9CAE-7FB5B547F328}" destId="{8D008DDA-609C-44AF-9B26-6579741BC24A}" srcOrd="0" destOrd="0" presId="urn:microsoft.com/office/officeart/2005/8/layout/lProcess1"/>
    <dgm:cxn modelId="{C3F9B80D-1123-4CE4-AE16-BD69A69A1090}" type="presParOf" srcId="{43AD0BAC-24E1-4995-9CAE-7FB5B547F328}" destId="{27727825-377D-4B61-9F94-BA7DA5FED67E}" srcOrd="1" destOrd="0" presId="urn:microsoft.com/office/officeart/2005/8/layout/lProcess1"/>
    <dgm:cxn modelId="{6723ECAF-30BC-4A4D-8CC3-1C0D5E5C0B63}" type="presParOf" srcId="{43AD0BAC-24E1-4995-9CAE-7FB5B547F328}" destId="{4B1761C8-214D-4984-8CBC-969C9FFE066E}" srcOrd="2" destOrd="0" presId="urn:microsoft.com/office/officeart/2005/8/layout/lProcess1"/>
    <dgm:cxn modelId="{34CE653A-DA64-4D00-A70B-EA1C3943ABAF}" type="presParOf" srcId="{43AD0BAC-24E1-4995-9CAE-7FB5B547F328}" destId="{C887FDFF-7982-47BD-8898-100D8503CE2B}" srcOrd="3" destOrd="0" presId="urn:microsoft.com/office/officeart/2005/8/layout/lProcess1"/>
    <dgm:cxn modelId="{DBE3FA40-6693-4894-8222-B0E570B6496B}" type="presParOf" srcId="{43AD0BAC-24E1-4995-9CAE-7FB5B547F328}" destId="{E9522EB1-D66A-453B-82B3-DDCB6FF0380B}" srcOrd="4" destOrd="0" presId="urn:microsoft.com/office/officeart/2005/8/layout/lProcess1"/>
    <dgm:cxn modelId="{B0B7CCE5-B696-4B94-AF19-6924205FE707}" type="presParOf" srcId="{43AD0BAC-24E1-4995-9CAE-7FB5B547F328}" destId="{8915C274-590E-46D6-B851-F1E10C830FEC}" srcOrd="5" destOrd="0" presId="urn:microsoft.com/office/officeart/2005/8/layout/lProcess1"/>
    <dgm:cxn modelId="{AA93FD3B-E578-4DA2-BB18-D380EA195E8A}" type="presParOf" srcId="{43AD0BAC-24E1-4995-9CAE-7FB5B547F328}" destId="{280A415C-E1DB-4F41-853B-A1FEB2398805}" srcOrd="6" destOrd="0" presId="urn:microsoft.com/office/officeart/2005/8/layout/lProcess1"/>
    <dgm:cxn modelId="{72B7D839-A623-498D-9449-9D8857A8A22F}" type="presParOf" srcId="{0B2DB950-6871-4822-9586-0FD069D8DC2B}" destId="{70408552-5EDB-46B4-BFA2-75FB1B2041B9}" srcOrd="1" destOrd="0" presId="urn:microsoft.com/office/officeart/2005/8/layout/lProcess1"/>
    <dgm:cxn modelId="{C70096A7-F7C1-445D-8439-1DB50981BE26}" type="presParOf" srcId="{0B2DB950-6871-4822-9586-0FD069D8DC2B}" destId="{AF05BCBD-D303-441E-948F-68E97F401E10}" srcOrd="2" destOrd="0" presId="urn:microsoft.com/office/officeart/2005/8/layout/lProcess1"/>
    <dgm:cxn modelId="{A0D5F0D4-3982-47C7-898B-C63646F0BCF5}" type="presParOf" srcId="{AF05BCBD-D303-441E-948F-68E97F401E10}" destId="{CCC26591-96DC-4F0F-9EE3-C212839C4948}" srcOrd="0" destOrd="0" presId="urn:microsoft.com/office/officeart/2005/8/layout/lProcess1"/>
    <dgm:cxn modelId="{A6ED22F6-A6EF-4998-B3B1-B89D745C659F}" type="presParOf" srcId="{AF05BCBD-D303-441E-948F-68E97F401E10}" destId="{DB997C15-8F4E-45CB-BD60-712FC3B1171D}" srcOrd="1" destOrd="0" presId="urn:microsoft.com/office/officeart/2005/8/layout/lProcess1"/>
    <dgm:cxn modelId="{FCEE51CE-6D71-46FD-9C39-72E0D48FF80F}" type="presParOf" srcId="{AF05BCBD-D303-441E-948F-68E97F401E10}" destId="{533AE990-D09C-49D2-A239-997778F619B6}" srcOrd="2" destOrd="0" presId="urn:microsoft.com/office/officeart/2005/8/layout/lProcess1"/>
    <dgm:cxn modelId="{6AB91F76-3109-4940-8401-044448F5E97E}" type="presParOf" srcId="{AF05BCBD-D303-441E-948F-68E97F401E10}" destId="{05D1F20F-20A2-456F-BEA9-9AD5B0417ABC}" srcOrd="3" destOrd="0" presId="urn:microsoft.com/office/officeart/2005/8/layout/lProcess1"/>
    <dgm:cxn modelId="{EAF0498D-B903-431A-8D4B-9FCEBF3A2DE3}" type="presParOf" srcId="{AF05BCBD-D303-441E-948F-68E97F401E10}" destId="{C4E0221B-2004-4F4F-99B0-265D03397154}" srcOrd="4" destOrd="0" presId="urn:microsoft.com/office/officeart/2005/8/layout/lProcess1"/>
    <dgm:cxn modelId="{332E07E6-A2E1-49A4-990B-415F431C6A4F}" type="presParOf" srcId="{AF05BCBD-D303-441E-948F-68E97F401E10}" destId="{69D052C9-1120-4F04-8FD0-8E55CF03E482}" srcOrd="5" destOrd="0" presId="urn:microsoft.com/office/officeart/2005/8/layout/lProcess1"/>
    <dgm:cxn modelId="{E9226208-C598-4576-9E2A-A26234AA07C3}" type="presParOf" srcId="{AF05BCBD-D303-441E-948F-68E97F401E10}" destId="{16B018A3-A582-4886-9B24-4F1C8F89C7F8}" srcOrd="6"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110363-12D4-42AF-A3CF-632C7DD5969F}">
      <dsp:nvSpPr>
        <dsp:cNvPr id="0" name=""/>
        <dsp:cNvSpPr/>
      </dsp:nvSpPr>
      <dsp:spPr>
        <a:xfrm>
          <a:off x="-7675063" y="-1172760"/>
          <a:ext cx="9132498" cy="9132498"/>
        </a:xfrm>
        <a:prstGeom prst="blockArc">
          <a:avLst>
            <a:gd name="adj1" fmla="val 18900000"/>
            <a:gd name="adj2" fmla="val 2700000"/>
            <a:gd name="adj3" fmla="val 237"/>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2DF9EE-44D4-48DA-A678-BED5B6B03182}">
      <dsp:nvSpPr>
        <dsp:cNvPr id="0" name=""/>
        <dsp:cNvSpPr/>
      </dsp:nvSpPr>
      <dsp:spPr>
        <a:xfrm>
          <a:off x="636157" y="424050"/>
          <a:ext cx="8925539" cy="8486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3611" tIns="45720" rIns="45720" bIns="45720" numCol="1" spcCol="1270" anchor="ctr" anchorCtr="0">
          <a:noAutofit/>
        </a:bodyPr>
        <a:lstStyle/>
        <a:p>
          <a:pPr marL="0" lvl="0" indent="0" algn="l" defTabSz="800100">
            <a:lnSpc>
              <a:spcPct val="90000"/>
            </a:lnSpc>
            <a:spcBef>
              <a:spcPct val="0"/>
            </a:spcBef>
            <a:spcAft>
              <a:spcPct val="35000"/>
            </a:spcAft>
            <a:buNone/>
          </a:pPr>
          <a:r>
            <a:rPr lang="it-IT" sz="1800" kern="1200" dirty="0"/>
            <a:t>Promuovere la mobilità dello staff e degli alunni verso i paesi stranieri gemellati</a:t>
          </a:r>
        </a:p>
      </dsp:txBody>
      <dsp:txXfrm>
        <a:off x="636157" y="424050"/>
        <a:ext cx="8925539" cy="848643"/>
      </dsp:txXfrm>
    </dsp:sp>
    <dsp:sp modelId="{A9626586-56A3-40C5-88FA-ACCABE76CFDC}">
      <dsp:nvSpPr>
        <dsp:cNvPr id="0" name=""/>
        <dsp:cNvSpPr/>
      </dsp:nvSpPr>
      <dsp:spPr>
        <a:xfrm>
          <a:off x="105755" y="317969"/>
          <a:ext cx="1060804" cy="1060804"/>
        </a:xfrm>
        <a:prstGeom prst="ellipse">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7617A0D-C736-450E-94D9-3ED3B1AC18D2}">
      <dsp:nvSpPr>
        <dsp:cNvPr id="0" name=""/>
        <dsp:cNvSpPr/>
      </dsp:nvSpPr>
      <dsp:spPr>
        <a:xfrm>
          <a:off x="1244271" y="1696608"/>
          <a:ext cx="8317426" cy="8486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3611" tIns="45720" rIns="45720" bIns="45720" numCol="1" spcCol="1270" anchor="ctr" anchorCtr="0">
          <a:noAutofit/>
        </a:bodyPr>
        <a:lstStyle/>
        <a:p>
          <a:pPr marL="0" lvl="0" indent="0" algn="l" defTabSz="800100">
            <a:lnSpc>
              <a:spcPct val="90000"/>
            </a:lnSpc>
            <a:spcBef>
              <a:spcPct val="0"/>
            </a:spcBef>
            <a:spcAft>
              <a:spcPct val="35000"/>
            </a:spcAft>
            <a:buNone/>
          </a:pPr>
          <a:r>
            <a:rPr lang="it-IT" sz="1800" kern="1200" dirty="0"/>
            <a:t>Migliorare il livello di competenze LA2 Inglese</a:t>
          </a:r>
        </a:p>
      </dsp:txBody>
      <dsp:txXfrm>
        <a:off x="1244271" y="1696608"/>
        <a:ext cx="8317426" cy="848643"/>
      </dsp:txXfrm>
    </dsp:sp>
    <dsp:sp modelId="{C1C03422-802D-42F5-A1F9-86BA9E4204C8}">
      <dsp:nvSpPr>
        <dsp:cNvPr id="0" name=""/>
        <dsp:cNvSpPr/>
      </dsp:nvSpPr>
      <dsp:spPr>
        <a:xfrm>
          <a:off x="713868" y="1590528"/>
          <a:ext cx="1060804" cy="1060804"/>
        </a:xfrm>
        <a:prstGeom prst="ellipse">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0B6142-E36E-43B0-97DC-C5BE7B2C6F2C}">
      <dsp:nvSpPr>
        <dsp:cNvPr id="0" name=""/>
        <dsp:cNvSpPr/>
      </dsp:nvSpPr>
      <dsp:spPr>
        <a:xfrm>
          <a:off x="1430913" y="2969167"/>
          <a:ext cx="8130784" cy="8486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3611" tIns="45720" rIns="45720" bIns="45720" numCol="1" spcCol="1270" anchor="ctr" anchorCtr="0">
          <a:noAutofit/>
        </a:bodyPr>
        <a:lstStyle/>
        <a:p>
          <a:pPr marL="0" lvl="0" indent="0" algn="l" defTabSz="800100">
            <a:lnSpc>
              <a:spcPct val="90000"/>
            </a:lnSpc>
            <a:spcBef>
              <a:spcPct val="0"/>
            </a:spcBef>
            <a:spcAft>
              <a:spcPct val="35000"/>
            </a:spcAft>
            <a:buNone/>
          </a:pPr>
          <a:r>
            <a:rPr lang="it-IT" sz="1800" kern="1200" dirty="0"/>
            <a:t>Potenziare l’alfabetizzazione digitale</a:t>
          </a:r>
        </a:p>
      </dsp:txBody>
      <dsp:txXfrm>
        <a:off x="1430913" y="2969167"/>
        <a:ext cx="8130784" cy="848643"/>
      </dsp:txXfrm>
    </dsp:sp>
    <dsp:sp modelId="{CEAB31FF-B607-4B62-9835-1520F8D84568}">
      <dsp:nvSpPr>
        <dsp:cNvPr id="0" name=""/>
        <dsp:cNvSpPr/>
      </dsp:nvSpPr>
      <dsp:spPr>
        <a:xfrm>
          <a:off x="900510" y="2863086"/>
          <a:ext cx="1060804" cy="1060804"/>
        </a:xfrm>
        <a:prstGeom prst="ellipse">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675E7DB-616B-441D-92A9-2CE3B4FCC830}">
      <dsp:nvSpPr>
        <dsp:cNvPr id="0" name=""/>
        <dsp:cNvSpPr/>
      </dsp:nvSpPr>
      <dsp:spPr>
        <a:xfrm>
          <a:off x="1244271" y="4241725"/>
          <a:ext cx="8317426" cy="8486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3611" tIns="45720" rIns="45720" bIns="45720" numCol="1" spcCol="1270" anchor="ctr" anchorCtr="0">
          <a:noAutofit/>
        </a:bodyPr>
        <a:lstStyle/>
        <a:p>
          <a:pPr marL="0" lvl="0" indent="0" algn="l" defTabSz="800100">
            <a:lnSpc>
              <a:spcPct val="90000"/>
            </a:lnSpc>
            <a:spcBef>
              <a:spcPct val="0"/>
            </a:spcBef>
            <a:spcAft>
              <a:spcPct val="35000"/>
            </a:spcAft>
            <a:buNone/>
          </a:pPr>
          <a:r>
            <a:rPr lang="it-IT" sz="1800" kern="1200" dirty="0"/>
            <a:t>Promuovere la consapevolezza alimentare in termini di dieta sana ed equilibrata, a base di alimenti biologici, prodotti e consumati a KM ZERO</a:t>
          </a:r>
        </a:p>
      </dsp:txBody>
      <dsp:txXfrm>
        <a:off x="1244271" y="4241725"/>
        <a:ext cx="8317426" cy="848643"/>
      </dsp:txXfrm>
    </dsp:sp>
    <dsp:sp modelId="{BE4E6E9C-50B4-4FDA-8F53-3F13E49A6736}">
      <dsp:nvSpPr>
        <dsp:cNvPr id="0" name=""/>
        <dsp:cNvSpPr/>
      </dsp:nvSpPr>
      <dsp:spPr>
        <a:xfrm>
          <a:off x="713868" y="4135645"/>
          <a:ext cx="1060804" cy="1060804"/>
        </a:xfrm>
        <a:prstGeom prst="ellipse">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28BC26-3A34-4A35-BC3D-7D395DAF67BA}">
      <dsp:nvSpPr>
        <dsp:cNvPr id="0" name=""/>
        <dsp:cNvSpPr/>
      </dsp:nvSpPr>
      <dsp:spPr>
        <a:xfrm>
          <a:off x="636157" y="5514283"/>
          <a:ext cx="8925539" cy="8486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73611" tIns="45720" rIns="45720" bIns="45720" numCol="1" spcCol="1270" anchor="ctr" anchorCtr="0">
          <a:noAutofit/>
        </a:bodyPr>
        <a:lstStyle/>
        <a:p>
          <a:pPr marL="0" lvl="0" indent="0" algn="just" defTabSz="800100">
            <a:lnSpc>
              <a:spcPct val="90000"/>
            </a:lnSpc>
            <a:spcBef>
              <a:spcPct val="0"/>
            </a:spcBef>
            <a:spcAft>
              <a:spcPct val="35000"/>
            </a:spcAft>
            <a:buNone/>
          </a:pPr>
          <a:r>
            <a:rPr lang="it-IT" sz="1800" kern="1200" dirty="0"/>
            <a:t>Promuovere l’alfabetizzazione culturale del patrimonio locale agro-alimentare e artistico attraverso la mappatura di piccoli produttori locali e aziende,  che si aprono alla U.E. diventando  globali</a:t>
          </a:r>
        </a:p>
      </dsp:txBody>
      <dsp:txXfrm>
        <a:off x="636157" y="5514283"/>
        <a:ext cx="8925539" cy="848643"/>
      </dsp:txXfrm>
    </dsp:sp>
    <dsp:sp modelId="{5BA58B09-DB0D-4229-89B8-1D6F51104AD4}">
      <dsp:nvSpPr>
        <dsp:cNvPr id="0" name=""/>
        <dsp:cNvSpPr/>
      </dsp:nvSpPr>
      <dsp:spPr>
        <a:xfrm>
          <a:off x="105755" y="5408203"/>
          <a:ext cx="1060804" cy="1060804"/>
        </a:xfrm>
        <a:prstGeom prst="ellipse">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008DDA-609C-44AF-9B26-6579741BC24A}">
      <dsp:nvSpPr>
        <dsp:cNvPr id="0" name=""/>
        <dsp:cNvSpPr/>
      </dsp:nvSpPr>
      <dsp:spPr>
        <a:xfrm>
          <a:off x="284313" y="376"/>
          <a:ext cx="5431482" cy="13578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it-IT" sz="3500" kern="1200" dirty="0" err="1"/>
            <a:t>Mobilita’</a:t>
          </a:r>
          <a:r>
            <a:rPr lang="it-IT" sz="3500" kern="1200" dirty="0"/>
            <a:t> docenti – 5 giorni</a:t>
          </a:r>
        </a:p>
        <a:p>
          <a:pPr marL="0" lvl="0" indent="0" algn="ctr" defTabSz="1555750">
            <a:lnSpc>
              <a:spcPct val="90000"/>
            </a:lnSpc>
            <a:spcBef>
              <a:spcPct val="0"/>
            </a:spcBef>
            <a:spcAft>
              <a:spcPct val="35000"/>
            </a:spcAft>
            <a:buNone/>
          </a:pPr>
          <a:r>
            <a:rPr lang="it-IT" sz="3500" kern="1200" dirty="0"/>
            <a:t>2 docenti</a:t>
          </a:r>
        </a:p>
      </dsp:txBody>
      <dsp:txXfrm>
        <a:off x="324084" y="40147"/>
        <a:ext cx="5351940" cy="1278328"/>
      </dsp:txXfrm>
    </dsp:sp>
    <dsp:sp modelId="{27727825-377D-4B61-9F94-BA7DA5FED67E}">
      <dsp:nvSpPr>
        <dsp:cNvPr id="0" name=""/>
        <dsp:cNvSpPr/>
      </dsp:nvSpPr>
      <dsp:spPr>
        <a:xfrm rot="5400000">
          <a:off x="2881241" y="1477061"/>
          <a:ext cx="237627" cy="23762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1761C8-214D-4984-8CBC-969C9FFE066E}">
      <dsp:nvSpPr>
        <dsp:cNvPr id="0" name=""/>
        <dsp:cNvSpPr/>
      </dsp:nvSpPr>
      <dsp:spPr>
        <a:xfrm>
          <a:off x="284313" y="1833502"/>
          <a:ext cx="5431482" cy="135787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b="1" kern="1200" dirty="0"/>
            <a:t>…….. Ottobre  in Italia</a:t>
          </a:r>
        </a:p>
        <a:p>
          <a:pPr marL="0" lvl="0" indent="0" algn="ctr" defTabSz="1022350">
            <a:lnSpc>
              <a:spcPct val="90000"/>
            </a:lnSpc>
            <a:spcBef>
              <a:spcPct val="0"/>
            </a:spcBef>
            <a:spcAft>
              <a:spcPct val="35000"/>
            </a:spcAft>
            <a:buNone/>
          </a:pPr>
          <a:r>
            <a:rPr lang="it-IT" sz="2300" kern="1200" dirty="0"/>
            <a:t> 2 Cechi </a:t>
          </a:r>
        </a:p>
      </dsp:txBody>
      <dsp:txXfrm>
        <a:off x="324084" y="1873273"/>
        <a:ext cx="5351940" cy="1278328"/>
      </dsp:txXfrm>
    </dsp:sp>
    <dsp:sp modelId="{C887FDFF-7982-47BD-8898-100D8503CE2B}">
      <dsp:nvSpPr>
        <dsp:cNvPr id="0" name=""/>
        <dsp:cNvSpPr/>
      </dsp:nvSpPr>
      <dsp:spPr>
        <a:xfrm rot="5400000">
          <a:off x="2881241" y="3310186"/>
          <a:ext cx="237627" cy="23762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522EB1-D66A-453B-82B3-DDCB6FF0380B}">
      <dsp:nvSpPr>
        <dsp:cNvPr id="0" name=""/>
        <dsp:cNvSpPr/>
      </dsp:nvSpPr>
      <dsp:spPr>
        <a:xfrm>
          <a:off x="284313" y="3666627"/>
          <a:ext cx="5431482" cy="135787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b="1" kern="1200" dirty="0"/>
            <a:t>…………… Aprile  Repubblica Ceca</a:t>
          </a:r>
        </a:p>
        <a:p>
          <a:pPr marL="0" lvl="0" indent="0" algn="ctr" defTabSz="1022350">
            <a:lnSpc>
              <a:spcPct val="90000"/>
            </a:lnSpc>
            <a:spcBef>
              <a:spcPct val="0"/>
            </a:spcBef>
            <a:spcAft>
              <a:spcPct val="35000"/>
            </a:spcAft>
            <a:buNone/>
          </a:pPr>
          <a:r>
            <a:rPr lang="it-IT" sz="2300" b="0" kern="1200" dirty="0"/>
            <a:t>2 docenti italiani</a:t>
          </a:r>
        </a:p>
      </dsp:txBody>
      <dsp:txXfrm>
        <a:off x="324084" y="3706398"/>
        <a:ext cx="5351940" cy="1278328"/>
      </dsp:txXfrm>
    </dsp:sp>
    <dsp:sp modelId="{8915C274-590E-46D6-B851-F1E10C830FEC}">
      <dsp:nvSpPr>
        <dsp:cNvPr id="0" name=""/>
        <dsp:cNvSpPr/>
      </dsp:nvSpPr>
      <dsp:spPr>
        <a:xfrm rot="5400000">
          <a:off x="2881241" y="5143311"/>
          <a:ext cx="237627" cy="23762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0A415C-E1DB-4F41-853B-A1FEB2398805}">
      <dsp:nvSpPr>
        <dsp:cNvPr id="0" name=""/>
        <dsp:cNvSpPr/>
      </dsp:nvSpPr>
      <dsp:spPr>
        <a:xfrm>
          <a:off x="284313" y="5499752"/>
          <a:ext cx="5431482" cy="135787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b="1" kern="1200" dirty="0"/>
            <a:t>……… Novembre  in Portogallo</a:t>
          </a:r>
        </a:p>
        <a:p>
          <a:pPr marL="0" lvl="0" indent="0" algn="ctr" defTabSz="1022350">
            <a:lnSpc>
              <a:spcPct val="90000"/>
            </a:lnSpc>
            <a:spcBef>
              <a:spcPct val="0"/>
            </a:spcBef>
            <a:spcAft>
              <a:spcPct val="35000"/>
            </a:spcAft>
            <a:buNone/>
          </a:pPr>
          <a:r>
            <a:rPr lang="it-IT" sz="2300" kern="1200" dirty="0"/>
            <a:t>2 docenti Italiani e 2  Cechi</a:t>
          </a:r>
        </a:p>
      </dsp:txBody>
      <dsp:txXfrm>
        <a:off x="324084" y="5539523"/>
        <a:ext cx="5351940" cy="1278328"/>
      </dsp:txXfrm>
    </dsp:sp>
    <dsp:sp modelId="{CCC26591-96DC-4F0F-9EE3-C212839C4948}">
      <dsp:nvSpPr>
        <dsp:cNvPr id="0" name=""/>
        <dsp:cNvSpPr/>
      </dsp:nvSpPr>
      <dsp:spPr>
        <a:xfrm>
          <a:off x="6476203" y="376"/>
          <a:ext cx="5431482" cy="13578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it-IT" sz="3500" kern="1200" dirty="0"/>
            <a:t>Mobilità studenti – 7 giorni</a:t>
          </a:r>
        </a:p>
        <a:p>
          <a:pPr marL="0" lvl="0" indent="0" algn="ctr" defTabSz="1555750">
            <a:lnSpc>
              <a:spcPct val="90000"/>
            </a:lnSpc>
            <a:spcBef>
              <a:spcPct val="0"/>
            </a:spcBef>
            <a:spcAft>
              <a:spcPct val="35000"/>
            </a:spcAft>
            <a:buNone/>
          </a:pPr>
          <a:r>
            <a:rPr lang="it-IT" sz="3500" kern="1200" dirty="0"/>
            <a:t>10 studenti </a:t>
          </a:r>
        </a:p>
      </dsp:txBody>
      <dsp:txXfrm>
        <a:off x="6515974" y="40147"/>
        <a:ext cx="5351940" cy="1278328"/>
      </dsp:txXfrm>
    </dsp:sp>
    <dsp:sp modelId="{DB997C15-8F4E-45CB-BD60-712FC3B1171D}">
      <dsp:nvSpPr>
        <dsp:cNvPr id="0" name=""/>
        <dsp:cNvSpPr/>
      </dsp:nvSpPr>
      <dsp:spPr>
        <a:xfrm rot="5400000">
          <a:off x="9073131" y="1477061"/>
          <a:ext cx="237627" cy="23762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3AE990-D09C-49D2-A239-997778F619B6}">
      <dsp:nvSpPr>
        <dsp:cNvPr id="0" name=""/>
        <dsp:cNvSpPr/>
      </dsp:nvSpPr>
      <dsp:spPr>
        <a:xfrm>
          <a:off x="6476203" y="1833502"/>
          <a:ext cx="5431482" cy="135787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b="1" kern="1200" dirty="0"/>
            <a:t>…………………. Settembre  Repubblica Ceca</a:t>
          </a:r>
        </a:p>
        <a:p>
          <a:pPr marL="0" lvl="0" indent="0" algn="ctr" defTabSz="1022350">
            <a:lnSpc>
              <a:spcPct val="90000"/>
            </a:lnSpc>
            <a:spcBef>
              <a:spcPct val="0"/>
            </a:spcBef>
            <a:spcAft>
              <a:spcPct val="35000"/>
            </a:spcAft>
            <a:buNone/>
          </a:pPr>
          <a:r>
            <a:rPr lang="it-IT" sz="2300" kern="1200" dirty="0"/>
            <a:t>10 studenti italiani + 2 docenti</a:t>
          </a:r>
        </a:p>
        <a:p>
          <a:pPr marL="0" lvl="0" indent="0" algn="ctr" defTabSz="1022350">
            <a:lnSpc>
              <a:spcPct val="90000"/>
            </a:lnSpc>
            <a:spcBef>
              <a:spcPct val="0"/>
            </a:spcBef>
            <a:spcAft>
              <a:spcPct val="35000"/>
            </a:spcAft>
            <a:buNone/>
          </a:pPr>
          <a:r>
            <a:rPr lang="it-IT" sz="2300" kern="1200" dirty="0"/>
            <a:t>10 studenti Portoghesi + 2 docenti</a:t>
          </a:r>
        </a:p>
      </dsp:txBody>
      <dsp:txXfrm>
        <a:off x="6515974" y="1873273"/>
        <a:ext cx="5351940" cy="1278328"/>
      </dsp:txXfrm>
    </dsp:sp>
    <dsp:sp modelId="{05D1F20F-20A2-456F-BEA9-9AD5B0417ABC}">
      <dsp:nvSpPr>
        <dsp:cNvPr id="0" name=""/>
        <dsp:cNvSpPr/>
      </dsp:nvSpPr>
      <dsp:spPr>
        <a:xfrm rot="5400000">
          <a:off x="9073131" y="3310186"/>
          <a:ext cx="237627" cy="23762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E0221B-2004-4F4F-99B0-265D03397154}">
      <dsp:nvSpPr>
        <dsp:cNvPr id="0" name=""/>
        <dsp:cNvSpPr/>
      </dsp:nvSpPr>
      <dsp:spPr>
        <a:xfrm>
          <a:off x="6476203" y="3666627"/>
          <a:ext cx="5431482" cy="135787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b="1" kern="1200" dirty="0"/>
            <a:t>………  Maggio   in Portogallo </a:t>
          </a:r>
        </a:p>
        <a:p>
          <a:pPr marL="0" lvl="0" indent="0" algn="ctr" defTabSz="1022350">
            <a:lnSpc>
              <a:spcPct val="90000"/>
            </a:lnSpc>
            <a:spcBef>
              <a:spcPct val="0"/>
            </a:spcBef>
            <a:spcAft>
              <a:spcPct val="35000"/>
            </a:spcAft>
            <a:buNone/>
          </a:pPr>
          <a:r>
            <a:rPr lang="it-IT" sz="2300" kern="1200" dirty="0"/>
            <a:t>10 studenti italiani + 2 docenti</a:t>
          </a:r>
        </a:p>
        <a:p>
          <a:pPr marL="0" lvl="0" indent="0" algn="ctr" defTabSz="1022350">
            <a:lnSpc>
              <a:spcPct val="90000"/>
            </a:lnSpc>
            <a:spcBef>
              <a:spcPct val="0"/>
            </a:spcBef>
            <a:spcAft>
              <a:spcPct val="35000"/>
            </a:spcAft>
            <a:buNone/>
          </a:pPr>
          <a:r>
            <a:rPr lang="it-IT" sz="2300" kern="1200" dirty="0"/>
            <a:t>10 studenti Cechi + 2 docenti</a:t>
          </a:r>
        </a:p>
      </dsp:txBody>
      <dsp:txXfrm>
        <a:off x="6515974" y="3706398"/>
        <a:ext cx="5351940" cy="1278328"/>
      </dsp:txXfrm>
    </dsp:sp>
    <dsp:sp modelId="{69D052C9-1120-4F04-8FD0-8E55CF03E482}">
      <dsp:nvSpPr>
        <dsp:cNvPr id="0" name=""/>
        <dsp:cNvSpPr/>
      </dsp:nvSpPr>
      <dsp:spPr>
        <a:xfrm rot="5400000">
          <a:off x="9073131" y="5143311"/>
          <a:ext cx="237627" cy="23762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B018A3-A582-4886-9B24-4F1C8F89C7F8}">
      <dsp:nvSpPr>
        <dsp:cNvPr id="0" name=""/>
        <dsp:cNvSpPr/>
      </dsp:nvSpPr>
      <dsp:spPr>
        <a:xfrm>
          <a:off x="6476203" y="5499752"/>
          <a:ext cx="5431482" cy="135787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b="1" kern="1200" dirty="0"/>
            <a:t> ………. Luglio  in Italia</a:t>
          </a:r>
        </a:p>
        <a:p>
          <a:pPr marL="0" lvl="0" indent="0" algn="ctr" defTabSz="1022350">
            <a:lnSpc>
              <a:spcPct val="90000"/>
            </a:lnSpc>
            <a:spcBef>
              <a:spcPct val="0"/>
            </a:spcBef>
            <a:spcAft>
              <a:spcPct val="35000"/>
            </a:spcAft>
            <a:buNone/>
          </a:pPr>
          <a:r>
            <a:rPr lang="it-IT" sz="2300" kern="1200" dirty="0"/>
            <a:t>10 studenti Cechi + 2 docenti</a:t>
          </a:r>
        </a:p>
        <a:p>
          <a:pPr marL="0" lvl="0" indent="0" algn="ctr" defTabSz="1022350">
            <a:lnSpc>
              <a:spcPct val="90000"/>
            </a:lnSpc>
            <a:spcBef>
              <a:spcPct val="0"/>
            </a:spcBef>
            <a:spcAft>
              <a:spcPct val="35000"/>
            </a:spcAft>
            <a:buNone/>
          </a:pPr>
          <a:r>
            <a:rPr lang="it-IT" sz="2300" kern="1200" dirty="0"/>
            <a:t>10 studenti Portoghesi + 2 docenti</a:t>
          </a:r>
        </a:p>
      </dsp:txBody>
      <dsp:txXfrm>
        <a:off x="6515974" y="5539523"/>
        <a:ext cx="5351940" cy="127832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A7359F-B7B4-4424-AC97-22BDE5C8315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86663D5-FB6E-4598-B6FA-A61CBD212B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7786A86-F79F-4702-94B6-31546ABC19F6}"/>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5" name="Segnaposto piè di pagina 4">
            <a:extLst>
              <a:ext uri="{FF2B5EF4-FFF2-40B4-BE49-F238E27FC236}">
                <a16:creationId xmlns:a16="http://schemas.microsoft.com/office/drawing/2014/main" id="{A1620148-6841-42C7-B212-72381C1416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6701CC2-D71B-41AE-9298-FA14BEC351ED}"/>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20531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9AB6AD-0023-44FD-B69D-463C56A3177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2077331-5C93-412F-BC0F-EF33E33143D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A6B0CC-9E42-4CB8-80E3-2D7B765CFC62}"/>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5" name="Segnaposto piè di pagina 4">
            <a:extLst>
              <a:ext uri="{FF2B5EF4-FFF2-40B4-BE49-F238E27FC236}">
                <a16:creationId xmlns:a16="http://schemas.microsoft.com/office/drawing/2014/main" id="{A81992B8-F28A-4B2D-B817-21DA31999C3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449C61-88D2-4486-9180-10D3A6227FDB}"/>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21658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DF23759-CCD9-4C9A-8387-910D2B2243A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410A535-20A1-4121-B391-84F265653F9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1DCD288-D955-4792-B9EE-DE28F4CF51B5}"/>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5" name="Segnaposto piè di pagina 4">
            <a:extLst>
              <a:ext uri="{FF2B5EF4-FFF2-40B4-BE49-F238E27FC236}">
                <a16:creationId xmlns:a16="http://schemas.microsoft.com/office/drawing/2014/main" id="{164972C6-5870-4B1B-849A-7ED97A7D1E7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FF417B8-E7C6-4A60-B481-C024BAE06F90}"/>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52711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2F557B-5B09-49EA-A167-BF5F7DA6BA8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A8CF1C2-FE20-4C96-960B-49A98ACDA63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531D344-8355-437A-BB31-DE68D1FF99EC}"/>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5" name="Segnaposto piè di pagina 4">
            <a:extLst>
              <a:ext uri="{FF2B5EF4-FFF2-40B4-BE49-F238E27FC236}">
                <a16:creationId xmlns:a16="http://schemas.microsoft.com/office/drawing/2014/main" id="{941D7204-F8A2-4EFA-A689-71CAC535265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C111C2C-C9D5-490B-A4D2-17FABFC7EB7C}"/>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337650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90C93E-0360-4E56-B94E-0D42E24D116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FD4D778-239C-4156-B053-410501FBBB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1D3FE2B-A256-47CF-B053-CCD5BE644756}"/>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5" name="Segnaposto piè di pagina 4">
            <a:extLst>
              <a:ext uri="{FF2B5EF4-FFF2-40B4-BE49-F238E27FC236}">
                <a16:creationId xmlns:a16="http://schemas.microsoft.com/office/drawing/2014/main" id="{3E1A591C-4F31-4F36-8CB4-59BC6EFA742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6F0A59D-278F-42DD-B6A6-AF524E3D3F83}"/>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1361937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59EE14-7EFA-4C8E-8105-4E22838D83E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8A8226B-48FD-4654-88ED-D84F03BF89B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1E2CDA9-BDDA-441D-89E6-A33716ECFA3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C5ACA46-FD93-48D1-B19E-9A0131A4EFF5}"/>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6" name="Segnaposto piè di pagina 5">
            <a:extLst>
              <a:ext uri="{FF2B5EF4-FFF2-40B4-BE49-F238E27FC236}">
                <a16:creationId xmlns:a16="http://schemas.microsoft.com/office/drawing/2014/main" id="{35612B3C-DFA5-424A-86B9-FDF01961FA3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F88BA10-2263-48F7-BEAC-31A77F653D0B}"/>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5000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84B016-75D2-4303-910F-AC2C54D7F9B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8C6B06A-5FC1-4561-8588-EE0B12BA04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29A0FEA-5955-4218-B62E-9F18DEF728A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C9660E4-3575-4DEF-8EA7-43EA23EDA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6C53EEA-1948-4F07-8DF7-034AE15FB33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CD5DFFD-DFEB-4239-B524-FFE36EFA10A7}"/>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8" name="Segnaposto piè di pagina 7">
            <a:extLst>
              <a:ext uri="{FF2B5EF4-FFF2-40B4-BE49-F238E27FC236}">
                <a16:creationId xmlns:a16="http://schemas.microsoft.com/office/drawing/2014/main" id="{4A9297BA-2647-4139-A78A-D208317090E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4D5FF41-D0B5-4697-9C61-CA6ABBA629CA}"/>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160543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E9F037-FCE3-4CD8-B839-0C0FB8EC954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2DDB4CE-D0C4-4E71-8920-0BB6272DEE0F}"/>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4" name="Segnaposto piè di pagina 3">
            <a:extLst>
              <a:ext uri="{FF2B5EF4-FFF2-40B4-BE49-F238E27FC236}">
                <a16:creationId xmlns:a16="http://schemas.microsoft.com/office/drawing/2014/main" id="{FE839CA1-CD24-4BE5-8592-E878B8C71DB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2F04E0B-D30A-45C5-96FA-0BCCA8EB49E3}"/>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853319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67F1A8A-833C-4119-8004-6AC96A7C2371}"/>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3" name="Segnaposto piè di pagina 2">
            <a:extLst>
              <a:ext uri="{FF2B5EF4-FFF2-40B4-BE49-F238E27FC236}">
                <a16:creationId xmlns:a16="http://schemas.microsoft.com/office/drawing/2014/main" id="{FD908D6E-33B8-4C15-9202-788FC21AE4E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07BC3CA-EBF1-4C76-AB2B-7889E0304056}"/>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407583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988866-9D75-4DB1-9DCD-D9C13DB4049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067E713-1506-4F7E-AF55-6CA7ED90C4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3D853D1-914E-4D15-AFF9-80D8517ABB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F1C28FF-B9B7-4101-9804-25BD4632FC52}"/>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6" name="Segnaposto piè di pagina 5">
            <a:extLst>
              <a:ext uri="{FF2B5EF4-FFF2-40B4-BE49-F238E27FC236}">
                <a16:creationId xmlns:a16="http://schemas.microsoft.com/office/drawing/2014/main" id="{FBDC9FB5-9EC1-4468-B87F-F50C79CA360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54EBF0E-56FD-4FA7-B869-936B2275AE79}"/>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196281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CC2D27-C145-4622-A318-941AED996EC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4CA3F54-95EE-48F7-8089-5F33090D2E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C7CFEB1-721E-40FA-B8AD-977BFB5B0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AC2AF8A-73A9-4415-A4A1-A8DF2FAA8143}"/>
              </a:ext>
            </a:extLst>
          </p:cNvPr>
          <p:cNvSpPr>
            <a:spLocks noGrp="1"/>
          </p:cNvSpPr>
          <p:nvPr>
            <p:ph type="dt" sz="half" idx="10"/>
          </p:nvPr>
        </p:nvSpPr>
        <p:spPr/>
        <p:txBody>
          <a:bodyPr/>
          <a:lstStyle/>
          <a:p>
            <a:fld id="{60331617-372D-474F-9F69-E587C1BE55B9}" type="datetimeFigureOut">
              <a:rPr lang="it-IT" smtClean="0"/>
              <a:t>17/12/2021</a:t>
            </a:fld>
            <a:endParaRPr lang="it-IT"/>
          </a:p>
        </p:txBody>
      </p:sp>
      <p:sp>
        <p:nvSpPr>
          <p:cNvPr id="6" name="Segnaposto piè di pagina 5">
            <a:extLst>
              <a:ext uri="{FF2B5EF4-FFF2-40B4-BE49-F238E27FC236}">
                <a16:creationId xmlns:a16="http://schemas.microsoft.com/office/drawing/2014/main" id="{5F2DE207-2F1F-44E6-A370-18FB71992A0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6532D75-72AE-4196-A4D9-71E750DE3DD9}"/>
              </a:ext>
            </a:extLst>
          </p:cNvPr>
          <p:cNvSpPr>
            <a:spLocks noGrp="1"/>
          </p:cNvSpPr>
          <p:nvPr>
            <p:ph type="sldNum" sz="quarter" idx="12"/>
          </p:nvPr>
        </p:nvSpPr>
        <p:spPr/>
        <p:txBody>
          <a:bodyPr/>
          <a:lstStyle/>
          <a:p>
            <a:fld id="{3BC4F9A7-9C58-498D-944A-E3C4561AA7A0}" type="slidenum">
              <a:rPr lang="it-IT" smtClean="0"/>
              <a:t>‹N›</a:t>
            </a:fld>
            <a:endParaRPr lang="it-IT"/>
          </a:p>
        </p:txBody>
      </p:sp>
    </p:spTree>
    <p:extLst>
      <p:ext uri="{BB962C8B-B14F-4D97-AF65-F5344CB8AC3E}">
        <p14:creationId xmlns:p14="http://schemas.microsoft.com/office/powerpoint/2010/main" val="4165249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4B64A70-3F53-47D1-A1AD-AF781161F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C442E30-9C7E-4601-84FA-069ADABB11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EA76021-DA26-4F28-BFFA-7A6775EBDB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31617-372D-474F-9F69-E587C1BE55B9}" type="datetimeFigureOut">
              <a:rPr lang="it-IT" smtClean="0"/>
              <a:t>17/12/2021</a:t>
            </a:fld>
            <a:endParaRPr lang="it-IT"/>
          </a:p>
        </p:txBody>
      </p:sp>
      <p:sp>
        <p:nvSpPr>
          <p:cNvPr id="5" name="Segnaposto piè di pagina 4">
            <a:extLst>
              <a:ext uri="{FF2B5EF4-FFF2-40B4-BE49-F238E27FC236}">
                <a16:creationId xmlns:a16="http://schemas.microsoft.com/office/drawing/2014/main" id="{80AEE765-D06C-4461-9ED0-087C41B5AB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2663F31-78DD-4731-AB62-2C0F004434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4F9A7-9C58-498D-944A-E3C4561AA7A0}" type="slidenum">
              <a:rPr lang="it-IT" smtClean="0"/>
              <a:t>‹N›</a:t>
            </a:fld>
            <a:endParaRPr lang="it-IT"/>
          </a:p>
        </p:txBody>
      </p:sp>
    </p:spTree>
    <p:extLst>
      <p:ext uri="{BB962C8B-B14F-4D97-AF65-F5344CB8AC3E}">
        <p14:creationId xmlns:p14="http://schemas.microsoft.com/office/powerpoint/2010/main" val="15769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Arc 16">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9" name="Immagine 8">
            <a:extLst>
              <a:ext uri="{FF2B5EF4-FFF2-40B4-BE49-F238E27FC236}">
                <a16:creationId xmlns:a16="http://schemas.microsoft.com/office/drawing/2014/main" id="{1EB78D4F-5181-4AD8-87FE-65AD184567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424" y="704504"/>
            <a:ext cx="10351152" cy="2957472"/>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10" name="Rettangolo 9">
            <a:extLst>
              <a:ext uri="{FF2B5EF4-FFF2-40B4-BE49-F238E27FC236}">
                <a16:creationId xmlns:a16="http://schemas.microsoft.com/office/drawing/2014/main" id="{E9BA90F2-C7C8-400A-98C6-D8AB874D222A}"/>
              </a:ext>
            </a:extLst>
          </p:cNvPr>
          <p:cNvSpPr/>
          <p:nvPr/>
        </p:nvSpPr>
        <p:spPr>
          <a:xfrm>
            <a:off x="8460267" y="1547788"/>
            <a:ext cx="2364751" cy="2216512"/>
          </a:xfrm>
          <a:prstGeom prst="rect">
            <a:avLst/>
          </a:prstGeom>
        </p:spPr>
        <p:txBody>
          <a:bodyPr vert="horz" lIns="91440" tIns="45720" rIns="91440" bIns="45720" rtlCol="0">
            <a:normAutofit/>
          </a:bodyPr>
          <a:lstStyle/>
          <a:p>
            <a:pPr>
              <a:lnSpc>
                <a:spcPct val="90000"/>
              </a:lnSpc>
              <a:spcAft>
                <a:spcPts val="600"/>
              </a:spcAft>
            </a:pPr>
            <a:r>
              <a:rPr lang="en-US"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KA122</a:t>
            </a:r>
          </a:p>
        </p:txBody>
      </p:sp>
      <p:pic>
        <p:nvPicPr>
          <p:cNvPr id="8" name="Immagine 7">
            <a:extLst>
              <a:ext uri="{FF2B5EF4-FFF2-40B4-BE49-F238E27FC236}">
                <a16:creationId xmlns:a16="http://schemas.microsoft.com/office/drawing/2014/main" id="{8D4870B9-63F5-4619-94C3-162A3DF781AF}"/>
              </a:ext>
            </a:extLst>
          </p:cNvPr>
          <p:cNvPicPr>
            <a:picLocks noChangeAspect="1"/>
          </p:cNvPicPr>
          <p:nvPr/>
        </p:nvPicPr>
        <p:blipFill>
          <a:blip r:embed="rId3"/>
          <a:stretch>
            <a:fillRect/>
          </a:stretch>
        </p:blipFill>
        <p:spPr>
          <a:xfrm>
            <a:off x="3704868" y="3095247"/>
            <a:ext cx="7946882" cy="2383743"/>
          </a:xfrm>
          <a:prstGeom prst="rect">
            <a:avLst/>
          </a:prstGeom>
        </p:spPr>
      </p:pic>
      <p:sp>
        <p:nvSpPr>
          <p:cNvPr id="11" name="Rettangolo 10">
            <a:extLst>
              <a:ext uri="{FF2B5EF4-FFF2-40B4-BE49-F238E27FC236}">
                <a16:creationId xmlns:a16="http://schemas.microsoft.com/office/drawing/2014/main" id="{84D46EAD-DDB2-4380-B56F-913EF20E36D5}"/>
              </a:ext>
            </a:extLst>
          </p:cNvPr>
          <p:cNvSpPr/>
          <p:nvPr/>
        </p:nvSpPr>
        <p:spPr>
          <a:xfrm>
            <a:off x="4302418" y="3189918"/>
            <a:ext cx="6474849" cy="523220"/>
          </a:xfrm>
          <a:prstGeom prst="rect">
            <a:avLst/>
          </a:prstGeom>
          <a:noFill/>
        </p:spPr>
        <p:txBody>
          <a:bodyPr wrap="none" lIns="91440" tIns="45720" rIns="91440" bIns="45720">
            <a:spAutoFit/>
          </a:bodyPr>
          <a:lstStyle/>
          <a:p>
            <a:pPr algn="ctr"/>
            <a:r>
              <a:rPr lang="it-IT"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ITALIA – REPUBBLICA CECA - PORTOGALLO</a:t>
            </a:r>
          </a:p>
        </p:txBody>
      </p:sp>
    </p:spTree>
    <p:extLst>
      <p:ext uri="{BB962C8B-B14F-4D97-AF65-F5344CB8AC3E}">
        <p14:creationId xmlns:p14="http://schemas.microsoft.com/office/powerpoint/2010/main" val="1376438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3161EBD-883F-4AA4-913C-06066636F211}"/>
              </a:ext>
            </a:extLst>
          </p:cNvPr>
          <p:cNvSpPr txBox="1"/>
          <p:nvPr/>
        </p:nvSpPr>
        <p:spPr>
          <a:xfrm>
            <a:off x="155883" y="272370"/>
            <a:ext cx="11674136" cy="6186309"/>
          </a:xfrm>
          <a:prstGeom prst="rect">
            <a:avLst/>
          </a:prstGeom>
          <a:noFill/>
        </p:spPr>
        <p:txBody>
          <a:bodyPr wrap="square">
            <a:spAutoFit/>
          </a:bodyPr>
          <a:lstStyle/>
          <a:p>
            <a:r>
              <a:rPr lang="en-US" b="1" dirty="0">
                <a:solidFill>
                  <a:srgbClr val="00B0F0"/>
                </a:solidFill>
              </a:rPr>
              <a:t>OBIETTIVO 4</a:t>
            </a:r>
          </a:p>
          <a:p>
            <a:r>
              <a:rPr lang="en-US" dirty="0"/>
              <a:t>                     </a:t>
            </a:r>
            <a:r>
              <a:rPr lang="it-IT" dirty="0"/>
              <a:t>Promuovere la consapevolezza alimentare in termini di dieta sana ed equilibrata, a base di alimenti biologici, prodotti e consumati a Km ZERO</a:t>
            </a:r>
          </a:p>
          <a:p>
            <a:endParaRPr lang="en-US" dirty="0"/>
          </a:p>
          <a:p>
            <a:pPr algn="just"/>
            <a:r>
              <a:rPr lang="en-US" b="1" dirty="0">
                <a:solidFill>
                  <a:srgbClr val="00B0F0"/>
                </a:solidFill>
              </a:rPr>
              <a:t>COME</a:t>
            </a:r>
          </a:p>
          <a:p>
            <a:pPr marL="342900" indent="-342900" algn="just">
              <a:buFont typeface="Wingdings" panose="05000000000000000000" pitchFamily="2" charset="2"/>
              <a:buChar char="ü"/>
            </a:pPr>
            <a:r>
              <a:rPr lang="en-US" dirty="0" err="1"/>
              <a:t>creando</a:t>
            </a:r>
            <a:r>
              <a:rPr lang="en-US" dirty="0"/>
              <a:t> </a:t>
            </a:r>
            <a:r>
              <a:rPr lang="en-US" dirty="0" err="1"/>
              <a:t>percorsi</a:t>
            </a:r>
            <a:r>
              <a:rPr lang="en-US" dirty="0"/>
              <a:t>  di </a:t>
            </a:r>
            <a:r>
              <a:rPr lang="en-US" dirty="0" err="1"/>
              <a:t>educazione</a:t>
            </a:r>
            <a:r>
              <a:rPr lang="en-US" dirty="0"/>
              <a:t> </a:t>
            </a:r>
            <a:r>
              <a:rPr lang="en-US" dirty="0" err="1"/>
              <a:t>alimentare</a:t>
            </a:r>
            <a:r>
              <a:rPr lang="en-US" dirty="0"/>
              <a:t> </a:t>
            </a:r>
            <a:r>
              <a:rPr lang="en-US" dirty="0" err="1"/>
              <a:t>sana</a:t>
            </a:r>
            <a:r>
              <a:rPr lang="en-US" dirty="0"/>
              <a:t> e </a:t>
            </a:r>
            <a:r>
              <a:rPr lang="en-US" dirty="0" err="1"/>
              <a:t>salutare</a:t>
            </a:r>
            <a:endParaRPr lang="en-US" dirty="0"/>
          </a:p>
          <a:p>
            <a:pPr marL="342900" indent="-342900" algn="just">
              <a:buFont typeface="Wingdings" panose="05000000000000000000" pitchFamily="2" charset="2"/>
              <a:buChar char="ü"/>
            </a:pPr>
            <a:r>
              <a:rPr lang="en-US" dirty="0" err="1"/>
              <a:t>finalizzati</a:t>
            </a:r>
            <a:r>
              <a:rPr lang="en-US" dirty="0"/>
              <a:t> a </a:t>
            </a:r>
            <a:r>
              <a:rPr lang="en-US" dirty="0" err="1"/>
              <a:t>spostare</a:t>
            </a:r>
            <a:r>
              <a:rPr lang="en-US" dirty="0"/>
              <a:t> </a:t>
            </a:r>
            <a:r>
              <a:rPr lang="en-US" dirty="0" err="1"/>
              <a:t>l’attenzione</a:t>
            </a:r>
            <a:r>
              <a:rPr lang="en-US" dirty="0"/>
              <a:t> verso </a:t>
            </a:r>
            <a:r>
              <a:rPr lang="it-IT" dirty="0"/>
              <a:t>la produzione alimentare locale, prodotti biologici e vita all'aria aperta,</a:t>
            </a:r>
          </a:p>
          <a:p>
            <a:pPr marL="342900" indent="-342900" algn="just">
              <a:buFont typeface="Wingdings" panose="05000000000000000000" pitchFamily="2" charset="2"/>
              <a:buChar char="ü"/>
            </a:pPr>
            <a:r>
              <a:rPr lang="it-IT" dirty="0"/>
              <a:t>funzionali all’acquisizione di migliori abitudini alimentari, contro gli stili di vita sedentaria e l’alimentazione fast and</a:t>
            </a:r>
          </a:p>
          <a:p>
            <a:pPr algn="just"/>
            <a:r>
              <a:rPr lang="it-IT" dirty="0"/>
              <a:t>      </a:t>
            </a:r>
            <a:r>
              <a:rPr lang="it-IT" dirty="0" err="1"/>
              <a:t>fat</a:t>
            </a:r>
            <a:r>
              <a:rPr lang="it-IT" dirty="0"/>
              <a:t> delle catene fast food.</a:t>
            </a:r>
          </a:p>
          <a:p>
            <a:pPr marL="285750" indent="-285750" algn="just">
              <a:buFont typeface="Wingdings" panose="05000000000000000000" pitchFamily="2" charset="2"/>
              <a:buChar char="ü"/>
            </a:pPr>
            <a:r>
              <a:rPr lang="it-IT" dirty="0"/>
              <a:t>I 2 progetti curriculari – verticali  e  inclusivi in atto nella scuola sono</a:t>
            </a:r>
          </a:p>
          <a:p>
            <a:pPr algn="just"/>
            <a:endParaRPr lang="en-US" dirty="0"/>
          </a:p>
          <a:p>
            <a:pPr marL="342900" indent="-342900" algn="just">
              <a:buAutoNum type="arabicParenR"/>
            </a:pPr>
            <a:r>
              <a:rPr lang="en-US" b="1" dirty="0">
                <a:solidFill>
                  <a:srgbClr val="00B0F0"/>
                </a:solidFill>
              </a:rPr>
              <a:t>A TAVOLA CON MAESTRA NATURA </a:t>
            </a:r>
            <a:r>
              <a:rPr lang="en-US" dirty="0"/>
              <a:t>– Progetto </a:t>
            </a:r>
            <a:r>
              <a:rPr lang="en-US" dirty="0" err="1"/>
              <a:t>inclusivo</a:t>
            </a:r>
            <a:r>
              <a:rPr lang="en-US" dirty="0"/>
              <a:t> e </a:t>
            </a:r>
            <a:r>
              <a:rPr lang="en-US" dirty="0" err="1"/>
              <a:t>verticale</a:t>
            </a:r>
            <a:endParaRPr lang="en-US" dirty="0"/>
          </a:p>
          <a:p>
            <a:pPr marL="342900" indent="-342900" algn="just">
              <a:buAutoNum type="arabicParenR"/>
            </a:pPr>
            <a:r>
              <a:rPr lang="en-US" b="1" dirty="0">
                <a:solidFill>
                  <a:srgbClr val="00B0F0"/>
                </a:solidFill>
              </a:rPr>
              <a:t>Youth for Sustainability and Global Awareness  - </a:t>
            </a:r>
            <a:r>
              <a:rPr lang="en-US" dirty="0" err="1"/>
              <a:t>che</a:t>
            </a:r>
            <a:r>
              <a:rPr lang="en-US" dirty="0"/>
              <a:t> </a:t>
            </a:r>
            <a:r>
              <a:rPr lang="en-US" dirty="0" err="1"/>
              <a:t>coinvolge</a:t>
            </a:r>
            <a:r>
              <a:rPr lang="en-US" dirty="0"/>
              <a:t> </a:t>
            </a:r>
            <a:r>
              <a:rPr lang="en-US" dirty="0" err="1"/>
              <a:t>tutte</a:t>
            </a:r>
            <a:r>
              <a:rPr lang="en-US" dirty="0"/>
              <a:t> le </a:t>
            </a:r>
            <a:r>
              <a:rPr lang="en-US" dirty="0" err="1"/>
              <a:t>terze</a:t>
            </a:r>
            <a:r>
              <a:rPr lang="en-US" dirty="0"/>
              <a:t> ed è </a:t>
            </a:r>
            <a:r>
              <a:rPr lang="en-US" dirty="0" err="1"/>
              <a:t>momento</a:t>
            </a:r>
            <a:r>
              <a:rPr lang="en-US" dirty="0"/>
              <a:t> di </a:t>
            </a:r>
            <a:r>
              <a:rPr lang="en-US" dirty="0" err="1"/>
              <a:t>disseminazione</a:t>
            </a:r>
            <a:r>
              <a:rPr lang="en-US" dirty="0"/>
              <a:t> </a:t>
            </a:r>
            <a:r>
              <a:rPr lang="en-US" dirty="0" err="1"/>
              <a:t>delle</a:t>
            </a:r>
            <a:r>
              <a:rPr lang="en-US" dirty="0"/>
              <a:t> </a:t>
            </a:r>
            <a:r>
              <a:rPr lang="en-US" dirty="0" err="1"/>
              <a:t>buone</a:t>
            </a:r>
            <a:r>
              <a:rPr lang="en-US" dirty="0"/>
              <a:t> </a:t>
            </a:r>
            <a:r>
              <a:rPr lang="en-US" dirty="0" err="1"/>
              <a:t>pratiche</a:t>
            </a:r>
            <a:endParaRPr lang="en-US" dirty="0"/>
          </a:p>
          <a:p>
            <a:pPr marL="342900" indent="-342900" algn="just">
              <a:buAutoNum type="arabicParenR"/>
            </a:pPr>
            <a:endParaRPr lang="en-US" dirty="0"/>
          </a:p>
          <a:p>
            <a:pPr algn="just"/>
            <a:r>
              <a:rPr lang="en-US" b="1" dirty="0">
                <a:solidFill>
                  <a:srgbClr val="00B0F0"/>
                </a:solidFill>
              </a:rPr>
              <a:t>VALUTAZIONE</a:t>
            </a:r>
          </a:p>
          <a:p>
            <a:pPr marL="285750" indent="-285750" algn="just">
              <a:buFont typeface="Wingdings" panose="05000000000000000000" pitchFamily="2" charset="2"/>
              <a:buChar char="ü"/>
            </a:pPr>
            <a:r>
              <a:rPr lang="en-US" dirty="0"/>
              <a:t>  le 3 </a:t>
            </a:r>
            <a:r>
              <a:rPr lang="en-US" dirty="0" err="1"/>
              <a:t>scuole</a:t>
            </a:r>
            <a:r>
              <a:rPr lang="en-US" dirty="0"/>
              <a:t> </a:t>
            </a:r>
            <a:r>
              <a:rPr lang="en-US" dirty="0" err="1"/>
              <a:t>gemellate</a:t>
            </a:r>
            <a:r>
              <a:rPr lang="en-US" dirty="0"/>
              <a:t> </a:t>
            </a:r>
            <a:r>
              <a:rPr lang="en-US" dirty="0" err="1"/>
              <a:t>hanno</a:t>
            </a:r>
            <a:r>
              <a:rPr lang="en-US" dirty="0"/>
              <a:t> </a:t>
            </a:r>
            <a:r>
              <a:rPr lang="en-US" dirty="0" err="1"/>
              <a:t>elaborato</a:t>
            </a:r>
            <a:r>
              <a:rPr lang="en-US" dirty="0"/>
              <a:t> un </a:t>
            </a:r>
            <a:r>
              <a:rPr lang="en-US" dirty="0" err="1"/>
              <a:t>questionario</a:t>
            </a:r>
            <a:r>
              <a:rPr lang="en-US" dirty="0"/>
              <a:t> </a:t>
            </a:r>
            <a:r>
              <a:rPr lang="en-US" dirty="0" err="1"/>
              <a:t>su</a:t>
            </a:r>
            <a:endParaRPr lang="en-US" dirty="0"/>
          </a:p>
          <a:p>
            <a:pPr marL="285750" indent="-285750" algn="just">
              <a:buFont typeface="Wingdings" panose="05000000000000000000" pitchFamily="2" charset="2"/>
              <a:buChar char="ü"/>
            </a:pPr>
            <a:r>
              <a:rPr lang="en-US" dirty="0"/>
              <a:t> stile di vita </a:t>
            </a:r>
            <a:r>
              <a:rPr lang="en-US" dirty="0" err="1"/>
              <a:t>sano</a:t>
            </a:r>
            <a:r>
              <a:rPr lang="en-US" dirty="0"/>
              <a:t> o </a:t>
            </a:r>
            <a:r>
              <a:rPr lang="en-US" dirty="0" err="1"/>
              <a:t>malsano</a:t>
            </a:r>
            <a:endParaRPr lang="en-US" dirty="0"/>
          </a:p>
          <a:p>
            <a:pPr marL="285750" indent="-285750" algn="just">
              <a:buFont typeface="Wingdings" panose="05000000000000000000" pitchFamily="2" charset="2"/>
              <a:buChar char="ü"/>
            </a:pPr>
            <a:r>
              <a:rPr lang="en-US" dirty="0" err="1"/>
              <a:t>alimentazione</a:t>
            </a:r>
            <a:r>
              <a:rPr lang="en-US" dirty="0"/>
              <a:t>  </a:t>
            </a:r>
            <a:r>
              <a:rPr lang="en-US" dirty="0" err="1"/>
              <a:t>equilibrata</a:t>
            </a:r>
            <a:r>
              <a:rPr lang="en-US" dirty="0"/>
              <a:t> e </a:t>
            </a:r>
            <a:r>
              <a:rPr lang="en-US" dirty="0" err="1"/>
              <a:t>salutare</a:t>
            </a:r>
            <a:r>
              <a:rPr lang="en-US" dirty="0"/>
              <a:t>, da </a:t>
            </a:r>
            <a:r>
              <a:rPr lang="en-US" dirty="0" err="1"/>
              <a:t>somministrare</a:t>
            </a:r>
            <a:r>
              <a:rPr lang="en-US" dirty="0"/>
              <a:t> </a:t>
            </a:r>
            <a:r>
              <a:rPr lang="en-US" dirty="0" err="1"/>
              <a:t>agli</a:t>
            </a:r>
            <a:r>
              <a:rPr lang="en-US" dirty="0"/>
              <a:t> </a:t>
            </a:r>
            <a:r>
              <a:rPr lang="en-US" dirty="0" err="1"/>
              <a:t>studenti</a:t>
            </a:r>
            <a:r>
              <a:rPr lang="en-US" dirty="0"/>
              <a:t>, in </a:t>
            </a:r>
            <a:r>
              <a:rPr lang="en-US" dirty="0" err="1"/>
              <a:t>fase</a:t>
            </a:r>
            <a:r>
              <a:rPr lang="en-US" dirty="0"/>
              <a:t> </a:t>
            </a:r>
            <a:r>
              <a:rPr lang="en-US" dirty="0" err="1"/>
              <a:t>iniziale</a:t>
            </a:r>
            <a:r>
              <a:rPr lang="en-US" dirty="0"/>
              <a:t> e finale del </a:t>
            </a:r>
            <a:r>
              <a:rPr lang="en-US" dirty="0" err="1"/>
              <a:t>progetto</a:t>
            </a:r>
            <a:endParaRPr lang="en-US" dirty="0"/>
          </a:p>
          <a:p>
            <a:pPr algn="just"/>
            <a:endParaRPr lang="en-US" dirty="0"/>
          </a:p>
          <a:p>
            <a:pPr marL="285750" indent="-285750" algn="just">
              <a:buFont typeface="Wingdings" panose="05000000000000000000" pitchFamily="2" charset="2"/>
              <a:buChar char="ü"/>
            </a:pPr>
            <a:r>
              <a:rPr lang="en-US" dirty="0"/>
              <a:t> la </a:t>
            </a:r>
            <a:r>
              <a:rPr lang="en-US" dirty="0" err="1"/>
              <a:t>misurazione</a:t>
            </a:r>
            <a:r>
              <a:rPr lang="en-US" dirty="0"/>
              <a:t> </a:t>
            </a:r>
            <a:r>
              <a:rPr lang="en-US" dirty="0" err="1"/>
              <a:t>si</a:t>
            </a:r>
            <a:r>
              <a:rPr lang="en-US" dirty="0"/>
              <a:t> </a:t>
            </a:r>
            <a:r>
              <a:rPr lang="en-US" dirty="0" err="1"/>
              <a:t>articolerà</a:t>
            </a:r>
            <a:r>
              <a:rPr lang="en-US" dirty="0"/>
              <a:t> da un </a:t>
            </a:r>
            <a:r>
              <a:rPr lang="en-US" dirty="0" err="1"/>
              <a:t>minimo</a:t>
            </a:r>
            <a:r>
              <a:rPr lang="en-US" dirty="0"/>
              <a:t> di </a:t>
            </a:r>
            <a:r>
              <a:rPr lang="it-IT" dirty="0"/>
              <a:t>1 a un massimo di 100</a:t>
            </a:r>
          </a:p>
          <a:p>
            <a:pPr algn="just"/>
            <a:r>
              <a:rPr lang="it-IT" dirty="0"/>
              <a:t>Sarà considerato positivo un punteggio pari a 90/100 di media per ciascun studente</a:t>
            </a:r>
          </a:p>
        </p:txBody>
      </p:sp>
      <p:pic>
        <p:nvPicPr>
          <p:cNvPr id="2" name="Immagine 1">
            <a:extLst>
              <a:ext uri="{FF2B5EF4-FFF2-40B4-BE49-F238E27FC236}">
                <a16:creationId xmlns:a16="http://schemas.microsoft.com/office/drawing/2014/main" id="{42DE120A-08DC-445D-B987-D664D52643DC}"/>
              </a:ext>
            </a:extLst>
          </p:cNvPr>
          <p:cNvPicPr>
            <a:picLocks noChangeAspect="1"/>
          </p:cNvPicPr>
          <p:nvPr/>
        </p:nvPicPr>
        <p:blipFill>
          <a:blip r:embed="rId2"/>
          <a:stretch>
            <a:fillRect/>
          </a:stretch>
        </p:blipFill>
        <p:spPr>
          <a:xfrm>
            <a:off x="11102915" y="5095783"/>
            <a:ext cx="933202" cy="2725792"/>
          </a:xfrm>
          <a:prstGeom prst="rect">
            <a:avLst/>
          </a:prstGeom>
        </p:spPr>
      </p:pic>
    </p:spTree>
    <p:extLst>
      <p:ext uri="{BB962C8B-B14F-4D97-AF65-F5344CB8AC3E}">
        <p14:creationId xmlns:p14="http://schemas.microsoft.com/office/powerpoint/2010/main" val="3129520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E4FD0C8-60C0-4C04-B61F-DE0B5AC8922A}"/>
              </a:ext>
            </a:extLst>
          </p:cNvPr>
          <p:cNvSpPr txBox="1"/>
          <p:nvPr/>
        </p:nvSpPr>
        <p:spPr>
          <a:xfrm>
            <a:off x="287526" y="478355"/>
            <a:ext cx="11616947" cy="5632311"/>
          </a:xfrm>
          <a:prstGeom prst="rect">
            <a:avLst/>
          </a:prstGeom>
          <a:noFill/>
        </p:spPr>
        <p:txBody>
          <a:bodyPr wrap="square">
            <a:spAutoFit/>
          </a:bodyPr>
          <a:lstStyle/>
          <a:p>
            <a:r>
              <a:rPr lang="en-US" b="1" dirty="0">
                <a:solidFill>
                  <a:srgbClr val="0070C0"/>
                </a:solidFill>
              </a:rPr>
              <a:t>OBIETTIVO  5</a:t>
            </a:r>
          </a:p>
          <a:p>
            <a:r>
              <a:rPr lang="en-US" dirty="0"/>
              <a:t>                      </a:t>
            </a:r>
            <a:r>
              <a:rPr lang="it-IT" dirty="0"/>
              <a:t>Promuovere l’alfabetizzazione culturale del patrimonio locale agro-alimentare e artistico attraverso la mappatura di piccoli produttori locali e aziende,  che si aprono alla U.E. diventando  globali</a:t>
            </a:r>
          </a:p>
          <a:p>
            <a:endParaRPr lang="en-US" dirty="0"/>
          </a:p>
          <a:p>
            <a:endParaRPr lang="en-US" dirty="0"/>
          </a:p>
          <a:p>
            <a:r>
              <a:rPr lang="en-US" b="1" dirty="0">
                <a:solidFill>
                  <a:srgbClr val="0070C0"/>
                </a:solidFill>
              </a:rPr>
              <a:t>COME</a:t>
            </a:r>
          </a:p>
          <a:p>
            <a:pPr algn="just"/>
            <a:r>
              <a:rPr lang="en-US" dirty="0"/>
              <a:t>                      </a:t>
            </a:r>
            <a:r>
              <a:rPr lang="en-US" dirty="0" err="1"/>
              <a:t>attivando</a:t>
            </a:r>
            <a:r>
              <a:rPr lang="en-US" dirty="0"/>
              <a:t> </a:t>
            </a:r>
            <a:r>
              <a:rPr lang="en-US" dirty="0" err="1"/>
              <a:t>percorsi</a:t>
            </a:r>
            <a:r>
              <a:rPr lang="en-US" dirty="0"/>
              <a:t> </a:t>
            </a:r>
            <a:r>
              <a:rPr lang="en-US" dirty="0" err="1"/>
              <a:t>didattici</a:t>
            </a:r>
            <a:r>
              <a:rPr lang="en-US" dirty="0"/>
              <a:t> </a:t>
            </a:r>
            <a:r>
              <a:rPr lang="en-US" dirty="0" err="1"/>
              <a:t>funzionali</a:t>
            </a:r>
            <a:r>
              <a:rPr lang="en-US" dirty="0"/>
              <a:t> </a:t>
            </a:r>
            <a:r>
              <a:rPr lang="en-US" dirty="0" err="1"/>
              <a:t>alla</a:t>
            </a:r>
            <a:r>
              <a:rPr lang="en-US" dirty="0"/>
              <a:t> </a:t>
            </a:r>
            <a:r>
              <a:rPr lang="en-US" dirty="0" err="1"/>
              <a:t>conoscenza</a:t>
            </a:r>
            <a:r>
              <a:rPr lang="en-US" dirty="0"/>
              <a:t>, </a:t>
            </a:r>
            <a:r>
              <a:rPr lang="en-US" dirty="0" err="1"/>
              <a:t>scoperta</a:t>
            </a:r>
            <a:r>
              <a:rPr lang="en-US" dirty="0"/>
              <a:t> e </a:t>
            </a:r>
            <a:r>
              <a:rPr lang="it-IT" dirty="0"/>
              <a:t>rispetto del patrimonio culturale locale affinché gli studenti imparino a valorizzare le loro tradizioni e, quindi, ad acquisire nuovi stili di vita e abitudini alimentari. </a:t>
            </a:r>
          </a:p>
          <a:p>
            <a:pPr algn="just"/>
            <a:r>
              <a:rPr lang="it-IT" dirty="0"/>
              <a:t>                    Il confronto tra il proprio patrimonio culturale e quello dei loro partner europei contribuirà al riconoscimento delle differenze e delle somiglianze, intrinseche all’identità europea unica e, allo stesso tempo, plurima. </a:t>
            </a:r>
          </a:p>
          <a:p>
            <a:pPr algn="just"/>
            <a:r>
              <a:rPr lang="it-IT" dirty="0"/>
              <a:t>A tal proposito sono stati attivati nel 2020 – 21 e in corso di realizzazione ( 2021 – 22 ) 2 progetti per classi aperte</a:t>
            </a:r>
          </a:p>
          <a:p>
            <a:pPr marL="285750" indent="-285750" algn="just">
              <a:buFontTx/>
              <a:buChar char="-"/>
            </a:pPr>
            <a:r>
              <a:rPr lang="it-IT" dirty="0"/>
              <a:t>Crosia in un click</a:t>
            </a:r>
          </a:p>
          <a:p>
            <a:pPr marL="285750" indent="-285750" algn="just">
              <a:buFontTx/>
              <a:buChar char="-"/>
            </a:pPr>
            <a:r>
              <a:rPr lang="it-IT" dirty="0" err="1"/>
              <a:t>Seasonal</a:t>
            </a:r>
            <a:r>
              <a:rPr lang="it-IT" dirty="0"/>
              <a:t> and glocal</a:t>
            </a:r>
            <a:endParaRPr lang="en-US" dirty="0"/>
          </a:p>
          <a:p>
            <a:pPr algn="just"/>
            <a:endParaRPr lang="en-US" b="1" dirty="0">
              <a:solidFill>
                <a:srgbClr val="0070C0"/>
              </a:solidFill>
            </a:endParaRPr>
          </a:p>
          <a:p>
            <a:pPr algn="just"/>
            <a:r>
              <a:rPr lang="en-US" b="1" dirty="0">
                <a:solidFill>
                  <a:srgbClr val="0070C0"/>
                </a:solidFill>
              </a:rPr>
              <a:t>VALUTAZIONE</a:t>
            </a:r>
          </a:p>
          <a:p>
            <a:pPr algn="just"/>
            <a:r>
              <a:rPr lang="en-US" dirty="0"/>
              <a:t>                     </a:t>
            </a:r>
            <a:r>
              <a:rPr lang="it-IT" dirty="0"/>
              <a:t>Gli studenti dovranno realizzare, nell’arco dell’anno ERASMUS, 5 percorsi/prodotti relativi alle tradizioni e al patrimonio culturale sviluppando i seguenti indicatori</a:t>
            </a:r>
          </a:p>
          <a:p>
            <a:pPr marL="285750" indent="-285750" algn="just">
              <a:buFont typeface="Wingdings" panose="05000000000000000000" pitchFamily="2" charset="2"/>
              <a:buChar char="ü"/>
            </a:pPr>
            <a:r>
              <a:rPr lang="it-IT" dirty="0"/>
              <a:t>Creatività</a:t>
            </a:r>
          </a:p>
          <a:p>
            <a:pPr marL="285750" indent="-285750" algn="just">
              <a:buFont typeface="Wingdings" panose="05000000000000000000" pitchFamily="2" charset="2"/>
              <a:buChar char="ü"/>
            </a:pPr>
            <a:r>
              <a:rPr lang="it-IT" dirty="0"/>
              <a:t> Arte e cultura </a:t>
            </a:r>
          </a:p>
          <a:p>
            <a:pPr marL="285750" indent="-285750" algn="just">
              <a:buFont typeface="Wingdings" panose="05000000000000000000" pitchFamily="2" charset="2"/>
              <a:buChar char="ü"/>
            </a:pPr>
            <a:r>
              <a:rPr lang="it-IT" dirty="0"/>
              <a:t>Competenze verdi</a:t>
            </a:r>
          </a:p>
        </p:txBody>
      </p:sp>
      <p:pic>
        <p:nvPicPr>
          <p:cNvPr id="2" name="Immagine 1">
            <a:extLst>
              <a:ext uri="{FF2B5EF4-FFF2-40B4-BE49-F238E27FC236}">
                <a16:creationId xmlns:a16="http://schemas.microsoft.com/office/drawing/2014/main" id="{A40497A5-886F-43A5-B1C9-765C715C9E5E}"/>
              </a:ext>
            </a:extLst>
          </p:cNvPr>
          <p:cNvPicPr>
            <a:picLocks noChangeAspect="1"/>
          </p:cNvPicPr>
          <p:nvPr/>
        </p:nvPicPr>
        <p:blipFill>
          <a:blip r:embed="rId2"/>
          <a:stretch>
            <a:fillRect/>
          </a:stretch>
        </p:blipFill>
        <p:spPr>
          <a:xfrm>
            <a:off x="10970871" y="5173295"/>
            <a:ext cx="1079086" cy="3151905"/>
          </a:xfrm>
          <a:prstGeom prst="rect">
            <a:avLst/>
          </a:prstGeom>
        </p:spPr>
      </p:pic>
    </p:spTree>
    <p:extLst>
      <p:ext uri="{BB962C8B-B14F-4D97-AF65-F5344CB8AC3E}">
        <p14:creationId xmlns:p14="http://schemas.microsoft.com/office/powerpoint/2010/main" val="3189828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CF2631E7-3831-4003-BEA7-10C901190496}"/>
              </a:ext>
            </a:extLst>
          </p:cNvPr>
          <p:cNvGraphicFramePr/>
          <p:nvPr>
            <p:extLst>
              <p:ext uri="{D42A27DB-BD31-4B8C-83A1-F6EECF244321}">
                <p14:modId xmlns:p14="http://schemas.microsoft.com/office/powerpoint/2010/main" val="23199299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2094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CF3A03B9-FCA2-42BE-AF06-BD6117E48091}"/>
              </a:ext>
            </a:extLst>
          </p:cNvPr>
          <p:cNvSpPr txBox="1"/>
          <p:nvPr/>
        </p:nvSpPr>
        <p:spPr>
          <a:xfrm>
            <a:off x="134645" y="579125"/>
            <a:ext cx="11922710" cy="5078313"/>
          </a:xfrm>
          <a:prstGeom prst="rect">
            <a:avLst/>
          </a:prstGeom>
          <a:noFill/>
        </p:spPr>
        <p:txBody>
          <a:bodyPr wrap="square">
            <a:spAutoFit/>
          </a:bodyPr>
          <a:lstStyle/>
          <a:p>
            <a:r>
              <a:rPr lang="en-US" b="1" dirty="0">
                <a:solidFill>
                  <a:srgbClr val="0070C0"/>
                </a:solidFill>
              </a:rPr>
              <a:t>Mobilità in </a:t>
            </a:r>
            <a:r>
              <a:rPr lang="en-US" b="1" dirty="0" err="1">
                <a:solidFill>
                  <a:srgbClr val="0070C0"/>
                </a:solidFill>
              </a:rPr>
              <a:t>Portogallo</a:t>
            </a:r>
            <a:r>
              <a:rPr lang="en-US" b="1" dirty="0">
                <a:solidFill>
                  <a:srgbClr val="0070C0"/>
                </a:solidFill>
              </a:rPr>
              <a:t> </a:t>
            </a:r>
          </a:p>
          <a:p>
            <a:endParaRPr lang="en-US" b="1" dirty="0">
              <a:solidFill>
                <a:srgbClr val="0070C0"/>
              </a:solidFill>
            </a:endParaRPr>
          </a:p>
          <a:p>
            <a:r>
              <a:rPr lang="en-US" dirty="0"/>
              <a:t>                           </a:t>
            </a:r>
            <a:r>
              <a:rPr lang="it-IT" dirty="0"/>
              <a:t>sarà articolata come segue: gli studenti saranno sensibilizzati alla</a:t>
            </a:r>
          </a:p>
          <a:p>
            <a:pPr marL="342900" indent="-342900">
              <a:buFont typeface="+mj-lt"/>
              <a:buAutoNum type="arabicPeriod"/>
            </a:pPr>
            <a:r>
              <a:rPr lang="it-IT" dirty="0"/>
              <a:t>produzione di piccoli orti biologici</a:t>
            </a:r>
          </a:p>
          <a:p>
            <a:pPr marL="342900" indent="-342900">
              <a:buFont typeface="+mj-lt"/>
              <a:buAutoNum type="arabicPeriod"/>
            </a:pPr>
            <a:r>
              <a:rPr lang="it-IT" dirty="0"/>
              <a:t>allevamento  di animali di piccola taglia</a:t>
            </a:r>
          </a:p>
          <a:p>
            <a:endParaRPr lang="it-IT" dirty="0"/>
          </a:p>
          <a:p>
            <a:pPr algn="just"/>
            <a:r>
              <a:rPr lang="it-IT" dirty="0"/>
              <a:t>                 All'inizio della mobilità, gli studenti condivideranno informazioni e dati:  sull'agricoltura e allevamento di ‘ animali di piccola taglia ‘ attraverso discussioni e presentazioni.</a:t>
            </a:r>
          </a:p>
          <a:p>
            <a:pPr algn="just"/>
            <a:endParaRPr lang="it-IT" dirty="0"/>
          </a:p>
          <a:p>
            <a:pPr algn="just"/>
            <a:r>
              <a:rPr lang="it-IT" dirty="0"/>
              <a:t>                Seguiranno diverse uscite sul campo, ad esempio una fattoria locale, orti familiari privati, un vigneto, una scuola agraria, una fattoria pedagogica, un'unità di produzione di ortaggi biologici, agricoltura tradizionale nelle dune di sabbia e una visita a un ristorante vegetariano.</a:t>
            </a:r>
          </a:p>
          <a:p>
            <a:pPr algn="just"/>
            <a:endParaRPr lang="it-IT" dirty="0"/>
          </a:p>
          <a:p>
            <a:pPr algn="just"/>
            <a:r>
              <a:rPr lang="it-IT" dirty="0"/>
              <a:t>                Durante queste attività gli studenti avranno a disposizione guide esperte, che condurranno laboratori nei quali gli studenti saranno impegnati in piccoli gruppi. </a:t>
            </a:r>
          </a:p>
          <a:p>
            <a:pPr algn="just"/>
            <a:endParaRPr lang="it-IT" dirty="0"/>
          </a:p>
          <a:p>
            <a:r>
              <a:rPr lang="it-IT" dirty="0"/>
              <a:t>              Le attività si svolgeranno a </a:t>
            </a:r>
            <a:r>
              <a:rPr lang="it-IT" b="1" dirty="0">
                <a:solidFill>
                  <a:srgbClr val="00B0F0"/>
                </a:solidFill>
              </a:rPr>
              <a:t>Vila </a:t>
            </a:r>
            <a:r>
              <a:rPr lang="it-IT" b="1" dirty="0" err="1">
                <a:solidFill>
                  <a:srgbClr val="00B0F0"/>
                </a:solidFill>
              </a:rPr>
              <a:t>das</a:t>
            </a:r>
            <a:r>
              <a:rPr lang="it-IT" b="1" dirty="0">
                <a:solidFill>
                  <a:srgbClr val="00B0F0"/>
                </a:solidFill>
              </a:rPr>
              <a:t> </a:t>
            </a:r>
            <a:r>
              <a:rPr lang="it-IT" b="1" dirty="0" err="1">
                <a:solidFill>
                  <a:srgbClr val="00B0F0"/>
                </a:solidFill>
              </a:rPr>
              <a:t>Aves</a:t>
            </a:r>
            <a:r>
              <a:rPr lang="it-IT" b="1" dirty="0">
                <a:solidFill>
                  <a:srgbClr val="00B0F0"/>
                </a:solidFill>
              </a:rPr>
              <a:t> </a:t>
            </a:r>
            <a:r>
              <a:rPr lang="it-IT" dirty="0"/>
              <a:t>e nelle città vicine come </a:t>
            </a:r>
            <a:r>
              <a:rPr lang="it-IT" b="1" dirty="0">
                <a:solidFill>
                  <a:srgbClr val="00B0F0"/>
                </a:solidFill>
              </a:rPr>
              <a:t>Santo Tirso</a:t>
            </a:r>
            <a:r>
              <a:rPr lang="it-IT" dirty="0"/>
              <a:t>, </a:t>
            </a:r>
            <a:r>
              <a:rPr lang="it-IT" b="1" dirty="0">
                <a:solidFill>
                  <a:srgbClr val="00B0F0"/>
                </a:solidFill>
              </a:rPr>
              <a:t>Guimarães e Oporto</a:t>
            </a:r>
            <a:r>
              <a:rPr lang="it-IT" dirty="0"/>
              <a:t>, dove i partecipanti avranno l'opportunità di approfondire  attività culturali.</a:t>
            </a:r>
          </a:p>
        </p:txBody>
      </p:sp>
      <p:pic>
        <p:nvPicPr>
          <p:cNvPr id="2" name="Immagine 1">
            <a:extLst>
              <a:ext uri="{FF2B5EF4-FFF2-40B4-BE49-F238E27FC236}">
                <a16:creationId xmlns:a16="http://schemas.microsoft.com/office/drawing/2014/main" id="{D0A0EB3A-22DA-4B7C-B448-F4EAC094F673}"/>
              </a:ext>
            </a:extLst>
          </p:cNvPr>
          <p:cNvPicPr>
            <a:picLocks noChangeAspect="1"/>
          </p:cNvPicPr>
          <p:nvPr/>
        </p:nvPicPr>
        <p:blipFill>
          <a:blip r:embed="rId2"/>
          <a:stretch>
            <a:fillRect/>
          </a:stretch>
        </p:blipFill>
        <p:spPr>
          <a:xfrm>
            <a:off x="10984502" y="5362113"/>
            <a:ext cx="992953" cy="2900319"/>
          </a:xfrm>
          <a:prstGeom prst="rect">
            <a:avLst/>
          </a:prstGeom>
        </p:spPr>
      </p:pic>
    </p:spTree>
    <p:extLst>
      <p:ext uri="{BB962C8B-B14F-4D97-AF65-F5344CB8AC3E}">
        <p14:creationId xmlns:p14="http://schemas.microsoft.com/office/powerpoint/2010/main" val="523972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4A258D9-458D-4E7B-818C-0D2704E2FA46}"/>
              </a:ext>
            </a:extLst>
          </p:cNvPr>
          <p:cNvSpPr txBox="1"/>
          <p:nvPr/>
        </p:nvSpPr>
        <p:spPr>
          <a:xfrm>
            <a:off x="0" y="816746"/>
            <a:ext cx="12192000" cy="4801314"/>
          </a:xfrm>
          <a:prstGeom prst="rect">
            <a:avLst/>
          </a:prstGeom>
          <a:noFill/>
        </p:spPr>
        <p:txBody>
          <a:bodyPr wrap="square">
            <a:spAutoFit/>
          </a:bodyPr>
          <a:lstStyle/>
          <a:p>
            <a:r>
              <a:rPr lang="en-US" b="1" dirty="0">
                <a:solidFill>
                  <a:srgbClr val="00B0F0"/>
                </a:solidFill>
              </a:rPr>
              <a:t>Mobilità in Repubblica Ceca </a:t>
            </a:r>
          </a:p>
          <a:p>
            <a:endParaRPr lang="en-US" b="1" dirty="0">
              <a:solidFill>
                <a:srgbClr val="0070C0"/>
              </a:solidFill>
            </a:endParaRPr>
          </a:p>
          <a:p>
            <a:r>
              <a:rPr lang="en-US" dirty="0"/>
              <a:t>                                          </a:t>
            </a:r>
            <a:r>
              <a:rPr lang="it-IT" dirty="0"/>
              <a:t>si baserà sulle attività condivise dagli studenti in  </a:t>
            </a:r>
            <a:r>
              <a:rPr lang="it-IT" dirty="0" err="1"/>
              <a:t>eTwinning</a:t>
            </a:r>
            <a:r>
              <a:rPr lang="it-IT" dirty="0"/>
              <a:t>, quindi</a:t>
            </a:r>
          </a:p>
          <a:p>
            <a:pPr marL="342900" indent="-342900">
              <a:buFont typeface="+mj-lt"/>
              <a:buAutoNum type="arabicPeriod"/>
            </a:pPr>
            <a:r>
              <a:rPr lang="it-IT" dirty="0"/>
              <a:t>ricette tradizionali della cucina locale</a:t>
            </a:r>
          </a:p>
          <a:p>
            <a:pPr marL="342900" indent="-342900">
              <a:buFont typeface="+mj-lt"/>
              <a:buAutoNum type="arabicPeriod"/>
            </a:pPr>
            <a:r>
              <a:rPr lang="it-IT" dirty="0"/>
              <a:t>l'uso di prodotti agricoli locali</a:t>
            </a:r>
          </a:p>
          <a:p>
            <a:pPr marL="342900" indent="-342900">
              <a:buFont typeface="+mj-lt"/>
              <a:buAutoNum type="arabicPeriod"/>
            </a:pPr>
            <a:r>
              <a:rPr lang="it-IT" dirty="0"/>
              <a:t>conoscenza del lavoro degli agricoltori locali e produttori agricoli autoctoni.</a:t>
            </a:r>
            <a:endParaRPr lang="en-US" dirty="0"/>
          </a:p>
          <a:p>
            <a:endParaRPr lang="it-IT" dirty="0"/>
          </a:p>
          <a:p>
            <a:r>
              <a:rPr lang="it-IT" dirty="0"/>
              <a:t>                  Durante la mobilità gli alunni svilupperanno percorsi didattici di Educazione alimentare funzionali all’acquisizione di stili di vita sani ed equilibrati,  propedeutici alla prevenzione. </a:t>
            </a:r>
          </a:p>
          <a:p>
            <a:endParaRPr lang="en-US" b="1" dirty="0">
              <a:solidFill>
                <a:srgbClr val="0070C0"/>
              </a:solidFill>
            </a:endParaRPr>
          </a:p>
          <a:p>
            <a:r>
              <a:rPr lang="it-IT" b="1" dirty="0">
                <a:solidFill>
                  <a:srgbClr val="00B0F0"/>
                </a:solidFill>
              </a:rPr>
              <a:t>Attività condivise</a:t>
            </a:r>
          </a:p>
          <a:p>
            <a:r>
              <a:rPr lang="it-IT" b="1" dirty="0">
                <a:solidFill>
                  <a:srgbClr val="00B0F0"/>
                </a:solidFill>
              </a:rPr>
              <a:t>                      </a:t>
            </a:r>
            <a:r>
              <a:rPr lang="it-IT" dirty="0"/>
              <a:t>programmazione di conferenze, giochi, quiz, laboratori ed escursioni presso aziende agricole e produttori locali</a:t>
            </a:r>
          </a:p>
          <a:p>
            <a:r>
              <a:rPr lang="it-IT" dirty="0"/>
              <a:t>                      allestimento di un mercato scolastico, dove gruppi internazionali di partecipanti prepareranno snack sani; col</a:t>
            </a:r>
          </a:p>
          <a:p>
            <a:r>
              <a:rPr lang="it-IT" dirty="0"/>
              <a:t>                      supporto delle famiglie ospitanti </a:t>
            </a:r>
          </a:p>
          <a:p>
            <a:r>
              <a:rPr lang="it-IT" dirty="0"/>
              <a:t>                     le attività saranno diffuse attraverso il  progetto</a:t>
            </a:r>
          </a:p>
          <a:p>
            <a:r>
              <a:rPr lang="it-IT" dirty="0"/>
              <a:t>                     gli studenti utilizzeranno prodotti locali per preparare spuntini sani </a:t>
            </a:r>
          </a:p>
          <a:p>
            <a:r>
              <a:rPr lang="it-IT" dirty="0"/>
              <a:t>                     usando fonti di energia verde e sostenibile, a impatto ambientale zero</a:t>
            </a:r>
            <a:endParaRPr lang="en-US" dirty="0"/>
          </a:p>
        </p:txBody>
      </p:sp>
      <p:pic>
        <p:nvPicPr>
          <p:cNvPr id="2" name="Immagine 1">
            <a:extLst>
              <a:ext uri="{FF2B5EF4-FFF2-40B4-BE49-F238E27FC236}">
                <a16:creationId xmlns:a16="http://schemas.microsoft.com/office/drawing/2014/main" id="{4E010CE6-30F4-490C-967D-57E8C7D0FD61}"/>
              </a:ext>
            </a:extLst>
          </p:cNvPr>
          <p:cNvPicPr>
            <a:picLocks noChangeAspect="1"/>
          </p:cNvPicPr>
          <p:nvPr/>
        </p:nvPicPr>
        <p:blipFill>
          <a:blip r:embed="rId2"/>
          <a:stretch>
            <a:fillRect/>
          </a:stretch>
        </p:blipFill>
        <p:spPr>
          <a:xfrm>
            <a:off x="10954081" y="117694"/>
            <a:ext cx="1079086" cy="2874082"/>
          </a:xfrm>
          <a:prstGeom prst="rect">
            <a:avLst/>
          </a:prstGeom>
        </p:spPr>
      </p:pic>
    </p:spTree>
    <p:extLst>
      <p:ext uri="{BB962C8B-B14F-4D97-AF65-F5344CB8AC3E}">
        <p14:creationId xmlns:p14="http://schemas.microsoft.com/office/powerpoint/2010/main" val="1512141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8A4AADC-B192-41EF-A708-71D39D5681A5}"/>
              </a:ext>
            </a:extLst>
          </p:cNvPr>
          <p:cNvSpPr txBox="1"/>
          <p:nvPr/>
        </p:nvSpPr>
        <p:spPr>
          <a:xfrm>
            <a:off x="64621" y="0"/>
            <a:ext cx="11700769" cy="7017306"/>
          </a:xfrm>
          <a:prstGeom prst="rect">
            <a:avLst/>
          </a:prstGeom>
          <a:noFill/>
        </p:spPr>
        <p:txBody>
          <a:bodyPr wrap="square">
            <a:spAutoFit/>
          </a:bodyPr>
          <a:lstStyle/>
          <a:p>
            <a:r>
              <a:rPr lang="it-IT" b="1" dirty="0">
                <a:solidFill>
                  <a:srgbClr val="00B0F0"/>
                </a:solidFill>
              </a:rPr>
              <a:t>Risultati attesi</a:t>
            </a:r>
            <a:endParaRPr lang="it-IT" dirty="0"/>
          </a:p>
          <a:p>
            <a:r>
              <a:rPr lang="it-IT" dirty="0"/>
              <a:t>                         Gli studenti assimileranno </a:t>
            </a:r>
          </a:p>
          <a:p>
            <a:r>
              <a:rPr lang="it-IT" dirty="0"/>
              <a:t>        il senso del rispetto del patrimonio culturale locale ed europeo </a:t>
            </a:r>
          </a:p>
          <a:p>
            <a:r>
              <a:rPr lang="it-IT" dirty="0"/>
              <a:t>        la conoscenza dei fattori nutrizionali del cibo </a:t>
            </a:r>
          </a:p>
          <a:p>
            <a:r>
              <a:rPr lang="it-IT" dirty="0"/>
              <a:t>        uno stile di vita più sano</a:t>
            </a:r>
          </a:p>
          <a:p>
            <a:r>
              <a:rPr lang="it-IT" dirty="0"/>
              <a:t>        impareranno a comprendere e apprezzare il loro coinvolgimento nelle tematiche ecologiche</a:t>
            </a:r>
          </a:p>
          <a:p>
            <a:r>
              <a:rPr lang="it-IT" dirty="0"/>
              <a:t>        si renderanno conto che vivere in armonia con la natura può dare loro una qualità di vita migliore</a:t>
            </a:r>
          </a:p>
          <a:p>
            <a:r>
              <a:rPr lang="it-IT" dirty="0"/>
              <a:t>        acquisiranno la consapevolezza di essere cittadini europei </a:t>
            </a:r>
          </a:p>
          <a:p>
            <a:r>
              <a:rPr lang="it-IT" dirty="0"/>
              <a:t>        miglioreranno le loro abilità linguistiche attraverso la costante esposizione e comunicazione  in inglese </a:t>
            </a:r>
          </a:p>
          <a:p>
            <a:r>
              <a:rPr lang="it-IT" dirty="0"/>
              <a:t>         potenzieranno le loro competenze digitali </a:t>
            </a:r>
          </a:p>
          <a:p>
            <a:r>
              <a:rPr lang="it-IT" dirty="0"/>
              <a:t>         ridurranno  le disuguaglianze</a:t>
            </a:r>
            <a:r>
              <a:rPr lang="en-US" dirty="0"/>
              <a:t>.</a:t>
            </a:r>
          </a:p>
          <a:p>
            <a:r>
              <a:rPr lang="it-IT" b="1" dirty="0">
                <a:solidFill>
                  <a:srgbClr val="00B0F0"/>
                </a:solidFill>
              </a:rPr>
              <a:t>Il processo di valutazione </a:t>
            </a:r>
            <a:r>
              <a:rPr lang="it-IT" dirty="0"/>
              <a:t>includerà </a:t>
            </a:r>
          </a:p>
          <a:p>
            <a:r>
              <a:rPr lang="it-IT" dirty="0"/>
              <a:t>            la somministrazione di </a:t>
            </a:r>
            <a:r>
              <a:rPr lang="it-IT" b="1" dirty="0"/>
              <a:t>un questionario iniziale </a:t>
            </a:r>
            <a:r>
              <a:rPr lang="it-IT" dirty="0"/>
              <a:t>su: </a:t>
            </a:r>
          </a:p>
          <a:p>
            <a:r>
              <a:rPr lang="it-IT" dirty="0"/>
              <a:t> conoscenza dell'Unione Europea</a:t>
            </a:r>
          </a:p>
          <a:p>
            <a:r>
              <a:rPr lang="it-IT" dirty="0"/>
              <a:t> del patrimonio culturale</a:t>
            </a:r>
          </a:p>
          <a:p>
            <a:r>
              <a:rPr lang="it-IT" dirty="0"/>
              <a:t> del cibo sano e dello stile di vita sano, </a:t>
            </a:r>
          </a:p>
          <a:p>
            <a:r>
              <a:rPr lang="it-IT" b="1" dirty="0"/>
              <a:t>                                                    un questionario dopo ogni mobilità </a:t>
            </a:r>
            <a:r>
              <a:rPr lang="it-IT" dirty="0"/>
              <a:t>relativo a </a:t>
            </a:r>
          </a:p>
          <a:p>
            <a:r>
              <a:rPr lang="it-IT" dirty="0"/>
              <a:t>  livello di soddisfazione, </a:t>
            </a:r>
          </a:p>
          <a:p>
            <a:r>
              <a:rPr lang="it-IT" dirty="0"/>
              <a:t> lo sviluppo personale, </a:t>
            </a:r>
          </a:p>
          <a:p>
            <a:r>
              <a:rPr lang="it-IT" dirty="0"/>
              <a:t> il rapporto con i coetanei di altri paesi, </a:t>
            </a:r>
          </a:p>
          <a:p>
            <a:r>
              <a:rPr lang="it-IT" dirty="0"/>
              <a:t>la comprensione degli obiettivi, </a:t>
            </a:r>
          </a:p>
          <a:p>
            <a:r>
              <a:rPr lang="it-IT" dirty="0"/>
              <a:t>la fiducia in se stessi, </a:t>
            </a:r>
          </a:p>
          <a:p>
            <a:r>
              <a:rPr lang="it-IT" dirty="0"/>
              <a:t>il lavoro di squadra e la propensione verso  le altre culture, </a:t>
            </a:r>
          </a:p>
          <a:p>
            <a:r>
              <a:rPr lang="it-IT" dirty="0"/>
              <a:t>nonché le fasi intermedie e finali di valutazione.</a:t>
            </a:r>
          </a:p>
          <a:p>
            <a:r>
              <a:rPr lang="it-IT" dirty="0"/>
              <a:t>Più dell'80% delle risposte positive sarà un indicatore del successo formativo.</a:t>
            </a:r>
            <a:endParaRPr lang="en-US" dirty="0"/>
          </a:p>
        </p:txBody>
      </p:sp>
      <p:pic>
        <p:nvPicPr>
          <p:cNvPr id="2" name="Immagine 1">
            <a:extLst>
              <a:ext uri="{FF2B5EF4-FFF2-40B4-BE49-F238E27FC236}">
                <a16:creationId xmlns:a16="http://schemas.microsoft.com/office/drawing/2014/main" id="{99AB2D28-2464-4346-A96F-F91393E011B5}"/>
              </a:ext>
            </a:extLst>
          </p:cNvPr>
          <p:cNvPicPr>
            <a:picLocks noChangeAspect="1"/>
          </p:cNvPicPr>
          <p:nvPr/>
        </p:nvPicPr>
        <p:blipFill>
          <a:blip r:embed="rId2"/>
          <a:stretch>
            <a:fillRect/>
          </a:stretch>
        </p:blipFill>
        <p:spPr>
          <a:xfrm>
            <a:off x="11436434" y="104146"/>
            <a:ext cx="657912" cy="1921697"/>
          </a:xfrm>
          <a:prstGeom prst="rect">
            <a:avLst/>
          </a:prstGeom>
        </p:spPr>
      </p:pic>
    </p:spTree>
    <p:extLst>
      <p:ext uri="{BB962C8B-B14F-4D97-AF65-F5344CB8AC3E}">
        <p14:creationId xmlns:p14="http://schemas.microsoft.com/office/powerpoint/2010/main" val="3003806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5EAAED0-5319-486F-BE2A-17A0AF3DA480}"/>
              </a:ext>
            </a:extLst>
          </p:cNvPr>
          <p:cNvSpPr txBox="1"/>
          <p:nvPr/>
        </p:nvSpPr>
        <p:spPr>
          <a:xfrm>
            <a:off x="177552" y="323970"/>
            <a:ext cx="11487705" cy="1200329"/>
          </a:xfrm>
          <a:prstGeom prst="rect">
            <a:avLst/>
          </a:prstGeom>
          <a:noFill/>
        </p:spPr>
        <p:txBody>
          <a:bodyPr wrap="square">
            <a:spAutoFit/>
          </a:bodyPr>
          <a:lstStyle/>
          <a:p>
            <a:r>
              <a:rPr lang="it-IT" b="1" dirty="0">
                <a:solidFill>
                  <a:srgbClr val="00B0F0"/>
                </a:solidFill>
              </a:rPr>
              <a:t>Selezione dei partecipanti                      </a:t>
            </a:r>
          </a:p>
          <a:p>
            <a:r>
              <a:rPr lang="it-IT" dirty="0"/>
              <a:t>                                  i criteri  implicano non solo la motivazione dei candidati, le abilità sociali e il rendimento scolastico (conoscenza della lingua inglese), ma anche la provenienza sociale; privilegiando non solo gli studenti più motivati ma anche coloro con minori opportunità </a:t>
            </a:r>
            <a:endParaRPr lang="en-US" dirty="0"/>
          </a:p>
        </p:txBody>
      </p:sp>
      <p:sp>
        <p:nvSpPr>
          <p:cNvPr id="7" name="CasellaDiTesto 6">
            <a:extLst>
              <a:ext uri="{FF2B5EF4-FFF2-40B4-BE49-F238E27FC236}">
                <a16:creationId xmlns:a16="http://schemas.microsoft.com/office/drawing/2014/main" id="{C9B8806E-0D95-4350-A899-D499D043994D}"/>
              </a:ext>
            </a:extLst>
          </p:cNvPr>
          <p:cNvSpPr txBox="1"/>
          <p:nvPr/>
        </p:nvSpPr>
        <p:spPr>
          <a:xfrm>
            <a:off x="71020" y="2431613"/>
            <a:ext cx="11878323" cy="2862322"/>
          </a:xfrm>
          <a:prstGeom prst="rect">
            <a:avLst/>
          </a:prstGeom>
          <a:noFill/>
        </p:spPr>
        <p:txBody>
          <a:bodyPr wrap="square">
            <a:spAutoFit/>
          </a:bodyPr>
          <a:lstStyle/>
          <a:p>
            <a:r>
              <a:rPr lang="en-US" dirty="0"/>
              <a:t>                 </a:t>
            </a:r>
            <a:r>
              <a:rPr lang="it-IT" b="1" dirty="0">
                <a:solidFill>
                  <a:srgbClr val="00B0F0"/>
                </a:solidFill>
              </a:rPr>
              <a:t>Modalità di selezione dei partecipanti                            </a:t>
            </a:r>
          </a:p>
          <a:p>
            <a:r>
              <a:rPr lang="it-IT" b="1" dirty="0">
                <a:solidFill>
                  <a:srgbClr val="00B0F0"/>
                </a:solidFill>
              </a:rPr>
              <a:t>                                   </a:t>
            </a:r>
            <a:r>
              <a:rPr lang="it-IT" dirty="0"/>
              <a:t>Gli studenti compileranno un modulo di domanda  ed elaboreranno </a:t>
            </a:r>
            <a:r>
              <a:rPr lang="it-IT" b="1" dirty="0"/>
              <a:t>una lettera di candidatura</a:t>
            </a:r>
            <a:r>
              <a:rPr lang="it-IT" dirty="0"/>
              <a:t>, in lingua inglese, descrivendo il livello  di</a:t>
            </a:r>
          </a:p>
          <a:p>
            <a:r>
              <a:rPr lang="it-IT" dirty="0"/>
              <a:t>     motivazione a far parte del progetto </a:t>
            </a:r>
          </a:p>
          <a:p>
            <a:r>
              <a:rPr lang="it-IT" dirty="0"/>
              <a:t>     le idee su come trasformare quanto è locale in globale, così promuovendo il proprio patrimonio culturale.</a:t>
            </a:r>
          </a:p>
          <a:p>
            <a:endParaRPr lang="it-IT" dirty="0"/>
          </a:p>
          <a:p>
            <a:r>
              <a:rPr lang="it-IT" dirty="0"/>
              <a:t>Tali lettere saranno valutate da una Commissione, formata dal </a:t>
            </a:r>
          </a:p>
          <a:p>
            <a:r>
              <a:rPr lang="it-IT" dirty="0"/>
              <a:t>Dirigente</a:t>
            </a:r>
          </a:p>
          <a:p>
            <a:r>
              <a:rPr lang="it-IT" dirty="0"/>
              <a:t>Staff psicologo </a:t>
            </a:r>
          </a:p>
          <a:p>
            <a:r>
              <a:rPr lang="it-IT" dirty="0"/>
              <a:t>dal Coordinatore del progetto, che  intervisterà anche i candidati per  valutare le capacità personali e di socializzazione</a:t>
            </a:r>
            <a:endParaRPr lang="en-US" b="1" dirty="0">
              <a:solidFill>
                <a:srgbClr val="0070C0"/>
              </a:solidFill>
            </a:endParaRPr>
          </a:p>
        </p:txBody>
      </p:sp>
      <p:pic>
        <p:nvPicPr>
          <p:cNvPr id="2" name="Immagine 1">
            <a:extLst>
              <a:ext uri="{FF2B5EF4-FFF2-40B4-BE49-F238E27FC236}">
                <a16:creationId xmlns:a16="http://schemas.microsoft.com/office/drawing/2014/main" id="{FF948A53-D2A5-44D6-816C-9E589EC3CE40}"/>
              </a:ext>
            </a:extLst>
          </p:cNvPr>
          <p:cNvPicPr>
            <a:picLocks noChangeAspect="1"/>
          </p:cNvPicPr>
          <p:nvPr/>
        </p:nvPicPr>
        <p:blipFill>
          <a:blip r:embed="rId2"/>
          <a:stretch>
            <a:fillRect/>
          </a:stretch>
        </p:blipFill>
        <p:spPr>
          <a:xfrm>
            <a:off x="11070454" y="5191051"/>
            <a:ext cx="1050526" cy="3151905"/>
          </a:xfrm>
          <a:prstGeom prst="rect">
            <a:avLst/>
          </a:prstGeom>
        </p:spPr>
      </p:pic>
    </p:spTree>
    <p:extLst>
      <p:ext uri="{BB962C8B-B14F-4D97-AF65-F5344CB8AC3E}">
        <p14:creationId xmlns:p14="http://schemas.microsoft.com/office/powerpoint/2010/main" val="149156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ECB0AEDB-9366-432C-AE5C-2CDE859C5FC9}"/>
              </a:ext>
            </a:extLst>
          </p:cNvPr>
          <p:cNvSpPr txBox="1"/>
          <p:nvPr/>
        </p:nvSpPr>
        <p:spPr>
          <a:xfrm>
            <a:off x="355107" y="1037727"/>
            <a:ext cx="9035248" cy="5078313"/>
          </a:xfrm>
          <a:prstGeom prst="rect">
            <a:avLst/>
          </a:prstGeom>
          <a:noFill/>
        </p:spPr>
        <p:txBody>
          <a:bodyPr wrap="square">
            <a:spAutoFit/>
          </a:bodyPr>
          <a:lstStyle/>
          <a:p>
            <a:r>
              <a:rPr lang="it-IT" b="1" dirty="0">
                <a:solidFill>
                  <a:srgbClr val="00B0F0"/>
                </a:solidFill>
              </a:rPr>
              <a:t>Saranno selezionati </a:t>
            </a:r>
            <a:r>
              <a:rPr lang="it-IT" dirty="0"/>
              <a:t>in base ai seguenti criteri:</a:t>
            </a:r>
          </a:p>
          <a:p>
            <a:endParaRPr lang="it-IT" dirty="0"/>
          </a:p>
          <a:p>
            <a:pPr marL="285750" indent="-285750">
              <a:buFont typeface="Arial" panose="020B0604020202020204" pitchFamily="34" charset="0"/>
              <a:buChar char="•"/>
            </a:pPr>
            <a:r>
              <a:rPr lang="it-IT" dirty="0"/>
              <a:t>competenze linguistiche, in particolare il livello della lingua inglese  </a:t>
            </a:r>
          </a:p>
          <a:p>
            <a:pPr marL="285750" indent="-285750">
              <a:buFont typeface="Arial" panose="020B0604020202020204" pitchFamily="34" charset="0"/>
              <a:buChar char="•"/>
            </a:pPr>
            <a:r>
              <a:rPr lang="it-IT" dirty="0"/>
              <a:t>studenti con assistenza sociale  </a:t>
            </a:r>
          </a:p>
          <a:p>
            <a:pPr marL="285750" indent="-285750">
              <a:buFont typeface="Arial" panose="020B0604020202020204" pitchFamily="34" charset="0"/>
              <a:buChar char="•"/>
            </a:pPr>
            <a:r>
              <a:rPr lang="it-IT" dirty="0"/>
              <a:t>appartenenti a un gruppo di minoranza</a:t>
            </a:r>
          </a:p>
          <a:p>
            <a:pPr marL="285750" indent="-285750">
              <a:buFont typeface="Arial" panose="020B0604020202020204" pitchFamily="34" charset="0"/>
              <a:buChar char="•"/>
            </a:pPr>
            <a:r>
              <a:rPr lang="it-IT" dirty="0"/>
              <a:t>con disabilità lieve.</a:t>
            </a:r>
          </a:p>
          <a:p>
            <a:endParaRPr lang="it-IT" dirty="0"/>
          </a:p>
          <a:p>
            <a:endParaRPr lang="it-IT" dirty="0"/>
          </a:p>
          <a:p>
            <a:r>
              <a:rPr lang="it-IT" b="1" dirty="0">
                <a:solidFill>
                  <a:srgbClr val="00B0F0"/>
                </a:solidFill>
              </a:rPr>
              <a:t>Gli indicatori saranno valutati come segue</a:t>
            </a:r>
            <a:r>
              <a:rPr lang="it-IT" dirty="0"/>
              <a:t>:</a:t>
            </a:r>
          </a:p>
          <a:p>
            <a:endParaRPr lang="it-IT" dirty="0"/>
          </a:p>
          <a:p>
            <a:pPr marL="285750" indent="-285750">
              <a:buFont typeface="Arial" panose="020B0604020202020204" pitchFamily="34" charset="0"/>
              <a:buChar char="•"/>
            </a:pPr>
            <a:r>
              <a:rPr lang="it-IT" dirty="0"/>
              <a:t>Qualità della lettera di candidatura - 20 punti</a:t>
            </a:r>
          </a:p>
          <a:p>
            <a:pPr marL="285750" indent="-285750">
              <a:buFont typeface="Arial" panose="020B0604020202020204" pitchFamily="34" charset="0"/>
              <a:buChar char="•"/>
            </a:pPr>
            <a:r>
              <a:rPr lang="it-IT" dirty="0"/>
              <a:t>Intervista - 30 punti</a:t>
            </a:r>
          </a:p>
          <a:p>
            <a:pPr marL="285750" indent="-285750">
              <a:buFont typeface="Arial" panose="020B0604020202020204" pitchFamily="34" charset="0"/>
              <a:buChar char="•"/>
            </a:pPr>
            <a:r>
              <a:rPr lang="it-IT" dirty="0"/>
              <a:t>Conoscenza della lingua inglese - 20 punti</a:t>
            </a:r>
          </a:p>
          <a:p>
            <a:pPr marL="285750" indent="-285750">
              <a:buFont typeface="Arial" panose="020B0604020202020204" pitchFamily="34" charset="0"/>
              <a:buChar char="•"/>
            </a:pPr>
            <a:r>
              <a:rPr lang="it-IT" dirty="0"/>
              <a:t>Aiuto sociale - 10 punti</a:t>
            </a:r>
          </a:p>
          <a:p>
            <a:pPr marL="285750" indent="-285750">
              <a:buFont typeface="Arial" panose="020B0604020202020204" pitchFamily="34" charset="0"/>
              <a:buChar char="•"/>
            </a:pPr>
            <a:r>
              <a:rPr lang="it-IT" dirty="0"/>
              <a:t>Minoranza - 10 punti</a:t>
            </a:r>
          </a:p>
          <a:p>
            <a:pPr marL="285750" indent="-285750">
              <a:buFont typeface="Arial" panose="020B0604020202020204" pitchFamily="34" charset="0"/>
              <a:buChar char="•"/>
            </a:pPr>
            <a:r>
              <a:rPr lang="it-IT" dirty="0"/>
              <a:t>Disabilità - 10 punti</a:t>
            </a:r>
          </a:p>
          <a:p>
            <a:endParaRPr lang="it-IT" dirty="0"/>
          </a:p>
          <a:p>
            <a:r>
              <a:rPr lang="it-IT" dirty="0"/>
              <a:t>I risultati verranno pubblicati  in uno spazio visibile a scuola</a:t>
            </a:r>
          </a:p>
        </p:txBody>
      </p:sp>
      <p:pic>
        <p:nvPicPr>
          <p:cNvPr id="2" name="Immagine 1">
            <a:extLst>
              <a:ext uri="{FF2B5EF4-FFF2-40B4-BE49-F238E27FC236}">
                <a16:creationId xmlns:a16="http://schemas.microsoft.com/office/drawing/2014/main" id="{FCFFBF24-4040-426B-8DD4-EBB3D99ADEE0}"/>
              </a:ext>
            </a:extLst>
          </p:cNvPr>
          <p:cNvPicPr>
            <a:picLocks noChangeAspect="1"/>
          </p:cNvPicPr>
          <p:nvPr/>
        </p:nvPicPr>
        <p:blipFill>
          <a:blip r:embed="rId2"/>
          <a:stretch>
            <a:fillRect/>
          </a:stretch>
        </p:blipFill>
        <p:spPr>
          <a:xfrm>
            <a:off x="10883059" y="4720534"/>
            <a:ext cx="1079086" cy="3151905"/>
          </a:xfrm>
          <a:prstGeom prst="rect">
            <a:avLst/>
          </a:prstGeom>
        </p:spPr>
      </p:pic>
    </p:spTree>
    <p:extLst>
      <p:ext uri="{BB962C8B-B14F-4D97-AF65-F5344CB8AC3E}">
        <p14:creationId xmlns:p14="http://schemas.microsoft.com/office/powerpoint/2010/main" val="870499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58019372-BC6C-46EA-AD18-D3DCC731D2EE}"/>
              </a:ext>
            </a:extLst>
          </p:cNvPr>
          <p:cNvSpPr txBox="1"/>
          <p:nvPr/>
        </p:nvSpPr>
        <p:spPr>
          <a:xfrm>
            <a:off x="312198" y="812163"/>
            <a:ext cx="11567604" cy="5078313"/>
          </a:xfrm>
          <a:prstGeom prst="rect">
            <a:avLst/>
          </a:prstGeom>
          <a:noFill/>
        </p:spPr>
        <p:txBody>
          <a:bodyPr wrap="square">
            <a:spAutoFit/>
          </a:bodyPr>
          <a:lstStyle/>
          <a:p>
            <a:r>
              <a:rPr lang="it-IT" b="1" dirty="0">
                <a:solidFill>
                  <a:srgbClr val="00B0F0"/>
                </a:solidFill>
              </a:rPr>
              <a:t>Formazione del personale in mobilità in Portogallo </a:t>
            </a:r>
            <a:r>
              <a:rPr lang="it-IT" dirty="0"/>
              <a:t>si concentrerà su</a:t>
            </a:r>
          </a:p>
          <a:p>
            <a:endParaRPr lang="it-IT" dirty="0"/>
          </a:p>
          <a:p>
            <a:pPr marL="285750" indent="-285750">
              <a:buFont typeface="Arial" panose="020B0604020202020204" pitchFamily="34" charset="0"/>
              <a:buChar char="•"/>
            </a:pPr>
            <a:r>
              <a:rPr lang="it-IT" dirty="0"/>
              <a:t>Progetti pedagogici sull'alfabetizzazione alimentare.</a:t>
            </a:r>
          </a:p>
          <a:p>
            <a:endParaRPr lang="it-IT" dirty="0"/>
          </a:p>
          <a:p>
            <a:pPr marL="285750" indent="-285750">
              <a:buFont typeface="Wingdings" panose="05000000000000000000" pitchFamily="2" charset="2"/>
              <a:buChar char="ü"/>
            </a:pPr>
            <a:r>
              <a:rPr lang="it-IT" dirty="0"/>
              <a:t>La scuola portoghese ha molta esperienza nello sviluppo di attività e progetti riguardanti cibo e alimentazione sana, sia all'interno che all'esterno della classe.      </a:t>
            </a:r>
          </a:p>
          <a:p>
            <a:pPr marL="285750" indent="-285750">
              <a:buFont typeface="Wingdings" panose="05000000000000000000" pitchFamily="2" charset="2"/>
              <a:buChar char="ü"/>
            </a:pPr>
            <a:r>
              <a:rPr lang="it-IT" dirty="0"/>
              <a:t>Insegnanti esperti  condurranno un seminario sulla costruzione di un orto didattico a scuola</a:t>
            </a:r>
          </a:p>
          <a:p>
            <a:pPr marL="285750" indent="-285750">
              <a:buFont typeface="Wingdings" panose="05000000000000000000" pitchFamily="2" charset="2"/>
              <a:buChar char="ü"/>
            </a:pPr>
            <a:r>
              <a:rPr lang="it-IT" dirty="0"/>
              <a:t>Ci sarà anche un laboratorio sull’uso di strumenti digitali per lo sviluppo di un progetto legato al cibo.</a:t>
            </a:r>
          </a:p>
          <a:p>
            <a:pPr marL="285750" indent="-285750">
              <a:buFont typeface="Wingdings" panose="05000000000000000000" pitchFamily="2" charset="2"/>
              <a:buChar char="ü"/>
            </a:pPr>
            <a:endParaRPr lang="it-IT" dirty="0"/>
          </a:p>
          <a:p>
            <a:r>
              <a:rPr lang="it-IT" dirty="0"/>
              <a:t>Il Coordinatore del Dipartimento di Scienze Naturali farà una presentazione di alcuni progetti che sono stati sviluppati a scuola come</a:t>
            </a:r>
            <a:endParaRPr lang="en-US" dirty="0"/>
          </a:p>
          <a:p>
            <a:pPr marL="285750" indent="-285750">
              <a:buFont typeface="Wingdings" panose="05000000000000000000" pitchFamily="2" charset="2"/>
              <a:buChar char="ü"/>
            </a:pPr>
            <a:r>
              <a:rPr lang="en-US" dirty="0"/>
              <a:t>“ The Fruit Heroes”, </a:t>
            </a:r>
          </a:p>
          <a:p>
            <a:pPr marL="285750" indent="-285750">
              <a:buFont typeface="Wingdings" panose="05000000000000000000" pitchFamily="2" charset="2"/>
              <a:buChar char="ü"/>
            </a:pPr>
            <a:r>
              <a:rPr lang="en-US" dirty="0"/>
              <a:t>“The Soup Competition”</a:t>
            </a:r>
          </a:p>
          <a:p>
            <a:pPr marL="285750" indent="-285750">
              <a:buFont typeface="Wingdings" panose="05000000000000000000" pitchFamily="2" charset="2"/>
              <a:buChar char="ü"/>
            </a:pPr>
            <a:r>
              <a:rPr lang="en-US" dirty="0"/>
              <a:t> “The Herbal tea Show”, </a:t>
            </a:r>
          </a:p>
          <a:p>
            <a:pPr marL="285750" indent="-285750">
              <a:buFont typeface="Wingdings" panose="05000000000000000000" pitchFamily="2" charset="2"/>
              <a:buChar char="ü"/>
            </a:pPr>
            <a:r>
              <a:rPr lang="en-US" dirty="0"/>
              <a:t>“The Canteen Brigade”, </a:t>
            </a:r>
          </a:p>
          <a:p>
            <a:pPr marL="285750" indent="-285750">
              <a:buFont typeface="Wingdings" panose="05000000000000000000" pitchFamily="2" charset="2"/>
              <a:buChar char="ü"/>
            </a:pPr>
            <a:r>
              <a:rPr lang="en-US" dirty="0"/>
              <a:t>“ The living Food Pyramid” and others.</a:t>
            </a:r>
          </a:p>
          <a:p>
            <a:r>
              <a:rPr lang="en-US" dirty="0"/>
              <a:t> </a:t>
            </a:r>
          </a:p>
          <a:p>
            <a:r>
              <a:rPr lang="it-IT" dirty="0"/>
              <a:t>L'attività formativa si concluderà con l'elaborazione congiunta di un'attività innovativa da parte di tutti i Partner europei</a:t>
            </a:r>
            <a:endParaRPr lang="en-US" dirty="0"/>
          </a:p>
        </p:txBody>
      </p:sp>
      <p:pic>
        <p:nvPicPr>
          <p:cNvPr id="2" name="Immagine 1">
            <a:extLst>
              <a:ext uri="{FF2B5EF4-FFF2-40B4-BE49-F238E27FC236}">
                <a16:creationId xmlns:a16="http://schemas.microsoft.com/office/drawing/2014/main" id="{CDE9D739-06F6-42EB-935F-FE988024D84C}"/>
              </a:ext>
            </a:extLst>
          </p:cNvPr>
          <p:cNvPicPr>
            <a:picLocks noChangeAspect="1"/>
          </p:cNvPicPr>
          <p:nvPr/>
        </p:nvPicPr>
        <p:blipFill>
          <a:blip r:embed="rId2"/>
          <a:stretch>
            <a:fillRect/>
          </a:stretch>
        </p:blipFill>
        <p:spPr>
          <a:xfrm>
            <a:off x="11301273" y="104145"/>
            <a:ext cx="785159" cy="2470379"/>
          </a:xfrm>
          <a:prstGeom prst="rect">
            <a:avLst/>
          </a:prstGeom>
        </p:spPr>
      </p:pic>
    </p:spTree>
    <p:extLst>
      <p:ext uri="{BB962C8B-B14F-4D97-AF65-F5344CB8AC3E}">
        <p14:creationId xmlns:p14="http://schemas.microsoft.com/office/powerpoint/2010/main" val="3589445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BE109A5B-0FEE-47BE-97D0-F984324E60A9}"/>
              </a:ext>
            </a:extLst>
          </p:cNvPr>
          <p:cNvSpPr txBox="1"/>
          <p:nvPr/>
        </p:nvSpPr>
        <p:spPr>
          <a:xfrm>
            <a:off x="165716" y="58846"/>
            <a:ext cx="11860567" cy="6186309"/>
          </a:xfrm>
          <a:prstGeom prst="rect">
            <a:avLst/>
          </a:prstGeom>
          <a:noFill/>
        </p:spPr>
        <p:txBody>
          <a:bodyPr wrap="square">
            <a:spAutoFit/>
          </a:bodyPr>
          <a:lstStyle/>
          <a:p>
            <a:r>
              <a:rPr lang="en-US" b="1" dirty="0">
                <a:solidFill>
                  <a:srgbClr val="0070C0"/>
                </a:solidFill>
              </a:rPr>
              <a:t>Gymnázium </a:t>
            </a:r>
            <a:r>
              <a:rPr lang="en-US" b="1" dirty="0" err="1">
                <a:solidFill>
                  <a:srgbClr val="0070C0"/>
                </a:solidFill>
              </a:rPr>
              <a:t>Jírovcova</a:t>
            </a:r>
            <a:r>
              <a:rPr lang="en-US" b="1" dirty="0">
                <a:solidFill>
                  <a:srgbClr val="0070C0"/>
                </a:solidFill>
              </a:rPr>
              <a:t> </a:t>
            </a:r>
          </a:p>
          <a:p>
            <a:r>
              <a:rPr lang="en-US" b="1" dirty="0">
                <a:solidFill>
                  <a:srgbClr val="0070C0"/>
                </a:solidFill>
              </a:rPr>
              <a:t>                               </a:t>
            </a:r>
          </a:p>
          <a:p>
            <a:r>
              <a:rPr lang="it-IT" dirty="0"/>
              <a:t>                               si distingue nello studio delle materie scientifiche.</a:t>
            </a:r>
          </a:p>
          <a:p>
            <a:endParaRPr lang="it-IT" dirty="0"/>
          </a:p>
          <a:p>
            <a:r>
              <a:rPr lang="it-IT" dirty="0"/>
              <a:t>Ogni anno, gli studenti si classificano ai primi posti nelle competizioni di </a:t>
            </a:r>
          </a:p>
          <a:p>
            <a:endParaRPr lang="it-IT" dirty="0"/>
          </a:p>
          <a:p>
            <a:pPr marL="285750" indent="-285750">
              <a:buFont typeface="Arial" panose="020B0604020202020204" pitchFamily="34" charset="0"/>
              <a:buChar char="•"/>
            </a:pPr>
            <a:r>
              <a:rPr lang="it-IT" dirty="0"/>
              <a:t>Ecologia</a:t>
            </a:r>
          </a:p>
          <a:p>
            <a:pPr marL="285750" indent="-285750">
              <a:buFont typeface="Arial" panose="020B0604020202020204" pitchFamily="34" charset="0"/>
              <a:buChar char="•"/>
            </a:pPr>
            <a:r>
              <a:rPr lang="it-IT" dirty="0"/>
              <a:t>Geologia</a:t>
            </a:r>
          </a:p>
          <a:p>
            <a:pPr marL="285750" indent="-285750">
              <a:buFont typeface="Arial" panose="020B0604020202020204" pitchFamily="34" charset="0"/>
              <a:buChar char="•"/>
            </a:pPr>
            <a:r>
              <a:rPr lang="it-IT" dirty="0"/>
              <a:t>Apicoltura</a:t>
            </a:r>
          </a:p>
          <a:p>
            <a:pPr marL="285750" indent="-285750">
              <a:buFont typeface="Arial" panose="020B0604020202020204" pitchFamily="34" charset="0"/>
              <a:buChar char="•"/>
            </a:pPr>
            <a:r>
              <a:rPr lang="it-IT" dirty="0"/>
              <a:t>Biologia</a:t>
            </a:r>
          </a:p>
          <a:p>
            <a:pPr marL="285750" indent="-285750">
              <a:buFont typeface="Arial" panose="020B0604020202020204" pitchFamily="34" charset="0"/>
              <a:buChar char="•"/>
            </a:pPr>
            <a:endParaRPr lang="it-IT" dirty="0"/>
          </a:p>
          <a:p>
            <a:r>
              <a:rPr lang="it-IT" dirty="0"/>
              <a:t>Inoltre, la scuola collabora con</a:t>
            </a:r>
            <a:r>
              <a:rPr lang="it-IT" b="1" dirty="0"/>
              <a:t> la Facoltà di Scienze dell'Università della Boemia </a:t>
            </a:r>
            <a:r>
              <a:rPr lang="it-IT" dirty="0"/>
              <a:t>meridionale. Attività che diventerà il fulcro dei seminari e workshop didattici per i partecipanti ai corsi di formazione.</a:t>
            </a:r>
          </a:p>
          <a:p>
            <a:endParaRPr lang="it-IT" dirty="0"/>
          </a:p>
          <a:p>
            <a:r>
              <a:rPr lang="it-IT" dirty="0"/>
              <a:t>I partecipanti sperimenteranno l’uso della </a:t>
            </a:r>
          </a:p>
          <a:p>
            <a:endParaRPr lang="it-IT" dirty="0"/>
          </a:p>
          <a:p>
            <a:pPr marL="285750" indent="-285750">
              <a:buFont typeface="Arial" panose="020B0604020202020204" pitchFamily="34" charset="0"/>
              <a:buChar char="•"/>
            </a:pPr>
            <a:r>
              <a:rPr lang="it-IT" dirty="0"/>
              <a:t> pedagogia esperienziale per motivare gli alunni</a:t>
            </a:r>
          </a:p>
          <a:p>
            <a:pPr marL="285750" indent="-285750">
              <a:buFont typeface="Arial" panose="020B0604020202020204" pitchFamily="34" charset="0"/>
              <a:buChar char="•"/>
            </a:pPr>
            <a:r>
              <a:rPr lang="it-IT" dirty="0"/>
              <a:t>creeranno  materiali didattici per le discipline scientifiche</a:t>
            </a:r>
          </a:p>
          <a:p>
            <a:pPr marL="285750" indent="-285750">
              <a:buFont typeface="Arial" panose="020B0604020202020204" pitchFamily="34" charset="0"/>
              <a:buChar char="•"/>
            </a:pPr>
            <a:r>
              <a:rPr lang="it-IT" dirty="0"/>
              <a:t>visiteranno le arnie scolastiche. </a:t>
            </a:r>
          </a:p>
          <a:p>
            <a:endParaRPr lang="it-IT" dirty="0"/>
          </a:p>
          <a:p>
            <a:r>
              <a:rPr lang="it-IT" dirty="0"/>
              <a:t>Un altro workshop si declinerà sull'uso dei sistemi educativi di misura Pasco, che consentono l'insegnamento sperimentale delle scienze naturali. I corsi comprenderanno anche attività nei laboratori della Facoltà di Scienze</a:t>
            </a:r>
            <a:endParaRPr lang="en-US" dirty="0"/>
          </a:p>
        </p:txBody>
      </p:sp>
      <p:pic>
        <p:nvPicPr>
          <p:cNvPr id="2" name="Immagine 1">
            <a:extLst>
              <a:ext uri="{FF2B5EF4-FFF2-40B4-BE49-F238E27FC236}">
                <a16:creationId xmlns:a16="http://schemas.microsoft.com/office/drawing/2014/main" id="{76B597E9-2C07-49F3-A6A4-4814A74D95D0}"/>
              </a:ext>
            </a:extLst>
          </p:cNvPr>
          <p:cNvPicPr>
            <a:picLocks noChangeAspect="1"/>
          </p:cNvPicPr>
          <p:nvPr/>
        </p:nvPicPr>
        <p:blipFill>
          <a:blip r:embed="rId2"/>
          <a:stretch>
            <a:fillRect/>
          </a:stretch>
        </p:blipFill>
        <p:spPr>
          <a:xfrm>
            <a:off x="10659122" y="277095"/>
            <a:ext cx="1079086" cy="3151905"/>
          </a:xfrm>
          <a:prstGeom prst="rect">
            <a:avLst/>
          </a:prstGeom>
        </p:spPr>
      </p:pic>
    </p:spTree>
    <p:extLst>
      <p:ext uri="{BB962C8B-B14F-4D97-AF65-F5344CB8AC3E}">
        <p14:creationId xmlns:p14="http://schemas.microsoft.com/office/powerpoint/2010/main" val="4005495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10D74D-FE1B-41AB-818A-64237357F6EF}"/>
              </a:ext>
            </a:extLst>
          </p:cNvPr>
          <p:cNvSpPr>
            <a:spLocks noGrp="1"/>
          </p:cNvSpPr>
          <p:nvPr>
            <p:ph type="ctrTitle"/>
          </p:nvPr>
        </p:nvSpPr>
        <p:spPr>
          <a:xfrm>
            <a:off x="1142260" y="119186"/>
            <a:ext cx="9144000" cy="2387600"/>
          </a:xfrm>
        </p:spPr>
        <p:txBody>
          <a:bodyPr>
            <a:scene3d>
              <a:camera prst="obliqueTopRight"/>
              <a:lightRig rig="threePt" dir="t"/>
            </a:scene3d>
          </a:bodyPr>
          <a:lstStyle/>
          <a:p>
            <a:r>
              <a:rPr lang="it-IT" b="1" dirty="0" err="1">
                <a:ln w="12700">
                  <a:solidFill>
                    <a:schemeClr val="accent5"/>
                  </a:solidFill>
                  <a:prstDash val="solid"/>
                </a:ln>
                <a:pattFill prst="ltDnDiag">
                  <a:fgClr>
                    <a:schemeClr val="accent5">
                      <a:lumMod val="60000"/>
                      <a:lumOff val="40000"/>
                    </a:schemeClr>
                  </a:fgClr>
                  <a:bgClr>
                    <a:schemeClr val="bg1"/>
                  </a:bgClr>
                </a:pattFill>
              </a:rPr>
              <a:t>seasonal@glocal</a:t>
            </a:r>
            <a:br>
              <a:rPr lang="it-IT" dirty="0"/>
            </a:br>
            <a:endParaRPr lang="it-IT" dirty="0"/>
          </a:p>
        </p:txBody>
      </p:sp>
      <p:sp>
        <p:nvSpPr>
          <p:cNvPr id="3" name="Sottotitolo 2">
            <a:extLst>
              <a:ext uri="{FF2B5EF4-FFF2-40B4-BE49-F238E27FC236}">
                <a16:creationId xmlns:a16="http://schemas.microsoft.com/office/drawing/2014/main" id="{12763913-533F-43F9-9CE8-D87ACE3FF03D}"/>
              </a:ext>
            </a:extLst>
          </p:cNvPr>
          <p:cNvSpPr>
            <a:spLocks noGrp="1"/>
          </p:cNvSpPr>
          <p:nvPr>
            <p:ph type="subTitle" idx="1"/>
          </p:nvPr>
        </p:nvSpPr>
        <p:spPr>
          <a:xfrm>
            <a:off x="94695" y="2696515"/>
            <a:ext cx="4450672" cy="2781007"/>
          </a:xfrm>
        </p:spPr>
        <p:txBody>
          <a:bodyPr>
            <a:normAutofit fontScale="77500" lnSpcReduction="20000"/>
          </a:bodyPr>
          <a:lstStyle/>
          <a:p>
            <a:r>
              <a:rPr lang="it-IT" sz="2800" dirty="0"/>
              <a:t>Erasmus + </a:t>
            </a:r>
            <a:r>
              <a:rPr lang="it-IT" sz="2800" dirty="0" err="1"/>
              <a:t>a.s.</a:t>
            </a:r>
            <a:r>
              <a:rPr lang="it-IT" sz="2800" dirty="0"/>
              <a:t> 2021 - 2022</a:t>
            </a:r>
          </a:p>
          <a:p>
            <a:r>
              <a:rPr lang="it-IT" sz="2800" b="1" dirty="0">
                <a:solidFill>
                  <a:srgbClr val="0070C0"/>
                </a:solidFill>
              </a:rPr>
              <a:t>AZIONE KA 122</a:t>
            </a:r>
          </a:p>
          <a:p>
            <a:pPr algn="l"/>
            <a:endParaRPr lang="it-IT" sz="2800" dirty="0"/>
          </a:p>
          <a:p>
            <a:pPr algn="l"/>
            <a:endParaRPr lang="it-IT" sz="2800" dirty="0"/>
          </a:p>
          <a:p>
            <a:pPr algn="l"/>
            <a:r>
              <a:rPr lang="it-IT" sz="2800" dirty="0"/>
              <a:t>Mobilità studenti – </a:t>
            </a:r>
            <a:r>
              <a:rPr lang="it-IT" sz="2800" b="1" dirty="0">
                <a:solidFill>
                  <a:srgbClr val="0070C0"/>
                </a:solidFill>
              </a:rPr>
              <a:t>10</a:t>
            </a:r>
            <a:r>
              <a:rPr lang="it-IT" sz="2800" dirty="0"/>
              <a:t> studenti</a:t>
            </a:r>
          </a:p>
          <a:p>
            <a:pPr algn="l"/>
            <a:r>
              <a:rPr lang="it-IT" sz="2800" dirty="0"/>
              <a:t>Mobilità docenti – </a:t>
            </a:r>
            <a:r>
              <a:rPr lang="it-IT" sz="2800" b="1" dirty="0">
                <a:solidFill>
                  <a:srgbClr val="0070C0"/>
                </a:solidFill>
              </a:rPr>
              <a:t>04</a:t>
            </a:r>
            <a:r>
              <a:rPr lang="it-IT" sz="2800" dirty="0"/>
              <a:t> docenti + il Dirigente Scolastico</a:t>
            </a:r>
          </a:p>
          <a:p>
            <a:pPr algn="l"/>
            <a:r>
              <a:rPr lang="it-IT" sz="2800" dirty="0"/>
              <a:t>Durata </a:t>
            </a:r>
            <a:r>
              <a:rPr lang="it-IT" sz="2800" b="1" dirty="0">
                <a:solidFill>
                  <a:srgbClr val="0070C0"/>
                </a:solidFill>
              </a:rPr>
              <a:t>12 mesi</a:t>
            </a:r>
          </a:p>
        </p:txBody>
      </p:sp>
      <p:sp>
        <p:nvSpPr>
          <p:cNvPr id="4" name="CasellaDiTesto 3">
            <a:extLst>
              <a:ext uri="{FF2B5EF4-FFF2-40B4-BE49-F238E27FC236}">
                <a16:creationId xmlns:a16="http://schemas.microsoft.com/office/drawing/2014/main" id="{3B04F123-E5DD-4D0A-A34D-485465D494DD}"/>
              </a:ext>
            </a:extLst>
          </p:cNvPr>
          <p:cNvSpPr txBox="1"/>
          <p:nvPr/>
        </p:nvSpPr>
        <p:spPr>
          <a:xfrm>
            <a:off x="6365289" y="2227556"/>
            <a:ext cx="5326602" cy="4247317"/>
          </a:xfrm>
          <a:prstGeom prst="rect">
            <a:avLst/>
          </a:prstGeom>
          <a:noFill/>
        </p:spPr>
        <p:txBody>
          <a:bodyPr wrap="square" rtlCol="0">
            <a:spAutoFit/>
          </a:bodyPr>
          <a:lstStyle/>
          <a:p>
            <a:r>
              <a:rPr lang="it-IT" b="1" dirty="0">
                <a:solidFill>
                  <a:srgbClr val="0070C0"/>
                </a:solidFill>
              </a:rPr>
              <a:t>SCUOLE PARTNERS</a:t>
            </a:r>
          </a:p>
          <a:p>
            <a:r>
              <a:rPr lang="it-IT" dirty="0"/>
              <a:t>1.	</a:t>
            </a:r>
            <a:r>
              <a:rPr lang="it-IT" b="1" dirty="0">
                <a:solidFill>
                  <a:srgbClr val="0070C0"/>
                </a:solidFill>
              </a:rPr>
              <a:t>I.C. CROSIA</a:t>
            </a:r>
            <a:r>
              <a:rPr lang="it-IT" dirty="0"/>
              <a:t>, Italia: Dirigente Dott.ssa Rachele Anna Donnici, Docenti Vulcano Carmela, </a:t>
            </a:r>
            <a:r>
              <a:rPr lang="it-IT" dirty="0" err="1"/>
              <a:t>Arcidiacone</a:t>
            </a:r>
            <a:r>
              <a:rPr lang="it-IT" dirty="0"/>
              <a:t> Maria Grazia, </a:t>
            </a:r>
            <a:r>
              <a:rPr lang="it-IT" dirty="0" err="1"/>
              <a:t>Vennari</a:t>
            </a:r>
            <a:r>
              <a:rPr lang="it-IT" dirty="0"/>
              <a:t> Caterina, Ausilio Franco </a:t>
            </a:r>
          </a:p>
          <a:p>
            <a:endParaRPr lang="it-IT" dirty="0"/>
          </a:p>
          <a:p>
            <a:pPr marL="342900" indent="-342900">
              <a:buAutoNum type="arabicPeriod" startAt="2"/>
            </a:pPr>
            <a:r>
              <a:rPr lang="it-IT" dirty="0" err="1"/>
              <a:t>Gymnázium</a:t>
            </a:r>
            <a:r>
              <a:rPr lang="it-IT" dirty="0"/>
              <a:t>, </a:t>
            </a:r>
            <a:r>
              <a:rPr lang="it-IT" dirty="0" err="1"/>
              <a:t>Jírovcova</a:t>
            </a:r>
            <a:r>
              <a:rPr lang="it-IT" dirty="0"/>
              <a:t> 8, </a:t>
            </a:r>
            <a:r>
              <a:rPr lang="it-IT" dirty="0" err="1"/>
              <a:t>České</a:t>
            </a:r>
            <a:r>
              <a:rPr lang="it-IT" dirty="0"/>
              <a:t> </a:t>
            </a:r>
            <a:r>
              <a:rPr lang="it-IT" dirty="0" err="1"/>
              <a:t>Budějovice</a:t>
            </a:r>
            <a:r>
              <a:rPr lang="it-IT" dirty="0"/>
              <a:t>, </a:t>
            </a:r>
            <a:r>
              <a:rPr lang="it-IT" dirty="0" err="1"/>
              <a:t>České</a:t>
            </a:r>
            <a:r>
              <a:rPr lang="it-IT" dirty="0"/>
              <a:t> </a:t>
            </a:r>
            <a:r>
              <a:rPr lang="it-IT" dirty="0" err="1"/>
              <a:t>Budějovice</a:t>
            </a:r>
            <a:r>
              <a:rPr lang="it-IT" dirty="0"/>
              <a:t> </a:t>
            </a:r>
            <a:r>
              <a:rPr lang="it-IT" b="1" dirty="0">
                <a:solidFill>
                  <a:srgbClr val="0070C0"/>
                </a:solidFill>
              </a:rPr>
              <a:t>Repubblica Ceca </a:t>
            </a:r>
          </a:p>
          <a:p>
            <a:r>
              <a:rPr lang="it-IT" dirty="0"/>
              <a:t>Vice preside </a:t>
            </a:r>
            <a:r>
              <a:rPr lang="it-IT" dirty="0" err="1"/>
              <a:t>Lenka</a:t>
            </a:r>
            <a:r>
              <a:rPr lang="it-IT" dirty="0"/>
              <a:t> </a:t>
            </a:r>
            <a:r>
              <a:rPr lang="it-IT" dirty="0" err="1"/>
              <a:t>Kudrlickova</a:t>
            </a:r>
            <a:r>
              <a:rPr lang="it-IT" dirty="0"/>
              <a:t>, Docente </a:t>
            </a:r>
            <a:r>
              <a:rPr lang="it-IT" dirty="0" err="1"/>
              <a:t>Tereza</a:t>
            </a:r>
            <a:r>
              <a:rPr lang="it-IT" dirty="0"/>
              <a:t> </a:t>
            </a:r>
            <a:r>
              <a:rPr lang="it-IT" dirty="0" err="1"/>
              <a:t>Hniličková</a:t>
            </a:r>
            <a:endParaRPr lang="it-IT" dirty="0"/>
          </a:p>
          <a:p>
            <a:endParaRPr lang="it-IT" dirty="0"/>
          </a:p>
          <a:p>
            <a:r>
              <a:rPr lang="it-IT" dirty="0"/>
              <a:t>3.	</a:t>
            </a:r>
            <a:r>
              <a:rPr lang="it-IT" dirty="0" err="1"/>
              <a:t>Agrupamento</a:t>
            </a:r>
            <a:r>
              <a:rPr lang="it-IT" dirty="0"/>
              <a:t> de </a:t>
            </a:r>
            <a:r>
              <a:rPr lang="it-IT" dirty="0" err="1"/>
              <a:t>Escolas</a:t>
            </a:r>
            <a:r>
              <a:rPr lang="it-IT" dirty="0"/>
              <a:t> D. Afonso Henriques, Vila </a:t>
            </a:r>
            <a:r>
              <a:rPr lang="it-IT" dirty="0" err="1"/>
              <a:t>das</a:t>
            </a:r>
            <a:r>
              <a:rPr lang="it-IT" dirty="0"/>
              <a:t> </a:t>
            </a:r>
            <a:r>
              <a:rPr lang="it-IT" dirty="0" err="1"/>
              <a:t>Aves</a:t>
            </a:r>
            <a:r>
              <a:rPr lang="it-IT" dirty="0"/>
              <a:t>, Vila </a:t>
            </a:r>
            <a:r>
              <a:rPr lang="it-IT" dirty="0" err="1"/>
              <a:t>Das</a:t>
            </a:r>
            <a:r>
              <a:rPr lang="it-IT" dirty="0"/>
              <a:t> </a:t>
            </a:r>
            <a:r>
              <a:rPr lang="it-IT" dirty="0" err="1"/>
              <a:t>Aves</a:t>
            </a:r>
            <a:r>
              <a:rPr lang="it-IT" dirty="0"/>
              <a:t> </a:t>
            </a:r>
            <a:r>
              <a:rPr lang="it-IT" b="1" dirty="0">
                <a:solidFill>
                  <a:srgbClr val="0070C0"/>
                </a:solidFill>
              </a:rPr>
              <a:t>Portogallo</a:t>
            </a:r>
          </a:p>
          <a:p>
            <a:r>
              <a:rPr lang="it-IT" dirty="0"/>
              <a:t>                      Vice preside Paulo Costa</a:t>
            </a:r>
          </a:p>
          <a:p>
            <a:r>
              <a:rPr lang="it-IT" dirty="0"/>
              <a:t>                      Docente  Fernando Maia </a:t>
            </a:r>
          </a:p>
          <a:p>
            <a:endParaRPr lang="it-IT" dirty="0"/>
          </a:p>
        </p:txBody>
      </p:sp>
      <p:sp>
        <p:nvSpPr>
          <p:cNvPr id="5" name="Freccia in giù 4">
            <a:extLst>
              <a:ext uri="{FF2B5EF4-FFF2-40B4-BE49-F238E27FC236}">
                <a16:creationId xmlns:a16="http://schemas.microsoft.com/office/drawing/2014/main" id="{E1E083B7-D3AD-4F63-8624-B1BEE9B69129}"/>
              </a:ext>
            </a:extLst>
          </p:cNvPr>
          <p:cNvSpPr/>
          <p:nvPr/>
        </p:nvSpPr>
        <p:spPr>
          <a:xfrm>
            <a:off x="2663302" y="1624613"/>
            <a:ext cx="781234" cy="793396"/>
          </a:xfrm>
          <a:prstGeom prst="downArrow">
            <a:avLst/>
          </a:prstGeom>
          <a:ln>
            <a:solidFill>
              <a:srgbClr val="FF0000"/>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ABE3FA65-EF89-477D-AAAB-38A5084CA422}"/>
              </a:ext>
            </a:extLst>
          </p:cNvPr>
          <p:cNvSpPr/>
          <p:nvPr/>
        </p:nvSpPr>
        <p:spPr>
          <a:xfrm>
            <a:off x="7634796" y="1624613"/>
            <a:ext cx="905522" cy="602943"/>
          </a:xfrm>
          <a:prstGeom prst="downArrow">
            <a:avLst/>
          </a:prstGeom>
          <a:ln>
            <a:solidFill>
              <a:srgbClr val="FF0000"/>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a:extLst>
              <a:ext uri="{FF2B5EF4-FFF2-40B4-BE49-F238E27FC236}">
                <a16:creationId xmlns:a16="http://schemas.microsoft.com/office/drawing/2014/main" id="{127D4092-75AA-4227-BF67-7304AC381B55}"/>
              </a:ext>
            </a:extLst>
          </p:cNvPr>
          <p:cNvPicPr>
            <a:picLocks noChangeAspect="1"/>
          </p:cNvPicPr>
          <p:nvPr/>
        </p:nvPicPr>
        <p:blipFill>
          <a:blip r:embed="rId2"/>
          <a:stretch>
            <a:fillRect/>
          </a:stretch>
        </p:blipFill>
        <p:spPr>
          <a:xfrm>
            <a:off x="1589102" y="303690"/>
            <a:ext cx="1166051" cy="153197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649088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0B921280-0672-4330-B521-AC2692BC1822}"/>
              </a:ext>
            </a:extLst>
          </p:cNvPr>
          <p:cNvSpPr txBox="1"/>
          <p:nvPr/>
        </p:nvSpPr>
        <p:spPr>
          <a:xfrm>
            <a:off x="68062" y="770703"/>
            <a:ext cx="11754035" cy="5632311"/>
          </a:xfrm>
          <a:prstGeom prst="rect">
            <a:avLst/>
          </a:prstGeom>
          <a:noFill/>
        </p:spPr>
        <p:txBody>
          <a:bodyPr wrap="square">
            <a:spAutoFit/>
          </a:bodyPr>
          <a:lstStyle/>
          <a:p>
            <a:r>
              <a:rPr lang="it-IT" b="1" dirty="0">
                <a:solidFill>
                  <a:srgbClr val="00B0F0"/>
                </a:solidFill>
              </a:rPr>
              <a:t>RICADUTA</a:t>
            </a:r>
          </a:p>
          <a:p>
            <a:endParaRPr lang="it-IT" dirty="0"/>
          </a:p>
          <a:p>
            <a:pPr marL="342900" indent="-342900">
              <a:buFont typeface="+mj-lt"/>
              <a:buAutoNum type="arabicPeriod"/>
            </a:pPr>
            <a:r>
              <a:rPr lang="it-IT" dirty="0"/>
              <a:t>migliorare le abilità linguistiche</a:t>
            </a:r>
          </a:p>
          <a:p>
            <a:pPr marL="342900" indent="-342900">
              <a:buFont typeface="+mj-lt"/>
              <a:buAutoNum type="arabicPeriod"/>
            </a:pPr>
            <a:r>
              <a:rPr lang="it-IT" dirty="0"/>
              <a:t>assorbire know-how e metodologie comuni ai paesi partecipanti</a:t>
            </a:r>
          </a:p>
          <a:p>
            <a:pPr marL="342900" indent="-342900">
              <a:buFont typeface="+mj-lt"/>
              <a:buAutoNum type="arabicPeriod"/>
            </a:pPr>
            <a:r>
              <a:rPr lang="it-IT" dirty="0"/>
              <a:t>apprendere metodologie da applicare alle lezioni di Scienze, Storia e Geografia o attività extracurriculari</a:t>
            </a:r>
          </a:p>
          <a:p>
            <a:pPr marL="342900" indent="-342900">
              <a:buFont typeface="+mj-lt"/>
              <a:buAutoNum type="arabicPeriod"/>
            </a:pPr>
            <a:r>
              <a:rPr lang="it-IT" dirty="0"/>
              <a:t>conoscere gli approcci neuroscientifici per ottimizzare l'apprendimento delle lingue straniere attraverso la comprensione delle dinamiche del cervello</a:t>
            </a:r>
          </a:p>
          <a:p>
            <a:pPr marL="342900" indent="-342900">
              <a:buFont typeface="+mj-lt"/>
              <a:buAutoNum type="arabicPeriod"/>
            </a:pPr>
            <a:r>
              <a:rPr lang="it-IT" dirty="0"/>
              <a:t>la pedagogia sperimentale come forma per motivare gli studenti </a:t>
            </a:r>
          </a:p>
          <a:p>
            <a:endParaRPr lang="it-IT" dirty="0"/>
          </a:p>
          <a:p>
            <a:r>
              <a:rPr lang="it-IT" dirty="0"/>
              <a:t>Le conoscenze acquisite saranno divulgate ad altri docenti della scuola.</a:t>
            </a:r>
            <a:endParaRPr lang="en-US" dirty="0"/>
          </a:p>
          <a:p>
            <a:endParaRPr lang="en-US" dirty="0"/>
          </a:p>
          <a:p>
            <a:r>
              <a:rPr lang="it-IT" b="1" dirty="0">
                <a:solidFill>
                  <a:srgbClr val="00B0F0"/>
                </a:solidFill>
              </a:rPr>
              <a:t>Obiettivi di progetto                     </a:t>
            </a:r>
          </a:p>
          <a:p>
            <a:endParaRPr lang="it-IT" b="1" dirty="0">
              <a:solidFill>
                <a:srgbClr val="00B0F0"/>
              </a:solidFill>
            </a:endParaRPr>
          </a:p>
          <a:p>
            <a:pPr marL="285750" indent="-285750">
              <a:buFont typeface="Wingdings" panose="05000000000000000000" pitchFamily="2" charset="2"/>
              <a:buChar char="ü"/>
            </a:pPr>
            <a:r>
              <a:rPr lang="it-IT" dirty="0"/>
              <a:t>acquisire  maggiore fiducia nelle capacità linguistiche </a:t>
            </a:r>
          </a:p>
          <a:p>
            <a:pPr marL="285750" indent="-285750">
              <a:buFont typeface="Wingdings" panose="05000000000000000000" pitchFamily="2" charset="2"/>
              <a:buChar char="ü"/>
            </a:pPr>
            <a:r>
              <a:rPr lang="it-IT" dirty="0"/>
              <a:t> </a:t>
            </a:r>
            <a:r>
              <a:rPr lang="it-IT" b="1" dirty="0"/>
              <a:t>migliorare</a:t>
            </a:r>
            <a:r>
              <a:rPr lang="it-IT" dirty="0"/>
              <a:t> le tecniche comunicative e le prestazioni complessive</a:t>
            </a:r>
          </a:p>
          <a:p>
            <a:pPr marL="285750" indent="-285750">
              <a:buFont typeface="Wingdings" panose="05000000000000000000" pitchFamily="2" charset="2"/>
              <a:buChar char="ü"/>
            </a:pPr>
            <a:r>
              <a:rPr lang="it-IT" dirty="0"/>
              <a:t>la capacità di divulgare  i tratti del patrimonio culturale, l'alfabetizzazione alimentare in termini di abitudini alimentari sane e  stili di vita salutari attraverso le diverse discipline e attività extrascolastiche</a:t>
            </a:r>
          </a:p>
          <a:p>
            <a:pPr marL="285750" indent="-285750">
              <a:buFont typeface="Wingdings" panose="05000000000000000000" pitchFamily="2" charset="2"/>
              <a:buChar char="ü"/>
            </a:pPr>
            <a:r>
              <a:rPr lang="it-IT" dirty="0"/>
              <a:t>migliorare le competenze digitali per scopi pedagogici.</a:t>
            </a:r>
          </a:p>
          <a:p>
            <a:endParaRPr lang="it-IT" dirty="0"/>
          </a:p>
          <a:p>
            <a:r>
              <a:rPr lang="it-IT" dirty="0"/>
              <a:t>Tutte queste attività contribuiranno, in una certa misura, al raggiungimento di almeno tre degli obiettivi del progetto.</a:t>
            </a:r>
            <a:endParaRPr lang="en-US" dirty="0"/>
          </a:p>
        </p:txBody>
      </p:sp>
      <p:pic>
        <p:nvPicPr>
          <p:cNvPr id="2" name="Immagine 1">
            <a:extLst>
              <a:ext uri="{FF2B5EF4-FFF2-40B4-BE49-F238E27FC236}">
                <a16:creationId xmlns:a16="http://schemas.microsoft.com/office/drawing/2014/main" id="{AAB33E46-E331-4595-996E-3855565EE1F5}"/>
              </a:ext>
            </a:extLst>
          </p:cNvPr>
          <p:cNvPicPr>
            <a:picLocks noChangeAspect="1"/>
          </p:cNvPicPr>
          <p:nvPr/>
        </p:nvPicPr>
        <p:blipFill>
          <a:blip r:embed="rId2"/>
          <a:stretch>
            <a:fillRect/>
          </a:stretch>
        </p:blipFill>
        <p:spPr>
          <a:xfrm>
            <a:off x="10982708" y="133450"/>
            <a:ext cx="1079086" cy="3151905"/>
          </a:xfrm>
          <a:prstGeom prst="rect">
            <a:avLst/>
          </a:prstGeom>
        </p:spPr>
      </p:pic>
    </p:spTree>
    <p:extLst>
      <p:ext uri="{BB962C8B-B14F-4D97-AF65-F5344CB8AC3E}">
        <p14:creationId xmlns:p14="http://schemas.microsoft.com/office/powerpoint/2010/main" val="2120438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D1882884-9749-4DF1-A768-E50E518EA465}"/>
              </a:ext>
            </a:extLst>
          </p:cNvPr>
          <p:cNvSpPr txBox="1"/>
          <p:nvPr/>
        </p:nvSpPr>
        <p:spPr>
          <a:xfrm>
            <a:off x="168676" y="3036058"/>
            <a:ext cx="11540971" cy="3693319"/>
          </a:xfrm>
          <a:prstGeom prst="rect">
            <a:avLst/>
          </a:prstGeom>
          <a:noFill/>
        </p:spPr>
        <p:txBody>
          <a:bodyPr wrap="square">
            <a:spAutoFit/>
          </a:bodyPr>
          <a:lstStyle/>
          <a:p>
            <a:r>
              <a:rPr lang="it-IT" b="1" dirty="0">
                <a:solidFill>
                  <a:srgbClr val="00B0F0"/>
                </a:solidFill>
              </a:rPr>
              <a:t>Criteri per la selezione docenti</a:t>
            </a:r>
          </a:p>
          <a:p>
            <a:r>
              <a:rPr lang="it-IT" dirty="0"/>
              <a:t>            I docenti che parteciperanno al progetto saranno selezionati in base ai seguenti criteri:</a:t>
            </a:r>
          </a:p>
          <a:p>
            <a:pPr marL="285750" indent="-285750">
              <a:buFont typeface="Arial" panose="020B0604020202020204" pitchFamily="34" charset="0"/>
              <a:buChar char="•"/>
            </a:pPr>
            <a:r>
              <a:rPr lang="it-IT" dirty="0"/>
              <a:t>l’affinità disciplinare agli argomenti della formazione </a:t>
            </a:r>
          </a:p>
          <a:p>
            <a:pPr marL="285750" indent="-285750">
              <a:buFont typeface="Arial" panose="020B0604020202020204" pitchFamily="34" charset="0"/>
              <a:buChar char="•"/>
            </a:pPr>
            <a:r>
              <a:rPr lang="it-IT" dirty="0"/>
              <a:t>la capacità di diffondere le competenze acquisite ad altri docenti</a:t>
            </a:r>
          </a:p>
          <a:p>
            <a:pPr marL="285750" indent="-285750">
              <a:buFont typeface="Arial" panose="020B0604020202020204" pitchFamily="34" charset="0"/>
              <a:buChar char="•"/>
            </a:pPr>
            <a:r>
              <a:rPr lang="it-IT" dirty="0"/>
              <a:t>le  abilità linguistiche e di socializzazione</a:t>
            </a:r>
          </a:p>
          <a:p>
            <a:endParaRPr lang="it-IT" dirty="0"/>
          </a:p>
          <a:p>
            <a:r>
              <a:rPr lang="it-IT" dirty="0"/>
              <a:t>Una Commissione interna alla scuola valuterà le domande pervenute ed il Dirigente ratificherà la nomina.</a:t>
            </a:r>
          </a:p>
          <a:p>
            <a:endParaRPr lang="it-IT" dirty="0"/>
          </a:p>
          <a:p>
            <a:r>
              <a:rPr lang="it-IT" dirty="0"/>
              <a:t>Indicatori funzionali alla mobilità sono:</a:t>
            </a:r>
          </a:p>
          <a:p>
            <a:pPr marL="285750" indent="-285750">
              <a:buFont typeface="Arial" panose="020B0604020202020204" pitchFamily="34" charset="0"/>
              <a:buChar char="•"/>
            </a:pPr>
            <a:r>
              <a:rPr lang="it-IT" dirty="0"/>
              <a:t>Dedizione al lavoro</a:t>
            </a:r>
          </a:p>
          <a:p>
            <a:pPr marL="285750" indent="-285750">
              <a:buFont typeface="Arial" panose="020B0604020202020204" pitchFamily="34" charset="0"/>
              <a:buChar char="•"/>
            </a:pPr>
            <a:r>
              <a:rPr lang="it-IT" dirty="0"/>
              <a:t>Pazienza</a:t>
            </a:r>
          </a:p>
          <a:p>
            <a:pPr marL="285750" indent="-285750">
              <a:buFont typeface="Arial" panose="020B0604020202020204" pitchFamily="34" charset="0"/>
              <a:buChar char="•"/>
            </a:pPr>
            <a:r>
              <a:rPr lang="it-IT" dirty="0"/>
              <a:t>Capacità di diffusione delle buone pratiche agli altri docenti</a:t>
            </a:r>
          </a:p>
          <a:p>
            <a:pPr marL="285750" indent="-285750">
              <a:buFont typeface="Arial" panose="020B0604020202020204" pitchFamily="34" charset="0"/>
              <a:buChar char="•"/>
            </a:pPr>
            <a:r>
              <a:rPr lang="it-IT" dirty="0"/>
              <a:t>Conoscenza della lingua inglese</a:t>
            </a:r>
            <a:endParaRPr lang="en-US" dirty="0"/>
          </a:p>
        </p:txBody>
      </p:sp>
      <p:sp>
        <p:nvSpPr>
          <p:cNvPr id="7" name="CasellaDiTesto 6">
            <a:extLst>
              <a:ext uri="{FF2B5EF4-FFF2-40B4-BE49-F238E27FC236}">
                <a16:creationId xmlns:a16="http://schemas.microsoft.com/office/drawing/2014/main" id="{3077A61E-1FEC-47B8-ABFD-FF96EFA984CA}"/>
              </a:ext>
            </a:extLst>
          </p:cNvPr>
          <p:cNvSpPr txBox="1"/>
          <p:nvPr/>
        </p:nvSpPr>
        <p:spPr>
          <a:xfrm>
            <a:off x="168677" y="173736"/>
            <a:ext cx="11712604" cy="2862322"/>
          </a:xfrm>
          <a:prstGeom prst="rect">
            <a:avLst/>
          </a:prstGeom>
          <a:noFill/>
        </p:spPr>
        <p:txBody>
          <a:bodyPr wrap="square">
            <a:spAutoFit/>
          </a:bodyPr>
          <a:lstStyle/>
          <a:p>
            <a:r>
              <a:rPr lang="it-IT" b="1" dirty="0">
                <a:solidFill>
                  <a:srgbClr val="00B0F0"/>
                </a:solidFill>
              </a:rPr>
              <a:t>Valutazione dei benefici                               </a:t>
            </a:r>
          </a:p>
          <a:p>
            <a:r>
              <a:rPr lang="it-IT" dirty="0"/>
              <a:t>                           Il processo di valutazione  implicherà  l’elaborazione di un questionario da somministrare ai docenti per  misurare</a:t>
            </a:r>
          </a:p>
          <a:p>
            <a:pPr marL="285750" indent="-285750">
              <a:buFont typeface="Arial" panose="020B0604020202020204" pitchFamily="34" charset="0"/>
              <a:buChar char="•"/>
            </a:pPr>
            <a:r>
              <a:rPr lang="it-IT" dirty="0"/>
              <a:t> la fattibilità degli argomenti trattati, </a:t>
            </a:r>
          </a:p>
          <a:p>
            <a:pPr marL="285750" indent="-285750">
              <a:buFont typeface="Arial" panose="020B0604020202020204" pitchFamily="34" charset="0"/>
              <a:buChar char="•"/>
            </a:pPr>
            <a:r>
              <a:rPr lang="it-IT" dirty="0"/>
              <a:t>la semplicità delle presentazioni,  </a:t>
            </a:r>
          </a:p>
          <a:p>
            <a:pPr marL="285750" indent="-285750">
              <a:buFont typeface="Arial" panose="020B0604020202020204" pitchFamily="34" charset="0"/>
              <a:buChar char="•"/>
            </a:pPr>
            <a:r>
              <a:rPr lang="it-IT" dirty="0"/>
              <a:t>l'utilità delle idee. </a:t>
            </a:r>
          </a:p>
          <a:p>
            <a:endParaRPr lang="it-IT" dirty="0"/>
          </a:p>
          <a:p>
            <a:r>
              <a:rPr lang="it-IT" dirty="0"/>
              <a:t>Più dell'80% delle risposte positive sarà un indicatore del successo delle attività formative. La sintesi del processo di valutazione comporterà la creazione di un elenco di buone pratiche da implementare nel processo di insegnamento. Ogni partecipante condurrà almeno un seminario di disseminazione sulle conoscenze acquisite ai colleghi a scuola.</a:t>
            </a:r>
            <a:endParaRPr lang="en-US" dirty="0"/>
          </a:p>
        </p:txBody>
      </p:sp>
      <p:pic>
        <p:nvPicPr>
          <p:cNvPr id="2" name="Immagine 1">
            <a:extLst>
              <a:ext uri="{FF2B5EF4-FFF2-40B4-BE49-F238E27FC236}">
                <a16:creationId xmlns:a16="http://schemas.microsoft.com/office/drawing/2014/main" id="{4C71E846-B0B8-4F2C-8951-1918E3B4EEC0}"/>
              </a:ext>
            </a:extLst>
          </p:cNvPr>
          <p:cNvPicPr>
            <a:picLocks noChangeAspect="1"/>
          </p:cNvPicPr>
          <p:nvPr/>
        </p:nvPicPr>
        <p:blipFill>
          <a:blip r:embed="rId2"/>
          <a:stretch>
            <a:fillRect/>
          </a:stretch>
        </p:blipFill>
        <p:spPr>
          <a:xfrm>
            <a:off x="10944238" y="5108311"/>
            <a:ext cx="1079086" cy="3151905"/>
          </a:xfrm>
          <a:prstGeom prst="rect">
            <a:avLst/>
          </a:prstGeom>
        </p:spPr>
      </p:pic>
    </p:spTree>
    <p:extLst>
      <p:ext uri="{BB962C8B-B14F-4D97-AF65-F5344CB8AC3E}">
        <p14:creationId xmlns:p14="http://schemas.microsoft.com/office/powerpoint/2010/main" val="440256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2CA949E-D09C-4807-BBB9-61BD1AC1E88E}"/>
              </a:ext>
            </a:extLst>
          </p:cNvPr>
          <p:cNvSpPr txBox="1"/>
          <p:nvPr/>
        </p:nvSpPr>
        <p:spPr>
          <a:xfrm>
            <a:off x="142043" y="135242"/>
            <a:ext cx="11674137" cy="5355312"/>
          </a:xfrm>
          <a:prstGeom prst="rect">
            <a:avLst/>
          </a:prstGeom>
          <a:noFill/>
        </p:spPr>
        <p:txBody>
          <a:bodyPr wrap="square">
            <a:spAutoFit/>
          </a:bodyPr>
          <a:lstStyle/>
          <a:p>
            <a:pPr algn="just"/>
            <a:r>
              <a:rPr lang="it-IT" b="1" dirty="0">
                <a:solidFill>
                  <a:srgbClr val="00B0F0"/>
                </a:solidFill>
              </a:rPr>
              <a:t>Ricaduta della formazione in mobilità  misurata nella CAPACITA’ di</a:t>
            </a:r>
          </a:p>
          <a:p>
            <a:pPr algn="just"/>
            <a:endParaRPr lang="it-IT" b="1" dirty="0">
              <a:solidFill>
                <a:srgbClr val="00B0F0"/>
              </a:solidFill>
            </a:endParaRPr>
          </a:p>
          <a:p>
            <a:pPr marL="285750" indent="-285750" algn="just">
              <a:buFont typeface="Arial" panose="020B0604020202020204" pitchFamily="34" charset="0"/>
              <a:buChar char="•"/>
            </a:pPr>
            <a:r>
              <a:rPr lang="it-IT" dirty="0"/>
              <a:t>integrare i risultati delle attività nel curriculo scolastico</a:t>
            </a:r>
          </a:p>
          <a:p>
            <a:pPr marL="285750" indent="-285750" algn="just">
              <a:buFont typeface="Arial" panose="020B0604020202020204" pitchFamily="34" charset="0"/>
              <a:buChar char="•"/>
            </a:pPr>
            <a:r>
              <a:rPr lang="it-IT" dirty="0"/>
              <a:t>promuovere progetti di educazione ecologica </a:t>
            </a:r>
          </a:p>
          <a:p>
            <a:pPr marL="285750" indent="-285750" algn="just">
              <a:buFont typeface="Arial" panose="020B0604020202020204" pitchFamily="34" charset="0"/>
              <a:buChar char="•"/>
            </a:pPr>
            <a:r>
              <a:rPr lang="it-IT" dirty="0"/>
              <a:t>di stili di vita sana e abitudini alimentari salutari</a:t>
            </a:r>
          </a:p>
          <a:p>
            <a:pPr marL="285750" indent="-285750" algn="just">
              <a:buFont typeface="Arial" panose="020B0604020202020204" pitchFamily="34" charset="0"/>
              <a:buChar char="•"/>
            </a:pPr>
            <a:r>
              <a:rPr lang="it-IT" dirty="0"/>
              <a:t>sensibilizzare ad atteggiamenti eco – green in ambito alimentare e di preservazione delle potenzialità del territorio</a:t>
            </a:r>
          </a:p>
          <a:p>
            <a:pPr marL="285750" indent="-285750" algn="just">
              <a:buFont typeface="Arial" panose="020B0604020202020204" pitchFamily="34" charset="0"/>
              <a:buChar char="•"/>
            </a:pPr>
            <a:r>
              <a:rPr lang="it-IT" dirty="0"/>
              <a:t>potenziare le capacità di esposizione, comprensione ed assimilazione della cultura e del patrimonio locali ed europei,</a:t>
            </a:r>
          </a:p>
          <a:p>
            <a:pPr marL="285750" indent="-285750" algn="just">
              <a:buFont typeface="Arial" panose="020B0604020202020204" pitchFamily="34" charset="0"/>
              <a:buChar char="•"/>
            </a:pPr>
            <a:r>
              <a:rPr lang="it-IT" dirty="0"/>
              <a:t>stabilire protocolli con piccoli coltivatori e produttori locali </a:t>
            </a:r>
          </a:p>
          <a:p>
            <a:pPr marL="285750" indent="-285750" algn="just">
              <a:buFont typeface="Arial" panose="020B0604020202020204" pitchFamily="34" charset="0"/>
              <a:buChar char="•"/>
            </a:pPr>
            <a:r>
              <a:rPr lang="it-IT" dirty="0"/>
              <a:t>introdurli nel contesto scolastico per consentire loro la prima alfabetizzazione degli studenti verso il settore specifico</a:t>
            </a:r>
          </a:p>
          <a:p>
            <a:pPr marL="285750" indent="-285750" algn="just">
              <a:buFont typeface="Arial" panose="020B0604020202020204" pitchFamily="34" charset="0"/>
              <a:buChar char="•"/>
            </a:pPr>
            <a:r>
              <a:rPr lang="it-IT" dirty="0"/>
              <a:t>allestire piccoli farmers’ markets, mercati dei contadini, patrocinati dal Comune nelle persone del Sig. Antonio Russo, il nostro Sindaco, e la Sig.ra Gemma Cavallo,  Vice Sindaco; questo per dare visibilità ai piccoli produttori e ad i prodotti ecologici e sani coltivati e venduti a KM zero, e a zero impatto ambientale.</a:t>
            </a:r>
            <a:endParaRPr lang="en-US" dirty="0"/>
          </a:p>
          <a:p>
            <a:pPr algn="just"/>
            <a:endParaRPr lang="en-US" dirty="0"/>
          </a:p>
          <a:p>
            <a:pPr algn="just"/>
            <a:endParaRPr lang="en-US" dirty="0"/>
          </a:p>
          <a:p>
            <a:pPr algn="just"/>
            <a:endParaRPr lang="en-US" dirty="0"/>
          </a:p>
          <a:p>
            <a:pPr algn="just"/>
            <a:r>
              <a:rPr lang="it-IT" b="1" dirty="0">
                <a:solidFill>
                  <a:srgbClr val="00B0F0"/>
                </a:solidFill>
              </a:rPr>
              <a:t>Le competenze digitali </a:t>
            </a:r>
            <a:r>
              <a:rPr lang="it-IT" dirty="0"/>
              <a:t>potenziate </a:t>
            </a:r>
          </a:p>
          <a:p>
            <a:pPr algn="just"/>
            <a:r>
              <a:rPr lang="it-IT" dirty="0"/>
              <a:t>                         consentiranno agli studenti di utilizzare efficacemente il potenziale delle TIC per la preparazione, l'implementazione e la diffusione dei risultati, oltre a consentire loro di accedere, gestire, integrare e valutare efficacemente le risorse del web.</a:t>
            </a:r>
            <a:endParaRPr lang="en-US" dirty="0"/>
          </a:p>
        </p:txBody>
      </p:sp>
      <p:pic>
        <p:nvPicPr>
          <p:cNvPr id="6" name="Immagine 5">
            <a:extLst>
              <a:ext uri="{FF2B5EF4-FFF2-40B4-BE49-F238E27FC236}">
                <a16:creationId xmlns:a16="http://schemas.microsoft.com/office/drawing/2014/main" id="{0FCC21F9-D774-4E0A-8F3F-63CF944D3D48}"/>
              </a:ext>
            </a:extLst>
          </p:cNvPr>
          <p:cNvPicPr>
            <a:picLocks noChangeAspect="1"/>
          </p:cNvPicPr>
          <p:nvPr/>
        </p:nvPicPr>
        <p:blipFill>
          <a:blip r:embed="rId2"/>
          <a:stretch>
            <a:fillRect/>
          </a:stretch>
        </p:blipFill>
        <p:spPr>
          <a:xfrm>
            <a:off x="10648317" y="5146805"/>
            <a:ext cx="1079086" cy="3151905"/>
          </a:xfrm>
          <a:prstGeom prst="rect">
            <a:avLst/>
          </a:prstGeom>
        </p:spPr>
      </p:pic>
    </p:spTree>
    <p:extLst>
      <p:ext uri="{BB962C8B-B14F-4D97-AF65-F5344CB8AC3E}">
        <p14:creationId xmlns:p14="http://schemas.microsoft.com/office/powerpoint/2010/main" val="2933856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CC3A79D1-7167-431E-821C-CE214071371E}"/>
              </a:ext>
            </a:extLst>
          </p:cNvPr>
          <p:cNvSpPr txBox="1"/>
          <p:nvPr/>
        </p:nvSpPr>
        <p:spPr>
          <a:xfrm>
            <a:off x="266330" y="1138846"/>
            <a:ext cx="11345662" cy="4801314"/>
          </a:xfrm>
          <a:prstGeom prst="rect">
            <a:avLst/>
          </a:prstGeom>
          <a:noFill/>
        </p:spPr>
        <p:txBody>
          <a:bodyPr wrap="square">
            <a:spAutoFit/>
          </a:bodyPr>
          <a:lstStyle/>
          <a:p>
            <a:r>
              <a:rPr lang="it-IT" b="1" dirty="0">
                <a:solidFill>
                  <a:srgbClr val="00B0F0"/>
                </a:solidFill>
              </a:rPr>
              <a:t>Condivisione delle buone pratiche</a:t>
            </a:r>
          </a:p>
          <a:p>
            <a:r>
              <a:rPr lang="it-IT" dirty="0"/>
              <a:t>                                   attraverso attività di DISSEMINAZIONE  del programma                      </a:t>
            </a:r>
          </a:p>
          <a:p>
            <a:endParaRPr lang="it-IT" dirty="0"/>
          </a:p>
          <a:p>
            <a:r>
              <a:rPr lang="it-IT" b="1" dirty="0">
                <a:solidFill>
                  <a:srgbClr val="00B0F0"/>
                </a:solidFill>
              </a:rPr>
              <a:t>A livello scolastico </a:t>
            </a:r>
          </a:p>
          <a:p>
            <a:pPr marL="285750" indent="-285750">
              <a:buFont typeface="Arial" panose="020B0604020202020204" pitchFamily="34" charset="0"/>
              <a:buChar char="•"/>
            </a:pPr>
            <a:r>
              <a:rPr lang="it-IT" dirty="0"/>
              <a:t>condividendo  i risultati del progetto con diversi gruppi target: studenti, insegnanti, le famiglie, il territorio</a:t>
            </a:r>
          </a:p>
          <a:p>
            <a:pPr marL="285750" indent="-285750">
              <a:buFont typeface="Arial" panose="020B0604020202020204" pitchFamily="34" charset="0"/>
              <a:buChar char="•"/>
            </a:pPr>
            <a:r>
              <a:rPr lang="it-IT" dirty="0"/>
              <a:t>pubblicando regolarmente informazioni, foto, video nei canali social: pagina </a:t>
            </a:r>
            <a:r>
              <a:rPr lang="it-IT" dirty="0" err="1"/>
              <a:t>fb</a:t>
            </a:r>
            <a:r>
              <a:rPr lang="it-IT" dirty="0"/>
              <a:t>, newsletter, social network e sito web della  scuola</a:t>
            </a:r>
          </a:p>
          <a:p>
            <a:pPr marL="285750" indent="-285750">
              <a:buFont typeface="Arial" panose="020B0604020202020204" pitchFamily="34" charset="0"/>
              <a:buChar char="•"/>
            </a:pPr>
            <a:r>
              <a:rPr lang="it-IT" dirty="0"/>
              <a:t>organizzando mostre/esposizioni nella hall della  scuola come momento di condivisione a beneficio di tutti gli studenti, i genitori e gli ospiti </a:t>
            </a:r>
          </a:p>
          <a:p>
            <a:pPr marL="285750" indent="-285750">
              <a:buFont typeface="Arial" panose="020B0604020202020204" pitchFamily="34" charset="0"/>
              <a:buChar char="•"/>
            </a:pPr>
            <a:r>
              <a:rPr lang="it-IT" dirty="0"/>
              <a:t>pianificando conferenze ufficiali durante le quali i partecipanti riceveranno attestati di partecipazione e avranno la possibilità di condividere le proprie esperienze con il resto della comunità scolastica </a:t>
            </a:r>
          </a:p>
          <a:p>
            <a:pPr marL="285750" indent="-285750">
              <a:buFont typeface="Arial" panose="020B0604020202020204" pitchFamily="34" charset="0"/>
              <a:buChar char="•"/>
            </a:pPr>
            <a:r>
              <a:rPr lang="it-IT" dirty="0"/>
              <a:t>il nostro Comune metterà a disposizione gratuitamente uno spazio per allestire un mercato contadino settimanale dove produttori e agricoltori, con il sostegno degli studenti, potranno vendere i loro prodotti biologici:</a:t>
            </a:r>
          </a:p>
          <a:p>
            <a:r>
              <a:rPr lang="it-IT" dirty="0"/>
              <a:t>       - olio e pane </a:t>
            </a:r>
          </a:p>
          <a:p>
            <a:r>
              <a:rPr lang="it-IT" dirty="0"/>
              <a:t>       - frutta e verdura </a:t>
            </a:r>
          </a:p>
          <a:p>
            <a:r>
              <a:rPr lang="it-IT" dirty="0"/>
              <a:t>      - latticini e salumi </a:t>
            </a:r>
          </a:p>
          <a:p>
            <a:r>
              <a:rPr lang="it-IT" dirty="0"/>
              <a:t>      - dolci e biscotti tipici</a:t>
            </a:r>
            <a:endParaRPr lang="en-US" dirty="0"/>
          </a:p>
        </p:txBody>
      </p:sp>
      <p:pic>
        <p:nvPicPr>
          <p:cNvPr id="6" name="Immagine 5">
            <a:extLst>
              <a:ext uri="{FF2B5EF4-FFF2-40B4-BE49-F238E27FC236}">
                <a16:creationId xmlns:a16="http://schemas.microsoft.com/office/drawing/2014/main" id="{EBDFEA27-A361-4861-ABD4-E4761495E7D3}"/>
              </a:ext>
            </a:extLst>
          </p:cNvPr>
          <p:cNvPicPr>
            <a:picLocks noChangeAspect="1"/>
          </p:cNvPicPr>
          <p:nvPr/>
        </p:nvPicPr>
        <p:blipFill>
          <a:blip r:embed="rId2"/>
          <a:stretch>
            <a:fillRect/>
          </a:stretch>
        </p:blipFill>
        <p:spPr>
          <a:xfrm>
            <a:off x="10936325" y="4809311"/>
            <a:ext cx="1079086" cy="3151905"/>
          </a:xfrm>
          <a:prstGeom prst="rect">
            <a:avLst/>
          </a:prstGeom>
        </p:spPr>
      </p:pic>
    </p:spTree>
    <p:extLst>
      <p:ext uri="{BB962C8B-B14F-4D97-AF65-F5344CB8AC3E}">
        <p14:creationId xmlns:p14="http://schemas.microsoft.com/office/powerpoint/2010/main" val="1713866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892F082-6E27-4A2B-AA10-990B4AA4093A}"/>
              </a:ext>
            </a:extLst>
          </p:cNvPr>
          <p:cNvSpPr txBox="1"/>
          <p:nvPr/>
        </p:nvSpPr>
        <p:spPr>
          <a:xfrm>
            <a:off x="66582" y="0"/>
            <a:ext cx="12058835" cy="6740307"/>
          </a:xfrm>
          <a:prstGeom prst="rect">
            <a:avLst/>
          </a:prstGeom>
          <a:noFill/>
        </p:spPr>
        <p:txBody>
          <a:bodyPr wrap="square">
            <a:spAutoFit/>
          </a:bodyPr>
          <a:lstStyle/>
          <a:p>
            <a:r>
              <a:rPr lang="it-IT" b="1" dirty="0">
                <a:solidFill>
                  <a:srgbClr val="00B0F0"/>
                </a:solidFill>
              </a:rPr>
              <a:t>Condivisione  dei risultati con altre organizzazioni e la comunità</a:t>
            </a:r>
          </a:p>
          <a:p>
            <a:endParaRPr lang="it-IT" b="1" dirty="0">
              <a:solidFill>
                <a:srgbClr val="00B0F0"/>
              </a:solidFill>
            </a:endParaRPr>
          </a:p>
          <a:p>
            <a:r>
              <a:rPr lang="it-IT" dirty="0"/>
              <a:t>                   attraverso </a:t>
            </a:r>
          </a:p>
          <a:p>
            <a:pPr marL="285750" indent="-285750">
              <a:buFont typeface="Arial" panose="020B0604020202020204" pitchFamily="34" charset="0"/>
              <a:buChar char="•"/>
            </a:pPr>
            <a:r>
              <a:rPr lang="it-IT" dirty="0"/>
              <a:t> il sito Web e i social network della scuola in modo che i followers possano commentare le attività e condividere i posts</a:t>
            </a:r>
          </a:p>
          <a:p>
            <a:endParaRPr lang="it-IT" dirty="0"/>
          </a:p>
          <a:p>
            <a:pPr marL="285750" indent="-285750">
              <a:buFont typeface="Arial" panose="020B0604020202020204" pitchFamily="34" charset="0"/>
              <a:buChar char="•"/>
            </a:pPr>
            <a:r>
              <a:rPr lang="it-IT" dirty="0"/>
              <a:t>stesura di protocolli con i media regionali (giornali, radio e TV) per la diffusione degli obiettivi, delle attività e dei risultati del progetto</a:t>
            </a:r>
          </a:p>
          <a:p>
            <a:endParaRPr lang="it-IT" dirty="0"/>
          </a:p>
          <a:p>
            <a:pPr marL="285750" indent="-285750">
              <a:buFont typeface="Arial" panose="020B0604020202020204" pitchFamily="34" charset="0"/>
              <a:buChar char="•"/>
            </a:pPr>
            <a:r>
              <a:rPr lang="it-IT" dirty="0"/>
              <a:t>finalizzazione della Sala comunale a luogo di conferenza/dibattito e scenario della Cerimonia della Chiavi tra la città di Crosia – Mirto e il comune portoghese di Vila de </a:t>
            </a:r>
            <a:r>
              <a:rPr lang="it-IT" dirty="0" err="1"/>
              <a:t>Haves</a:t>
            </a:r>
            <a:r>
              <a:rPr lang="it-IT" dirty="0"/>
              <a:t>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allestimento di una mostra nella piazza del mercato o nei locali del Municipio</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utilizzo della piattaforma Indire – </a:t>
            </a:r>
            <a:r>
              <a:rPr lang="it-IT" dirty="0" err="1"/>
              <a:t>eTwinning</a:t>
            </a:r>
            <a:r>
              <a:rPr lang="it-IT" dirty="0"/>
              <a:t> -  Erasmus+   e il sito Internet del progetto</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b="1" dirty="0">
                <a:solidFill>
                  <a:srgbClr val="00B0F0"/>
                </a:solidFill>
              </a:rPr>
              <a:t>riconoscimento pubblico dei finanziamenti dell'Unione Europea</a:t>
            </a:r>
            <a:r>
              <a:rPr lang="it-IT" dirty="0"/>
              <a:t>: infatti ogni pubblicazione, presentazione e video relativi al progetto riporteranno il logo del programma Erasmus+,  sommato alla dicitura che il progetto è finanziato dall'Unione Europea. Ogni pubblicazione, presentazione e video porterà la bandiera ufficiale dell'Unione Europea per sottolineare ulteriormente il coinvolgimento delle Istituzioni europee.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             L'amministrazione comunale sarà il trampolino di lancio di riconoscimento pubblico dei finanziamenti dell'Unione Europea: intitolando al progetto il mercato dei produttori locali </a:t>
            </a:r>
          </a:p>
          <a:p>
            <a:r>
              <a:rPr lang="it-IT" dirty="0"/>
              <a:t>      - registrando </a:t>
            </a:r>
            <a:r>
              <a:rPr lang="it-IT" b="1" dirty="0" err="1">
                <a:solidFill>
                  <a:srgbClr val="FF0000"/>
                </a:solidFill>
              </a:rPr>
              <a:t>seasonal@glocal</a:t>
            </a:r>
            <a:r>
              <a:rPr lang="it-IT" b="1" dirty="0">
                <a:solidFill>
                  <a:srgbClr val="FF0000"/>
                </a:solidFill>
              </a:rPr>
              <a:t> </a:t>
            </a:r>
            <a:r>
              <a:rPr lang="it-IT"/>
              <a:t>come  </a:t>
            </a:r>
            <a:r>
              <a:rPr lang="it-IT" dirty="0"/>
              <a:t>marchio identificativo di prodotti biologici, coltivati e consumati a km zero </a:t>
            </a:r>
          </a:p>
          <a:p>
            <a:r>
              <a:rPr lang="it-IT" dirty="0"/>
              <a:t>        realizzati nell’arco temporale del progetto;  che da locale diventa internazionale, poi glocale.</a:t>
            </a:r>
          </a:p>
        </p:txBody>
      </p:sp>
      <p:pic>
        <p:nvPicPr>
          <p:cNvPr id="6" name="Immagine 5">
            <a:extLst>
              <a:ext uri="{FF2B5EF4-FFF2-40B4-BE49-F238E27FC236}">
                <a16:creationId xmlns:a16="http://schemas.microsoft.com/office/drawing/2014/main" id="{0853F986-46F7-40D4-9411-8F8FAF9CDA12}"/>
              </a:ext>
            </a:extLst>
          </p:cNvPr>
          <p:cNvPicPr>
            <a:picLocks noChangeAspect="1"/>
          </p:cNvPicPr>
          <p:nvPr/>
        </p:nvPicPr>
        <p:blipFill>
          <a:blip r:embed="rId2"/>
          <a:stretch>
            <a:fillRect/>
          </a:stretch>
        </p:blipFill>
        <p:spPr>
          <a:xfrm>
            <a:off x="11362453" y="5799561"/>
            <a:ext cx="657912" cy="1921697"/>
          </a:xfrm>
          <a:prstGeom prst="rect">
            <a:avLst/>
          </a:prstGeom>
        </p:spPr>
      </p:pic>
    </p:spTree>
    <p:extLst>
      <p:ext uri="{BB962C8B-B14F-4D97-AF65-F5344CB8AC3E}">
        <p14:creationId xmlns:p14="http://schemas.microsoft.com/office/powerpoint/2010/main" val="1171748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Segnaposto contenuto 3">
            <a:extLst>
              <a:ext uri="{FF2B5EF4-FFF2-40B4-BE49-F238E27FC236}">
                <a16:creationId xmlns:a16="http://schemas.microsoft.com/office/drawing/2014/main" id="{F3ACD55A-4F6C-4BBF-BC6C-76E0EED37B61}"/>
              </a:ext>
            </a:extLst>
          </p:cNvPr>
          <p:cNvPicPr>
            <a:picLocks noGrp="1" noChangeAspect="1"/>
          </p:cNvPicPr>
          <p:nvPr>
            <p:ph idx="1"/>
          </p:nvPr>
        </p:nvPicPr>
        <p:blipFill rotWithShape="1">
          <a:blip r:embed="rId2"/>
          <a:srcRect b="19"/>
          <a:stretch/>
        </p:blipFill>
        <p:spPr>
          <a:xfrm>
            <a:off x="20" y="1282"/>
            <a:ext cx="12191980" cy="6856718"/>
          </a:xfrm>
          <a:prstGeom prst="rect">
            <a:avLst/>
          </a:prstGeom>
        </p:spPr>
      </p:pic>
    </p:spTree>
    <p:extLst>
      <p:ext uri="{BB962C8B-B14F-4D97-AF65-F5344CB8AC3E}">
        <p14:creationId xmlns:p14="http://schemas.microsoft.com/office/powerpoint/2010/main" val="96286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a:extLst>
              <a:ext uri="{FF2B5EF4-FFF2-40B4-BE49-F238E27FC236}">
                <a16:creationId xmlns:a16="http://schemas.microsoft.com/office/drawing/2014/main" id="{4C8A1F98-7608-460B-9D95-CB3DB1066810}"/>
              </a:ext>
            </a:extLst>
          </p:cNvPr>
          <p:cNvGraphicFramePr/>
          <p:nvPr>
            <p:extLst>
              <p:ext uri="{D42A27DB-BD31-4B8C-83A1-F6EECF244321}">
                <p14:modId xmlns:p14="http://schemas.microsoft.com/office/powerpoint/2010/main" val="1683792280"/>
              </p:ext>
            </p:extLst>
          </p:nvPr>
        </p:nvGraphicFramePr>
        <p:xfrm>
          <a:off x="2031999" y="71022"/>
          <a:ext cx="9659891" cy="67869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reccia a destra 5">
            <a:extLst>
              <a:ext uri="{FF2B5EF4-FFF2-40B4-BE49-F238E27FC236}">
                <a16:creationId xmlns:a16="http://schemas.microsoft.com/office/drawing/2014/main" id="{83D11130-51F5-4D0D-856B-EE8A4123F469}"/>
              </a:ext>
            </a:extLst>
          </p:cNvPr>
          <p:cNvSpPr/>
          <p:nvPr/>
        </p:nvSpPr>
        <p:spPr>
          <a:xfrm>
            <a:off x="390617" y="2396971"/>
            <a:ext cx="2467993" cy="1251751"/>
          </a:xfrm>
          <a:prstGeom prst="rightArrow">
            <a:avLst/>
          </a:prstGeom>
          <a:solidFill>
            <a:srgbClr val="7030A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ln w="0"/>
                <a:solidFill>
                  <a:schemeClr val="tx1"/>
                </a:solidFill>
                <a:effectLst>
                  <a:outerShdw blurRad="38100" dist="19050" dir="2700000" algn="tl" rotWithShape="0">
                    <a:schemeClr val="dk1">
                      <a:alpha val="40000"/>
                    </a:schemeClr>
                  </a:outerShdw>
                </a:effectLst>
              </a:rPr>
              <a:t>OBIETTIVI</a:t>
            </a:r>
          </a:p>
        </p:txBody>
      </p:sp>
      <p:pic>
        <p:nvPicPr>
          <p:cNvPr id="3" name="Immagine 2">
            <a:extLst>
              <a:ext uri="{FF2B5EF4-FFF2-40B4-BE49-F238E27FC236}">
                <a16:creationId xmlns:a16="http://schemas.microsoft.com/office/drawing/2014/main" id="{F0597BEA-36FC-4768-A885-7ECC9B0479F5}"/>
              </a:ext>
            </a:extLst>
          </p:cNvPr>
          <p:cNvPicPr>
            <a:picLocks noChangeAspect="1"/>
          </p:cNvPicPr>
          <p:nvPr/>
        </p:nvPicPr>
        <p:blipFill>
          <a:blip r:embed="rId7"/>
          <a:stretch>
            <a:fillRect/>
          </a:stretch>
        </p:blipFill>
        <p:spPr>
          <a:xfrm>
            <a:off x="952913" y="821018"/>
            <a:ext cx="1079086" cy="3151905"/>
          </a:xfrm>
          <a:prstGeom prst="rect">
            <a:avLst/>
          </a:prstGeom>
        </p:spPr>
      </p:pic>
    </p:spTree>
    <p:extLst>
      <p:ext uri="{BB962C8B-B14F-4D97-AF65-F5344CB8AC3E}">
        <p14:creationId xmlns:p14="http://schemas.microsoft.com/office/powerpoint/2010/main" val="405031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CFBD632A-290A-42A8-A31F-CF430883A21D}"/>
              </a:ext>
            </a:extLst>
          </p:cNvPr>
          <p:cNvSpPr txBox="1"/>
          <p:nvPr/>
        </p:nvSpPr>
        <p:spPr>
          <a:xfrm>
            <a:off x="65103" y="117693"/>
            <a:ext cx="12126897" cy="6740307"/>
          </a:xfrm>
          <a:prstGeom prst="rect">
            <a:avLst/>
          </a:prstGeom>
          <a:noFill/>
        </p:spPr>
        <p:txBody>
          <a:bodyPr wrap="square">
            <a:spAutoFit/>
          </a:bodyPr>
          <a:lstStyle/>
          <a:p>
            <a:r>
              <a:rPr lang="en-US" b="1" dirty="0">
                <a:solidFill>
                  <a:srgbClr val="0070C0"/>
                </a:solidFill>
              </a:rPr>
              <a:t>OBIETTIVO  1</a:t>
            </a:r>
          </a:p>
          <a:p>
            <a:r>
              <a:rPr lang="it-IT" dirty="0"/>
              <a:t>                   Promuovere la mobilità dello staff e degli alunni verso i paesi stranieri gemellati</a:t>
            </a:r>
          </a:p>
          <a:p>
            <a:endParaRPr lang="en-US" dirty="0"/>
          </a:p>
          <a:p>
            <a:r>
              <a:rPr lang="en-US" b="1" dirty="0">
                <a:solidFill>
                  <a:srgbClr val="0070C0"/>
                </a:solidFill>
              </a:rPr>
              <a:t>COME</a:t>
            </a:r>
          </a:p>
          <a:p>
            <a:pPr algn="just"/>
            <a:r>
              <a:rPr lang="en-US" dirty="0"/>
              <a:t>                  </a:t>
            </a:r>
            <a:r>
              <a:rPr lang="it-IT" dirty="0"/>
              <a:t>attraverso un Piano di scoperta – valorizzazione – confronto  delle tradizioni locali, nazionali ed europee; che confluiranno nella creazione di un’identità europea unica ma plurima; condivisa attraverso la divulgazione delle buone pratiche scaturite dalle esperienze maturate insieme, in questo viaggio di esposizione – assimilazione dei tratti portanti delle rispettive culture e valori. </a:t>
            </a:r>
            <a:endParaRPr lang="en-US" b="1" dirty="0">
              <a:solidFill>
                <a:srgbClr val="0070C0"/>
              </a:solidFill>
            </a:endParaRPr>
          </a:p>
          <a:p>
            <a:endParaRPr lang="en-US" b="1" dirty="0">
              <a:solidFill>
                <a:srgbClr val="0070C0"/>
              </a:solidFill>
            </a:endParaRPr>
          </a:p>
          <a:p>
            <a:r>
              <a:rPr lang="en-US" b="1" dirty="0">
                <a:solidFill>
                  <a:srgbClr val="0070C0"/>
                </a:solidFill>
              </a:rPr>
              <a:t>VALUTAZIONE</a:t>
            </a:r>
          </a:p>
          <a:p>
            <a:r>
              <a:rPr lang="en-US" dirty="0"/>
              <a:t>                  le 3 </a:t>
            </a:r>
            <a:r>
              <a:rPr lang="en-US" dirty="0" err="1"/>
              <a:t>scuole</a:t>
            </a:r>
            <a:r>
              <a:rPr lang="en-US" dirty="0"/>
              <a:t> partners </a:t>
            </a:r>
            <a:r>
              <a:rPr lang="en-US" dirty="0" err="1"/>
              <a:t>hanno</a:t>
            </a:r>
            <a:r>
              <a:rPr lang="en-US" dirty="0"/>
              <a:t> </a:t>
            </a:r>
            <a:r>
              <a:rPr lang="en-US" dirty="0" err="1"/>
              <a:t>elaborato</a:t>
            </a:r>
            <a:r>
              <a:rPr lang="en-US" dirty="0"/>
              <a:t> un </a:t>
            </a:r>
            <a:r>
              <a:rPr lang="en-US" dirty="0" err="1"/>
              <a:t>sistema</a:t>
            </a:r>
            <a:r>
              <a:rPr lang="en-US" dirty="0"/>
              <a:t> di </a:t>
            </a:r>
            <a:r>
              <a:rPr lang="en-US" dirty="0" err="1"/>
              <a:t>monitoraggio</a:t>
            </a:r>
            <a:r>
              <a:rPr lang="en-US" dirty="0"/>
              <a:t> </a:t>
            </a:r>
            <a:r>
              <a:rPr lang="en-US" dirty="0" err="1"/>
              <a:t>delle</a:t>
            </a:r>
            <a:r>
              <a:rPr lang="en-US" dirty="0"/>
              <a:t> </a:t>
            </a:r>
            <a:r>
              <a:rPr lang="en-US" dirty="0" err="1"/>
              <a:t>opinioni</a:t>
            </a:r>
            <a:r>
              <a:rPr lang="en-US" dirty="0"/>
              <a:t> </a:t>
            </a:r>
            <a:r>
              <a:rPr lang="en-US" dirty="0" err="1"/>
              <a:t>dei</a:t>
            </a:r>
            <a:r>
              <a:rPr lang="en-US" dirty="0"/>
              <a:t> </a:t>
            </a:r>
            <a:r>
              <a:rPr lang="en-US" dirty="0" err="1"/>
              <a:t>partecipanti</a:t>
            </a:r>
            <a:r>
              <a:rPr lang="en-US" dirty="0"/>
              <a:t> </a:t>
            </a:r>
            <a:r>
              <a:rPr lang="en-US" dirty="0" err="1"/>
              <a:t>attraverso</a:t>
            </a:r>
            <a:r>
              <a:rPr lang="en-US" dirty="0"/>
              <a:t> la </a:t>
            </a:r>
          </a:p>
          <a:p>
            <a:r>
              <a:rPr lang="en-US" dirty="0"/>
              <a:t> </a:t>
            </a:r>
            <a:r>
              <a:rPr lang="en-US" dirty="0" err="1"/>
              <a:t>somministrazione</a:t>
            </a:r>
            <a:r>
              <a:rPr lang="en-US" dirty="0"/>
              <a:t> di un modulo Google, </a:t>
            </a:r>
            <a:r>
              <a:rPr lang="en-US" dirty="0" err="1"/>
              <a:t>costruito</a:t>
            </a:r>
            <a:r>
              <a:rPr lang="en-US" dirty="0"/>
              <a:t> sui  </a:t>
            </a:r>
            <a:r>
              <a:rPr lang="en-US" dirty="0" err="1"/>
              <a:t>seguenti</a:t>
            </a:r>
            <a:r>
              <a:rPr lang="en-US" dirty="0"/>
              <a:t> </a:t>
            </a:r>
            <a:r>
              <a:rPr lang="en-US" dirty="0" err="1"/>
              <a:t>indicatori</a:t>
            </a:r>
            <a:endParaRPr lang="en-US" dirty="0"/>
          </a:p>
          <a:p>
            <a:r>
              <a:rPr lang="en-US" dirty="0"/>
              <a:t>              - la </a:t>
            </a:r>
            <a:r>
              <a:rPr lang="en-US" dirty="0" err="1"/>
              <a:t>ricaduta</a:t>
            </a:r>
            <a:r>
              <a:rPr lang="en-US" dirty="0"/>
              <a:t> </a:t>
            </a:r>
            <a:r>
              <a:rPr lang="en-US" dirty="0" err="1"/>
              <a:t>dell’evento</a:t>
            </a:r>
            <a:r>
              <a:rPr lang="en-US" dirty="0"/>
              <a:t> a </a:t>
            </a:r>
            <a:r>
              <a:rPr lang="en-US" dirty="0" err="1"/>
              <a:t>livello</a:t>
            </a:r>
            <a:r>
              <a:rPr lang="en-US" dirty="0"/>
              <a:t> locale</a:t>
            </a:r>
          </a:p>
          <a:p>
            <a:r>
              <a:rPr lang="en-US" dirty="0"/>
              <a:t>              - </a:t>
            </a:r>
            <a:r>
              <a:rPr lang="en-US" dirty="0" err="1"/>
              <a:t>l’entusiasmo</a:t>
            </a:r>
            <a:r>
              <a:rPr lang="en-US" dirty="0"/>
              <a:t> </a:t>
            </a:r>
            <a:r>
              <a:rPr lang="en-US" dirty="0" err="1"/>
              <a:t>dei</a:t>
            </a:r>
            <a:r>
              <a:rPr lang="en-US" dirty="0"/>
              <a:t> </a:t>
            </a:r>
            <a:r>
              <a:rPr lang="en-US" dirty="0" err="1"/>
              <a:t>docenti</a:t>
            </a:r>
            <a:r>
              <a:rPr lang="en-US" dirty="0"/>
              <a:t>  a </a:t>
            </a:r>
            <a:r>
              <a:rPr lang="en-US" dirty="0" err="1"/>
              <a:t>sperimentare</a:t>
            </a:r>
            <a:r>
              <a:rPr lang="en-US" dirty="0"/>
              <a:t>  </a:t>
            </a:r>
            <a:r>
              <a:rPr lang="en-US" dirty="0" err="1"/>
              <a:t>nuovi</a:t>
            </a:r>
            <a:r>
              <a:rPr lang="en-US" dirty="0"/>
              <a:t> </a:t>
            </a:r>
            <a:r>
              <a:rPr lang="en-US" dirty="0" err="1"/>
              <a:t>approcci</a:t>
            </a:r>
            <a:r>
              <a:rPr lang="en-US" dirty="0"/>
              <a:t> </a:t>
            </a:r>
            <a:r>
              <a:rPr lang="en-US" dirty="0" err="1"/>
              <a:t>didattici</a:t>
            </a:r>
            <a:r>
              <a:rPr lang="en-US" dirty="0"/>
              <a:t>  </a:t>
            </a:r>
            <a:r>
              <a:rPr lang="en-US" dirty="0" err="1"/>
              <a:t>all’interno</a:t>
            </a:r>
            <a:r>
              <a:rPr lang="en-US" dirty="0"/>
              <a:t> del </a:t>
            </a:r>
            <a:r>
              <a:rPr lang="en-US" dirty="0" err="1"/>
              <a:t>gruppo</a:t>
            </a:r>
            <a:r>
              <a:rPr lang="en-US" dirty="0"/>
              <a:t> </a:t>
            </a:r>
            <a:r>
              <a:rPr lang="en-US" dirty="0" err="1"/>
              <a:t>classe</a:t>
            </a:r>
            <a:endParaRPr lang="en-US" dirty="0"/>
          </a:p>
          <a:p>
            <a:r>
              <a:rPr lang="en-US" dirty="0"/>
              <a:t>              - </a:t>
            </a:r>
            <a:r>
              <a:rPr lang="it-IT" dirty="0"/>
              <a:t>il livello di miglioramento degli standard di apprendimento delle lingue in termini di alta percentuale di risultati</a:t>
            </a:r>
          </a:p>
          <a:p>
            <a:r>
              <a:rPr lang="it-IT" dirty="0"/>
              <a:t>                raggiunti e riduzione  dell'indice di varianza tra una classe e l'altra </a:t>
            </a:r>
          </a:p>
          <a:p>
            <a:r>
              <a:rPr lang="en-US" dirty="0"/>
              <a:t>             - il </a:t>
            </a:r>
            <a:r>
              <a:rPr lang="en-US" dirty="0" err="1"/>
              <a:t>grado</a:t>
            </a:r>
            <a:r>
              <a:rPr lang="en-US" dirty="0"/>
              <a:t> di </a:t>
            </a:r>
            <a:r>
              <a:rPr lang="en-US" dirty="0" err="1"/>
              <a:t>soddisfazione</a:t>
            </a:r>
            <a:r>
              <a:rPr lang="en-US" dirty="0"/>
              <a:t> di </a:t>
            </a:r>
            <a:r>
              <a:rPr lang="en-US" dirty="0" err="1"/>
              <a:t>famiglie</a:t>
            </a:r>
            <a:r>
              <a:rPr lang="en-US" dirty="0"/>
              <a:t> e </a:t>
            </a:r>
            <a:r>
              <a:rPr lang="en-US" dirty="0" err="1"/>
              <a:t>studenti</a:t>
            </a:r>
            <a:endParaRPr lang="en-US" dirty="0"/>
          </a:p>
          <a:p>
            <a:r>
              <a:rPr lang="en-US" dirty="0"/>
              <a:t>             - </a:t>
            </a:r>
            <a:r>
              <a:rPr lang="en-US" dirty="0" err="1"/>
              <a:t>l’impatto</a:t>
            </a:r>
            <a:r>
              <a:rPr lang="en-US" dirty="0"/>
              <a:t> </a:t>
            </a:r>
            <a:r>
              <a:rPr lang="en-US" dirty="0" err="1"/>
              <a:t>sulla</a:t>
            </a:r>
            <a:r>
              <a:rPr lang="en-US" dirty="0"/>
              <a:t> </a:t>
            </a:r>
            <a:r>
              <a:rPr lang="en-US" dirty="0" err="1"/>
              <a:t>comunità</a:t>
            </a:r>
            <a:r>
              <a:rPr lang="en-US" dirty="0"/>
              <a:t> </a:t>
            </a:r>
            <a:r>
              <a:rPr lang="en-US" dirty="0" err="1"/>
              <a:t>scolastica</a:t>
            </a:r>
            <a:endParaRPr lang="en-US" dirty="0"/>
          </a:p>
          <a:p>
            <a:r>
              <a:rPr lang="en-US" dirty="0"/>
              <a:t>             - il </a:t>
            </a:r>
            <a:r>
              <a:rPr lang="en-US" dirty="0" err="1"/>
              <a:t>livello</a:t>
            </a:r>
            <a:r>
              <a:rPr lang="en-US" dirty="0"/>
              <a:t> di </a:t>
            </a:r>
            <a:r>
              <a:rPr lang="en-US" dirty="0" err="1"/>
              <a:t>entusiasmo</a:t>
            </a:r>
            <a:r>
              <a:rPr lang="en-US" dirty="0"/>
              <a:t> </a:t>
            </a:r>
            <a:r>
              <a:rPr lang="en-US" dirty="0" err="1"/>
              <a:t>delle</a:t>
            </a:r>
            <a:r>
              <a:rPr lang="en-US" dirty="0"/>
              <a:t> </a:t>
            </a:r>
            <a:r>
              <a:rPr lang="en-US" dirty="0" err="1"/>
              <a:t>famiglie</a:t>
            </a:r>
            <a:r>
              <a:rPr lang="en-US" dirty="0"/>
              <a:t> e </a:t>
            </a:r>
            <a:r>
              <a:rPr lang="en-US" dirty="0" err="1"/>
              <a:t>studenti</a:t>
            </a:r>
            <a:r>
              <a:rPr lang="en-US" dirty="0"/>
              <a:t> </a:t>
            </a:r>
            <a:r>
              <a:rPr lang="en-US" dirty="0" err="1"/>
              <a:t>coinvolti</a:t>
            </a:r>
            <a:r>
              <a:rPr lang="en-US" dirty="0"/>
              <a:t> </a:t>
            </a:r>
            <a:r>
              <a:rPr lang="en-US" dirty="0" err="1"/>
              <a:t>nelle</a:t>
            </a:r>
            <a:r>
              <a:rPr lang="en-US" dirty="0"/>
              <a:t> </a:t>
            </a:r>
            <a:r>
              <a:rPr lang="en-US" dirty="0" err="1"/>
              <a:t>mobilità</a:t>
            </a:r>
            <a:r>
              <a:rPr lang="en-US" dirty="0"/>
              <a:t> </a:t>
            </a:r>
          </a:p>
          <a:p>
            <a:r>
              <a:rPr lang="en-US" dirty="0"/>
              <a:t>             - il </a:t>
            </a:r>
            <a:r>
              <a:rPr lang="en-US" dirty="0" err="1"/>
              <a:t>livello</a:t>
            </a:r>
            <a:r>
              <a:rPr lang="en-US" dirty="0"/>
              <a:t> di </a:t>
            </a:r>
            <a:r>
              <a:rPr lang="en-US" dirty="0" err="1"/>
              <a:t>fuducia</a:t>
            </a:r>
            <a:r>
              <a:rPr lang="en-US" dirty="0"/>
              <a:t> in se </a:t>
            </a:r>
            <a:r>
              <a:rPr lang="en-US" dirty="0" err="1"/>
              <a:t>stessi</a:t>
            </a:r>
            <a:r>
              <a:rPr lang="en-US" dirty="0"/>
              <a:t> </a:t>
            </a:r>
            <a:r>
              <a:rPr lang="en-US" dirty="0" err="1"/>
              <a:t>dei</a:t>
            </a:r>
            <a:r>
              <a:rPr lang="en-US" dirty="0"/>
              <a:t> </a:t>
            </a:r>
            <a:r>
              <a:rPr lang="en-US" dirty="0" err="1"/>
              <a:t>docenti</a:t>
            </a:r>
            <a:r>
              <a:rPr lang="en-US" dirty="0"/>
              <a:t> </a:t>
            </a:r>
            <a:r>
              <a:rPr lang="en-US" dirty="0" err="1"/>
              <a:t>accompagnatori</a:t>
            </a:r>
            <a:endParaRPr lang="en-US" dirty="0"/>
          </a:p>
          <a:p>
            <a:r>
              <a:rPr lang="en-US" dirty="0"/>
              <a:t>             - il </a:t>
            </a:r>
            <a:r>
              <a:rPr lang="en-US" dirty="0" err="1"/>
              <a:t>grado</a:t>
            </a:r>
            <a:r>
              <a:rPr lang="en-US" dirty="0"/>
              <a:t> di </a:t>
            </a:r>
            <a:r>
              <a:rPr lang="en-US" dirty="0" err="1"/>
              <a:t>entusiasmo</a:t>
            </a:r>
            <a:r>
              <a:rPr lang="en-US" dirty="0"/>
              <a:t> per le </a:t>
            </a:r>
            <a:r>
              <a:rPr lang="en-US" dirty="0" err="1"/>
              <a:t>mobilità</a:t>
            </a:r>
            <a:r>
              <a:rPr lang="en-US" dirty="0"/>
              <a:t> </a:t>
            </a:r>
          </a:p>
          <a:p>
            <a:r>
              <a:rPr lang="en-US" dirty="0"/>
              <a:t>             - </a:t>
            </a:r>
            <a:r>
              <a:rPr lang="it-IT" dirty="0"/>
              <a:t>il grado di sensibilizzazione degli insegnanti e dei dirigenti scolastici verso la predisposizione di nuovi curricula</a:t>
            </a:r>
            <a:endParaRPr lang="en-US" dirty="0"/>
          </a:p>
          <a:p>
            <a:r>
              <a:rPr lang="en-US" dirty="0"/>
              <a:t>             - il </a:t>
            </a:r>
            <a:r>
              <a:rPr lang="en-US" dirty="0" err="1"/>
              <a:t>numero</a:t>
            </a:r>
            <a:r>
              <a:rPr lang="en-US" dirty="0"/>
              <a:t> di </a:t>
            </a:r>
            <a:r>
              <a:rPr lang="en-US" dirty="0" err="1"/>
              <a:t>foto</a:t>
            </a:r>
            <a:r>
              <a:rPr lang="en-US" dirty="0"/>
              <a:t> e video </a:t>
            </a:r>
            <a:r>
              <a:rPr lang="en-US" dirty="0" err="1"/>
              <a:t>realizzati</a:t>
            </a:r>
            <a:endParaRPr lang="en-US" dirty="0"/>
          </a:p>
          <a:p>
            <a:r>
              <a:rPr lang="en-US" dirty="0"/>
              <a:t>             - il </a:t>
            </a:r>
            <a:r>
              <a:rPr lang="en-US" dirty="0" err="1"/>
              <a:t>numero</a:t>
            </a:r>
            <a:r>
              <a:rPr lang="en-US" dirty="0"/>
              <a:t> di likes </a:t>
            </a:r>
            <a:r>
              <a:rPr lang="en-US" dirty="0" err="1"/>
              <a:t>nelle</a:t>
            </a:r>
            <a:r>
              <a:rPr lang="en-US" dirty="0"/>
              <a:t> </a:t>
            </a:r>
            <a:r>
              <a:rPr lang="en-US" dirty="0" err="1"/>
              <a:t>pagine</a:t>
            </a:r>
            <a:r>
              <a:rPr lang="en-US" dirty="0"/>
              <a:t> FB </a:t>
            </a:r>
            <a:r>
              <a:rPr lang="en-US" dirty="0" err="1"/>
              <a:t>istituzionali</a:t>
            </a:r>
            <a:endParaRPr lang="en-US" dirty="0"/>
          </a:p>
        </p:txBody>
      </p:sp>
      <p:pic>
        <p:nvPicPr>
          <p:cNvPr id="2" name="Immagine 1">
            <a:extLst>
              <a:ext uri="{FF2B5EF4-FFF2-40B4-BE49-F238E27FC236}">
                <a16:creationId xmlns:a16="http://schemas.microsoft.com/office/drawing/2014/main" id="{72C6E0EA-CD5A-4D13-82D7-D0C3F0D8F7AA}"/>
              </a:ext>
            </a:extLst>
          </p:cNvPr>
          <p:cNvPicPr>
            <a:picLocks noChangeAspect="1"/>
          </p:cNvPicPr>
          <p:nvPr/>
        </p:nvPicPr>
        <p:blipFill>
          <a:blip r:embed="rId2"/>
          <a:stretch>
            <a:fillRect/>
          </a:stretch>
        </p:blipFill>
        <p:spPr>
          <a:xfrm>
            <a:off x="11176281" y="5410824"/>
            <a:ext cx="950616" cy="2776657"/>
          </a:xfrm>
          <a:prstGeom prst="rect">
            <a:avLst/>
          </a:prstGeom>
        </p:spPr>
      </p:pic>
    </p:spTree>
    <p:extLst>
      <p:ext uri="{BB962C8B-B14F-4D97-AF65-F5344CB8AC3E}">
        <p14:creationId xmlns:p14="http://schemas.microsoft.com/office/powerpoint/2010/main" val="244249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E523108E-891A-4E1F-B6D6-3C3F289D1DD1}"/>
              </a:ext>
            </a:extLst>
          </p:cNvPr>
          <p:cNvSpPr txBox="1"/>
          <p:nvPr/>
        </p:nvSpPr>
        <p:spPr>
          <a:xfrm>
            <a:off x="0" y="-2023668"/>
            <a:ext cx="12192000" cy="8956298"/>
          </a:xfrm>
          <a:prstGeom prst="rect">
            <a:avLst/>
          </a:prstGeom>
          <a:noFill/>
        </p:spPr>
        <p:txBody>
          <a:bodyPr wrap="square">
            <a:spAutoFit/>
          </a:bodyPr>
          <a:lstStyle/>
          <a:p>
            <a:r>
              <a:rPr lang="en-US" b="1" dirty="0">
                <a:solidFill>
                  <a:srgbClr val="0070C0"/>
                </a:solidFill>
              </a:rPr>
              <a:t>OBJECTIVE 2</a:t>
            </a:r>
          </a:p>
          <a:p>
            <a:r>
              <a:rPr lang="en-US" dirty="0"/>
              <a:t>                           Improve the average grade in English Language</a:t>
            </a:r>
          </a:p>
          <a:p>
            <a:r>
              <a:rPr lang="en-US" dirty="0"/>
              <a:t> </a:t>
            </a:r>
          </a:p>
          <a:p>
            <a:r>
              <a:rPr lang="en-US" dirty="0"/>
              <a:t>In terms of </a:t>
            </a:r>
          </a:p>
          <a:p>
            <a:r>
              <a:rPr lang="en-US" dirty="0"/>
              <a:t>        - improvement of language learning standards </a:t>
            </a:r>
          </a:p>
          <a:p>
            <a:r>
              <a:rPr lang="en-US" dirty="0"/>
              <a:t>        - reduction of the variance index between one class and another from 1.00 to 0,25 </a:t>
            </a:r>
          </a:p>
          <a:p>
            <a:r>
              <a:rPr lang="en-US" dirty="0"/>
              <a:t>       - the impact on children related to the new topic</a:t>
            </a:r>
          </a:p>
          <a:p>
            <a:endParaRPr lang="en-US" dirty="0"/>
          </a:p>
          <a:p>
            <a:r>
              <a:rPr lang="en-US" b="1" dirty="0">
                <a:solidFill>
                  <a:srgbClr val="00B0F0"/>
                </a:solidFill>
              </a:rPr>
              <a:t>OBIETTIVO  2</a:t>
            </a:r>
          </a:p>
          <a:p>
            <a:r>
              <a:rPr lang="en-US" b="1" dirty="0">
                <a:solidFill>
                  <a:srgbClr val="00B0F0"/>
                </a:solidFill>
              </a:rPr>
              <a:t>                        </a:t>
            </a:r>
            <a:r>
              <a:rPr lang="it-IT" b="1" dirty="0">
                <a:solidFill>
                  <a:srgbClr val="00B0F0"/>
                </a:solidFill>
              </a:rPr>
              <a:t>Migliorare il livello di competenze LA2 Inglese</a:t>
            </a:r>
          </a:p>
          <a:p>
            <a:r>
              <a:rPr lang="en-US" b="1" dirty="0">
                <a:solidFill>
                  <a:srgbClr val="00B0F0"/>
                </a:solidFill>
              </a:rPr>
              <a:t>COME </a:t>
            </a:r>
          </a:p>
          <a:p>
            <a:r>
              <a:rPr lang="en-US" b="1" dirty="0">
                <a:solidFill>
                  <a:srgbClr val="00B0F0"/>
                </a:solidFill>
              </a:rPr>
              <a:t>                     </a:t>
            </a:r>
            <a:r>
              <a:rPr lang="en-US" b="1" dirty="0" err="1">
                <a:solidFill>
                  <a:srgbClr val="00B0F0"/>
                </a:solidFill>
              </a:rPr>
              <a:t>Adozione</a:t>
            </a:r>
            <a:r>
              <a:rPr lang="en-US" b="1" dirty="0">
                <a:solidFill>
                  <a:srgbClr val="00B0F0"/>
                </a:solidFill>
              </a:rPr>
              <a:t> </a:t>
            </a:r>
            <a:r>
              <a:rPr lang="en-US" b="1" dirty="0" err="1">
                <a:solidFill>
                  <a:srgbClr val="00B0F0"/>
                </a:solidFill>
              </a:rPr>
              <a:t>della</a:t>
            </a:r>
            <a:r>
              <a:rPr lang="en-US" b="1" dirty="0">
                <a:solidFill>
                  <a:srgbClr val="00B0F0"/>
                </a:solidFill>
              </a:rPr>
              <a:t> </a:t>
            </a:r>
            <a:r>
              <a:rPr lang="en-US" b="1" dirty="0" err="1">
                <a:solidFill>
                  <a:srgbClr val="00B0F0"/>
                </a:solidFill>
              </a:rPr>
              <a:t>metodologia</a:t>
            </a:r>
            <a:r>
              <a:rPr lang="en-US" b="1" dirty="0">
                <a:solidFill>
                  <a:srgbClr val="00B0F0"/>
                </a:solidFill>
              </a:rPr>
              <a:t> Cambridge </a:t>
            </a:r>
            <a:r>
              <a:rPr lang="en-US" b="1" dirty="0" err="1">
                <a:solidFill>
                  <a:srgbClr val="00B0F0"/>
                </a:solidFill>
              </a:rPr>
              <a:t>Esol</a:t>
            </a:r>
            <a:r>
              <a:rPr lang="en-US" b="1" dirty="0">
                <a:solidFill>
                  <a:srgbClr val="00B0F0"/>
                </a:solidFill>
              </a:rPr>
              <a:t> per le </a:t>
            </a:r>
            <a:r>
              <a:rPr lang="en-US" b="1" dirty="0" err="1">
                <a:solidFill>
                  <a:srgbClr val="00B0F0"/>
                </a:solidFill>
              </a:rPr>
              <a:t>abilità</a:t>
            </a:r>
            <a:r>
              <a:rPr lang="en-US" b="1" dirty="0">
                <a:solidFill>
                  <a:srgbClr val="00B0F0"/>
                </a:solidFill>
              </a:rPr>
              <a:t> di </a:t>
            </a:r>
            <a:r>
              <a:rPr lang="en-US" dirty="0"/>
              <a:t>                       </a:t>
            </a:r>
            <a:endParaRPr lang="en-US" b="1" dirty="0">
              <a:solidFill>
                <a:srgbClr val="00B0F0"/>
              </a:solidFill>
            </a:endParaRPr>
          </a:p>
          <a:p>
            <a:r>
              <a:rPr lang="en-US" dirty="0"/>
              <a:t> -   Listening</a:t>
            </a:r>
          </a:p>
          <a:p>
            <a:pPr marL="285750" indent="-285750">
              <a:buFontTx/>
              <a:buChar char="-"/>
            </a:pPr>
            <a:r>
              <a:rPr lang="en-US" dirty="0"/>
              <a:t>Reading and writing</a:t>
            </a:r>
          </a:p>
          <a:p>
            <a:pPr marL="285750" indent="-285750">
              <a:buFontTx/>
              <a:buChar char="-"/>
            </a:pPr>
            <a:r>
              <a:rPr lang="en-US" dirty="0"/>
              <a:t>Speaking skills</a:t>
            </a:r>
          </a:p>
          <a:p>
            <a:r>
              <a:rPr lang="en-US" dirty="0"/>
              <a:t>                     in </a:t>
            </a:r>
            <a:r>
              <a:rPr lang="en-US" dirty="0" err="1"/>
              <a:t>conformità</a:t>
            </a:r>
            <a:r>
              <a:rPr lang="en-US" dirty="0"/>
              <a:t> con </a:t>
            </a:r>
            <a:r>
              <a:rPr lang="en-US" dirty="0" err="1"/>
              <a:t>quanto</a:t>
            </a:r>
            <a:r>
              <a:rPr lang="en-US" dirty="0"/>
              <a:t> </a:t>
            </a:r>
            <a:r>
              <a:rPr lang="en-US" dirty="0" err="1"/>
              <a:t>stabilito</a:t>
            </a:r>
            <a:r>
              <a:rPr lang="en-US" dirty="0"/>
              <a:t> </a:t>
            </a:r>
            <a:r>
              <a:rPr lang="en-US" dirty="0" err="1"/>
              <a:t>nel</a:t>
            </a:r>
            <a:r>
              <a:rPr lang="en-US" dirty="0"/>
              <a:t> Quadro </a:t>
            </a:r>
            <a:r>
              <a:rPr lang="en-US" dirty="0" err="1"/>
              <a:t>Comune</a:t>
            </a:r>
            <a:r>
              <a:rPr lang="en-US" dirty="0"/>
              <a:t> di </a:t>
            </a:r>
            <a:r>
              <a:rPr lang="en-US" dirty="0" err="1"/>
              <a:t>Riferimento</a:t>
            </a:r>
            <a:r>
              <a:rPr lang="en-US" dirty="0"/>
              <a:t> </a:t>
            </a:r>
            <a:r>
              <a:rPr lang="en-US" dirty="0" err="1"/>
              <a:t>europeo</a:t>
            </a:r>
            <a:r>
              <a:rPr lang="en-US" dirty="0"/>
              <a:t> </a:t>
            </a:r>
            <a:r>
              <a:rPr lang="en-US" dirty="0" err="1"/>
              <a:t>delle</a:t>
            </a:r>
            <a:r>
              <a:rPr lang="en-US" dirty="0"/>
              <a:t> lingue CEFR  </a:t>
            </a:r>
            <a:r>
              <a:rPr lang="en-US" dirty="0" err="1"/>
              <a:t>riferito</a:t>
            </a:r>
            <a:r>
              <a:rPr lang="en-US" dirty="0"/>
              <a:t> al </a:t>
            </a:r>
            <a:r>
              <a:rPr lang="en-US" dirty="0" err="1"/>
              <a:t>conseguimento</a:t>
            </a:r>
            <a:r>
              <a:rPr lang="en-US" dirty="0"/>
              <a:t> </a:t>
            </a:r>
            <a:r>
              <a:rPr lang="en-US" dirty="0" err="1"/>
              <a:t>dei</a:t>
            </a:r>
            <a:r>
              <a:rPr lang="en-US" dirty="0"/>
              <a:t> </a:t>
            </a:r>
            <a:r>
              <a:rPr lang="en-US" dirty="0" err="1"/>
              <a:t>livelli</a:t>
            </a:r>
            <a:r>
              <a:rPr lang="en-US" dirty="0"/>
              <a:t> </a:t>
            </a:r>
            <a:r>
              <a:rPr lang="en-US" b="1" dirty="0">
                <a:solidFill>
                  <a:srgbClr val="00B0F0"/>
                </a:solidFill>
              </a:rPr>
              <a:t>LA1 – A2  </a:t>
            </a:r>
            <a:r>
              <a:rPr lang="en-US" dirty="0"/>
              <a:t> per le </a:t>
            </a:r>
            <a:r>
              <a:rPr lang="en-US" dirty="0" err="1"/>
              <a:t>abilità</a:t>
            </a:r>
            <a:r>
              <a:rPr lang="en-US" dirty="0"/>
              <a:t> communicative di </a:t>
            </a:r>
          </a:p>
          <a:p>
            <a:r>
              <a:rPr lang="en-US" b="1" dirty="0">
                <a:solidFill>
                  <a:srgbClr val="00B0F0"/>
                </a:solidFill>
              </a:rPr>
              <a:t>                          </a:t>
            </a:r>
            <a:r>
              <a:rPr lang="en-US" dirty="0"/>
              <a:t>listening – speaking – reading – writing and debating</a:t>
            </a:r>
          </a:p>
          <a:p>
            <a:r>
              <a:rPr lang="en-US" b="1" dirty="0">
                <a:solidFill>
                  <a:srgbClr val="00B0F0"/>
                </a:solidFill>
              </a:rPr>
              <a:t>DIBATTITO </a:t>
            </a:r>
          </a:p>
          <a:p>
            <a:r>
              <a:rPr lang="en-US" dirty="0"/>
              <a:t>        come </a:t>
            </a:r>
            <a:r>
              <a:rPr lang="en-US" dirty="0" err="1"/>
              <a:t>sperimentato</a:t>
            </a:r>
            <a:r>
              <a:rPr lang="en-US" dirty="0"/>
              <a:t> </a:t>
            </a:r>
            <a:r>
              <a:rPr lang="en-US" dirty="0" err="1"/>
              <a:t>nell’anno</a:t>
            </a:r>
            <a:r>
              <a:rPr lang="en-US" dirty="0"/>
              <a:t> </a:t>
            </a:r>
            <a:r>
              <a:rPr lang="en-US" dirty="0" err="1"/>
              <a:t>scorso</a:t>
            </a:r>
            <a:r>
              <a:rPr lang="en-US" dirty="0"/>
              <a:t> e </a:t>
            </a:r>
            <a:r>
              <a:rPr lang="en-US" dirty="0" err="1"/>
              <a:t>quest’anno</a:t>
            </a:r>
            <a:r>
              <a:rPr lang="en-US" dirty="0"/>
              <a:t> in una </a:t>
            </a:r>
            <a:r>
              <a:rPr lang="en-US" dirty="0" err="1"/>
              <a:t>serie</a:t>
            </a:r>
            <a:r>
              <a:rPr lang="en-US" dirty="0"/>
              <a:t> di </a:t>
            </a:r>
            <a:r>
              <a:rPr lang="en-US" dirty="0" err="1"/>
              <a:t>progetti</a:t>
            </a:r>
            <a:r>
              <a:rPr lang="en-US" dirty="0"/>
              <a:t> ETWINNING  ( </a:t>
            </a:r>
            <a:r>
              <a:rPr lang="en-US" dirty="0" err="1"/>
              <a:t>verticali</a:t>
            </a:r>
            <a:r>
              <a:rPr lang="en-US" dirty="0"/>
              <a:t> e per </a:t>
            </a:r>
            <a:r>
              <a:rPr lang="en-US" dirty="0" err="1"/>
              <a:t>classi</a:t>
            </a:r>
            <a:r>
              <a:rPr lang="en-US" dirty="0"/>
              <a:t> </a:t>
            </a:r>
            <a:r>
              <a:rPr lang="en-US" dirty="0" err="1"/>
              <a:t>parallele</a:t>
            </a:r>
            <a:r>
              <a:rPr lang="en-US" dirty="0"/>
              <a:t> ) </a:t>
            </a:r>
            <a:r>
              <a:rPr lang="en-US" dirty="0" err="1"/>
              <a:t>strutturati</a:t>
            </a:r>
            <a:r>
              <a:rPr lang="en-US" dirty="0"/>
              <a:t> come MEET TALKS secondo la </a:t>
            </a:r>
            <a:r>
              <a:rPr lang="en-US" dirty="0" err="1"/>
              <a:t>scansione</a:t>
            </a:r>
            <a:r>
              <a:rPr lang="en-US" dirty="0"/>
              <a:t> </a:t>
            </a:r>
            <a:r>
              <a:rPr lang="en-US" dirty="0" err="1"/>
              <a:t>temporale</a:t>
            </a:r>
            <a:r>
              <a:rPr lang="en-US" dirty="0"/>
              <a:t> </a:t>
            </a:r>
            <a:r>
              <a:rPr lang="en-US" dirty="0" err="1"/>
              <a:t>indicata</a:t>
            </a:r>
            <a:endParaRPr lang="en-US" dirty="0"/>
          </a:p>
          <a:p>
            <a:pPr marL="342900" indent="-342900">
              <a:buFont typeface="+mj-lt"/>
              <a:buAutoNum type="arabicPeriod"/>
            </a:pPr>
            <a:r>
              <a:rPr lang="en-US" b="1" dirty="0">
                <a:solidFill>
                  <a:srgbClr val="00B0F0"/>
                </a:solidFill>
              </a:rPr>
              <a:t>SEPTEMBER / OCTOBER  ----  Celebrating  European day of languages </a:t>
            </a:r>
            <a:r>
              <a:rPr lang="en-US" b="1" dirty="0"/>
              <a:t>( Italy – Ireland – Croatia – Poland – Greece – Spain )</a:t>
            </a:r>
          </a:p>
          <a:p>
            <a:pPr marL="342900" indent="-342900">
              <a:buFont typeface="+mj-lt"/>
              <a:buAutoNum type="arabicPeriod"/>
            </a:pPr>
            <a:r>
              <a:rPr lang="en-US" b="1" dirty="0">
                <a:solidFill>
                  <a:srgbClr val="00B0F0"/>
                </a:solidFill>
              </a:rPr>
              <a:t>SEPTEMBER/NOVEMBER ---- Speed meet talks </a:t>
            </a:r>
            <a:r>
              <a:rPr lang="en-US" b="1" dirty="0"/>
              <a:t>( Italy – Spain )</a:t>
            </a:r>
          </a:p>
          <a:p>
            <a:pPr marL="342900" indent="-342900">
              <a:buFont typeface="+mj-lt"/>
              <a:buAutoNum type="arabicPeriod"/>
            </a:pPr>
            <a:r>
              <a:rPr lang="en-US" b="1" dirty="0">
                <a:solidFill>
                  <a:srgbClr val="00B0F0"/>
                </a:solidFill>
              </a:rPr>
              <a:t>DECEMBER                          --- Xmas whishes and songs </a:t>
            </a:r>
            <a:r>
              <a:rPr lang="en-US" b="1" dirty="0"/>
              <a:t>( Italy – The Netherlands – Poland – </a:t>
            </a:r>
            <a:r>
              <a:rPr lang="en-US" b="1" dirty="0" err="1"/>
              <a:t>Sapian</a:t>
            </a:r>
            <a:r>
              <a:rPr lang="en-US" b="1" dirty="0"/>
              <a:t> – Greece )</a:t>
            </a:r>
          </a:p>
          <a:p>
            <a:pPr marL="342900" indent="-342900">
              <a:buFont typeface="+mj-lt"/>
              <a:buAutoNum type="arabicPeriod"/>
            </a:pPr>
            <a:r>
              <a:rPr lang="en-US" b="1" dirty="0">
                <a:solidFill>
                  <a:srgbClr val="00B0F0"/>
                </a:solidFill>
              </a:rPr>
              <a:t>DECEMBER/MARCH  ---   </a:t>
            </a:r>
            <a:r>
              <a:rPr lang="en-US" b="1" dirty="0"/>
              <a:t> </a:t>
            </a:r>
            <a:r>
              <a:rPr lang="en-US" b="1" dirty="0">
                <a:solidFill>
                  <a:srgbClr val="00B0F0"/>
                </a:solidFill>
              </a:rPr>
              <a:t>Youth for Sustainability and Global Awareness  </a:t>
            </a:r>
            <a:r>
              <a:rPr lang="en-US" b="1" dirty="0"/>
              <a:t>( Italy – Denmark and the University of Cosenza )</a:t>
            </a:r>
          </a:p>
          <a:p>
            <a:pPr marL="342900" indent="-342900">
              <a:buFont typeface="+mj-lt"/>
              <a:buAutoNum type="arabicPeriod"/>
            </a:pPr>
            <a:r>
              <a:rPr lang="en-US" b="1" dirty="0">
                <a:solidFill>
                  <a:srgbClr val="00B0F0"/>
                </a:solidFill>
              </a:rPr>
              <a:t>SEPTEMBER – MAY   ----   Global citizens </a:t>
            </a:r>
            <a:r>
              <a:rPr lang="en-US" b="1" dirty="0"/>
              <a:t>( Italy and Jordan )</a:t>
            </a:r>
          </a:p>
          <a:p>
            <a:pPr marL="342900" indent="-342900">
              <a:buFont typeface="+mj-lt"/>
              <a:buAutoNum type="arabicPeriod"/>
            </a:pPr>
            <a:r>
              <a:rPr lang="en-US" b="1" dirty="0">
                <a:solidFill>
                  <a:srgbClr val="00B0F0"/>
                </a:solidFill>
              </a:rPr>
              <a:t>JANUARY / MARCH  -----  Storytelling your legend  </a:t>
            </a:r>
            <a:r>
              <a:rPr lang="en-US" b="1" dirty="0"/>
              <a:t>(Italy and Ireland )</a:t>
            </a:r>
          </a:p>
          <a:p>
            <a:pPr marL="342900" indent="-342900">
              <a:buFont typeface="+mj-lt"/>
              <a:buAutoNum type="arabicPeriod"/>
            </a:pPr>
            <a:r>
              <a:rPr lang="en-US" b="1" dirty="0">
                <a:solidFill>
                  <a:srgbClr val="00B0F0"/>
                </a:solidFill>
              </a:rPr>
              <a:t>JANUARY/ FEBRUARY --- Celebrating the Holocaust Memorial day </a:t>
            </a:r>
          </a:p>
          <a:p>
            <a:r>
              <a:rPr lang="en-US" b="1" dirty="0"/>
              <a:t>            January 26,  Italy and Denmark  --- “ Dear Kitty / Cara Kitty con  Un Ponte per Anne Frank “ </a:t>
            </a:r>
            <a:r>
              <a:rPr lang="en-US" b="1" dirty="0" err="1"/>
              <a:t>Dott.ssa</a:t>
            </a:r>
            <a:r>
              <a:rPr lang="en-US" b="1" dirty="0"/>
              <a:t> Federica </a:t>
            </a:r>
            <a:r>
              <a:rPr lang="en-US" b="1" dirty="0" err="1"/>
              <a:t>Pannocchia</a:t>
            </a:r>
            <a:endParaRPr lang="en-US" b="1" dirty="0"/>
          </a:p>
          <a:p>
            <a:r>
              <a:rPr lang="en-US" b="1" dirty="0"/>
              <a:t>            February 3,  Italy and Denmark ---- The flee in October 1943 / Mrs Emma Klose </a:t>
            </a:r>
            <a:r>
              <a:rPr lang="en-US" b="1" dirty="0" err="1"/>
              <a:t>Gorodkin</a:t>
            </a:r>
            <a:endParaRPr lang="en-US" b="1" dirty="0"/>
          </a:p>
          <a:p>
            <a:r>
              <a:rPr lang="en-US" b="1" dirty="0"/>
              <a:t>            February… , Italy – Denmark – New York “ The tree of hope “ , Mrs Cara Wilson </a:t>
            </a:r>
            <a:r>
              <a:rPr lang="en-US" b="1" dirty="0" err="1"/>
              <a:t>Granat</a:t>
            </a:r>
            <a:endParaRPr lang="en-US" b="1" dirty="0"/>
          </a:p>
          <a:p>
            <a:r>
              <a:rPr lang="en-US" b="1" dirty="0">
                <a:solidFill>
                  <a:srgbClr val="00B0F0"/>
                </a:solidFill>
              </a:rPr>
              <a:t>7.  JANUARY / MAY </a:t>
            </a:r>
            <a:r>
              <a:rPr lang="en-US" b="1" dirty="0"/>
              <a:t>---- Cambridge </a:t>
            </a:r>
            <a:r>
              <a:rPr lang="en-US" b="1" dirty="0" err="1"/>
              <a:t>Esol</a:t>
            </a:r>
            <a:r>
              <a:rPr lang="en-US" b="1" dirty="0"/>
              <a:t> exams training</a:t>
            </a:r>
          </a:p>
        </p:txBody>
      </p:sp>
      <p:pic>
        <p:nvPicPr>
          <p:cNvPr id="2" name="Immagine 1">
            <a:extLst>
              <a:ext uri="{FF2B5EF4-FFF2-40B4-BE49-F238E27FC236}">
                <a16:creationId xmlns:a16="http://schemas.microsoft.com/office/drawing/2014/main" id="{0ACCC5DE-1746-4B45-8684-1F3B117D9689}"/>
              </a:ext>
            </a:extLst>
          </p:cNvPr>
          <p:cNvPicPr>
            <a:picLocks noChangeAspect="1"/>
          </p:cNvPicPr>
          <p:nvPr/>
        </p:nvPicPr>
        <p:blipFill>
          <a:blip r:embed="rId2"/>
          <a:stretch>
            <a:fillRect/>
          </a:stretch>
        </p:blipFill>
        <p:spPr>
          <a:xfrm>
            <a:off x="11042857" y="95268"/>
            <a:ext cx="1079086" cy="3151905"/>
          </a:xfrm>
          <a:prstGeom prst="rect">
            <a:avLst/>
          </a:prstGeom>
        </p:spPr>
      </p:pic>
    </p:spTree>
    <p:extLst>
      <p:ext uri="{BB962C8B-B14F-4D97-AF65-F5344CB8AC3E}">
        <p14:creationId xmlns:p14="http://schemas.microsoft.com/office/powerpoint/2010/main" val="4008021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6846225-A138-4DF3-9FA0-F6EEA182D720}"/>
              </a:ext>
            </a:extLst>
          </p:cNvPr>
          <p:cNvSpPr txBox="1"/>
          <p:nvPr/>
        </p:nvSpPr>
        <p:spPr>
          <a:xfrm>
            <a:off x="177552" y="889843"/>
            <a:ext cx="11603115" cy="5078313"/>
          </a:xfrm>
          <a:prstGeom prst="rect">
            <a:avLst/>
          </a:prstGeom>
          <a:noFill/>
        </p:spPr>
        <p:txBody>
          <a:bodyPr wrap="square">
            <a:spAutoFit/>
          </a:bodyPr>
          <a:lstStyle/>
          <a:p>
            <a:pPr algn="just"/>
            <a:r>
              <a:rPr lang="en-US" b="1" dirty="0">
                <a:solidFill>
                  <a:srgbClr val="00B0F0"/>
                </a:solidFill>
              </a:rPr>
              <a:t> </a:t>
            </a:r>
            <a:r>
              <a:rPr lang="en-US" b="1" u="sng" dirty="0">
                <a:solidFill>
                  <a:srgbClr val="00B0F0"/>
                </a:solidFill>
              </a:rPr>
              <a:t>VALUTAZIONE</a:t>
            </a:r>
          </a:p>
          <a:p>
            <a:pPr algn="just"/>
            <a:r>
              <a:rPr lang="en-US" dirty="0"/>
              <a:t>                         </a:t>
            </a:r>
            <a:r>
              <a:rPr lang="it-IT" dirty="0"/>
              <a:t>Alla fine dell'anno scolastico 2021/2022 osserveremo i voti finali degli studenti per verificare se l'obiettivo è stato raggiunto in termini di</a:t>
            </a:r>
            <a:endParaRPr lang="en-US" dirty="0"/>
          </a:p>
          <a:p>
            <a:pPr marL="342900" indent="-342900" algn="just">
              <a:buFont typeface="+mj-lt"/>
              <a:buAutoNum type="arabicPeriod"/>
            </a:pPr>
            <a:r>
              <a:rPr lang="it-IT" dirty="0"/>
              <a:t>miglioramento degli standard di apprendimento della lingua</a:t>
            </a:r>
          </a:p>
          <a:p>
            <a:pPr marL="342900" indent="-342900" algn="just">
              <a:buFont typeface="+mj-lt"/>
              <a:buAutoNum type="arabicPeriod"/>
            </a:pPr>
            <a:r>
              <a:rPr lang="en-US" dirty="0" err="1"/>
              <a:t>Riduzione</a:t>
            </a:r>
            <a:r>
              <a:rPr lang="en-US" dirty="0"/>
              <a:t> </a:t>
            </a:r>
            <a:r>
              <a:rPr lang="en-US" dirty="0" err="1"/>
              <a:t>dell’indice</a:t>
            </a:r>
            <a:r>
              <a:rPr lang="en-US" dirty="0"/>
              <a:t> di </a:t>
            </a:r>
            <a:r>
              <a:rPr lang="en-US" dirty="0" err="1"/>
              <a:t>varianza</a:t>
            </a:r>
            <a:r>
              <a:rPr lang="en-US" dirty="0"/>
              <a:t> </a:t>
            </a:r>
            <a:r>
              <a:rPr lang="en-US" dirty="0" err="1"/>
              <a:t>tra</a:t>
            </a:r>
            <a:r>
              <a:rPr lang="en-US" dirty="0"/>
              <a:t> una </a:t>
            </a:r>
            <a:r>
              <a:rPr lang="en-US" dirty="0" err="1"/>
              <a:t>classe</a:t>
            </a:r>
            <a:r>
              <a:rPr lang="en-US" dirty="0"/>
              <a:t> e </a:t>
            </a:r>
            <a:r>
              <a:rPr lang="en-US" dirty="0" err="1"/>
              <a:t>l’altra</a:t>
            </a:r>
            <a:endParaRPr lang="en-US" dirty="0"/>
          </a:p>
          <a:p>
            <a:pPr marL="342900" indent="-342900" algn="just">
              <a:buFont typeface="+mj-lt"/>
              <a:buAutoNum type="arabicPeriod"/>
            </a:pPr>
            <a:r>
              <a:rPr lang="en-US" dirty="0"/>
              <a:t>La </a:t>
            </a:r>
            <a:r>
              <a:rPr lang="en-US" dirty="0" err="1"/>
              <a:t>reazione</a:t>
            </a:r>
            <a:r>
              <a:rPr lang="en-US" dirty="0"/>
              <a:t> </a:t>
            </a:r>
            <a:r>
              <a:rPr lang="en-US" dirty="0" err="1"/>
              <a:t>degli</a:t>
            </a:r>
            <a:r>
              <a:rPr lang="en-US" dirty="0"/>
              <a:t> </a:t>
            </a:r>
            <a:r>
              <a:rPr lang="en-US" dirty="0" err="1"/>
              <a:t>studenti</a:t>
            </a:r>
            <a:r>
              <a:rPr lang="en-US" dirty="0"/>
              <a:t> al nuovo </a:t>
            </a:r>
            <a:r>
              <a:rPr lang="en-US" dirty="0" err="1"/>
              <a:t>metodo</a:t>
            </a:r>
            <a:r>
              <a:rPr lang="en-US" dirty="0"/>
              <a:t> </a:t>
            </a:r>
          </a:p>
          <a:p>
            <a:pPr marL="342900" indent="-342900" algn="just">
              <a:buFont typeface="+mj-lt"/>
              <a:buAutoNum type="arabicPeriod"/>
            </a:pPr>
            <a:endParaRPr lang="en-US" dirty="0"/>
          </a:p>
          <a:p>
            <a:pPr algn="just"/>
            <a:r>
              <a:rPr lang="en-US" b="1" dirty="0">
                <a:solidFill>
                  <a:srgbClr val="00B0F0"/>
                </a:solidFill>
              </a:rPr>
              <a:t>COME</a:t>
            </a:r>
          </a:p>
          <a:p>
            <a:pPr fontAlgn="base"/>
            <a:r>
              <a:rPr lang="it-IT" sz="1800" spc="-15" dirty="0">
                <a:solidFill>
                  <a:srgbClr val="1D1D1D"/>
                </a:solidFill>
                <a:effectLst/>
                <a:ea typeface="Times New Roman" panose="02020603050405020304" pitchFamily="18" charset="0"/>
              </a:rPr>
              <a:t>          Le lezioni seguiranno il seguente modello schematico:</a:t>
            </a:r>
            <a:endParaRPr lang="it-IT" sz="1800" dirty="0">
              <a:effectLst/>
              <a:ea typeface="Times New Roman" panose="02020603050405020304" pitchFamily="18" charset="0"/>
            </a:endParaRPr>
          </a:p>
          <a:p>
            <a:pPr fontAlgn="base"/>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1)     </a:t>
            </a:r>
            <a:r>
              <a:rPr lang="it-IT" sz="1800" b="1" spc="-15" dirty="0">
                <a:solidFill>
                  <a:srgbClr val="1D1D1D"/>
                </a:solidFill>
                <a:effectLst/>
                <a:ea typeface="Times New Roman" panose="02020603050405020304" pitchFamily="18" charset="0"/>
              </a:rPr>
              <a:t>WARMING UP PHASE</a:t>
            </a:r>
            <a:r>
              <a:rPr lang="it-IT" sz="1800" spc="-15" dirty="0">
                <a:solidFill>
                  <a:srgbClr val="1D1D1D"/>
                </a:solidFill>
                <a:effectLst/>
                <a:ea typeface="Times New Roman" panose="02020603050405020304" pitchFamily="18" charset="0"/>
              </a:rPr>
              <a:t> comprensiva di un </a:t>
            </a:r>
            <a:r>
              <a:rPr lang="it-IT" sz="1800" b="1" spc="-15" dirty="0" err="1">
                <a:solidFill>
                  <a:srgbClr val="1D1D1D"/>
                </a:solidFill>
                <a:effectLst/>
                <a:ea typeface="Times New Roman" panose="02020603050405020304" pitchFamily="18" charset="0"/>
              </a:rPr>
              <a:t>Overview</a:t>
            </a:r>
            <a:r>
              <a:rPr lang="it-IT" sz="1800" b="1" spc="-15" dirty="0">
                <a:solidFill>
                  <a:srgbClr val="1D1D1D"/>
                </a:solidFill>
                <a:effectLst/>
                <a:ea typeface="Times New Roman" panose="02020603050405020304" pitchFamily="18" charset="0"/>
              </a:rPr>
              <a:t> Test</a:t>
            </a:r>
            <a:r>
              <a:rPr lang="it-IT" sz="1800" spc="-15" dirty="0">
                <a:solidFill>
                  <a:srgbClr val="1D1D1D"/>
                </a:solidFill>
                <a:effectLst/>
                <a:ea typeface="Times New Roman" panose="02020603050405020304" pitchFamily="18" charset="0"/>
              </a:rPr>
              <a:t> - 2 ore fruibile in formato digitale e cartaceo</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per la familiarizzazione con LISTENING – READING and WRITING – SPEAKING  format</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I candidati vengono sollecitati per gruppi o individualmente a:</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visualizzare la scansione temporale, comprese le pause e le istruzioni sonore</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familiarizzare con pulsanti ed istruzioni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con le regole d'esame – es. che non è possibile fare domande o mettere in pausa l'orologio o usare l'italiano</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requisiti visivi e speciali per studenti con difficoltà di apprendimento (BES/DSA)</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p:txBody>
      </p:sp>
      <p:pic>
        <p:nvPicPr>
          <p:cNvPr id="6" name="Immagine 5">
            <a:extLst>
              <a:ext uri="{FF2B5EF4-FFF2-40B4-BE49-F238E27FC236}">
                <a16:creationId xmlns:a16="http://schemas.microsoft.com/office/drawing/2014/main" id="{A6615BE3-E4F9-490E-8C8E-744272DA5B4B}"/>
              </a:ext>
            </a:extLst>
          </p:cNvPr>
          <p:cNvPicPr>
            <a:picLocks noChangeAspect="1"/>
          </p:cNvPicPr>
          <p:nvPr/>
        </p:nvPicPr>
        <p:blipFill>
          <a:blip r:embed="rId2"/>
          <a:stretch>
            <a:fillRect/>
          </a:stretch>
        </p:blipFill>
        <p:spPr>
          <a:xfrm>
            <a:off x="10935362" y="4969110"/>
            <a:ext cx="1079086" cy="3151905"/>
          </a:xfrm>
          <a:prstGeom prst="rect">
            <a:avLst/>
          </a:prstGeom>
        </p:spPr>
      </p:pic>
    </p:spTree>
    <p:extLst>
      <p:ext uri="{BB962C8B-B14F-4D97-AF65-F5344CB8AC3E}">
        <p14:creationId xmlns:p14="http://schemas.microsoft.com/office/powerpoint/2010/main" val="1464965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5EEA64A-4467-418C-B18F-C15940892A98}"/>
              </a:ext>
            </a:extLst>
          </p:cNvPr>
          <p:cNvSpPr txBox="1"/>
          <p:nvPr/>
        </p:nvSpPr>
        <p:spPr>
          <a:xfrm>
            <a:off x="550416" y="221941"/>
            <a:ext cx="9268287" cy="6463308"/>
          </a:xfrm>
          <a:prstGeom prst="rect">
            <a:avLst/>
          </a:prstGeom>
          <a:noFill/>
        </p:spPr>
        <p:txBody>
          <a:bodyPr wrap="square">
            <a:spAutoFit/>
          </a:bodyPr>
          <a:lstStyle/>
          <a:p>
            <a:pPr fontAlgn="base"/>
            <a:endParaRPr lang="it-IT" sz="1800" b="1" spc="-15" dirty="0">
              <a:solidFill>
                <a:srgbClr val="1D1D1D"/>
              </a:solidFill>
              <a:effectLst/>
              <a:ea typeface="Times New Roman" panose="02020603050405020304" pitchFamily="18" charset="0"/>
            </a:endParaRPr>
          </a:p>
          <a:p>
            <a:pPr fontAlgn="base"/>
            <a:r>
              <a:rPr lang="it-IT" sz="1800" b="1" spc="-15" dirty="0">
                <a:solidFill>
                  <a:srgbClr val="1D1D1D"/>
                </a:solidFill>
                <a:effectLst/>
                <a:ea typeface="Times New Roman" panose="02020603050405020304" pitchFamily="18" charset="0"/>
              </a:rPr>
              <a:t>2)</a:t>
            </a:r>
            <a:r>
              <a:rPr lang="it-IT" sz="1800" spc="-15" dirty="0">
                <a:solidFill>
                  <a:srgbClr val="1D1D1D"/>
                </a:solidFill>
                <a:effectLst/>
                <a:ea typeface="Times New Roman" panose="02020603050405020304" pitchFamily="18" charset="0"/>
              </a:rPr>
              <a:t>     </a:t>
            </a:r>
            <a:r>
              <a:rPr lang="it-IT" sz="1800" b="1" spc="-15" dirty="0">
                <a:solidFill>
                  <a:srgbClr val="0070C0"/>
                </a:solidFill>
                <a:effectLst/>
                <a:ea typeface="Times New Roman" panose="02020603050405020304" pitchFamily="18" charset="0"/>
              </a:rPr>
              <a:t>SPEAKING MODULE </a:t>
            </a:r>
            <a:r>
              <a:rPr lang="it-IT" sz="1800" spc="-15" dirty="0">
                <a:solidFill>
                  <a:srgbClr val="1D1D1D"/>
                </a:solidFill>
                <a:effectLst/>
                <a:ea typeface="Times New Roman" panose="02020603050405020304" pitchFamily="18" charset="0"/>
              </a:rPr>
              <a:t>di 5 – 10 minuti così articolato</a:t>
            </a:r>
            <a:endParaRPr lang="it-IT" sz="1800" dirty="0">
              <a:effectLst/>
              <a:ea typeface="Times New Roman" panose="02020603050405020304" pitchFamily="18" charset="0"/>
            </a:endParaRPr>
          </a:p>
          <a:p>
            <a:pPr fontAlgn="base"/>
            <a:r>
              <a:rPr lang="it-IT" sz="1800" b="1" spc="-15" dirty="0">
                <a:solidFill>
                  <a:srgbClr val="0070C0"/>
                </a:solidFill>
                <a:effectLst/>
                <a:ea typeface="Times New Roman" panose="02020603050405020304" pitchFamily="18" charset="0"/>
              </a:rPr>
              <a:t>TIPS  FOR  TALKING PRE-A1 STARTERS</a:t>
            </a:r>
            <a:endParaRPr lang="it-IT" sz="1800" b="1" dirty="0">
              <a:solidFill>
                <a:srgbClr val="0070C0"/>
              </a:solidFill>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Introducing</a:t>
            </a:r>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Using </a:t>
            </a:r>
            <a:r>
              <a:rPr lang="it-IT" sz="1800" spc="-15" dirty="0" err="1">
                <a:solidFill>
                  <a:srgbClr val="1D1D1D"/>
                </a:solidFill>
                <a:effectLst/>
                <a:ea typeface="Times New Roman" panose="02020603050405020304" pitchFamily="18" charset="0"/>
              </a:rPr>
              <a:t>wh</a:t>
            </a:r>
            <a:r>
              <a:rPr lang="it-IT" sz="1800" spc="-15" dirty="0">
                <a:solidFill>
                  <a:srgbClr val="1D1D1D"/>
                </a:solidFill>
                <a:effectLst/>
                <a:ea typeface="Times New Roman" panose="02020603050405020304" pitchFamily="18" charset="0"/>
              </a:rPr>
              <a:t> – </a:t>
            </a:r>
            <a:r>
              <a:rPr lang="it-IT" sz="1800" spc="-15" dirty="0" err="1">
                <a:solidFill>
                  <a:srgbClr val="1D1D1D"/>
                </a:solidFill>
                <a:effectLst/>
                <a:ea typeface="Times New Roman" panose="02020603050405020304" pitchFamily="18" charset="0"/>
              </a:rPr>
              <a:t>questions</a:t>
            </a:r>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Moving</a:t>
            </a:r>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object</a:t>
            </a:r>
            <a:r>
              <a:rPr lang="it-IT" sz="1800" spc="-15" dirty="0">
                <a:solidFill>
                  <a:srgbClr val="1D1D1D"/>
                </a:solidFill>
                <a:effectLst/>
                <a:ea typeface="Times New Roman" panose="02020603050405020304" pitchFamily="18" charset="0"/>
              </a:rPr>
              <a:t> cards in </a:t>
            </a:r>
            <a:r>
              <a:rPr lang="it-IT" sz="1800" spc="-15" dirty="0" err="1">
                <a:solidFill>
                  <a:srgbClr val="1D1D1D"/>
                </a:solidFill>
                <a:effectLst/>
                <a:ea typeface="Times New Roman" panose="02020603050405020304" pitchFamily="18" charset="0"/>
              </a:rPr>
              <a:t>various</a:t>
            </a:r>
            <a:r>
              <a:rPr lang="it-IT" sz="1800" spc="-15" dirty="0">
                <a:solidFill>
                  <a:srgbClr val="1D1D1D"/>
                </a:solidFill>
                <a:effectLst/>
                <a:ea typeface="Times New Roman" panose="02020603050405020304" pitchFamily="18" charset="0"/>
              </a:rPr>
              <a:t> locations on the scene picture, e.g. ‘ Put …. ’ – ‘ </a:t>
            </a:r>
            <a:r>
              <a:rPr lang="it-IT" sz="1800" spc="-15" dirty="0" err="1">
                <a:solidFill>
                  <a:srgbClr val="1D1D1D"/>
                </a:solidFill>
                <a:effectLst/>
                <a:ea typeface="Times New Roman" panose="02020603050405020304" pitchFamily="18" charset="0"/>
              </a:rPr>
              <a:t>Move</a:t>
            </a:r>
            <a:r>
              <a:rPr lang="it-IT" sz="1800" spc="-15" dirty="0">
                <a:solidFill>
                  <a:srgbClr val="1D1D1D"/>
                </a:solidFill>
                <a:effectLst/>
                <a:ea typeface="Times New Roman" panose="02020603050405020304" pitchFamily="18" charset="0"/>
              </a:rPr>
              <a:t> to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Pointing</a:t>
            </a:r>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at</a:t>
            </a:r>
            <a:r>
              <a:rPr lang="it-IT" sz="1800" spc="-15" dirty="0">
                <a:solidFill>
                  <a:srgbClr val="1D1D1D"/>
                </a:solidFill>
                <a:effectLst/>
                <a:ea typeface="Times New Roman" panose="02020603050405020304" pitchFamily="18" charset="0"/>
              </a:rPr>
              <a:t> and </a:t>
            </a:r>
            <a:r>
              <a:rPr lang="it-IT" sz="1800" spc="-15" dirty="0" err="1">
                <a:solidFill>
                  <a:srgbClr val="1D1D1D"/>
                </a:solidFill>
                <a:effectLst/>
                <a:ea typeface="Times New Roman" panose="02020603050405020304" pitchFamily="18" charset="0"/>
              </a:rPr>
              <a:t>identifying</a:t>
            </a:r>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Describing</a:t>
            </a:r>
            <a:r>
              <a:rPr lang="it-IT" sz="1800" spc="-15" dirty="0">
                <a:solidFill>
                  <a:srgbClr val="1D1D1D"/>
                </a:solidFill>
                <a:effectLst/>
                <a:ea typeface="Times New Roman" panose="02020603050405020304" pitchFamily="18" charset="0"/>
              </a:rPr>
              <a:t> an </a:t>
            </a:r>
            <a:r>
              <a:rPr lang="it-IT" sz="1800" spc="-15" dirty="0" err="1">
                <a:solidFill>
                  <a:srgbClr val="1D1D1D"/>
                </a:solidFill>
                <a:effectLst/>
                <a:ea typeface="Times New Roman" panose="02020603050405020304" pitchFamily="18" charset="0"/>
              </a:rPr>
              <a:t>object</a:t>
            </a:r>
            <a:r>
              <a:rPr lang="it-IT" sz="1800" spc="-15" dirty="0">
                <a:solidFill>
                  <a:srgbClr val="1D1D1D"/>
                </a:solidFill>
                <a:effectLst/>
                <a:ea typeface="Times New Roman" panose="02020603050405020304" pitchFamily="18" charset="0"/>
              </a:rPr>
              <a:t> from the scene, e.g. ‘Tell  </a:t>
            </a:r>
            <a:r>
              <a:rPr lang="it-IT" sz="1800" spc="-15" dirty="0" err="1">
                <a:solidFill>
                  <a:srgbClr val="1D1D1D"/>
                </a:solidFill>
                <a:effectLst/>
                <a:ea typeface="Times New Roman" panose="02020603050405020304" pitchFamily="18" charset="0"/>
              </a:rPr>
              <a:t>about</a:t>
            </a:r>
            <a:r>
              <a:rPr lang="it-IT" sz="1800" spc="-15" dirty="0">
                <a:solidFill>
                  <a:srgbClr val="1D1D1D"/>
                </a:solidFill>
                <a:effectLst/>
                <a:ea typeface="Times New Roman" panose="02020603050405020304" pitchFamily="18" charset="0"/>
              </a:rPr>
              <a:t> …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Talking</a:t>
            </a:r>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about</a:t>
            </a:r>
            <a:r>
              <a:rPr lang="it-IT" sz="1800" spc="-15" dirty="0">
                <a:solidFill>
                  <a:srgbClr val="1D1D1D"/>
                </a:solidFill>
                <a:effectLst/>
                <a:ea typeface="Times New Roman" panose="02020603050405020304" pitchFamily="18" charset="0"/>
              </a:rPr>
              <a:t> personal and general data</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a:p>
            <a:pPr fontAlgn="base"/>
            <a:r>
              <a:rPr lang="it-IT" sz="1800" b="1" spc="-15" dirty="0">
                <a:solidFill>
                  <a:srgbClr val="0070C0"/>
                </a:solidFill>
                <a:effectLst/>
                <a:ea typeface="Times New Roman" panose="02020603050405020304" pitchFamily="18" charset="0"/>
              </a:rPr>
              <a:t>TIPS  FOR  TALKING  A1 MOVERS</a:t>
            </a:r>
            <a:endParaRPr lang="it-IT" sz="1800" b="1" dirty="0">
              <a:solidFill>
                <a:srgbClr val="0070C0"/>
              </a:solidFill>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Introducing</a:t>
            </a:r>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Finding</a:t>
            </a:r>
            <a:r>
              <a:rPr lang="it-IT" sz="1800" spc="-15" dirty="0">
                <a:solidFill>
                  <a:srgbClr val="1D1D1D"/>
                </a:solidFill>
                <a:effectLst/>
                <a:ea typeface="Times New Roman" panose="02020603050405020304" pitchFamily="18" charset="0"/>
              </a:rPr>
              <a:t> 5 </a:t>
            </a:r>
            <a:r>
              <a:rPr lang="it-IT" sz="1800" spc="-15" dirty="0" err="1">
                <a:solidFill>
                  <a:srgbClr val="1D1D1D"/>
                </a:solidFill>
                <a:effectLst/>
                <a:ea typeface="Times New Roman" panose="02020603050405020304" pitchFamily="18" charset="0"/>
              </a:rPr>
              <a:t>differences</a:t>
            </a:r>
            <a:r>
              <a:rPr lang="it-IT" sz="1800" spc="-15" dirty="0">
                <a:solidFill>
                  <a:srgbClr val="1D1D1D"/>
                </a:solidFill>
                <a:effectLst/>
                <a:ea typeface="Times New Roman" panose="02020603050405020304" pitchFamily="18" charset="0"/>
              </a:rPr>
              <a:t> in opposite </a:t>
            </a:r>
            <a:r>
              <a:rPr lang="it-IT" sz="1800" spc="-15" dirty="0" err="1">
                <a:solidFill>
                  <a:srgbClr val="1D1D1D"/>
                </a:solidFill>
                <a:effectLst/>
                <a:ea typeface="Times New Roman" panose="02020603050405020304" pitchFamily="18" charset="0"/>
              </a:rPr>
              <a:t>scenes</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Continuing</a:t>
            </a:r>
            <a:r>
              <a:rPr lang="it-IT" sz="1800" spc="-15" dirty="0">
                <a:solidFill>
                  <a:srgbClr val="1D1D1D"/>
                </a:solidFill>
                <a:effectLst/>
                <a:ea typeface="Times New Roman" panose="02020603050405020304" pitchFamily="18" charset="0"/>
              </a:rPr>
              <a:t> the story </a:t>
            </a:r>
            <a:r>
              <a:rPr lang="it-IT" sz="1800" spc="-15" dirty="0" err="1">
                <a:solidFill>
                  <a:srgbClr val="1D1D1D"/>
                </a:solidFill>
                <a:effectLst/>
                <a:ea typeface="Times New Roman" panose="02020603050405020304" pitchFamily="18" charset="0"/>
              </a:rPr>
              <a:t>about</a:t>
            </a:r>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shown</a:t>
            </a:r>
            <a:r>
              <a:rPr lang="it-IT" sz="1800" spc="-15" dirty="0">
                <a:solidFill>
                  <a:srgbClr val="1D1D1D"/>
                </a:solidFill>
                <a:effectLst/>
                <a:ea typeface="Times New Roman" panose="02020603050405020304" pitchFamily="18" charset="0"/>
              </a:rPr>
              <a:t> pictures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Talking</a:t>
            </a:r>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about</a:t>
            </a:r>
            <a:r>
              <a:rPr lang="it-IT" sz="1800" spc="-15" dirty="0">
                <a:solidFill>
                  <a:srgbClr val="1D1D1D"/>
                </a:solidFill>
                <a:effectLst/>
                <a:ea typeface="Times New Roman" panose="02020603050405020304" pitchFamily="18" charset="0"/>
              </a:rPr>
              <a:t> personal and general data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3)     </a:t>
            </a:r>
            <a:r>
              <a:rPr lang="it-IT" sz="1800" b="1" spc="-15" dirty="0">
                <a:solidFill>
                  <a:srgbClr val="0070C0"/>
                </a:solidFill>
                <a:effectLst/>
                <a:ea typeface="Times New Roman" panose="02020603050405020304" pitchFamily="18" charset="0"/>
              </a:rPr>
              <a:t>LISTENING MODULE  </a:t>
            </a:r>
            <a:r>
              <a:rPr lang="it-IT" sz="1800" spc="-15" dirty="0">
                <a:solidFill>
                  <a:srgbClr val="1D1D1D"/>
                </a:solidFill>
                <a:effectLst/>
                <a:ea typeface="Times New Roman" panose="02020603050405020304" pitchFamily="18" charset="0"/>
              </a:rPr>
              <a:t>20/25 minuti</a:t>
            </a:r>
            <a:endParaRPr lang="it-IT" sz="1800" dirty="0">
              <a:effectLst/>
              <a:ea typeface="Times New Roman" panose="02020603050405020304" pitchFamily="18" charset="0"/>
            </a:endParaRPr>
          </a:p>
          <a:p>
            <a:pPr fontAlgn="base"/>
            <a:r>
              <a:rPr lang="it-IT" sz="1800" b="1" spc="-15" dirty="0">
                <a:solidFill>
                  <a:srgbClr val="0070C0"/>
                </a:solidFill>
                <a:effectLst/>
                <a:ea typeface="Times New Roman" panose="02020603050405020304" pitchFamily="18" charset="0"/>
              </a:rPr>
              <a:t>PRE A1 - STARTERS</a:t>
            </a:r>
            <a:endParaRPr lang="it-IT" sz="1800" dirty="0">
              <a:solidFill>
                <a:srgbClr val="0070C0"/>
              </a:solidFill>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Listen</a:t>
            </a:r>
            <a:r>
              <a:rPr lang="it-IT" sz="1800" spc="-15" dirty="0">
                <a:solidFill>
                  <a:srgbClr val="1D1D1D"/>
                </a:solidFill>
                <a:effectLst/>
                <a:ea typeface="Times New Roman" panose="02020603050405020304" pitchFamily="18" charset="0"/>
              </a:rPr>
              <a:t> and </a:t>
            </a:r>
            <a:r>
              <a:rPr lang="it-IT" sz="1800" spc="-15" dirty="0" err="1">
                <a:solidFill>
                  <a:srgbClr val="1D1D1D"/>
                </a:solidFill>
                <a:effectLst/>
                <a:ea typeface="Times New Roman" panose="02020603050405020304" pitchFamily="18" charset="0"/>
              </a:rPr>
              <a:t>draw</a:t>
            </a:r>
            <a:r>
              <a:rPr lang="it-IT" sz="1800" spc="-15" dirty="0">
                <a:solidFill>
                  <a:srgbClr val="1D1D1D"/>
                </a:solidFill>
                <a:effectLst/>
                <a:ea typeface="Times New Roman" panose="02020603050405020304" pitchFamily="18" charset="0"/>
              </a:rPr>
              <a:t> lines test</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Listen</a:t>
            </a:r>
            <a:r>
              <a:rPr lang="it-IT" sz="1800" spc="-15" dirty="0">
                <a:solidFill>
                  <a:srgbClr val="1D1D1D"/>
                </a:solidFill>
                <a:effectLst/>
                <a:ea typeface="Times New Roman" panose="02020603050405020304" pitchFamily="18" charset="0"/>
              </a:rPr>
              <a:t> and </a:t>
            </a:r>
            <a:r>
              <a:rPr lang="it-IT" sz="1800" spc="-15" dirty="0" err="1">
                <a:solidFill>
                  <a:srgbClr val="1D1D1D"/>
                </a:solidFill>
                <a:effectLst/>
                <a:ea typeface="Times New Roman" panose="02020603050405020304" pitchFamily="18" charset="0"/>
              </a:rPr>
              <a:t>write</a:t>
            </a:r>
            <a:r>
              <a:rPr lang="it-IT" sz="1800" spc="-15" dirty="0">
                <a:solidFill>
                  <a:srgbClr val="1D1D1D"/>
                </a:solidFill>
                <a:effectLst/>
                <a:ea typeface="Times New Roman" panose="02020603050405020304" pitchFamily="18" charset="0"/>
              </a:rPr>
              <a:t> a name or a </a:t>
            </a:r>
            <a:r>
              <a:rPr lang="it-IT" sz="1800" spc="-15" dirty="0" err="1">
                <a:solidFill>
                  <a:srgbClr val="1D1D1D"/>
                </a:solidFill>
                <a:effectLst/>
                <a:ea typeface="Times New Roman" panose="02020603050405020304" pitchFamily="18" charset="0"/>
              </a:rPr>
              <a:t>number</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Listen</a:t>
            </a:r>
            <a:r>
              <a:rPr lang="it-IT" sz="1800" spc="-15" dirty="0">
                <a:solidFill>
                  <a:srgbClr val="1D1D1D"/>
                </a:solidFill>
                <a:effectLst/>
                <a:ea typeface="Times New Roman" panose="02020603050405020304" pitchFamily="18" charset="0"/>
              </a:rPr>
              <a:t> and </a:t>
            </a:r>
            <a:r>
              <a:rPr lang="it-IT" sz="1800" spc="-15" dirty="0" err="1">
                <a:solidFill>
                  <a:srgbClr val="1D1D1D"/>
                </a:solidFill>
                <a:effectLst/>
                <a:ea typeface="Times New Roman" panose="02020603050405020304" pitchFamily="18" charset="0"/>
              </a:rPr>
              <a:t>tick</a:t>
            </a:r>
            <a:r>
              <a:rPr lang="it-IT" sz="1800" spc="-15" dirty="0">
                <a:solidFill>
                  <a:srgbClr val="1D1D1D"/>
                </a:solidFill>
                <a:effectLst/>
                <a:ea typeface="Times New Roman" panose="02020603050405020304" pitchFamily="18" charset="0"/>
              </a:rPr>
              <a:t> the box</a:t>
            </a:r>
            <a:endParaRPr lang="it-IT" sz="1800" dirty="0">
              <a:effectLst/>
              <a:ea typeface="Times New Roman" panose="02020603050405020304" pitchFamily="18" charset="0"/>
            </a:endParaRPr>
          </a:p>
          <a:p>
            <a:pPr fontAlgn="base"/>
            <a:r>
              <a:rPr lang="it-IT" sz="1800" spc="-15" dirty="0">
                <a:solidFill>
                  <a:srgbClr val="1D1D1D"/>
                </a:solidFill>
                <a:effectLst/>
                <a:ea typeface="Times New Roman" panose="02020603050405020304" pitchFamily="18" charset="0"/>
              </a:rPr>
              <a:t>- </a:t>
            </a:r>
            <a:r>
              <a:rPr lang="it-IT" sz="1800" spc="-15" dirty="0" err="1">
                <a:solidFill>
                  <a:srgbClr val="1D1D1D"/>
                </a:solidFill>
                <a:effectLst/>
                <a:ea typeface="Times New Roman" panose="02020603050405020304" pitchFamily="18" charset="0"/>
              </a:rPr>
              <a:t>Listen</a:t>
            </a:r>
            <a:r>
              <a:rPr lang="it-IT" sz="1800" spc="-15" dirty="0">
                <a:solidFill>
                  <a:srgbClr val="1D1D1D"/>
                </a:solidFill>
                <a:effectLst/>
                <a:ea typeface="Times New Roman" panose="02020603050405020304" pitchFamily="18" charset="0"/>
              </a:rPr>
              <a:t> and </a:t>
            </a:r>
            <a:r>
              <a:rPr lang="it-IT" sz="1800" spc="-15" dirty="0" err="1">
                <a:solidFill>
                  <a:srgbClr val="1D1D1D"/>
                </a:solidFill>
                <a:effectLst/>
                <a:ea typeface="Times New Roman" panose="02020603050405020304" pitchFamily="18" charset="0"/>
              </a:rPr>
              <a:t>colour</a:t>
            </a:r>
            <a:r>
              <a:rPr lang="en-US" dirty="0"/>
              <a:t>   </a:t>
            </a:r>
            <a:endParaRPr lang="it-IT" dirty="0"/>
          </a:p>
        </p:txBody>
      </p:sp>
      <p:pic>
        <p:nvPicPr>
          <p:cNvPr id="6" name="Immagine 5">
            <a:extLst>
              <a:ext uri="{FF2B5EF4-FFF2-40B4-BE49-F238E27FC236}">
                <a16:creationId xmlns:a16="http://schemas.microsoft.com/office/drawing/2014/main" id="{398C6E50-F3A5-46F8-AE90-4A288845A036}"/>
              </a:ext>
            </a:extLst>
          </p:cNvPr>
          <p:cNvPicPr>
            <a:picLocks noChangeAspect="1"/>
          </p:cNvPicPr>
          <p:nvPr/>
        </p:nvPicPr>
        <p:blipFill>
          <a:blip r:embed="rId2"/>
          <a:stretch>
            <a:fillRect/>
          </a:stretch>
        </p:blipFill>
        <p:spPr>
          <a:xfrm>
            <a:off x="10927447" y="5040130"/>
            <a:ext cx="1079086" cy="3151905"/>
          </a:xfrm>
          <a:prstGeom prst="rect">
            <a:avLst/>
          </a:prstGeom>
        </p:spPr>
      </p:pic>
    </p:spTree>
    <p:extLst>
      <p:ext uri="{BB962C8B-B14F-4D97-AF65-F5344CB8AC3E}">
        <p14:creationId xmlns:p14="http://schemas.microsoft.com/office/powerpoint/2010/main" val="118068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4CC8E3F-ECE5-4592-BBA0-7CB904717DEA}"/>
              </a:ext>
            </a:extLst>
          </p:cNvPr>
          <p:cNvSpPr txBox="1"/>
          <p:nvPr/>
        </p:nvSpPr>
        <p:spPr>
          <a:xfrm>
            <a:off x="242656" y="510245"/>
            <a:ext cx="11949344" cy="6186309"/>
          </a:xfrm>
          <a:prstGeom prst="rect">
            <a:avLst/>
          </a:prstGeom>
          <a:noFill/>
        </p:spPr>
        <p:txBody>
          <a:bodyPr wrap="square">
            <a:spAutoFit/>
          </a:bodyPr>
          <a:lstStyle/>
          <a:p>
            <a:r>
              <a:rPr lang="en-US" b="1" dirty="0">
                <a:solidFill>
                  <a:srgbClr val="0070C0"/>
                </a:solidFill>
              </a:rPr>
              <a:t>A1 MOVERS</a:t>
            </a:r>
          </a:p>
          <a:p>
            <a:r>
              <a:rPr lang="en-US" dirty="0"/>
              <a:t>         - Listen and draw lines</a:t>
            </a:r>
          </a:p>
          <a:p>
            <a:r>
              <a:rPr lang="en-US" dirty="0"/>
              <a:t>         - Listen and write</a:t>
            </a:r>
          </a:p>
          <a:p>
            <a:r>
              <a:rPr lang="en-US" dirty="0"/>
              <a:t>         - Listen and write a letter in each box</a:t>
            </a:r>
          </a:p>
          <a:p>
            <a:r>
              <a:rPr lang="en-US" dirty="0"/>
              <a:t>         - Listen and tick the box</a:t>
            </a:r>
          </a:p>
          <a:p>
            <a:r>
              <a:rPr lang="en-US" dirty="0"/>
              <a:t>         - Listen and </a:t>
            </a:r>
            <a:r>
              <a:rPr lang="en-US" dirty="0" err="1"/>
              <a:t>colour</a:t>
            </a:r>
            <a:r>
              <a:rPr lang="en-US" dirty="0"/>
              <a:t> and write</a:t>
            </a:r>
          </a:p>
          <a:p>
            <a:r>
              <a:rPr lang="en-US" dirty="0"/>
              <a:t> </a:t>
            </a:r>
          </a:p>
          <a:p>
            <a:r>
              <a:rPr lang="en-US" b="1" dirty="0">
                <a:solidFill>
                  <a:srgbClr val="0070C0"/>
                </a:solidFill>
              </a:rPr>
              <a:t>4)     READING  AND  WRITING MODULE  </a:t>
            </a:r>
            <a:r>
              <a:rPr lang="en-US" dirty="0"/>
              <a:t>-- 20/30 </a:t>
            </a:r>
            <a:r>
              <a:rPr lang="en-US" dirty="0" err="1"/>
              <a:t>minuti</a:t>
            </a:r>
            <a:endParaRPr lang="en-US" dirty="0"/>
          </a:p>
          <a:p>
            <a:r>
              <a:rPr lang="en-US" b="1" dirty="0">
                <a:solidFill>
                  <a:srgbClr val="0070C0"/>
                </a:solidFill>
              </a:rPr>
              <a:t>PRE A1 – STARTERS</a:t>
            </a:r>
          </a:p>
          <a:p>
            <a:r>
              <a:rPr lang="en-US" dirty="0"/>
              <a:t>- Look and read. Put a tick  or a cross in the box</a:t>
            </a:r>
          </a:p>
          <a:p>
            <a:r>
              <a:rPr lang="en-US" dirty="0"/>
              <a:t>- Look and read. Write yes or no.</a:t>
            </a:r>
          </a:p>
          <a:p>
            <a:r>
              <a:rPr lang="en-US" dirty="0"/>
              <a:t>- Look at the pictures. Look at the letters. Write the words.</a:t>
            </a:r>
          </a:p>
          <a:p>
            <a:r>
              <a:rPr lang="en-US" dirty="0"/>
              <a:t>- Read this. Choose a word from the box. Write the correct word next to numbers 1–5</a:t>
            </a:r>
          </a:p>
          <a:p>
            <a:r>
              <a:rPr lang="en-US" dirty="0"/>
              <a:t>- Look at the pictures and read the questions. Write one-word answers.</a:t>
            </a:r>
          </a:p>
          <a:p>
            <a:r>
              <a:rPr lang="en-US" dirty="0"/>
              <a:t> </a:t>
            </a:r>
          </a:p>
          <a:p>
            <a:r>
              <a:rPr lang="en-US" b="1" dirty="0">
                <a:solidFill>
                  <a:srgbClr val="0070C0"/>
                </a:solidFill>
              </a:rPr>
              <a:t>A1 MOVERS</a:t>
            </a:r>
          </a:p>
          <a:p>
            <a:r>
              <a:rPr lang="en-US" dirty="0"/>
              <a:t>- Look and read. Choose the correct words and write them on the lines</a:t>
            </a:r>
          </a:p>
          <a:p>
            <a:r>
              <a:rPr lang="en-US" dirty="0"/>
              <a:t>- Read the text and choose the best answer</a:t>
            </a:r>
          </a:p>
          <a:p>
            <a:r>
              <a:rPr lang="en-US" dirty="0"/>
              <a:t>- Read the story. Choose a word from the box. Write the correct word next to numbers 1–5.</a:t>
            </a:r>
          </a:p>
          <a:p>
            <a:r>
              <a:rPr lang="en-US" dirty="0"/>
              <a:t>- Read the text. Choose the right words and write them on the lines.</a:t>
            </a:r>
          </a:p>
          <a:p>
            <a:r>
              <a:rPr lang="en-US" dirty="0"/>
              <a:t>- Look at the pictures and read the story. Write some words to complete the sentences about the story. You can use 1, 2 </a:t>
            </a:r>
          </a:p>
          <a:p>
            <a:r>
              <a:rPr lang="en-US" dirty="0"/>
              <a:t>  or 3 words.   </a:t>
            </a:r>
          </a:p>
        </p:txBody>
      </p:sp>
      <p:pic>
        <p:nvPicPr>
          <p:cNvPr id="6" name="Immagine 5">
            <a:extLst>
              <a:ext uri="{FF2B5EF4-FFF2-40B4-BE49-F238E27FC236}">
                <a16:creationId xmlns:a16="http://schemas.microsoft.com/office/drawing/2014/main" id="{567EA4B1-8436-41D9-BA68-9071ECC894B0}"/>
              </a:ext>
            </a:extLst>
          </p:cNvPr>
          <p:cNvPicPr>
            <a:picLocks noChangeAspect="1"/>
          </p:cNvPicPr>
          <p:nvPr/>
        </p:nvPicPr>
        <p:blipFill>
          <a:blip r:embed="rId2"/>
          <a:stretch>
            <a:fillRect/>
          </a:stretch>
        </p:blipFill>
        <p:spPr>
          <a:xfrm>
            <a:off x="10385909" y="161446"/>
            <a:ext cx="1079086" cy="3151905"/>
          </a:xfrm>
          <a:prstGeom prst="rect">
            <a:avLst/>
          </a:prstGeom>
        </p:spPr>
      </p:pic>
    </p:spTree>
    <p:extLst>
      <p:ext uri="{BB962C8B-B14F-4D97-AF65-F5344CB8AC3E}">
        <p14:creationId xmlns:p14="http://schemas.microsoft.com/office/powerpoint/2010/main" val="601732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E523108E-891A-4E1F-B6D6-3C3F289D1DD1}"/>
              </a:ext>
            </a:extLst>
          </p:cNvPr>
          <p:cNvSpPr txBox="1"/>
          <p:nvPr/>
        </p:nvSpPr>
        <p:spPr>
          <a:xfrm>
            <a:off x="0" y="0"/>
            <a:ext cx="11958221" cy="6740307"/>
          </a:xfrm>
          <a:prstGeom prst="rect">
            <a:avLst/>
          </a:prstGeom>
          <a:noFill/>
        </p:spPr>
        <p:txBody>
          <a:bodyPr wrap="square">
            <a:spAutoFit/>
          </a:bodyPr>
          <a:lstStyle/>
          <a:p>
            <a:r>
              <a:rPr lang="en-US" b="1" dirty="0">
                <a:solidFill>
                  <a:srgbClr val="0070C0"/>
                </a:solidFill>
              </a:rPr>
              <a:t>OBIETTIVO  3</a:t>
            </a:r>
          </a:p>
          <a:p>
            <a:r>
              <a:rPr lang="it-IT" dirty="0"/>
              <a:t>                     Potenziare l’alfabetizzazione digitale     </a:t>
            </a:r>
          </a:p>
          <a:p>
            <a:r>
              <a:rPr lang="en-US" b="1" dirty="0">
                <a:solidFill>
                  <a:srgbClr val="0070C0"/>
                </a:solidFill>
              </a:rPr>
              <a:t>COME</a:t>
            </a:r>
          </a:p>
          <a:p>
            <a:pPr algn="just"/>
            <a:r>
              <a:rPr lang="en-US" dirty="0"/>
              <a:t>              - </a:t>
            </a:r>
            <a:r>
              <a:rPr lang="en-US" dirty="0" err="1"/>
              <a:t>fornire</a:t>
            </a:r>
            <a:r>
              <a:rPr lang="en-US" dirty="0"/>
              <a:t> </a:t>
            </a:r>
            <a:r>
              <a:rPr lang="en-US" dirty="0" err="1"/>
              <a:t>allo</a:t>
            </a:r>
            <a:r>
              <a:rPr lang="en-US" dirty="0"/>
              <a:t> </a:t>
            </a:r>
            <a:r>
              <a:rPr lang="en-US" dirty="0" err="1"/>
              <a:t>studente</a:t>
            </a:r>
            <a:r>
              <a:rPr lang="en-US" dirty="0"/>
              <a:t> </a:t>
            </a:r>
            <a:r>
              <a:rPr lang="en-US" dirty="0" err="1"/>
              <a:t>mezzi</a:t>
            </a:r>
            <a:r>
              <a:rPr lang="en-US" dirty="0"/>
              <a:t> e </a:t>
            </a:r>
            <a:r>
              <a:rPr lang="en-US" dirty="0" err="1"/>
              <a:t>strumenti</a:t>
            </a:r>
            <a:r>
              <a:rPr lang="en-US" dirty="0"/>
              <a:t> </a:t>
            </a:r>
            <a:r>
              <a:rPr lang="it-IT" dirty="0"/>
              <a:t>per riconoscere informazioni rilevanti, valutare e combinare diverse fonti e</a:t>
            </a:r>
          </a:p>
          <a:p>
            <a:pPr algn="just"/>
            <a:r>
              <a:rPr lang="it-IT" dirty="0"/>
              <a:t>                materiali, sapendo utilizzare parole chiave giuste per svolgere la propria ricerca;                    </a:t>
            </a:r>
          </a:p>
          <a:p>
            <a:pPr algn="just"/>
            <a:r>
              <a:rPr lang="it-IT" dirty="0"/>
              <a:t>             - saper valutare la validità di una fonte, prestando particolare attenzione al fenomeno delle ‘ fake news ‘</a:t>
            </a:r>
          </a:p>
          <a:p>
            <a:pPr algn="just"/>
            <a:r>
              <a:rPr lang="it-IT" dirty="0"/>
              <a:t>             - riconoscere il web non solo come un luogo di svago, ma di conoscenza, apprendimento e dialogo tra i cittadini del</a:t>
            </a:r>
          </a:p>
          <a:p>
            <a:pPr algn="just"/>
            <a:r>
              <a:rPr lang="it-IT" dirty="0"/>
              <a:t>                mondo attraverso l’uso di piattaforme, risorse e strumenti online gratuiti come </a:t>
            </a:r>
            <a:r>
              <a:rPr lang="it-IT" dirty="0" err="1"/>
              <a:t>Etwinning</a:t>
            </a:r>
            <a:r>
              <a:rPr lang="en-US" dirty="0"/>
              <a:t> </a:t>
            </a:r>
          </a:p>
          <a:p>
            <a:r>
              <a:rPr lang="en-US" b="1" dirty="0">
                <a:solidFill>
                  <a:srgbClr val="0070C0"/>
                </a:solidFill>
              </a:rPr>
              <a:t>VALUTAZIONE </a:t>
            </a:r>
          </a:p>
          <a:p>
            <a:pPr algn="just"/>
            <a:r>
              <a:rPr lang="en-US" dirty="0"/>
              <a:t>              </a:t>
            </a:r>
            <a:r>
              <a:rPr lang="it-IT" dirty="0"/>
              <a:t>L'uso di </a:t>
            </a:r>
            <a:r>
              <a:rPr lang="it-IT" dirty="0" err="1"/>
              <a:t>Etwinning</a:t>
            </a:r>
            <a:r>
              <a:rPr lang="it-IT" dirty="0"/>
              <a:t> da parte di insegnanti e studenti sarà uno degli strumenti di valutazione. Contestualmente allo sviluppo del progetto, studenti di età compresa tra 11 e 13 anni, saranno gemellati con le classi delle scuole partner per elaborare progetti paralleli sul tema del cibo legato alla sostenibilità ambientale. </a:t>
            </a:r>
          </a:p>
          <a:p>
            <a:pPr algn="just"/>
            <a:r>
              <a:rPr lang="it-IT" dirty="0"/>
              <a:t>              </a:t>
            </a:r>
            <a:r>
              <a:rPr lang="it-IT" u="sng" dirty="0"/>
              <a:t>Gli insegnanti di tecnologia e matematica </a:t>
            </a:r>
            <a:r>
              <a:rPr lang="it-IT" dirty="0"/>
              <a:t>formeranno adeguatamente gli studenti e individueranno strumenti idonei per favorire il miglioramento delle competenze digitali. </a:t>
            </a:r>
          </a:p>
          <a:p>
            <a:pPr algn="just"/>
            <a:r>
              <a:rPr lang="it-IT" dirty="0"/>
              <a:t>Lavoreremo su tre fronti: </a:t>
            </a:r>
          </a:p>
          <a:p>
            <a:pPr marL="342900" indent="-342900" algn="just">
              <a:buFont typeface="+mj-lt"/>
              <a:buAutoNum type="arabicPeriod"/>
            </a:pPr>
            <a:r>
              <a:rPr lang="it-IT" dirty="0"/>
              <a:t>ricercare informazioni </a:t>
            </a:r>
          </a:p>
          <a:p>
            <a:pPr marL="342900" indent="-342900" algn="just">
              <a:buFont typeface="+mj-lt"/>
              <a:buAutoNum type="arabicPeriod"/>
            </a:pPr>
            <a:r>
              <a:rPr lang="it-IT" dirty="0"/>
              <a:t>risolvere problemi </a:t>
            </a:r>
          </a:p>
          <a:p>
            <a:pPr marL="342900" indent="-342900" algn="just">
              <a:buFont typeface="+mj-lt"/>
              <a:buAutoNum type="arabicPeriod"/>
            </a:pPr>
            <a:r>
              <a:rPr lang="it-IT" dirty="0"/>
              <a:t>costruire conoscenza. </a:t>
            </a:r>
          </a:p>
          <a:p>
            <a:pPr algn="just"/>
            <a:r>
              <a:rPr lang="it-IT" b="1" dirty="0">
                <a:solidFill>
                  <a:srgbClr val="00B0F0"/>
                </a:solidFill>
              </a:rPr>
              <a:t>La valutazione sarà così articolata </a:t>
            </a:r>
          </a:p>
          <a:p>
            <a:pPr marL="342900" indent="-342900" algn="just">
              <a:buFont typeface="+mj-lt"/>
              <a:buAutoNum type="arabicPeriod"/>
            </a:pPr>
            <a:r>
              <a:rPr lang="it-IT" dirty="0"/>
              <a:t>numero di progetti </a:t>
            </a:r>
            <a:r>
              <a:rPr lang="it-IT" dirty="0" err="1"/>
              <a:t>Etwinning</a:t>
            </a:r>
            <a:r>
              <a:rPr lang="it-IT" dirty="0"/>
              <a:t> realizzati entro giugno 2022 ( più di 4 )</a:t>
            </a:r>
          </a:p>
          <a:p>
            <a:pPr marL="342900" indent="-342900" algn="just">
              <a:buFont typeface="+mj-lt"/>
              <a:buAutoNum type="arabicPeriod"/>
            </a:pPr>
            <a:r>
              <a:rPr lang="it-IT" dirty="0"/>
              <a:t>Elaborazione  di un test DCA basato su </a:t>
            </a:r>
            <a:r>
              <a:rPr lang="it-IT" b="1" u="sng" dirty="0"/>
              <a:t>tre fattori</a:t>
            </a:r>
            <a:r>
              <a:rPr lang="it-IT" dirty="0"/>
              <a:t>: </a:t>
            </a:r>
          </a:p>
          <a:p>
            <a:pPr algn="just"/>
            <a:r>
              <a:rPr lang="it-IT" dirty="0"/>
              <a:t>       padronanza di un'interfaccia sconosciuta, </a:t>
            </a:r>
          </a:p>
          <a:p>
            <a:pPr algn="just"/>
            <a:r>
              <a:rPr lang="it-IT" dirty="0"/>
              <a:t>      elaborazione di dati, </a:t>
            </a:r>
          </a:p>
          <a:p>
            <a:pPr algn="just"/>
            <a:r>
              <a:rPr lang="it-IT" dirty="0"/>
              <a:t>      selezione di informazioni pertinenti e affidabili su Internet. </a:t>
            </a:r>
          </a:p>
        </p:txBody>
      </p:sp>
      <p:pic>
        <p:nvPicPr>
          <p:cNvPr id="3" name="Immagine 2">
            <a:extLst>
              <a:ext uri="{FF2B5EF4-FFF2-40B4-BE49-F238E27FC236}">
                <a16:creationId xmlns:a16="http://schemas.microsoft.com/office/drawing/2014/main" id="{122B7847-81B2-4983-A58C-E2D00ADEA42E}"/>
              </a:ext>
            </a:extLst>
          </p:cNvPr>
          <p:cNvPicPr>
            <a:picLocks noChangeAspect="1"/>
          </p:cNvPicPr>
          <p:nvPr/>
        </p:nvPicPr>
        <p:blipFill>
          <a:blip r:embed="rId2"/>
          <a:stretch>
            <a:fillRect/>
          </a:stretch>
        </p:blipFill>
        <p:spPr>
          <a:xfrm>
            <a:off x="11149389" y="5324216"/>
            <a:ext cx="808832" cy="2362519"/>
          </a:xfrm>
          <a:prstGeom prst="rect">
            <a:avLst/>
          </a:prstGeom>
        </p:spPr>
      </p:pic>
    </p:spTree>
    <p:extLst>
      <p:ext uri="{BB962C8B-B14F-4D97-AF65-F5344CB8AC3E}">
        <p14:creationId xmlns:p14="http://schemas.microsoft.com/office/powerpoint/2010/main" val="13468317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3835</Words>
  <Application>Microsoft Office PowerPoint</Application>
  <PresentationFormat>Widescreen</PresentationFormat>
  <Paragraphs>417</Paragraphs>
  <Slides>25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Arial</vt:lpstr>
      <vt:lpstr>Calibri</vt:lpstr>
      <vt:lpstr>Calibri Light</vt:lpstr>
      <vt:lpstr>Wingdings</vt:lpstr>
      <vt:lpstr>Tema di Office</vt:lpstr>
      <vt:lpstr>Presentazione standard di PowerPoint</vt:lpstr>
      <vt:lpstr>seasonal@glocal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seasonal@glocal</dc:title>
  <dc:creator>franco ausilio</dc:creator>
  <cp:lastModifiedBy>franco ausilio</cp:lastModifiedBy>
  <cp:revision>18</cp:revision>
  <dcterms:created xsi:type="dcterms:W3CDTF">2021-05-17T11:02:56Z</dcterms:created>
  <dcterms:modified xsi:type="dcterms:W3CDTF">2021-12-17T15:11:23Z</dcterms:modified>
</cp:coreProperties>
</file>