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6" r:id="rId3"/>
    <p:sldId id="278" r:id="rId4"/>
    <p:sldId id="285" r:id="rId5"/>
    <p:sldId id="286" r:id="rId6"/>
    <p:sldId id="288" r:id="rId7"/>
    <p:sldId id="284" r:id="rId8"/>
    <p:sldId id="283" r:id="rId9"/>
    <p:sldId id="280" r:id="rId10"/>
    <p:sldId id="267" r:id="rId11"/>
    <p:sldId id="279" r:id="rId12"/>
    <p:sldId id="268" r:id="rId13"/>
    <p:sldId id="269" r:id="rId14"/>
    <p:sldId id="282" r:id="rId15"/>
    <p:sldId id="293" r:id="rId16"/>
    <p:sldId id="295" r:id="rId17"/>
    <p:sldId id="270" r:id="rId18"/>
    <p:sldId id="271" r:id="rId19"/>
    <p:sldId id="272" r:id="rId20"/>
    <p:sldId id="294" r:id="rId21"/>
    <p:sldId id="296" r:id="rId22"/>
    <p:sldId id="273" r:id="rId23"/>
    <p:sldId id="274" r:id="rId24"/>
    <p:sldId id="275" r:id="rId25"/>
    <p:sldId id="276" r:id="rId26"/>
    <p:sldId id="297" r:id="rId27"/>
    <p:sldId id="277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818" autoAdjust="0"/>
    <p:restoredTop sz="95033" autoAdjust="0"/>
  </p:normalViewPr>
  <p:slideViewPr>
    <p:cSldViewPr snapToGrid="0">
      <p:cViewPr>
        <p:scale>
          <a:sx n="87" d="100"/>
          <a:sy n="87" d="100"/>
        </p:scale>
        <p:origin x="-115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ITALIANO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PARALLELA-2°PERIODO-PRIME</a:t>
            </a:r>
          </a:p>
        </c:rich>
      </c:tx>
      <c:layout>
        <c:manualLayout>
          <c:xMode val="edge"/>
          <c:yMode val="edge"/>
          <c:x val="0.50840874085394894"/>
          <c:y val="3.3512872863695718E-2"/>
        </c:manualLayout>
      </c:layout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0.1850696267133275"/>
          <c:w val="0.65226268591426073"/>
          <c:h val="0.67249161563137938"/>
        </c:manualLayout>
      </c:layout>
      <c:lineChart>
        <c:grouping val="standard"/>
        <c:varyColors val="0"/>
        <c:ser>
          <c:idx val="0"/>
          <c:order val="0"/>
          <c:tx>
            <c:strRef>
              <c:f>Foglio1!$L$247</c:f>
              <c:strCache>
                <c:ptCount val="1"/>
                <c:pt idx="0">
                  <c:v>ITALIANOPARALLELA</c:v>
                </c:pt>
              </c:strCache>
            </c:strRef>
          </c:tx>
          <c:dLbls>
            <c:dLbl>
              <c:idx val="0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Foglio1!$M$247:$Q$247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3.4</c:v>
                </c:pt>
                <c:pt idx="3">
                  <c:v>3.4</c:v>
                </c:pt>
                <c:pt idx="4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B8-2744-902E-56E8848691EE}"/>
            </c:ext>
          </c:extLst>
        </c:ser>
        <c:ser>
          <c:idx val="1"/>
          <c:order val="1"/>
          <c:tx>
            <c:strRef>
              <c:f>Foglio1!$L$248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Foglio1!$M$248:$Q$248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B8-2744-902E-56E8848691E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40243584"/>
        <c:axId val="40245120"/>
      </c:lineChart>
      <c:catAx>
        <c:axId val="4024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40245120"/>
        <c:crosses val="autoZero"/>
        <c:auto val="1"/>
        <c:lblAlgn val="ctr"/>
        <c:lblOffset val="100"/>
        <c:noMultiLvlLbl val="0"/>
      </c:catAx>
      <c:valAx>
        <c:axId val="40245120"/>
        <c:scaling>
          <c:orientation val="minMax"/>
        </c:scaling>
        <c:delete val="1"/>
        <c:axPos val="l"/>
        <c:majorGridlines>
          <c:spPr>
            <a:ln>
              <a:solidFill>
                <a:srgbClr val="F2AC19">
                  <a:lumMod val="60000"/>
                  <a:lumOff val="40000"/>
                </a:srgbClr>
              </a:solidFill>
            </a:ln>
          </c:spPr>
        </c:majorGridlines>
        <c:minorGridlines>
          <c:spPr>
            <a:ln>
              <a:solidFill>
                <a:srgbClr val="BC356F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40243584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ITALIANO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PARALLELA-2°PERIODO-TERZE</a:t>
            </a:r>
          </a:p>
        </c:rich>
      </c:tx>
      <c:layout>
        <c:manualLayout>
          <c:xMode val="edge"/>
          <c:yMode val="edge"/>
          <c:x val="0.53179386004961349"/>
          <c:y val="1.9464720194647202E-2"/>
        </c:manualLayout>
      </c:layout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2.6004728132387706E-2"/>
          <c:y val="0.21941605839416059"/>
          <c:w val="0.65845032668788739"/>
          <c:h val="0.64059965132095709"/>
        </c:manualLayout>
      </c:layout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3.1</c:v>
                </c:pt>
                <c:pt idx="1">
                  <c:v>3.2</c:v>
                </c:pt>
                <c:pt idx="2">
                  <c:v>3.3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C2-384C-A1D2-38CD1D0F78AE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C2-384C-A1D2-38CD1D0F78A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40169856"/>
        <c:axId val="40171776"/>
      </c:lineChart>
      <c:catAx>
        <c:axId val="4016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40171776"/>
        <c:crosses val="autoZero"/>
        <c:auto val="1"/>
        <c:lblAlgn val="ctr"/>
        <c:lblOffset val="100"/>
        <c:noMultiLvlLbl val="0"/>
      </c:catAx>
      <c:valAx>
        <c:axId val="4017177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016985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MATEMATICA-PARALLELA -2°PERIODO TERZE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7675352558320041"/>
          <c:y val="1.6284741227466121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2.5381619092936878E-2"/>
          <c:y val="0.18879675343755473"/>
          <c:w val="0.62469687860591139"/>
          <c:h val="0.58686415599084885"/>
        </c:manualLayout>
      </c:layout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3.3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0-5D4E-8128-3094B73BDF7C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0-5D4E-8128-3094B73BDF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70328832"/>
        <c:axId val="170439808"/>
      </c:lineChart>
      <c:catAx>
        <c:axId val="170328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70439808"/>
        <c:crosses val="autoZero"/>
        <c:auto val="1"/>
        <c:lblAlgn val="ctr"/>
        <c:lblOffset val="100"/>
        <c:noMultiLvlLbl val="0"/>
      </c:catAx>
      <c:valAx>
        <c:axId val="170439808"/>
        <c:scaling>
          <c:orientation val="minMax"/>
        </c:scaling>
        <c:delete val="1"/>
        <c:axPos val="l"/>
        <c:majorGridlines>
          <c:spPr>
            <a:ln>
              <a:solidFill>
                <a:srgbClr val="FF99FF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7032883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ITALIANO-2° QUADRIMESTRE-TERZE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78507231299231"/>
          <c:y val="1.4652014652014652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C-2C47-AC5F-FF1F7D9E4438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C-2C47-AC5F-FF1F7D9E4438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BC-2C47-AC5F-FF1F7D9E4438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C-2C47-AC5F-FF1F7D9E4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276736"/>
        <c:axId val="148279680"/>
        <c:axId val="0"/>
      </c:bar3DChart>
      <c:catAx>
        <c:axId val="14827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48279680"/>
        <c:crosses val="autoZero"/>
        <c:auto val="1"/>
        <c:lblAlgn val="ctr"/>
        <c:lblOffset val="100"/>
        <c:noMultiLvlLbl val="0"/>
      </c:catAx>
      <c:valAx>
        <c:axId val="148279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48276736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-MATEMATICA-2°QUADRIMESTRE-TERZE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0708472715873597"/>
          <c:y val="4.9169140741704405E-4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2-4143-BC6A-B15A1F1D2D2C}"/>
            </c:ext>
          </c:extLst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32-4143-BC6A-B15A1F1D2D2C}"/>
            </c:ext>
          </c:extLst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32-4143-BC6A-B15A1F1D2D2C}"/>
            </c:ext>
          </c:extLst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</c:v>
                </c:pt>
                <c:pt idx="4">
                  <c:v>3A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32-4143-BC6A-B15A1F1D2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354624"/>
        <c:axId val="155356544"/>
        <c:axId val="0"/>
      </c:bar3DChart>
      <c:catAx>
        <c:axId val="155354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5356544"/>
        <c:crosses val="autoZero"/>
        <c:auto val="1"/>
        <c:lblAlgn val="ctr"/>
        <c:lblOffset val="100"/>
        <c:noMultiLvlLbl val="0"/>
      </c:catAx>
      <c:valAx>
        <c:axId val="15535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5354624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SITUAZIONE</a:t>
            </a:r>
            <a:r>
              <a:rPr lang="it-IT" sz="12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GENERALE-2°QUADRIMESTRE-TERZE</a:t>
            </a:r>
            <a:endParaRPr lang="it-IT" sz="12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40471387019993327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677843394575678"/>
          <c:y val="0.12706000291630212"/>
          <c:w val="0.52954177602799646"/>
          <c:h val="0.47234652960046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Foglio1!$G$348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Foglio1!$G$349:$G$353</c:f>
              <c:numCache>
                <c:formatCode>General</c:formatCode>
                <c:ptCount val="5"/>
                <c:pt idx="0">
                  <c:v>3.1</c:v>
                </c:pt>
                <c:pt idx="1">
                  <c:v>3.2</c:v>
                </c:pt>
                <c:pt idx="2">
                  <c:v>3.3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3-F64A-B667-D517AAA8B938}"/>
            </c:ext>
          </c:extLst>
        </c:ser>
        <c:ser>
          <c:idx val="1"/>
          <c:order val="1"/>
          <c:tx>
            <c:strRef>
              <c:f>Foglio1!$H$348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Foglio1!$H$349:$H$353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3.3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3-F64A-B667-D517AAA8B938}"/>
            </c:ext>
          </c:extLst>
        </c:ser>
        <c:ser>
          <c:idx val="2"/>
          <c:order val="2"/>
          <c:tx>
            <c:strRef>
              <c:f>Foglio1!$I$348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Foglio1!$I$349:$I$353</c:f>
              <c:numCache>
                <c:formatCode>General</c:formatCode>
                <c:ptCount val="5"/>
                <c:pt idx="0">
                  <c:v>3.1</c:v>
                </c:pt>
                <c:pt idx="1">
                  <c:v>3.2</c:v>
                </c:pt>
                <c:pt idx="2">
                  <c:v>3.3</c:v>
                </c:pt>
                <c:pt idx="3">
                  <c:v>3.3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03-F64A-B667-D517AAA8B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373568"/>
        <c:axId val="155510656"/>
        <c:axId val="0"/>
      </c:bar3DChart>
      <c:catAx>
        <c:axId val="15537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510656"/>
        <c:crosses val="autoZero"/>
        <c:auto val="1"/>
        <c:lblAlgn val="ctr"/>
        <c:lblOffset val="100"/>
        <c:noMultiLvlLbl val="0"/>
      </c:catAx>
      <c:valAx>
        <c:axId val="15551065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F496CB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537356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ITALIANO PARALLELA -2°PERIODO-QUARTE</a:t>
            </a:r>
          </a:p>
        </c:rich>
      </c:tx>
      <c:layout>
        <c:manualLayout>
          <c:xMode val="edge"/>
          <c:yMode val="edge"/>
          <c:x val="0.53179386004961349"/>
          <c:y val="1.9464720194647202E-2"/>
        </c:manualLayout>
      </c:layout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F-8047-8C22-454299063A55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F-8047-8C22-454299063A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40846464"/>
        <c:axId val="40848000"/>
      </c:lineChart>
      <c:catAx>
        <c:axId val="4084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40848000"/>
        <c:crosses val="autoZero"/>
        <c:auto val="1"/>
        <c:lblAlgn val="ctr"/>
        <c:lblOffset val="100"/>
        <c:noMultiLvlLbl val="0"/>
      </c:catAx>
      <c:valAx>
        <c:axId val="40848000"/>
        <c:scaling>
          <c:orientation val="minMax"/>
        </c:scaling>
        <c:delete val="1"/>
        <c:axPos val="l"/>
        <c:majorGridlines>
          <c:spPr>
            <a:ln>
              <a:solidFill>
                <a:srgbClr val="F496CB">
                  <a:lumMod val="75000"/>
                </a:srgb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4084646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496CB">
              <a:lumMod val="75000"/>
            </a:srgbClr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MATEMATICA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PARALLELA 2° PERIODO-QUARTE</a:t>
            </a:r>
          </a:p>
        </c:rich>
      </c:tx>
      <c:layout>
        <c:manualLayout>
          <c:xMode val="edge"/>
          <c:yMode val="edge"/>
          <c:x val="0.23149632278989835"/>
          <c:y val="9.7323600973236012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3D-3A4B-920E-13B8FD08BDE1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D-3A4B-920E-13B8FD08BDE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9885568"/>
        <c:axId val="38175488"/>
      </c:lineChart>
      <c:catAx>
        <c:axId val="988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38175488"/>
        <c:crosses val="autoZero"/>
        <c:auto val="1"/>
        <c:lblAlgn val="ctr"/>
        <c:lblOffset val="100"/>
        <c:noMultiLvlLbl val="0"/>
      </c:catAx>
      <c:valAx>
        <c:axId val="3817548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988556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-ITALIANO-2°QUADRIMESTRE-QUARTE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B-B445-94DD-83B643A0D9F6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B-B445-94DD-83B643A0D9F6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B-B445-94DD-83B643A0D9F6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0B-B445-94DD-83B643A0D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306176"/>
        <c:axId val="148396288"/>
        <c:axId val="0"/>
      </c:bar3DChart>
      <c:catAx>
        <c:axId val="14830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48396288"/>
        <c:crosses val="autoZero"/>
        <c:auto val="1"/>
        <c:lblAlgn val="ctr"/>
        <c:lblOffset val="100"/>
        <c:noMultiLvlLbl val="0"/>
      </c:catAx>
      <c:valAx>
        <c:axId val="148396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48306176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-MATEMATICA-2° QUADRIMESTRE-QUARTE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9562692805966517"/>
          <c:y val="9.768009768009768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1-664C-B3C1-3AE636F0439E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51-664C-B3C1-3AE636F0439E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51-664C-B3C1-3AE636F0439E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51-664C-B3C1-3AE636F04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24672"/>
        <c:axId val="153252992"/>
        <c:axId val="0"/>
      </c:bar3DChart>
      <c:catAx>
        <c:axId val="15092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53252992"/>
        <c:crosses val="autoZero"/>
        <c:auto val="1"/>
        <c:lblAlgn val="ctr"/>
        <c:lblOffset val="100"/>
        <c:noMultiLvlLbl val="0"/>
      </c:catAx>
      <c:valAx>
        <c:axId val="153252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50924672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SITUAZIONE</a:t>
            </a:r>
            <a:r>
              <a:rPr lang="it-IT" sz="12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GENERALE-2°QUADRIMESTRE-QUARTE</a:t>
            </a:r>
            <a:endParaRPr lang="it-IT" sz="12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5241666666666668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Foglio1!$G$348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Foglio1!$G$349:$G$353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9-034A-B5A2-AB074C1CED54}"/>
            </c:ext>
          </c:extLst>
        </c:ser>
        <c:ser>
          <c:idx val="1"/>
          <c:order val="1"/>
          <c:tx>
            <c:strRef>
              <c:f>Foglio1!$H$348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Foglio1!$H$349:$H$353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9-034A-B5A2-AB074C1CED54}"/>
            </c:ext>
          </c:extLst>
        </c:ser>
        <c:ser>
          <c:idx val="2"/>
          <c:order val="2"/>
          <c:tx>
            <c:strRef>
              <c:f>Foglio1!$I$348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Foglio1!$I$349:$I$353</c:f>
              <c:numCache>
                <c:formatCode>General</c:formatCode>
                <c:ptCount val="5"/>
                <c:pt idx="0">
                  <c:v>3</c:v>
                </c:pt>
                <c:pt idx="1">
                  <c:v>3.3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9-034A-B5A2-AB074C1CE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665536"/>
        <c:axId val="155667840"/>
        <c:axId val="0"/>
      </c:bar3DChart>
      <c:catAx>
        <c:axId val="15566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667840"/>
        <c:crosses val="autoZero"/>
        <c:auto val="1"/>
        <c:lblAlgn val="ctr"/>
        <c:lblOffset val="100"/>
        <c:noMultiLvlLbl val="0"/>
      </c:catAx>
      <c:valAx>
        <c:axId val="15566784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F496CB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5566553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>
      <a:solidFill>
        <a:srgbClr val="FF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MATEMATICA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PARALLELA 2° PERIODO-PRIME</a:t>
            </a:r>
          </a:p>
        </c:rich>
      </c:tx>
      <c:layout>
        <c:manualLayout>
          <c:xMode val="edge"/>
          <c:yMode val="edge"/>
          <c:x val="0.53179386004961349"/>
          <c:y val="1.9464720194647202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MAT.PARALL.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 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3.5</c:v>
                </c:pt>
                <c:pt idx="3">
                  <c:v>3.4</c:v>
                </c:pt>
                <c:pt idx="4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3-2B42-B190-1C2EF4A24F24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 -ARTE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03-2B42-B190-1C2EF4A24F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40278656"/>
        <c:axId val="127123456"/>
      </c:lineChart>
      <c:catAx>
        <c:axId val="4027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7123456"/>
        <c:crosses val="autoZero"/>
        <c:auto val="1"/>
        <c:lblAlgn val="ctr"/>
        <c:lblOffset val="100"/>
        <c:noMultiLvlLbl val="0"/>
      </c:catAx>
      <c:valAx>
        <c:axId val="12712345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027865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</a:t>
            </a: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PARALLELA-</a:t>
            </a: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2°PERIODO-QUINTE</a:t>
            </a:r>
          </a:p>
        </c:rich>
      </c:tx>
      <c:layout>
        <c:manualLayout>
          <c:xMode val="edge"/>
          <c:yMode val="edge"/>
          <c:x val="0.45393367115357425"/>
          <c:y val="2.8268551236749116E-2"/>
        </c:manualLayout>
      </c:layout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2.5987603336532952E-2"/>
          <c:y val="0.20083780180838651"/>
          <c:w val="0.69216129237483959"/>
          <c:h val="0.59939479621544212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ITALIANO.PARALL.2°PER.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3.2</c:v>
                </c:pt>
                <c:pt idx="1">
                  <c:v>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91-7B45-920F-7E56E55031F0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91-7B45-920F-7E56E55031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38149504"/>
        <c:axId val="40214528"/>
      </c:lineChart>
      <c:catAx>
        <c:axId val="3814950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40214528"/>
        <c:crosses val="autoZero"/>
        <c:auto val="1"/>
        <c:lblAlgn val="ctr"/>
        <c:lblOffset val="100"/>
        <c:noMultiLvlLbl val="0"/>
      </c:catAx>
      <c:valAx>
        <c:axId val="40214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496CB">
                  <a:shade val="95000"/>
                  <a:satMod val="105000"/>
                </a:srgb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3814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69397806429459"/>
          <c:y val="0.42856466467059778"/>
          <c:w val="0.24046713904462216"/>
          <c:h val="0.21008385383220327"/>
        </c:manualLayout>
      </c:layout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MATEMATICA-PARALL.2°PERIODO-QUINTE</a:t>
            </a:r>
          </a:p>
        </c:rich>
      </c:tx>
      <c:layout>
        <c:manualLayout>
          <c:xMode val="edge"/>
          <c:yMode val="edge"/>
          <c:x val="0.41089133636186692"/>
          <c:y val="1.4134275618374558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2.5651948776895986E-2"/>
          <c:y val="0.26897526501766783"/>
          <c:w val="0.6175522128248726"/>
          <c:h val="0.59549224191499017"/>
        </c:manualLayout>
      </c:layout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MATEMATICA-PARALL.2°PER.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3.2</c:v>
                </c:pt>
                <c:pt idx="1">
                  <c:v>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0A-B440-AACC-8F0EA1531C7D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0A-B440-AACC-8F0EA1531C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40263040"/>
        <c:axId val="128087552"/>
      </c:lineChart>
      <c:catAx>
        <c:axId val="4026304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8087552"/>
        <c:crosses val="autoZero"/>
        <c:auto val="1"/>
        <c:lblAlgn val="ctr"/>
        <c:lblOffset val="100"/>
        <c:noMultiLvlLbl val="0"/>
      </c:catAx>
      <c:valAx>
        <c:axId val="12808755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4026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85611037866455"/>
          <c:y val="0.42875935561058404"/>
          <c:w val="0.32881189427798124"/>
          <c:h val="0.28424807323112877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-ITALIANO-2° QUADRIMESTRE-QUINTE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0318553716908716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E-D847-B113-DCDBC6B9AB46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E-D847-B113-DCDBC6B9AB46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E-D847-B113-DCDBC6B9AB46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1E-D847-B113-DCDBC6B9A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375872"/>
        <c:axId val="155379968"/>
        <c:axId val="0"/>
      </c:bar3DChart>
      <c:catAx>
        <c:axId val="15537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5379968"/>
        <c:crosses val="autoZero"/>
        <c:auto val="1"/>
        <c:lblAlgn val="ctr"/>
        <c:lblOffset val="100"/>
        <c:noMultiLvlLbl val="0"/>
      </c:catAx>
      <c:valAx>
        <c:axId val="15537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55375872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-MATEMATICA-2° QUADRIMESTRE-QUINTE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2355636871104068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7-C446-9DF5-5E5A58BFC2C0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7-C446-9DF5-5E5A58BFC2C0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97-C446-9DF5-5E5A58BFC2C0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97-C446-9DF5-5E5A58BFC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565056"/>
        <c:axId val="157182592"/>
        <c:axId val="0"/>
      </c:bar3DChart>
      <c:catAx>
        <c:axId val="1555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7182592"/>
        <c:crosses val="autoZero"/>
        <c:auto val="1"/>
        <c:lblAlgn val="ctr"/>
        <c:lblOffset val="100"/>
        <c:noMultiLvlLbl val="0"/>
      </c:catAx>
      <c:valAx>
        <c:axId val="157182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55565056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SITUAZIONE</a:t>
            </a:r>
            <a:r>
              <a:rPr lang="it-IT" sz="12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GENERALE-2°QUADRIMESTRE-QUINTE</a:t>
            </a:r>
            <a:endParaRPr lang="it-IT" sz="12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5241666666666668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Foglio1!$G$348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Foglio1!$G$349:$G$353</c:f>
              <c:numCache>
                <c:formatCode>General</c:formatCode>
                <c:ptCount val="5"/>
                <c:pt idx="0">
                  <c:v>3.2</c:v>
                </c:pt>
                <c:pt idx="1">
                  <c:v>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4-3C4E-831F-1ACB0AB23CDB}"/>
            </c:ext>
          </c:extLst>
        </c:ser>
        <c:ser>
          <c:idx val="1"/>
          <c:order val="1"/>
          <c:tx>
            <c:strRef>
              <c:f>Foglio1!$H$348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Foglio1!$H$349:$H$353</c:f>
              <c:numCache>
                <c:formatCode>General</c:formatCode>
                <c:ptCount val="5"/>
                <c:pt idx="0">
                  <c:v>3.2</c:v>
                </c:pt>
                <c:pt idx="1">
                  <c:v>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4-3C4E-831F-1ACB0AB23CDB}"/>
            </c:ext>
          </c:extLst>
        </c:ser>
        <c:ser>
          <c:idx val="2"/>
          <c:order val="2"/>
          <c:tx>
            <c:strRef>
              <c:f>Foglio1!$I$348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5C ARTE</c:v>
                </c:pt>
                <c:pt idx="3">
                  <c:v>5A SORR.</c:v>
                </c:pt>
                <c:pt idx="4">
                  <c:v>5A SOLE</c:v>
                </c:pt>
              </c:strCache>
            </c:strRef>
          </c:cat>
          <c:val>
            <c:numRef>
              <c:f>Foglio1!$I$349:$I$353</c:f>
              <c:numCache>
                <c:formatCode>General</c:formatCode>
                <c:ptCount val="5"/>
                <c:pt idx="0">
                  <c:v>3.2</c:v>
                </c:pt>
                <c:pt idx="1">
                  <c:v>3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4-3C4E-831F-1ACB0AB23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686464"/>
        <c:axId val="160800768"/>
        <c:axId val="0"/>
      </c:bar3DChart>
      <c:catAx>
        <c:axId val="16068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800768"/>
        <c:crosses val="autoZero"/>
        <c:auto val="1"/>
        <c:lblAlgn val="ctr"/>
        <c:lblOffset val="100"/>
        <c:noMultiLvlLbl val="0"/>
      </c:catAx>
      <c:valAx>
        <c:axId val="16080076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F496CB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6068646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>
      <a:solidFill>
        <a:srgbClr val="FF0000"/>
      </a:solidFill>
    </a:ln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ESITI</a:t>
            </a:r>
            <a:r>
              <a:rPr lang="it-IT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FINALI -MATEMATICA</a:t>
            </a:r>
            <a:endParaRPr lang="it-IT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50826377952755908"/>
          <c:y val="1.3888888888888888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Foglio1!$M$275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Foglio1!$N$274:$R$274</c:f>
              <c:strCache>
                <c:ptCount val="5"/>
                <c:pt idx="0">
                  <c:v>CLASSI 1^</c:v>
                </c:pt>
                <c:pt idx="1">
                  <c:v>CLASSI 2^</c:v>
                </c:pt>
                <c:pt idx="2">
                  <c:v>CLASSI 3^</c:v>
                </c:pt>
                <c:pt idx="3">
                  <c:v>CLASSI 4^</c:v>
                </c:pt>
                <c:pt idx="4">
                  <c:v>CLASSI 5^</c:v>
                </c:pt>
              </c:strCache>
            </c:strRef>
          </c:cat>
          <c:val>
            <c:numRef>
              <c:f>Foglio1!$N$275:$R$275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3-0D4F-8971-41549994F7C5}"/>
            </c:ext>
          </c:extLst>
        </c:ser>
        <c:ser>
          <c:idx val="1"/>
          <c:order val="1"/>
          <c:tx>
            <c:strRef>
              <c:f>Foglio1!$M$276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Foglio1!$N$274:$R$274</c:f>
              <c:strCache>
                <c:ptCount val="5"/>
                <c:pt idx="0">
                  <c:v>CLASSI 1^</c:v>
                </c:pt>
                <c:pt idx="1">
                  <c:v>CLASSI 2^</c:v>
                </c:pt>
                <c:pt idx="2">
                  <c:v>CLASSI 3^</c:v>
                </c:pt>
                <c:pt idx="3">
                  <c:v>CLASSI 4^</c:v>
                </c:pt>
                <c:pt idx="4">
                  <c:v>CLASSI 5^</c:v>
                </c:pt>
              </c:strCache>
            </c:strRef>
          </c:cat>
          <c:val>
            <c:numRef>
              <c:f>Foglio1!$N$276:$R$276</c:f>
              <c:numCache>
                <c:formatCode>General</c:formatCode>
                <c:ptCount val="5"/>
                <c:pt idx="0">
                  <c:v>6</c:v>
                </c:pt>
                <c:pt idx="1">
                  <c:v>13</c:v>
                </c:pt>
                <c:pt idx="2">
                  <c:v>14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3-0D4F-8971-41549994F7C5}"/>
            </c:ext>
          </c:extLst>
        </c:ser>
        <c:ser>
          <c:idx val="2"/>
          <c:order val="2"/>
          <c:tx>
            <c:strRef>
              <c:f>Foglio1!$M$277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Foglio1!$N$274:$R$274</c:f>
              <c:strCache>
                <c:ptCount val="5"/>
                <c:pt idx="0">
                  <c:v>CLASSI 1^</c:v>
                </c:pt>
                <c:pt idx="1">
                  <c:v>CLASSI 2^</c:v>
                </c:pt>
                <c:pt idx="2">
                  <c:v>CLASSI 3^</c:v>
                </c:pt>
                <c:pt idx="3">
                  <c:v>CLASSI 4^</c:v>
                </c:pt>
                <c:pt idx="4">
                  <c:v>CLASSI 5^</c:v>
                </c:pt>
              </c:strCache>
            </c:strRef>
          </c:cat>
          <c:val>
            <c:numRef>
              <c:f>Foglio1!$N$277:$R$277</c:f>
              <c:numCache>
                <c:formatCode>General</c:formatCode>
                <c:ptCount val="5"/>
                <c:pt idx="0">
                  <c:v>38</c:v>
                </c:pt>
                <c:pt idx="1">
                  <c:v>42</c:v>
                </c:pt>
                <c:pt idx="2">
                  <c:v>29</c:v>
                </c:pt>
                <c:pt idx="3">
                  <c:v>33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3-0D4F-8971-41549994F7C5}"/>
            </c:ext>
          </c:extLst>
        </c:ser>
        <c:ser>
          <c:idx val="3"/>
          <c:order val="3"/>
          <c:tx>
            <c:strRef>
              <c:f>Foglio1!$M$278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Foglio1!$N$274:$R$274</c:f>
              <c:strCache>
                <c:ptCount val="5"/>
                <c:pt idx="0">
                  <c:v>CLASSI 1^</c:v>
                </c:pt>
                <c:pt idx="1">
                  <c:v>CLASSI 2^</c:v>
                </c:pt>
                <c:pt idx="2">
                  <c:v>CLASSI 3^</c:v>
                </c:pt>
                <c:pt idx="3">
                  <c:v>CLASSI 4^</c:v>
                </c:pt>
                <c:pt idx="4">
                  <c:v>CLASSI 5^</c:v>
                </c:pt>
              </c:strCache>
            </c:strRef>
          </c:cat>
          <c:val>
            <c:numRef>
              <c:f>Foglio1!$N$278:$R$278</c:f>
              <c:numCache>
                <c:formatCode>General</c:formatCode>
                <c:ptCount val="5"/>
                <c:pt idx="0">
                  <c:v>43</c:v>
                </c:pt>
                <c:pt idx="1">
                  <c:v>43</c:v>
                </c:pt>
                <c:pt idx="2">
                  <c:v>34</c:v>
                </c:pt>
                <c:pt idx="3">
                  <c:v>36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23-0D4F-8971-41549994F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089088"/>
        <c:axId val="148280832"/>
        <c:axId val="0"/>
      </c:bar3DChart>
      <c:catAx>
        <c:axId val="148089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</a:defRPr>
            </a:pPr>
            <a:endParaRPr lang="it-IT"/>
          </a:p>
        </c:txPr>
        <c:crossAx val="148280832"/>
        <c:crosses val="autoZero"/>
        <c:auto val="1"/>
        <c:lblAlgn val="ctr"/>
        <c:lblOffset val="100"/>
        <c:noMultiLvlLbl val="0"/>
      </c:catAx>
      <c:valAx>
        <c:axId val="14828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8089088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ITALIANO-2° QUADRIMESTRE-PRIME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0520772309992089"/>
          <c:y val="4.8884810450109777E-3"/>
        </c:manualLayout>
      </c:layout>
      <c:overlay val="0"/>
      <c:spPr>
        <a:solidFill>
          <a:srgbClr val="F496CB">
            <a:lumMod val="20000"/>
            <a:lumOff val="80000"/>
          </a:srgbClr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E-5A4E-B216-FB691D16865C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E-5A4E-B216-FB691D16865C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E-5A4E-B216-FB691D16865C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EE-5A4E-B216-FB691D168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437376"/>
        <c:axId val="204438912"/>
        <c:axId val="0"/>
      </c:bar3DChart>
      <c:catAx>
        <c:axId val="20443737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04438912"/>
        <c:crosses val="autoZero"/>
        <c:auto val="1"/>
        <c:lblAlgn val="ctr"/>
        <c:lblOffset val="100"/>
        <c:noMultiLvlLbl val="0"/>
      </c:catAx>
      <c:valAx>
        <c:axId val="204438912"/>
        <c:scaling>
          <c:orientation val="minMax"/>
        </c:scaling>
        <c:delete val="1"/>
        <c:axPos val="l"/>
        <c:majorGridlines>
          <c:spPr>
            <a:ln>
              <a:solidFill>
                <a:srgbClr val="BC80E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04437376"/>
        <c:crosses val="autoZero"/>
        <c:crossBetween val="between"/>
      </c:valAx>
    </c:plotArea>
    <c:legend>
      <c:legendPos val="r"/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MATEMATICA-2° QUADRIMESTRE-PRIME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5562235218522994"/>
          <c:y val="0"/>
        </c:manualLayout>
      </c:layout>
      <c:overlay val="0"/>
      <c:spPr>
        <a:solidFill>
          <a:srgbClr val="BC80E0">
            <a:lumMod val="20000"/>
            <a:lumOff val="80000"/>
          </a:srgbClr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9-F544-86A6-610485D63E67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5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9-F544-86A6-610485D63E67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E9-F544-86A6-610485D63E67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E9-F544-86A6-610485D63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858880"/>
        <c:axId val="160860800"/>
        <c:axId val="0"/>
      </c:bar3DChart>
      <c:catAx>
        <c:axId val="16085888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60860800"/>
        <c:crosses val="autoZero"/>
        <c:auto val="1"/>
        <c:lblAlgn val="ctr"/>
        <c:lblOffset val="100"/>
        <c:noMultiLvlLbl val="0"/>
      </c:catAx>
      <c:valAx>
        <c:axId val="160860800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60858880"/>
        <c:crosses val="autoZero"/>
        <c:crossBetween val="between"/>
      </c:valAx>
    </c:plotArea>
    <c:legend>
      <c:legendPos val="r"/>
      <c:overlay val="0"/>
      <c:spPr>
        <a:solidFill>
          <a:srgbClr val="BC80E0">
            <a:lumMod val="20000"/>
            <a:lumOff val="8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SITUAZIONE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GENERALE-2°QUADRIMESTRE-PRIME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3595960307348433"/>
          <c:y val="1.3889023942363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00065616797901"/>
          <c:y val="0.23614027413240013"/>
          <c:w val="0.52954177602799646"/>
          <c:h val="0.38192986293379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Foglio1!$G$348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Foglio1!$G$349:$G$353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3.4</c:v>
                </c:pt>
                <c:pt idx="3">
                  <c:v>3.4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5-6240-8D80-6036B64CEA77}"/>
            </c:ext>
          </c:extLst>
        </c:ser>
        <c:ser>
          <c:idx val="1"/>
          <c:order val="1"/>
          <c:tx>
            <c:strRef>
              <c:f>Foglio1!$H$348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Foglio1!$H$349:$H$353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3.5</c:v>
                </c:pt>
                <c:pt idx="3">
                  <c:v>3.4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5-6240-8D80-6036B64CEA77}"/>
            </c:ext>
          </c:extLst>
        </c:ser>
        <c:ser>
          <c:idx val="2"/>
          <c:order val="2"/>
          <c:tx>
            <c:strRef>
              <c:f>Foglio1!$I$348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1C ARTE</c:v>
                </c:pt>
                <c:pt idx="3">
                  <c:v>1A SORR.</c:v>
                </c:pt>
                <c:pt idx="4">
                  <c:v>1A SOLE</c:v>
                </c:pt>
              </c:strCache>
            </c:strRef>
          </c:cat>
          <c:val>
            <c:numRef>
              <c:f>Foglio1!$I$349:$I$353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3.4</c:v>
                </c:pt>
                <c:pt idx="3">
                  <c:v>3.4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5-6240-8D80-6036B64CE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982592"/>
        <c:axId val="155510272"/>
        <c:axId val="0"/>
      </c:bar3DChart>
      <c:catAx>
        <c:axId val="14798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510272"/>
        <c:crosses val="autoZero"/>
        <c:auto val="1"/>
        <c:lblAlgn val="ctr"/>
        <c:lblOffset val="100"/>
        <c:noMultiLvlLbl val="0"/>
      </c:catAx>
      <c:valAx>
        <c:axId val="15551027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F496CB">
                  <a:lumMod val="40000"/>
                  <a:lumOff val="6000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4798259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MATEMATICA -PARALLELA -2°PERIODO SECONDE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531608081863028"/>
          <c:y val="5.6485615299236508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  SOLE</c:v>
                </c:pt>
                <c:pt idx="4">
                  <c:v>2B  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3.4</c:v>
                </c:pt>
                <c:pt idx="1">
                  <c:v>3.4</c:v>
                </c:pt>
                <c:pt idx="2">
                  <c:v>3.1</c:v>
                </c:pt>
                <c:pt idx="3">
                  <c:v>3.3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DB-914B-9D32-0E65AC9E6941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2A   SOLE</c:v>
                </c:pt>
                <c:pt idx="4">
                  <c:v>2B  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DB-914B-9D32-0E65AC9E69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28283008"/>
        <c:axId val="128285312"/>
      </c:lineChart>
      <c:catAx>
        <c:axId val="12828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8285312"/>
        <c:crosses val="autoZero"/>
        <c:auto val="1"/>
        <c:lblAlgn val="ctr"/>
        <c:lblOffset val="100"/>
        <c:noMultiLvlLbl val="0"/>
      </c:catAx>
      <c:valAx>
        <c:axId val="128285312"/>
        <c:scaling>
          <c:orientation val="minMax"/>
        </c:scaling>
        <c:delete val="1"/>
        <c:axPos val="l"/>
        <c:majorGridlines>
          <c:spPr>
            <a:ln>
              <a:solidFill>
                <a:srgbClr val="FF99FF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2828300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ITALIANO-2°QUADRIMESTRE- SECONDE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1839379107928473"/>
          <c:y val="1.4598540145985401E-2"/>
        </c:manualLayout>
      </c:layout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3-AA4D-8E74-30BF6338C4B0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B3-AA4D-8E74-30BF6338C4B0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B3-AA4D-8E74-30BF6338C4B0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B3-AA4D-8E74-30BF6338C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886528"/>
        <c:axId val="154888064"/>
        <c:axId val="0"/>
      </c:bar3DChart>
      <c:catAx>
        <c:axId val="15488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4888064"/>
        <c:crosses val="autoZero"/>
        <c:auto val="1"/>
        <c:lblAlgn val="ctr"/>
        <c:lblOffset val="100"/>
        <c:noMultiLvlLbl val="0"/>
      </c:catAx>
      <c:valAx>
        <c:axId val="154888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886528"/>
        <c:crosses val="autoZero"/>
        <c:crossBetween val="between"/>
      </c:valAx>
    </c:plotArea>
    <c:legend>
      <c:legendPos val="r"/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MATEMATICA-2°QUADRIMESTRE- SECONDE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1589717334318365"/>
          <c:y val="1.4598540145985401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7-1442-81CD-9552D1E08850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14</c:v>
                </c:pt>
                <c:pt idx="1">
                  <c:v>8</c:v>
                </c:pt>
                <c:pt idx="2">
                  <c:v>11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7-1442-81CD-9552D1E08850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F7-1442-81CD-9552D1E08850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2ASOLE</c:v>
                </c:pt>
                <c:pt idx="4">
                  <c:v>2B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F7-1442-81CD-9552D1E08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558144"/>
        <c:axId val="145560704"/>
        <c:axId val="0"/>
      </c:bar3DChart>
      <c:catAx>
        <c:axId val="14555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45560704"/>
        <c:crosses val="autoZero"/>
        <c:auto val="1"/>
        <c:lblAlgn val="ctr"/>
        <c:lblOffset val="100"/>
        <c:noMultiLvlLbl val="0"/>
      </c:catAx>
      <c:valAx>
        <c:axId val="145560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496CB"/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558144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SITUAZIONE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GENERALE-2°QUADRIMESTRE-SECONDE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40107676868761127"/>
          <c:y val="4.6296296296296294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17824885281362"/>
          <c:y val="0.12706000291630212"/>
          <c:w val="0.52954177602799646"/>
          <c:h val="0.47234652960046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Foglio1!$G$348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Foglio1!$G$349:$G$353</c:f>
              <c:numCache>
                <c:formatCode>General</c:formatCode>
                <c:ptCount val="5"/>
                <c:pt idx="0">
                  <c:v>3.4</c:v>
                </c:pt>
                <c:pt idx="1">
                  <c:v>3.4</c:v>
                </c:pt>
                <c:pt idx="2">
                  <c:v>3.1</c:v>
                </c:pt>
                <c:pt idx="3">
                  <c:v>3.2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4-4446-AF14-F4222A9ED690}"/>
            </c:ext>
          </c:extLst>
        </c:ser>
        <c:ser>
          <c:idx val="1"/>
          <c:order val="1"/>
          <c:tx>
            <c:strRef>
              <c:f>Foglio1!$H$348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Foglio1!$H$349:$H$353</c:f>
              <c:numCache>
                <c:formatCode>General</c:formatCode>
                <c:ptCount val="5"/>
                <c:pt idx="0">
                  <c:v>3.4</c:v>
                </c:pt>
                <c:pt idx="1">
                  <c:v>3.4</c:v>
                </c:pt>
                <c:pt idx="2">
                  <c:v>3.1</c:v>
                </c:pt>
                <c:pt idx="3">
                  <c:v>3.3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4-4446-AF14-F4222A9ED690}"/>
            </c:ext>
          </c:extLst>
        </c:ser>
        <c:ser>
          <c:idx val="2"/>
          <c:order val="2"/>
          <c:tx>
            <c:strRef>
              <c:f>Foglio1!$I$348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Foglio1!$F$349:$F$353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Foglio1!$I$349:$I$353</c:f>
              <c:numCache>
                <c:formatCode>General</c:formatCode>
                <c:ptCount val="5"/>
                <c:pt idx="0">
                  <c:v>3.4</c:v>
                </c:pt>
                <c:pt idx="1">
                  <c:v>3.4</c:v>
                </c:pt>
                <c:pt idx="2">
                  <c:v>3.1</c:v>
                </c:pt>
                <c:pt idx="3">
                  <c:v>3.2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44-4446-AF14-F4222A9ED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041088"/>
        <c:axId val="158561792"/>
        <c:axId val="0"/>
      </c:bar3DChart>
      <c:catAx>
        <c:axId val="14804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561792"/>
        <c:crosses val="autoZero"/>
        <c:auto val="1"/>
        <c:lblAlgn val="ctr"/>
        <c:lblOffset val="100"/>
        <c:noMultiLvlLbl val="0"/>
      </c:catAx>
      <c:valAx>
        <c:axId val="15856179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4804108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rgbClr val="F496CB">
            <a:lumMod val="20000"/>
            <a:lumOff val="8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>
      <a:solidFill>
        <a:srgbClr val="FF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3.xml" /><Relationship Id="rId4" Type="http://schemas.openxmlformats.org/officeDocument/2006/relationships/chart" Target="../charts/chart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3.xml" /><Relationship Id="rId4" Type="http://schemas.openxmlformats.org/officeDocument/2006/relationships/chart" Target="../charts/chart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1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1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chart" Target="../charts/char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2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2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png" /><Relationship Id="rId4" Type="http://schemas.openxmlformats.org/officeDocument/2006/relationships/chart" Target="../charts/char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stituto Comprensivo &quot;CROSIA MIRT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677584"/>
            <a:ext cx="2642002" cy="23997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852861" y="3637381"/>
            <a:ext cx="718563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MONITORAGGIO PROVE PARALLELE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APPRENDIMENTI 2° QUADRIMESTRE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SCUOLA PRIMARIA 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A.S 2022/2023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24" y="5755053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9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2802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69" y="5485422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046573"/>
              </p:ext>
            </p:extLst>
          </p:nvPr>
        </p:nvGraphicFramePr>
        <p:xfrm>
          <a:off x="3314700" y="2409580"/>
          <a:ext cx="589084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463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0" y="485653"/>
            <a:ext cx="26638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08" y="5810738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242188"/>
              </p:ext>
            </p:extLst>
          </p:nvPr>
        </p:nvGraphicFramePr>
        <p:xfrm>
          <a:off x="3217985" y="2382104"/>
          <a:ext cx="57237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403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9" y="457689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734642"/>
              </p:ext>
            </p:extLst>
          </p:nvPr>
        </p:nvGraphicFramePr>
        <p:xfrm>
          <a:off x="3165231" y="2765914"/>
          <a:ext cx="5609492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76" y="5740400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3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6" y="387350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599870"/>
              </p:ext>
            </p:extLst>
          </p:nvPr>
        </p:nvGraphicFramePr>
        <p:xfrm>
          <a:off x="2963008" y="2485475"/>
          <a:ext cx="5503983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7" y="5854700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4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" y="661499"/>
            <a:ext cx="26638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22" y="5696438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90974"/>
              </p:ext>
            </p:extLst>
          </p:nvPr>
        </p:nvGraphicFramePr>
        <p:xfrm>
          <a:off x="3288323" y="2797052"/>
          <a:ext cx="561828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079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428918"/>
              </p:ext>
            </p:extLst>
          </p:nvPr>
        </p:nvGraphicFramePr>
        <p:xfrm>
          <a:off x="3736730" y="2202472"/>
          <a:ext cx="5767755" cy="272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05" y="441692"/>
            <a:ext cx="26638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54" y="5409467"/>
            <a:ext cx="1663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32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8" y="580780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856908"/>
              </p:ext>
            </p:extLst>
          </p:nvPr>
        </p:nvGraphicFramePr>
        <p:xfrm>
          <a:off x="3059722" y="2584938"/>
          <a:ext cx="53369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5576521"/>
            <a:ext cx="1663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6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1" y="580781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729248"/>
              </p:ext>
            </p:extLst>
          </p:nvPr>
        </p:nvGraphicFramePr>
        <p:xfrm>
          <a:off x="3261946" y="2519729"/>
          <a:ext cx="5231423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62" y="5581346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1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" y="545612"/>
            <a:ext cx="2760541" cy="25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744043"/>
              </p:ext>
            </p:extLst>
          </p:nvPr>
        </p:nvGraphicFramePr>
        <p:xfrm>
          <a:off x="3332285" y="2801083"/>
          <a:ext cx="5398477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69" y="5845907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5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" y="590673"/>
            <a:ext cx="2762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5511800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921298"/>
              </p:ext>
            </p:extLst>
          </p:nvPr>
        </p:nvGraphicFramePr>
        <p:xfrm>
          <a:off x="3390290" y="2744299"/>
          <a:ext cx="5569072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307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98" y="42007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276217"/>
              </p:ext>
            </p:extLst>
          </p:nvPr>
        </p:nvGraphicFramePr>
        <p:xfrm>
          <a:off x="3836834" y="2625970"/>
          <a:ext cx="5447843" cy="265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30" y="5678854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18473"/>
      </p:ext>
    </p:extLst>
  </p:cSld>
  <p:clrMapOvr>
    <a:masterClrMapping/>
  </p:clrMapOvr>
  <p:transition spd="slow" advClick="0" advTm="1000">
    <p:fade/>
    <p:sndAc>
      <p:stSnd>
        <p:snd r:embed="rId2" name="applaus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737723"/>
              </p:ext>
            </p:extLst>
          </p:nvPr>
        </p:nvGraphicFramePr>
        <p:xfrm>
          <a:off x="3785944" y="2577244"/>
          <a:ext cx="5878666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94" y="493957"/>
            <a:ext cx="2762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15" y="5599723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33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3" y="791796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071606"/>
              </p:ext>
            </p:extLst>
          </p:nvPr>
        </p:nvGraphicFramePr>
        <p:xfrm>
          <a:off x="3156438" y="2744848"/>
          <a:ext cx="5600700" cy="275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00" y="5919422"/>
            <a:ext cx="1663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5" y="661012"/>
            <a:ext cx="2762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38923"/>
              </p:ext>
            </p:extLst>
          </p:nvPr>
        </p:nvGraphicFramePr>
        <p:xfrm>
          <a:off x="2936631" y="3024554"/>
          <a:ext cx="6365631" cy="265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30" y="5986584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54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0" y="520335"/>
            <a:ext cx="2762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09423"/>
              </p:ext>
            </p:extLst>
          </p:nvPr>
        </p:nvGraphicFramePr>
        <p:xfrm>
          <a:off x="3355119" y="2582373"/>
          <a:ext cx="5842733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53" y="5916246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0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0" y="520335"/>
            <a:ext cx="2762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7" y="5547152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181655"/>
              </p:ext>
            </p:extLst>
          </p:nvPr>
        </p:nvGraphicFramePr>
        <p:xfrm>
          <a:off x="3355120" y="2709129"/>
          <a:ext cx="5274652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604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0" y="520335"/>
            <a:ext cx="276225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46" y="5379916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319050"/>
              </p:ext>
            </p:extLst>
          </p:nvPr>
        </p:nvGraphicFramePr>
        <p:xfrm>
          <a:off x="3274127" y="2533283"/>
          <a:ext cx="5817119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693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6" y="466481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112245"/>
              </p:ext>
            </p:extLst>
          </p:nvPr>
        </p:nvGraphicFramePr>
        <p:xfrm>
          <a:off x="2901462" y="2604171"/>
          <a:ext cx="5864469" cy="26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92" y="5585313"/>
            <a:ext cx="1663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1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0" y="520335"/>
            <a:ext cx="2628609" cy="238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99" y="5599723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79" y="2639402"/>
            <a:ext cx="52609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02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5" y="237759"/>
            <a:ext cx="26273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97470"/>
              </p:ext>
            </p:extLst>
          </p:nvPr>
        </p:nvGraphicFramePr>
        <p:xfrm>
          <a:off x="2772507" y="2312377"/>
          <a:ext cx="57032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76" y="5594106"/>
            <a:ext cx="1663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6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793" y="3378196"/>
            <a:ext cx="6765305" cy="211106"/>
          </a:xfrm>
          <a:prstGeom prst="rect">
            <a:avLst/>
          </a:prstGeom>
          <a:solidFill>
            <a:srgbClr val="9B57D3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5" y="989009"/>
            <a:ext cx="26273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0856" y="3905782"/>
            <a:ext cx="2326464" cy="197678"/>
          </a:xfrm>
          <a:prstGeom prst="rect">
            <a:avLst/>
          </a:prstGeom>
          <a:solidFill>
            <a:srgbClr val="9B57D3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02" y="5374299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3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36" y="158750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84112"/>
              </p:ext>
            </p:extLst>
          </p:nvPr>
        </p:nvGraphicFramePr>
        <p:xfrm>
          <a:off x="3467558" y="2115283"/>
          <a:ext cx="5315957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00" y="5423877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7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9" y="396143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898152"/>
              </p:ext>
            </p:extLst>
          </p:nvPr>
        </p:nvGraphicFramePr>
        <p:xfrm>
          <a:off x="3217983" y="2446552"/>
          <a:ext cx="5890847" cy="25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99" y="5423877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61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6" y="624742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471292"/>
              </p:ext>
            </p:extLst>
          </p:nvPr>
        </p:nvGraphicFramePr>
        <p:xfrm>
          <a:off x="3279530" y="2719112"/>
          <a:ext cx="5627077" cy="25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00" y="5661269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11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9" y="396143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07" y="5546969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630634"/>
              </p:ext>
            </p:extLst>
          </p:nvPr>
        </p:nvGraphicFramePr>
        <p:xfrm>
          <a:off x="3103684" y="2452077"/>
          <a:ext cx="5622804" cy="267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98" y="42007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00" y="2845777"/>
            <a:ext cx="5717808" cy="262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61" y="5872285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76740"/>
      </p:ext>
    </p:extLst>
  </p:cSld>
  <p:clrMapOvr>
    <a:masterClrMapping/>
  </p:clrMapOvr>
  <p:transition spd="slow" advClick="0" advTm="1000">
    <p:fade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98" y="42007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52377"/>
              </p:ext>
            </p:extLst>
          </p:nvPr>
        </p:nvGraphicFramePr>
        <p:xfrm>
          <a:off x="2875085" y="2578468"/>
          <a:ext cx="5899638" cy="282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5784362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976740"/>
      </p:ext>
    </p:extLst>
  </p:cSld>
  <p:clrMapOvr>
    <a:masterClrMapping/>
  </p:clrMapOvr>
  <p:transition spd="slow" advClick="0" advTm="1000">
    <p:fade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92" y="5423876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" y="440103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94270"/>
              </p:ext>
            </p:extLst>
          </p:nvPr>
        </p:nvGraphicFramePr>
        <p:xfrm>
          <a:off x="3017958" y="2598860"/>
          <a:ext cx="5677634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964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612</TotalTime>
  <Words>95</Words>
  <Application>Microsoft Office PowerPoint</Application>
  <PresentationFormat>Widescreen</PresentationFormat>
  <Paragraphs>32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CRESCERE IN MUSICA</dc:title>
  <dc:creator>lory</dc:creator>
  <cp:lastModifiedBy>Eugenio Forciniti</cp:lastModifiedBy>
  <cp:revision>92</cp:revision>
  <dcterms:created xsi:type="dcterms:W3CDTF">2023-01-30T15:48:37Z</dcterms:created>
  <dcterms:modified xsi:type="dcterms:W3CDTF">2023-06-21T21:57:02Z</dcterms:modified>
</cp:coreProperties>
</file>