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62" autoAdjust="0"/>
  </p:normalViewPr>
  <p:slideViewPr>
    <p:cSldViewPr>
      <p:cViewPr>
        <p:scale>
          <a:sx n="100" d="100"/>
          <a:sy n="100" d="100"/>
        </p:scale>
        <p:origin x="-946" y="6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BEFAF-4235-406E-B66E-20A617891E9D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9CEC9-C32B-4806-9DEE-D5E8174B40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637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CEC9-C32B-4806-9DEE-D5E8174B40A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5477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CEC9-C32B-4806-9DEE-D5E8174B40A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725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CEC9-C32B-4806-9DEE-D5E8174B40A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207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CEC9-C32B-4806-9DEE-D5E8174B40AF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050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A16645-D12E-4118-887E-2A5D48B9DD5C}" type="datetimeFigureOut">
              <a:rPr lang="it-IT" smtClean="0"/>
              <a:t>09/09/2023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0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 /><Relationship Id="rId2" Type="http://schemas.openxmlformats.org/officeDocument/2006/relationships/image" Target="../media/image19.pn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17.png" /><Relationship Id="rId4" Type="http://schemas.openxmlformats.org/officeDocument/2006/relationships/image" Target="../media/image32.png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9.png" /><Relationship Id="rId5" Type="http://schemas.openxmlformats.org/officeDocument/2006/relationships/image" Target="../media/image35.png" /><Relationship Id="rId4" Type="http://schemas.openxmlformats.org/officeDocument/2006/relationships/image" Target="../media/image34.png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 /><Relationship Id="rId2" Type="http://schemas.openxmlformats.org/officeDocument/2006/relationships/image" Target="../media/image36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 /><Relationship Id="rId3" Type="http://schemas.openxmlformats.org/officeDocument/2006/relationships/image" Target="../media/image7.png" /><Relationship Id="rId7" Type="http://schemas.openxmlformats.org/officeDocument/2006/relationships/image" Target="../media/image1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0.png" /><Relationship Id="rId5" Type="http://schemas.openxmlformats.org/officeDocument/2006/relationships/image" Target="../media/image9.png" /><Relationship Id="rId4" Type="http://schemas.openxmlformats.org/officeDocument/2006/relationships/image" Target="../media/image8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 /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 /><Relationship Id="rId7" Type="http://schemas.openxmlformats.org/officeDocument/2006/relationships/image" Target="../media/image10.png" /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9.png" /><Relationship Id="rId5" Type="http://schemas.openxmlformats.org/officeDocument/2006/relationships/image" Target="../media/image18.png" /><Relationship Id="rId4" Type="http://schemas.openxmlformats.org/officeDocument/2006/relationships/image" Target="../media/image17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 /><Relationship Id="rId2" Type="http://schemas.openxmlformats.org/officeDocument/2006/relationships/image" Target="../media/image20.pn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 /><Relationship Id="rId2" Type="http://schemas.openxmlformats.org/officeDocument/2006/relationships/image" Target="../media/image22.pn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24.png" /><Relationship Id="rId4" Type="http://schemas.openxmlformats.org/officeDocument/2006/relationships/image" Target="../media/image19.png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 /><Relationship Id="rId2" Type="http://schemas.openxmlformats.org/officeDocument/2006/relationships/image" Target="../media/image19.pn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28.png" /><Relationship Id="rId4" Type="http://schemas.openxmlformats.org/officeDocument/2006/relationships/image" Target="../media/image27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 rot="10800000" flipV="1">
            <a:off x="2656370" y="1870659"/>
            <a:ext cx="5609396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rgbClr val="FF0000"/>
                </a:solidFill>
              </a:rPr>
              <a:t>Restituzione Dati </a:t>
            </a:r>
          </a:p>
          <a:p>
            <a:pPr algn="ctr"/>
            <a:r>
              <a:rPr lang="it-IT" b="1" dirty="0">
                <a:solidFill>
                  <a:srgbClr val="00B050"/>
                </a:solidFill>
              </a:rPr>
              <a:t>A. S. 2022-2023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293480"/>
            <a:ext cx="4631358" cy="541932"/>
          </a:xfrm>
          <a:prstGeom prst="rect">
            <a:avLst/>
          </a:prstGeom>
          <a:solidFill>
            <a:srgbClr val="FF0000"/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12292" name="Picture 4" descr="Istituto Comprensivo &quot;CROSIA MIRTO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2304256" cy="239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42" y="2589073"/>
            <a:ext cx="5616624" cy="2346251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tangolo 2"/>
          <p:cNvSpPr/>
          <p:nvPr/>
        </p:nvSpPr>
        <p:spPr>
          <a:xfrm>
            <a:off x="4067944" y="6093296"/>
            <a:ext cx="4572000" cy="4912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800" b="1" kern="0" dirty="0">
                <a:solidFill>
                  <a:srgbClr val="FF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REFERENTE VALUTAZIONE</a:t>
            </a:r>
          </a:p>
          <a:p>
            <a:pPr lvl="0"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1000" b="1" kern="0" dirty="0">
                <a:solidFill>
                  <a:prstClr val="black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LOREDANA CAVALLI</a:t>
            </a:r>
          </a:p>
        </p:txBody>
      </p:sp>
    </p:spTree>
    <p:extLst>
      <p:ext uri="{BB962C8B-B14F-4D97-AF65-F5344CB8AC3E}">
        <p14:creationId xmlns:p14="http://schemas.microsoft.com/office/powerpoint/2010/main" val="1789366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165304"/>
            <a:ext cx="45720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olo 1"/>
          <p:cNvSpPr txBox="1">
            <a:spLocks/>
          </p:cNvSpPr>
          <p:nvPr/>
        </p:nvSpPr>
        <p:spPr>
          <a:xfrm>
            <a:off x="759848" y="548680"/>
            <a:ext cx="5616624" cy="65293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bIns="91440" anchor="ctr" anchorCtr="0">
            <a:normAutofit fontScale="85000"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gency FB" panose="020B0503020202020204" pitchFamily="34" charset="0"/>
              </a:rPr>
              <a:t>DISTRIBUZIONE DI CATEGORIA ALUNNI –MATEMATICA -QUINTE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2996952"/>
            <a:ext cx="8883650" cy="30963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381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99431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 rot="10800000" flipV="1">
            <a:off x="107504" y="4293096"/>
            <a:ext cx="8928992" cy="2376265"/>
          </a:xfrm>
          <a:prstGeom prst="rect">
            <a:avLst/>
          </a:prstGeom>
          <a:solidFill>
            <a:srgbClr val="797B7E">
              <a:lumMod val="20000"/>
              <a:lumOff val="80000"/>
            </a:srgbClr>
          </a:solidFill>
          <a:ln w="9525">
            <a:solidFill>
              <a:srgbClr val="FF0000"/>
            </a:solidFill>
          </a:ln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Il risultato complessivo della prova di </a:t>
            </a:r>
            <a:r>
              <a:rPr lang="it-IT" sz="1200" b="1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INGLESE READING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raggiunto nelle classi quinte dell’I.C Crosia-Mirto risulta </a:t>
            </a:r>
            <a:r>
              <a:rPr lang="it-IT" sz="1200" b="1" kern="1200" dirty="0" err="1">
                <a:solidFill>
                  <a:srgbClr val="92D050"/>
                </a:solidFill>
                <a:effectLst/>
                <a:latin typeface="Agency FB"/>
                <a:ea typeface="+mn-ea"/>
                <a:cs typeface="+mn-cs"/>
              </a:rPr>
              <a:t>SUPERIORE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,equivalente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al (</a:t>
            </a:r>
            <a:r>
              <a:rPr lang="it-IT" sz="1200" b="1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76,7%)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di risposte corrette, rispetto alla media della regione  Calabria(74,1%), 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del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Sud e isole (74,3%) e del punteggio  nazionale Italia(80,1%).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 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31877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classe 5A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Via Dell’ARTE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 INGLESE R. 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abilita’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b="1" kern="1200" dirty="0">
                <a:solidFill>
                  <a:srgbClr val="92D050"/>
                </a:solidFill>
                <a:effectLst/>
                <a:latin typeface="Agency FB"/>
                <a:ea typeface="+mn-ea"/>
                <a:cs typeface="+mn-cs"/>
              </a:rPr>
              <a:t>SUPERIORE</a:t>
            </a:r>
            <a:r>
              <a:rPr lang="it-IT" sz="1200" b="1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del punteggio percentuale di quello della regione, del Sud e isole,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e  della media nazionale (207,5).</a:t>
            </a: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31877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classe 5B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Via Dell’ARTE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 INGLESE R.  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abilita’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b="1" kern="1200" dirty="0">
                <a:solidFill>
                  <a:srgbClr val="92D050"/>
                </a:solidFill>
                <a:effectLst/>
                <a:latin typeface="Agency FB"/>
                <a:ea typeface="+mn-ea"/>
                <a:cs typeface="+mn-cs"/>
              </a:rPr>
              <a:t>SUPERIORE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del punteggio percentuale di quello della regione, del Sud e isole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,e  della media nazionale (213,3).</a:t>
            </a: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318770" algn="l"/>
              </a:tabLst>
            </a:pPr>
            <a:r>
              <a:rPr lang="it-IT" sz="1200" dirty="0">
                <a:solidFill>
                  <a:srgbClr val="000000"/>
                </a:solidFill>
                <a:latin typeface="Agency FB"/>
              </a:rPr>
              <a:t>La </a:t>
            </a:r>
            <a:r>
              <a:rPr lang="it-IT" sz="1200" b="1" dirty="0">
                <a:solidFill>
                  <a:srgbClr val="FF0000"/>
                </a:solidFill>
                <a:latin typeface="Agency FB"/>
              </a:rPr>
              <a:t>classe 5C 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plesso </a:t>
            </a:r>
            <a:r>
              <a:rPr lang="it-IT" sz="1200" b="1" dirty="0">
                <a:solidFill>
                  <a:srgbClr val="FF0000"/>
                </a:solidFill>
                <a:latin typeface="Agency FB"/>
              </a:rPr>
              <a:t>Via Dell’ARTE 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in INGLESE R.  presenta un livello di </a:t>
            </a:r>
            <a:r>
              <a:rPr lang="it-IT" sz="1200" dirty="0" err="1">
                <a:solidFill>
                  <a:srgbClr val="000000"/>
                </a:solidFill>
                <a:latin typeface="Agency FB"/>
              </a:rPr>
              <a:t>abilita’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 </a:t>
            </a:r>
            <a:r>
              <a:rPr lang="it-IT" sz="1200" b="1" dirty="0">
                <a:solidFill>
                  <a:srgbClr val="92D050"/>
                </a:solidFill>
                <a:latin typeface="Agency FB"/>
              </a:rPr>
              <a:t>SUPERIORE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 del punteggio percentuale di quello della regione, del Sud e isole,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 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 e  della media nazionale (209,5)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31877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classe 5A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plesso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SORRENTI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in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INGLESE R.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abilita’</a:t>
            </a:r>
            <a:r>
              <a:rPr lang="it-IT" sz="1200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INFERIORE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 del punteggio percentuale di quello della regione, del Sud e isole,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della nazione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e  della media nazionale (137,2).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31877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classe 5B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plesso SOLE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INGLESE R.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abilita</a:t>
            </a:r>
            <a:r>
              <a:rPr lang="it-IT" sz="1200" dirty="0" err="1">
                <a:solidFill>
                  <a:srgbClr val="000000"/>
                </a:solidFill>
                <a:latin typeface="Agency FB"/>
                <a:ea typeface="Times New Roman"/>
              </a:rPr>
              <a:t>’</a:t>
            </a:r>
            <a:r>
              <a:rPr lang="it-IT" sz="1200" dirty="0">
                <a:solidFill>
                  <a:srgbClr val="000000"/>
                </a:solidFill>
                <a:latin typeface="Agency FB"/>
                <a:ea typeface="Times New Roman"/>
              </a:rPr>
              <a:t> ’</a:t>
            </a:r>
            <a:r>
              <a:rPr lang="it-IT" sz="1200" dirty="0">
                <a:solidFill>
                  <a:srgbClr val="00B050"/>
                </a:solidFill>
                <a:latin typeface="Agency FB"/>
                <a:ea typeface="Times New Roman"/>
              </a:rPr>
              <a:t> </a:t>
            </a:r>
            <a:r>
              <a:rPr lang="it-IT" sz="1200" b="1" dirty="0">
                <a:solidFill>
                  <a:srgbClr val="00B0F0"/>
                </a:solidFill>
                <a:latin typeface="Agency FB"/>
                <a:ea typeface="Times New Roman"/>
              </a:rPr>
              <a:t>IN LINEA</a:t>
            </a:r>
            <a:r>
              <a:rPr lang="it-IT" sz="1200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del punteggio percentuale di quello della regione, del Sud e isole ,</a:t>
            </a:r>
            <a:r>
              <a:rPr lang="it-IT" sz="1200" dirty="0">
                <a:solidFill>
                  <a:srgbClr val="FF0000"/>
                </a:solidFill>
                <a:latin typeface="Agency FB"/>
              </a:rPr>
              <a:t> </a:t>
            </a:r>
            <a:r>
              <a:rPr lang="it-IT" sz="1200" b="1" dirty="0">
                <a:solidFill>
                  <a:srgbClr val="FF0000"/>
                </a:solidFill>
                <a:latin typeface="Agency FB"/>
              </a:rPr>
              <a:t>INFERIORE</a:t>
            </a:r>
            <a:r>
              <a:rPr lang="it-IT" sz="1200" b="1" dirty="0">
                <a:solidFill>
                  <a:srgbClr val="FF0000"/>
                </a:solidFill>
                <a:latin typeface="Agency FB"/>
                <a:ea typeface="Times New Roman"/>
              </a:rPr>
              <a:t> </a:t>
            </a:r>
            <a:r>
              <a:rPr lang="it-IT" sz="1200" dirty="0">
                <a:solidFill>
                  <a:srgbClr val="000000"/>
                </a:solidFill>
                <a:latin typeface="Agency FB"/>
                <a:ea typeface="Times New Roman"/>
              </a:rPr>
              <a:t> del punteggio percentuale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</a:t>
            </a:r>
            <a:r>
              <a:rPr lang="it-IT" sz="1200" dirty="0">
                <a:solidFill>
                  <a:srgbClr val="000000"/>
                </a:solidFill>
                <a:latin typeface="Agency FB"/>
                <a:ea typeface="Times New Roman"/>
              </a:rPr>
              <a:t> e 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della media nazionale (181,4).</a:t>
            </a:r>
            <a:r>
              <a:rPr lang="it-IT" sz="1200" dirty="0">
                <a:effectLst/>
                <a:latin typeface="Agency FB"/>
                <a:ea typeface="Times New Roman"/>
              </a:rPr>
              <a:t> 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499110" algn="just">
              <a:spcAft>
                <a:spcPts val="0"/>
              </a:spcAft>
            </a:pPr>
            <a:r>
              <a:rPr lang="it-IT" sz="1400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 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>
                <a:solidFill>
                  <a:srgbClr val="FF0000"/>
                </a:solidFill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it-IT" sz="1100" dirty="0">
              <a:effectLst/>
              <a:latin typeface="Calibri"/>
              <a:ea typeface="Calibri"/>
              <a:cs typeface="Times New Roman"/>
            </a:endParaRPr>
          </a:p>
          <a:p>
            <a:pPr marL="457200" algn="just">
              <a:spcAft>
                <a:spcPts val="0"/>
              </a:spcAft>
            </a:pPr>
            <a:r>
              <a:rPr lang="it-IT" sz="1400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 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>
                <a:solidFill>
                  <a:srgbClr val="FF0000"/>
                </a:solidFill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it-IT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51358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752" y="3266651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8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540" y="3518346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3" name="Picture 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541674"/>
            <a:ext cx="8928993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olo 1"/>
          <p:cNvSpPr txBox="1">
            <a:spLocks/>
          </p:cNvSpPr>
          <p:nvPr/>
        </p:nvSpPr>
        <p:spPr>
          <a:xfrm>
            <a:off x="467544" y="413048"/>
            <a:ext cx="6480720" cy="72008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PUNTEGGI GENERALI –INGLESE-  READING-CLASSI QUINTE</a:t>
            </a:r>
          </a:p>
        </p:txBody>
      </p:sp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752" y="302599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752" y="276588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608" y="3266650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352" y="3503042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540" y="3795142"/>
            <a:ext cx="592137" cy="229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8825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3032734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8" y="327720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98" y="3502154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83" y="3772118"/>
            <a:ext cx="592137" cy="229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200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 rot="10800000" flipV="1">
            <a:off x="168392" y="4028917"/>
            <a:ext cx="8724088" cy="2520279"/>
          </a:xfrm>
          <a:prstGeom prst="rect">
            <a:avLst/>
          </a:prstGeom>
          <a:solidFill>
            <a:srgbClr val="797B7E">
              <a:lumMod val="20000"/>
              <a:lumOff val="80000"/>
            </a:srgbClr>
          </a:solidFill>
          <a:ln w="9525">
            <a:solidFill>
              <a:srgbClr val="FF0000"/>
            </a:solidFill>
          </a:ln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Il risultato complessivo della prova di </a:t>
            </a:r>
            <a:r>
              <a:rPr lang="it-IT" sz="1200" b="1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INGLESE LISTENING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raggiunto nelle classi quinte dell’I.C Crosia-Mirto risulta</a:t>
            </a:r>
            <a:r>
              <a:rPr lang="it-IT" sz="1200" b="1" kern="1200" dirty="0">
                <a:solidFill>
                  <a:srgbClr val="92D050"/>
                </a:solidFill>
                <a:effectLst/>
                <a:latin typeface="Agency FB"/>
                <a:ea typeface="+mn-ea"/>
                <a:cs typeface="+mn-cs"/>
              </a:rPr>
              <a:t> SUPERIORE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, equivalente al (</a:t>
            </a:r>
            <a:r>
              <a:rPr lang="it-IT" sz="1200" b="1" dirty="0">
                <a:solidFill>
                  <a:srgbClr val="000000"/>
                </a:solidFill>
                <a:latin typeface="Agency FB"/>
              </a:rPr>
              <a:t>79</a:t>
            </a:r>
            <a:r>
              <a:rPr lang="it-IT" sz="1200" b="1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,2%)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di risposte corrette, rispetto alla media della regione  Calabria(71,9%),</a:t>
            </a:r>
            <a:r>
              <a:rPr lang="it-IT" sz="1200" b="1" kern="1200" dirty="0">
                <a:solidFill>
                  <a:srgbClr val="92D05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alla media  Sud e isole (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72,0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%) e del punteggio  nazionale Italia(78,7) </a:t>
            </a:r>
          </a:p>
          <a:p>
            <a:pPr algn="just">
              <a:spcAft>
                <a:spcPts val="0"/>
              </a:spcAft>
            </a:pP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22860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classe 5A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Via Dell’ARTE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 INGLESE L. 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abilita’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b="1" kern="1200" dirty="0">
                <a:solidFill>
                  <a:srgbClr val="92D050"/>
                </a:solidFill>
                <a:effectLst/>
                <a:latin typeface="Agency FB"/>
                <a:ea typeface="+mn-ea"/>
                <a:cs typeface="+mn-cs"/>
              </a:rPr>
              <a:t>SUPERIORE</a:t>
            </a:r>
            <a:r>
              <a:rPr lang="it-IT" sz="1200" b="1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del punteggio percentuale di quello della regione, del Sud e isole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,della nazione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e  della media nazionale (244,9).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22860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classe 5B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Via Dell’ARTE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 INGLESE L.  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abilita’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b="1" kern="1200" dirty="0">
                <a:solidFill>
                  <a:srgbClr val="92D050"/>
                </a:solidFill>
                <a:effectLst/>
                <a:latin typeface="Agency FB"/>
                <a:ea typeface="+mn-ea"/>
                <a:cs typeface="+mn-cs"/>
              </a:rPr>
              <a:t>SUPERIORE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del punteggio percentuale di quello della regione, del Sud e isole,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e  della media nazionale (237,4).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22860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classe 5C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Via Dell’ARTE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 INGLESE L.  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abilita’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b="1" kern="1200" dirty="0">
                <a:solidFill>
                  <a:srgbClr val="92D050"/>
                </a:solidFill>
                <a:effectLst/>
                <a:latin typeface="Agency FB"/>
                <a:ea typeface="+mn-ea"/>
                <a:cs typeface="+mn-cs"/>
              </a:rPr>
              <a:t>SUPERIORE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del punteggio percentuale di quello della regione, del Sud e isole,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della nazione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e  della media nazionale (210,9).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22860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classe 5A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plesso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SORRENTI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in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INGLESE L.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abilita’</a:t>
            </a:r>
            <a:r>
              <a:rPr lang="it-IT" sz="1200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 INFERIORE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 del punteggio percentuale di quello della regione, del Sud e isole,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e  della media nazionale (153,6).</a:t>
            </a:r>
            <a:r>
              <a:rPr lang="it-IT" sz="1200" dirty="0">
                <a:effectLst/>
                <a:latin typeface="Agency FB"/>
                <a:ea typeface="Times New Roman"/>
              </a:rPr>
              <a:t> 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22860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classe 5B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SOLE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INGLESE L.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abilita’</a:t>
            </a:r>
            <a:r>
              <a:rPr lang="it-IT" sz="1200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 INFERIORE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del punteggio percentuale di quello della regione, del Sud e </a:t>
            </a:r>
            <a:r>
              <a:rPr lang="it-IT" sz="1200" dirty="0">
                <a:solidFill>
                  <a:srgbClr val="000000"/>
                </a:solidFill>
                <a:latin typeface="Agency FB"/>
                <a:ea typeface="Times New Roman"/>
              </a:rPr>
              <a:t>isole,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e  della media nazionale (</a:t>
            </a:r>
            <a:r>
              <a:rPr lang="it-IT" sz="1200" dirty="0">
                <a:solidFill>
                  <a:srgbClr val="000000"/>
                </a:solidFill>
                <a:latin typeface="Agency FB"/>
                <a:ea typeface="Times New Roman"/>
              </a:rPr>
              <a:t>167,7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).</a:t>
            </a:r>
            <a:r>
              <a:rPr lang="it-IT" sz="1200" dirty="0">
                <a:effectLst/>
                <a:latin typeface="Agency FB"/>
                <a:ea typeface="Times New Roman"/>
              </a:rPr>
              <a:t> 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>
                <a:solidFill>
                  <a:srgbClr val="FF0000"/>
                </a:solidFill>
                <a:effectLst/>
                <a:latin typeface="Calibri"/>
                <a:ea typeface="Times New Roman"/>
                <a:cs typeface="Times New Roman"/>
              </a:rPr>
              <a:t>  </a:t>
            </a:r>
            <a:endParaRPr lang="it-IT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1317" name="Pictur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2542"/>
            <a:ext cx="9053074" cy="281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olo 1"/>
          <p:cNvSpPr txBox="1">
            <a:spLocks/>
          </p:cNvSpPr>
          <p:nvPr/>
        </p:nvSpPr>
        <p:spPr>
          <a:xfrm>
            <a:off x="323528" y="350690"/>
            <a:ext cx="6480720" cy="72008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PUNTEGGI GENERALI –INGLESE- LISTENING-CLASSI QUINTE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06829"/>
            <a:ext cx="5603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51304"/>
            <a:ext cx="5603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891334"/>
            <a:ext cx="5603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428" y="3124379"/>
            <a:ext cx="541719" cy="26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97" y="3403037"/>
            <a:ext cx="553561" cy="228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83163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2651303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942" y="2891333"/>
            <a:ext cx="5603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39" y="3135808"/>
            <a:ext cx="541719" cy="26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428" y="3391608"/>
            <a:ext cx="553561" cy="228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598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5480050" cy="774700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949280"/>
            <a:ext cx="45720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871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8843236" cy="2603972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C000"/>
            </a:solidFill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72" y="3861048"/>
            <a:ext cx="8654708" cy="2732305"/>
          </a:xfrm>
          <a:prstGeom prst="roundRect">
            <a:avLst>
              <a:gd name="adj" fmla="val 16667"/>
            </a:avLst>
          </a:prstGeom>
          <a:ln w="38100">
            <a:solidFill>
              <a:srgbClr val="FFC000"/>
            </a:solidFill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72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467544" y="413048"/>
            <a:ext cx="6480720" cy="72008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PUNTEGGI GENERALI –ITALIANO-CLASSI SECONDE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155576" y="4581127"/>
            <a:ext cx="8923560" cy="21236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Il risultato complessivo della prova di </a:t>
            </a:r>
            <a:r>
              <a:rPr lang="it-IT" sz="1200" b="1" dirty="0">
                <a:solidFill>
                  <a:srgbClr val="000000"/>
                </a:solidFill>
                <a:latin typeface="Agency FB" panose="020B0503020202020204" pitchFamily="34" charset="0"/>
              </a:rPr>
              <a:t>ITALIANO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raggiunto nelle classi seconde dell’I.C Crosia-Mirto risulta  </a:t>
            </a:r>
            <a:r>
              <a:rPr lang="it-IT" sz="1200" dirty="0" err="1">
                <a:solidFill>
                  <a:srgbClr val="000000"/>
                </a:solidFill>
                <a:latin typeface="Agency FB"/>
              </a:rPr>
              <a:t>risulta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 </a:t>
            </a:r>
            <a:r>
              <a:rPr lang="it-IT" sz="1200" b="1" dirty="0">
                <a:solidFill>
                  <a:srgbClr val="92D050"/>
                </a:solidFill>
                <a:latin typeface="Agency FB" panose="020B0503020202020204" pitchFamily="34" charset="0"/>
              </a:rPr>
              <a:t>SUPERIORE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, equivalente al (</a:t>
            </a:r>
            <a:r>
              <a:rPr lang="it-IT" sz="1200" b="1" dirty="0">
                <a:solidFill>
                  <a:schemeClr val="tx1"/>
                </a:solidFill>
                <a:latin typeface="Agency FB" panose="020B0503020202020204" pitchFamily="34" charset="0"/>
              </a:rPr>
              <a:t>67,1</a:t>
            </a:r>
            <a:r>
              <a:rPr lang="it-IT" sz="1200" b="1" dirty="0">
                <a:solidFill>
                  <a:srgbClr val="000000"/>
                </a:solidFill>
                <a:latin typeface="Agency FB" panose="020B0503020202020204" pitchFamily="34" charset="0"/>
              </a:rPr>
              <a:t>%)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di risposte corrette, rispetto alla media della regione(Calabria)(51,5%), del Sud e isole (51,1%) , del punteggio nazionale (Italia)(54,2%).</a:t>
            </a:r>
            <a:endParaRPr lang="it-IT" sz="1200" dirty="0">
              <a:latin typeface="Agency FB" panose="020B0503020202020204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 </a:t>
            </a:r>
            <a:endParaRPr lang="it-IT" sz="1200" dirty="0">
              <a:latin typeface="Agency FB" panose="020B0503020202020204" pitchFamily="34" charset="0"/>
              <a:ea typeface="Times New Roman"/>
            </a:endParaRPr>
          </a:p>
          <a:p>
            <a:pPr marL="342900" lvl="0" indent="-342900" algn="just">
              <a:buClr>
                <a:srgbClr val="FF0000"/>
              </a:buClr>
              <a:buSzPts val="1400"/>
              <a:buFont typeface="Symbol"/>
              <a:buChar char=""/>
            </a:pP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La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</a:rPr>
              <a:t>classe 2^A e 2^B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plesso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</a:rPr>
              <a:t>Via Dell’ARTE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in ITALIANO presenta un livello di </a:t>
            </a:r>
            <a:r>
              <a:rPr lang="it-IT" sz="1200" dirty="0" err="1">
                <a:solidFill>
                  <a:srgbClr val="000000"/>
                </a:solidFill>
                <a:latin typeface="Agency FB" panose="020B0503020202020204" pitchFamily="34" charset="0"/>
              </a:rPr>
              <a:t>abilita’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it-IT" sz="1200" b="1" dirty="0">
                <a:solidFill>
                  <a:srgbClr val="92D050"/>
                </a:solidFill>
                <a:latin typeface="Agency FB"/>
              </a:rPr>
              <a:t>SUPERIORE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del punteggio percentuale di quello della regione, del Sud e isole ,della nazione e  della media </a:t>
            </a:r>
            <a:r>
              <a:rPr lang="it-IT" sz="1200" dirty="0">
                <a:solidFill>
                  <a:schemeClr val="tx1"/>
                </a:solidFill>
                <a:latin typeface="Agency FB" panose="020B0503020202020204" pitchFamily="34" charset="0"/>
              </a:rPr>
              <a:t>nazionale</a:t>
            </a:r>
            <a:r>
              <a:rPr lang="it-IT" sz="1200" dirty="0">
                <a:solidFill>
                  <a:srgbClr val="00B050"/>
                </a:solidFill>
                <a:latin typeface="Agency FB" panose="020B0503020202020204" pitchFamily="34" charset="0"/>
              </a:rPr>
              <a:t> </a:t>
            </a:r>
            <a:r>
              <a:rPr lang="it-IT" sz="1200" b="1" dirty="0">
                <a:solidFill>
                  <a:srgbClr val="00B050"/>
                </a:solidFill>
                <a:latin typeface="Agency FB" panose="020B0503020202020204" pitchFamily="34" charset="0"/>
              </a:rPr>
              <a:t>(209,4)/(215,5)</a:t>
            </a:r>
            <a:r>
              <a:rPr lang="it-IT" sz="1200" b="1" dirty="0">
                <a:solidFill>
                  <a:srgbClr val="92D050"/>
                </a:solidFill>
                <a:latin typeface="Agency FB" panose="020B0503020202020204" pitchFamily="34" charset="0"/>
              </a:rPr>
              <a:t>.</a:t>
            </a:r>
          </a:p>
          <a:p>
            <a:pPr lvl="0" algn="just">
              <a:buClr>
                <a:srgbClr val="FF0000"/>
              </a:buClr>
              <a:buSzPts val="1400"/>
            </a:pPr>
            <a:endParaRPr lang="it-IT" sz="1200" dirty="0">
              <a:solidFill>
                <a:srgbClr val="000000"/>
              </a:solidFill>
              <a:latin typeface="Agency FB" panose="020B0503020202020204" pitchFamily="34" charset="0"/>
            </a:endParaRPr>
          </a:p>
          <a:p>
            <a:pPr marL="342900" lvl="0" indent="-342900" algn="just">
              <a:buClr>
                <a:srgbClr val="FF0000"/>
              </a:buClr>
              <a:buSzPts val="1400"/>
              <a:buFont typeface="Symbol"/>
              <a:buChar char=""/>
            </a:pPr>
            <a:r>
              <a:rPr lang="it-IT" sz="1200" dirty="0">
                <a:latin typeface="Agency FB" panose="020B0503020202020204" pitchFamily="34" charset="0"/>
                <a:ea typeface="Times New Roman"/>
              </a:rPr>
              <a:t>La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/>
              </a:rPr>
              <a:t>classe 2^A </a:t>
            </a:r>
            <a:r>
              <a:rPr lang="it-IT" sz="1200" dirty="0">
                <a:latin typeface="Agency FB" panose="020B0503020202020204" pitchFamily="34" charset="0"/>
                <a:ea typeface="Times New Roman"/>
              </a:rPr>
              <a:t>plesso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/>
              </a:rPr>
              <a:t>SORRENTI </a:t>
            </a:r>
            <a:r>
              <a:rPr lang="it-IT" sz="1200" dirty="0">
                <a:latin typeface="Agency FB" panose="020B0503020202020204" pitchFamily="34" charset="0"/>
                <a:ea typeface="Times New Roman"/>
              </a:rPr>
              <a:t>in ITALIANO presenta un livello di </a:t>
            </a:r>
            <a:r>
              <a:rPr lang="it-IT" sz="1200" dirty="0" err="1">
                <a:latin typeface="Agency FB" panose="020B0503020202020204" pitchFamily="34" charset="0"/>
                <a:ea typeface="Times New Roman"/>
              </a:rPr>
              <a:t>abilita’</a:t>
            </a:r>
            <a:r>
              <a:rPr lang="it-IT" sz="1200" b="1" dirty="0">
                <a:solidFill>
                  <a:srgbClr val="92D050"/>
                </a:solidFill>
                <a:latin typeface="Agency FB"/>
              </a:rPr>
              <a:t> SUPERIORE</a:t>
            </a:r>
            <a:r>
              <a:rPr lang="it-IT" sz="1200" dirty="0">
                <a:latin typeface="Agency FB" panose="020B0503020202020204" pitchFamily="34" charset="0"/>
                <a:ea typeface="Times New Roman"/>
              </a:rPr>
              <a:t> del punteggio percentuale di quello della regione, del Sud e isole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,della nazione</a:t>
            </a:r>
            <a:r>
              <a:rPr lang="it-IT" sz="1200" dirty="0">
                <a:latin typeface="Agency FB" panose="020B0503020202020204" pitchFamily="34" charset="0"/>
                <a:ea typeface="Times New Roman"/>
              </a:rPr>
              <a:t> e  della media nazionale</a:t>
            </a:r>
            <a:r>
              <a:rPr lang="it-IT" sz="1200" b="1" dirty="0">
                <a:solidFill>
                  <a:srgbClr val="00B050"/>
                </a:solidFill>
                <a:latin typeface="Agency FB" panose="020B0503020202020204" pitchFamily="34" charset="0"/>
                <a:ea typeface="Times New Roman"/>
              </a:rPr>
              <a:t>(213,6).</a:t>
            </a:r>
          </a:p>
          <a:p>
            <a:pPr marL="342900" lvl="0" indent="-342900" algn="just">
              <a:buClr>
                <a:srgbClr val="FF0000"/>
              </a:buClr>
              <a:buSzPts val="1400"/>
              <a:buFont typeface="Symbol"/>
              <a:buChar char=""/>
            </a:pPr>
            <a:endParaRPr lang="it-IT" sz="1200" b="1" dirty="0">
              <a:solidFill>
                <a:srgbClr val="00B050"/>
              </a:solidFill>
              <a:latin typeface="Agency FB" panose="020B0503020202020204" pitchFamily="34" charset="0"/>
              <a:ea typeface="Times New Roman"/>
            </a:endParaRPr>
          </a:p>
          <a:p>
            <a:pPr marL="342900" lvl="0" indent="-342900" algn="just">
              <a:buClr>
                <a:srgbClr val="FF0000"/>
              </a:buClr>
              <a:buSzPts val="1400"/>
              <a:buFont typeface="Symbol"/>
              <a:buChar char=""/>
            </a:pPr>
            <a:r>
              <a:rPr lang="it-IT" sz="1200" dirty="0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La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/>
              </a:rPr>
              <a:t>classe 2^A-2B  </a:t>
            </a:r>
            <a:r>
              <a:rPr lang="it-IT" sz="1200" dirty="0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plesso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/>
              </a:rPr>
              <a:t>SOLE </a:t>
            </a:r>
            <a:r>
              <a:rPr lang="it-IT" sz="1200" dirty="0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in ITALIANO presenta un livello di </a:t>
            </a:r>
            <a:r>
              <a:rPr lang="it-IT" sz="1200" dirty="0" err="1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abilita’</a:t>
            </a:r>
            <a:r>
              <a:rPr lang="it-IT" sz="1200" b="1" dirty="0">
                <a:solidFill>
                  <a:srgbClr val="92D050"/>
                </a:solidFill>
                <a:latin typeface="Agency FB"/>
              </a:rPr>
              <a:t> SUPERIORE</a:t>
            </a:r>
            <a:r>
              <a:rPr lang="it-IT" sz="1200" dirty="0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 del punteggio percentuale di quello della regione, del Sud e isole,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</a:t>
            </a:r>
            <a:r>
              <a:rPr lang="it-IT" sz="1200" dirty="0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 e  della media nazionale</a:t>
            </a:r>
            <a:r>
              <a:rPr lang="it-IT" sz="1200" b="1" dirty="0">
                <a:solidFill>
                  <a:srgbClr val="00B050"/>
                </a:solidFill>
                <a:latin typeface="Agency FB" panose="020B0503020202020204" pitchFamily="34" charset="0"/>
                <a:ea typeface="Times New Roman"/>
              </a:rPr>
              <a:t>(216,1)/(212,1).</a:t>
            </a:r>
            <a:endParaRPr lang="it-IT" sz="1200" dirty="0"/>
          </a:p>
        </p:txBody>
      </p:sp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3232905"/>
            <a:ext cx="5921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3274566"/>
            <a:ext cx="5921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19" name="Picture 171" descr="https://invalsi-dati.cineca.it/immagini/exce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2381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9" name="Picture 23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2" y="1524312"/>
            <a:ext cx="8966200" cy="305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2892752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955" y="3257511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907804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319" y="3561071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238491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320" y="3919112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320" y="2564904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64904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236" y="3541150"/>
            <a:ext cx="602174" cy="322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501" y="3881806"/>
            <a:ext cx="5969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72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4495800" y="6019800"/>
            <a:ext cx="4572000" cy="4748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800" b="1" kern="0" dirty="0">
                <a:solidFill>
                  <a:srgbClr val="FF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REFERENTE VALUTAZIONE</a:t>
            </a:r>
          </a:p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900" b="1" kern="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LOREDANA CAVALLI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8" y="2636912"/>
            <a:ext cx="8940800" cy="316835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>
            <a:solidFill>
              <a:schemeClr val="accent1"/>
            </a:solidFill>
            <a:miter lim="800000"/>
            <a:headEnd/>
            <a:tailEnd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3392"/>
            <a:ext cx="6696744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204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27872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132" y="2829792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513" y="2847353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4" name="Picture 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503" y="3166244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59" name="Picture 6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1477660"/>
            <a:ext cx="9055100" cy="2959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3615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112" y="3518187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64" y="3818127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ttangolo 17"/>
          <p:cNvSpPr/>
          <p:nvPr/>
        </p:nvSpPr>
        <p:spPr>
          <a:xfrm>
            <a:off x="88900" y="4437112"/>
            <a:ext cx="8923560" cy="21852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Il risultato complessivo della prova di </a:t>
            </a:r>
            <a:r>
              <a:rPr lang="it-IT" sz="1200" b="1" dirty="0">
                <a:solidFill>
                  <a:srgbClr val="000000"/>
                </a:solidFill>
                <a:latin typeface="Agency FB" panose="020B0503020202020204" pitchFamily="34" charset="0"/>
              </a:rPr>
              <a:t>MATEMATICA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raggiunto nelle classi seconde dell’I.C Crosia-Mirto risulta  </a:t>
            </a:r>
            <a:r>
              <a:rPr lang="it-IT" sz="1200" dirty="0" err="1">
                <a:solidFill>
                  <a:srgbClr val="000000"/>
                </a:solidFill>
                <a:latin typeface="Agency FB"/>
              </a:rPr>
              <a:t>risulta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 </a:t>
            </a:r>
            <a:r>
              <a:rPr lang="it-IT" sz="1200" b="1" dirty="0" err="1">
                <a:solidFill>
                  <a:srgbClr val="92D050"/>
                </a:solidFill>
                <a:latin typeface="Agency FB" panose="020B0503020202020204" pitchFamily="34" charset="0"/>
              </a:rPr>
              <a:t>SUPERIORE</a:t>
            </a:r>
            <a:r>
              <a:rPr lang="it-IT" sz="1200" dirty="0" err="1">
                <a:solidFill>
                  <a:srgbClr val="000000"/>
                </a:solidFill>
                <a:latin typeface="Agency FB" panose="020B0503020202020204" pitchFamily="34" charset="0"/>
              </a:rPr>
              <a:t>,equivalente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al (</a:t>
            </a:r>
            <a:r>
              <a:rPr lang="it-IT" sz="1200" b="1" dirty="0">
                <a:solidFill>
                  <a:schemeClr val="tx1"/>
                </a:solidFill>
                <a:latin typeface="Agency FB" panose="020B0503020202020204" pitchFamily="34" charset="0"/>
              </a:rPr>
              <a:t>66,8</a:t>
            </a:r>
            <a:r>
              <a:rPr lang="it-IT" sz="1200" b="1" dirty="0">
                <a:solidFill>
                  <a:srgbClr val="000000"/>
                </a:solidFill>
                <a:latin typeface="Agency FB" panose="020B0503020202020204" pitchFamily="34" charset="0"/>
              </a:rPr>
              <a:t>%)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di risposte corrette, rispetto alla media della regione(Calabria)(48,7%), del Sud e isole (49,5%) , del punteggio nazionale (Italia)(54,6%).</a:t>
            </a:r>
            <a:endParaRPr lang="it-IT" sz="1200" dirty="0">
              <a:latin typeface="Agency FB" panose="020B0503020202020204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 </a:t>
            </a:r>
            <a:endParaRPr lang="it-IT" sz="1200" dirty="0">
              <a:latin typeface="Agency FB" panose="020B0503020202020204" pitchFamily="34" charset="0"/>
              <a:ea typeface="Times New Roman"/>
            </a:endParaRPr>
          </a:p>
          <a:p>
            <a:pPr marL="342900" lvl="0" indent="-342900" algn="just">
              <a:buClr>
                <a:srgbClr val="FF0000"/>
              </a:buClr>
              <a:buSzPts val="1400"/>
              <a:buFont typeface="Symbol"/>
              <a:buChar char=""/>
            </a:pP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La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</a:rPr>
              <a:t>classe 2^A e 2^B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plesso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</a:rPr>
              <a:t>Via Dell’ARTE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in</a:t>
            </a:r>
            <a:r>
              <a:rPr lang="it-IT" sz="1200" b="1" dirty="0">
                <a:solidFill>
                  <a:srgbClr val="000000"/>
                </a:solidFill>
                <a:latin typeface="Agency FB" panose="020B0503020202020204" pitchFamily="34" charset="0"/>
              </a:rPr>
              <a:t> MATEMATICA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presenta un livello di </a:t>
            </a:r>
            <a:r>
              <a:rPr lang="it-IT" sz="1200" dirty="0" err="1">
                <a:solidFill>
                  <a:srgbClr val="000000"/>
                </a:solidFill>
                <a:latin typeface="Agency FB" panose="020B0503020202020204" pitchFamily="34" charset="0"/>
              </a:rPr>
              <a:t>abilita’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it-IT" sz="1200" b="1" dirty="0">
                <a:solidFill>
                  <a:srgbClr val="92D050"/>
                </a:solidFill>
                <a:latin typeface="Agency FB"/>
              </a:rPr>
              <a:t>SUPERIORE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del punteggio percentuale di quello della regione, del Sud e isole , della nazione e della media </a:t>
            </a:r>
            <a:r>
              <a:rPr lang="it-IT" sz="1200" dirty="0">
                <a:solidFill>
                  <a:schemeClr val="tx1"/>
                </a:solidFill>
                <a:latin typeface="Agency FB" panose="020B0503020202020204" pitchFamily="34" charset="0"/>
              </a:rPr>
              <a:t>nazionale</a:t>
            </a:r>
            <a:r>
              <a:rPr lang="it-IT" sz="1200" dirty="0">
                <a:solidFill>
                  <a:srgbClr val="00B050"/>
                </a:solidFill>
                <a:latin typeface="Agency FB" panose="020B0503020202020204" pitchFamily="34" charset="0"/>
              </a:rPr>
              <a:t> </a:t>
            </a:r>
            <a:r>
              <a:rPr lang="it-IT" sz="1200" b="1" dirty="0">
                <a:solidFill>
                  <a:srgbClr val="00B050"/>
                </a:solidFill>
                <a:latin typeface="Agency FB" panose="020B0503020202020204" pitchFamily="34" charset="0"/>
              </a:rPr>
              <a:t>(218,2)/(223,3)</a:t>
            </a:r>
            <a:r>
              <a:rPr lang="it-IT" sz="1200" b="1" dirty="0">
                <a:solidFill>
                  <a:srgbClr val="92D050"/>
                </a:solidFill>
                <a:latin typeface="Agency FB" panose="020B0503020202020204" pitchFamily="34" charset="0"/>
              </a:rPr>
              <a:t>.</a:t>
            </a:r>
          </a:p>
          <a:p>
            <a:pPr lvl="0" algn="just">
              <a:buClr>
                <a:srgbClr val="FF0000"/>
              </a:buClr>
              <a:buSzPts val="1400"/>
            </a:pPr>
            <a:endParaRPr lang="it-IT" sz="1200" dirty="0">
              <a:solidFill>
                <a:srgbClr val="000000"/>
              </a:solidFill>
              <a:latin typeface="Agency FB" panose="020B0503020202020204" pitchFamily="34" charset="0"/>
            </a:endParaRPr>
          </a:p>
          <a:p>
            <a:pPr marL="342900" lvl="0" indent="-342900" algn="just">
              <a:buClr>
                <a:srgbClr val="FF0000"/>
              </a:buClr>
              <a:buSzPts val="1400"/>
              <a:buFont typeface="Symbol"/>
              <a:buChar char=""/>
            </a:pPr>
            <a:r>
              <a:rPr lang="it-IT" sz="1200" dirty="0">
                <a:latin typeface="Agency FB" panose="020B0503020202020204" pitchFamily="34" charset="0"/>
                <a:ea typeface="Times New Roman"/>
              </a:rPr>
              <a:t>La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/>
              </a:rPr>
              <a:t>classe 2^A </a:t>
            </a:r>
            <a:r>
              <a:rPr lang="it-IT" sz="1200" dirty="0">
                <a:latin typeface="Agency FB" panose="020B0503020202020204" pitchFamily="34" charset="0"/>
                <a:ea typeface="Times New Roman"/>
              </a:rPr>
              <a:t>plesso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/>
              </a:rPr>
              <a:t>SORRENTI </a:t>
            </a:r>
            <a:r>
              <a:rPr lang="it-IT" sz="1200" dirty="0">
                <a:latin typeface="Agency FB" panose="020B0503020202020204" pitchFamily="34" charset="0"/>
                <a:ea typeface="Times New Roman"/>
              </a:rPr>
              <a:t>in</a:t>
            </a:r>
            <a:r>
              <a:rPr lang="it-IT" sz="1200" b="1" dirty="0">
                <a:solidFill>
                  <a:srgbClr val="000000"/>
                </a:solidFill>
                <a:latin typeface="Agency FB" panose="020B0503020202020204" pitchFamily="34" charset="0"/>
              </a:rPr>
              <a:t> MATEMATICA</a:t>
            </a:r>
            <a:r>
              <a:rPr lang="it-IT" sz="1200" dirty="0">
                <a:latin typeface="Agency FB" panose="020B0503020202020204" pitchFamily="34" charset="0"/>
                <a:ea typeface="Times New Roman"/>
              </a:rPr>
              <a:t> presenta un livello di </a:t>
            </a:r>
            <a:r>
              <a:rPr lang="it-IT" sz="1200" dirty="0" err="1">
                <a:latin typeface="Agency FB" panose="020B0503020202020204" pitchFamily="34" charset="0"/>
                <a:ea typeface="Times New Roman"/>
              </a:rPr>
              <a:t>abilita’</a:t>
            </a:r>
            <a:r>
              <a:rPr lang="it-IT" sz="1200" b="1" dirty="0">
                <a:solidFill>
                  <a:srgbClr val="92D050"/>
                </a:solidFill>
                <a:latin typeface="Agency FB"/>
              </a:rPr>
              <a:t> </a:t>
            </a:r>
            <a:r>
              <a:rPr lang="it-IT" sz="1200" b="1" dirty="0" err="1">
                <a:solidFill>
                  <a:srgbClr val="92D050"/>
                </a:solidFill>
                <a:latin typeface="Agency FB"/>
              </a:rPr>
              <a:t>SUPERIORE</a:t>
            </a:r>
            <a:r>
              <a:rPr lang="it-IT" sz="1200" dirty="0" err="1">
                <a:latin typeface="Agency FB" panose="020B0503020202020204" pitchFamily="34" charset="0"/>
                <a:ea typeface="Times New Roman"/>
              </a:rPr>
              <a:t>del</a:t>
            </a:r>
            <a:r>
              <a:rPr lang="it-IT" sz="1200" dirty="0">
                <a:latin typeface="Agency FB" panose="020B0503020202020204" pitchFamily="34" charset="0"/>
                <a:ea typeface="Times New Roman"/>
              </a:rPr>
              <a:t> punteggio percentuale di quello della regione, del Sud e isole </a:t>
            </a:r>
            <a:r>
              <a:rPr lang="it-IT" sz="1200" b="1" dirty="0">
                <a:solidFill>
                  <a:srgbClr val="00B0F0"/>
                </a:solidFill>
                <a:latin typeface="Agency FB" panose="020B0503020202020204" pitchFamily="34" charset="0"/>
                <a:ea typeface="Times New Roman"/>
              </a:rPr>
              <a:t>  IN LINEA </a:t>
            </a:r>
            <a:r>
              <a:rPr lang="it-IT" sz="1200" dirty="0">
                <a:latin typeface="Agency FB" panose="020B0503020202020204" pitchFamily="34" charset="0"/>
                <a:ea typeface="Times New Roman"/>
              </a:rPr>
              <a:t>con la nazione (54,6)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/>
              </a:rPr>
              <a:t>INFERIORE</a:t>
            </a:r>
            <a:r>
              <a:rPr lang="it-IT" sz="1200" dirty="0">
                <a:solidFill>
                  <a:schemeClr val="tx1"/>
                </a:solidFill>
                <a:latin typeface="Agency FB" panose="020B0503020202020204" pitchFamily="34" charset="0"/>
                <a:ea typeface="Times New Roman"/>
              </a:rPr>
              <a:t> della media nazionale</a:t>
            </a:r>
            <a:r>
              <a:rPr lang="it-IT" sz="1200" b="1" dirty="0">
                <a:solidFill>
                  <a:schemeClr val="tx1"/>
                </a:solidFill>
                <a:latin typeface="Agency FB" panose="020B0503020202020204" pitchFamily="34" charset="0"/>
                <a:ea typeface="Times New Roman"/>
              </a:rPr>
              <a:t>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/>
              </a:rPr>
              <a:t>(181,3)</a:t>
            </a:r>
          </a:p>
          <a:p>
            <a:pPr lvl="0" algn="just">
              <a:buClr>
                <a:srgbClr val="FF0000"/>
              </a:buClr>
              <a:buSzPts val="1400"/>
            </a:pPr>
            <a:endParaRPr lang="it-IT" sz="1200" b="1" dirty="0">
              <a:solidFill>
                <a:srgbClr val="00B050"/>
              </a:solidFill>
              <a:latin typeface="Agency FB" panose="020B0503020202020204" pitchFamily="34" charset="0"/>
              <a:ea typeface="Times New Roman"/>
            </a:endParaRPr>
          </a:p>
          <a:p>
            <a:pPr marL="342900" lvl="0" indent="-342900" algn="just">
              <a:buClr>
                <a:srgbClr val="FF0000"/>
              </a:buClr>
              <a:buSzPts val="1400"/>
              <a:buFont typeface="Symbol"/>
              <a:buChar char=""/>
            </a:pPr>
            <a:r>
              <a:rPr lang="it-IT" sz="1200" dirty="0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La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/>
              </a:rPr>
              <a:t>classe 2^A-2B  </a:t>
            </a:r>
            <a:r>
              <a:rPr lang="it-IT" sz="1200" dirty="0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plesso </a:t>
            </a:r>
            <a:r>
              <a:rPr lang="it-IT" sz="1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/>
              </a:rPr>
              <a:t>SOLE </a:t>
            </a:r>
            <a:r>
              <a:rPr lang="it-IT" sz="1200" dirty="0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in</a:t>
            </a:r>
            <a:r>
              <a:rPr lang="it-IT" sz="1200" b="1" dirty="0">
                <a:solidFill>
                  <a:srgbClr val="000000"/>
                </a:solidFill>
                <a:latin typeface="Agency FB" panose="020B0503020202020204" pitchFamily="34" charset="0"/>
              </a:rPr>
              <a:t> MATEMATICA</a:t>
            </a:r>
            <a:r>
              <a:rPr lang="it-IT" sz="1200" dirty="0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 presenta un livello di </a:t>
            </a:r>
            <a:r>
              <a:rPr lang="it-IT" sz="1200" dirty="0" err="1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abilita’</a:t>
            </a:r>
            <a:r>
              <a:rPr lang="it-IT" sz="1200" b="1" dirty="0">
                <a:solidFill>
                  <a:srgbClr val="92D050"/>
                </a:solidFill>
                <a:latin typeface="Agency FB"/>
              </a:rPr>
              <a:t> SUPERIORE</a:t>
            </a:r>
            <a:r>
              <a:rPr lang="it-IT" sz="1200" dirty="0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 del punteggio percentuale di quello della regione, del Sud e isole ,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della nazione </a:t>
            </a:r>
            <a:r>
              <a:rPr lang="it-IT" sz="1200" dirty="0">
                <a:solidFill>
                  <a:prstClr val="black"/>
                </a:solidFill>
                <a:latin typeface="Agency FB" panose="020B0503020202020204" pitchFamily="34" charset="0"/>
                <a:ea typeface="Times New Roman"/>
              </a:rPr>
              <a:t>e  della media nazionale</a:t>
            </a:r>
            <a:r>
              <a:rPr lang="it-IT" sz="1200" b="1" dirty="0">
                <a:solidFill>
                  <a:srgbClr val="00B050"/>
                </a:solidFill>
                <a:latin typeface="Agency FB" panose="020B0503020202020204" pitchFamily="34" charset="0"/>
                <a:ea typeface="Times New Roman"/>
              </a:rPr>
              <a:t>(222,8)/(210,1).</a:t>
            </a:r>
            <a:endParaRPr lang="it-IT" sz="1200" dirty="0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614729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372" y="3518187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47" y="3789040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2176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itolo 1"/>
          <p:cNvSpPr txBox="1">
            <a:spLocks/>
          </p:cNvSpPr>
          <p:nvPr/>
        </p:nvSpPr>
        <p:spPr>
          <a:xfrm>
            <a:off x="467544" y="413048"/>
            <a:ext cx="6480720" cy="72008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PUNTEGGI GENERALI –MATEMATICA-CLASSI SECONDE</a:t>
            </a:r>
          </a:p>
        </p:txBody>
      </p:sp>
      <p:pic>
        <p:nvPicPr>
          <p:cNvPr id="31" name="Picture 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47" y="3166244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47" y="2880634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244" y="3241943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595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495800" y="6019800"/>
            <a:ext cx="4572000" cy="4748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800" b="1" kern="0" dirty="0">
                <a:solidFill>
                  <a:srgbClr val="FF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REFERENTE VALUTAZIONE</a:t>
            </a:r>
          </a:p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900" b="1" kern="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LOREDANA CAVALLI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6048672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96" y="1844824"/>
            <a:ext cx="8883650" cy="345638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381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14656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/>
        </p:nvSpPr>
        <p:spPr>
          <a:xfrm rot="10800000" flipV="1">
            <a:off x="107504" y="3778028"/>
            <a:ext cx="9001000" cy="2520280"/>
          </a:xfrm>
          <a:prstGeom prst="rect">
            <a:avLst/>
          </a:prstGeom>
          <a:solidFill>
            <a:srgbClr val="797B7E">
              <a:lumMod val="20000"/>
              <a:lumOff val="80000"/>
            </a:srgbClr>
          </a:solidFill>
          <a:ln w="9525">
            <a:solidFill>
              <a:srgbClr val="FF0000"/>
            </a:solidFill>
          </a:ln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Il risultato complessivo della prova di </a:t>
            </a:r>
            <a:r>
              <a:rPr lang="it-IT" sz="1200" b="1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ITALIANO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raggiunto nelle classi quinte dell’I.C Crosia-Mirto risulta </a:t>
            </a:r>
            <a:r>
              <a:rPr lang="it-IT" sz="1200" b="1" kern="1200" dirty="0">
                <a:solidFill>
                  <a:srgbClr val="92D050"/>
                </a:solidFill>
                <a:effectLst/>
                <a:latin typeface="Agency FB"/>
                <a:ea typeface="+mn-ea"/>
                <a:cs typeface="+mn-cs"/>
              </a:rPr>
              <a:t>SUPERIORE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, equivalente al (</a:t>
            </a:r>
            <a:r>
              <a:rPr lang="it-IT" sz="1200" b="1" dirty="0">
                <a:solidFill>
                  <a:srgbClr val="000000"/>
                </a:solidFill>
                <a:latin typeface="Agency FB"/>
              </a:rPr>
              <a:t>66</a:t>
            </a:r>
            <a:r>
              <a:rPr lang="it-IT" sz="1200" b="1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,9%)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di risposte corrette, rispetto alla media della regione  Calabria(61,9%), del Sud e isole (59,7%) ,del punteggio  nazionale Italia(62,9%).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 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45720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</a:rPr>
              <a:t>classe 5A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</a:rPr>
              <a:t>Via Dell’ARTE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in ITALIANO 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</a:rPr>
              <a:t>abilita’</a:t>
            </a:r>
            <a:r>
              <a:rPr lang="it-IT" sz="1200" b="1" dirty="0">
                <a:solidFill>
                  <a:srgbClr val="00B0F0"/>
                </a:solidFill>
                <a:latin typeface="Agency FB" panose="020B0503020202020204" pitchFamily="34" charset="0"/>
                <a:ea typeface="Times New Roman"/>
              </a:rPr>
              <a:t> IN LINEA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 del punteggio percentuale di quello della regione,</a:t>
            </a:r>
            <a:r>
              <a:rPr lang="it-IT" sz="1200" b="1" dirty="0">
                <a:solidFill>
                  <a:srgbClr val="92D050"/>
                </a:solidFill>
                <a:latin typeface="Agency FB"/>
              </a:rPr>
              <a:t> SUPERIORE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 del Sud e isole </a:t>
            </a:r>
            <a:r>
              <a:rPr lang="it-IT" sz="1200" b="1" dirty="0">
                <a:solidFill>
                  <a:srgbClr val="00B0F0"/>
                </a:solidFill>
                <a:latin typeface="Agency FB" panose="020B0503020202020204" pitchFamily="34" charset="0"/>
                <a:ea typeface="Times New Roman"/>
              </a:rPr>
              <a:t>IN LINEA </a:t>
            </a:r>
            <a:r>
              <a:rPr lang="it-IT" sz="1200" dirty="0">
                <a:latin typeface="Agency FB" panose="020B0503020202020204" pitchFamily="34" charset="0"/>
                <a:ea typeface="Times New Roman"/>
              </a:rPr>
              <a:t>con 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punteggio percentuale del</a:t>
            </a:r>
            <a:r>
              <a:rPr lang="it-IT" sz="1200" dirty="0">
                <a:latin typeface="Agency FB" panose="020B0503020202020204" pitchFamily="34" charset="0"/>
                <a:ea typeface="Times New Roman"/>
              </a:rPr>
              <a:t>la nazione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e</a:t>
            </a:r>
            <a:r>
              <a:rPr lang="it-IT" sz="1200" dirty="0">
                <a:solidFill>
                  <a:srgbClr val="FF0000"/>
                </a:solidFill>
                <a:latin typeface="Agency FB"/>
                <a:ea typeface="Times New Roman"/>
              </a:rPr>
              <a:t> </a:t>
            </a:r>
            <a:r>
              <a:rPr lang="it-IT" sz="1200" b="1" dirty="0">
                <a:solidFill>
                  <a:srgbClr val="FF0000"/>
                </a:solidFill>
                <a:latin typeface="Agency FB"/>
                <a:ea typeface="Times New Roman"/>
              </a:rPr>
              <a:t>INFERIORE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  della media nazionale (190,4).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45720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</a:rPr>
              <a:t>classe 5B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</a:rPr>
              <a:t>Via Dell’ARTE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in ITALIANO 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</a:rPr>
              <a:t>abilita’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 </a:t>
            </a:r>
            <a:r>
              <a:rPr lang="it-IT" sz="1200" b="1" kern="1200" dirty="0">
                <a:solidFill>
                  <a:srgbClr val="92D050"/>
                </a:solidFill>
                <a:effectLst/>
                <a:latin typeface="Agency FB"/>
              </a:rPr>
              <a:t>SUPERIORE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 del punteggio percentuale di quello della regione, del Sud e isole</a:t>
            </a:r>
            <a:r>
              <a:rPr lang="it-IT" sz="1200" b="1" dirty="0">
                <a:solidFill>
                  <a:srgbClr val="00B0F0"/>
                </a:solidFill>
                <a:latin typeface="Agency FB" panose="020B0503020202020204" pitchFamily="34" charset="0"/>
                <a:ea typeface="Times New Roman"/>
              </a:rPr>
              <a:t> 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,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della nazione 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 della media nazionale (215,8)</a:t>
            </a:r>
            <a:r>
              <a:rPr lang="it-IT" sz="1200" dirty="0">
                <a:effectLst/>
                <a:latin typeface="Agency FB"/>
                <a:ea typeface="Times New Roman"/>
              </a:rPr>
              <a:t> </a:t>
            </a:r>
          </a:p>
          <a:p>
            <a:pPr marL="342900" lvl="0" indent="-342900" algn="just">
              <a:buClr>
                <a:srgbClr val="FF0000"/>
              </a:buClr>
              <a:buSzPts val="1400"/>
              <a:buFont typeface="Symbol"/>
              <a:buChar char=""/>
              <a:tabLst>
                <a:tab pos="457200" algn="l"/>
              </a:tabLst>
            </a:pPr>
            <a:r>
              <a:rPr lang="it-IT" sz="1200" dirty="0">
                <a:solidFill>
                  <a:srgbClr val="000000"/>
                </a:solidFill>
                <a:latin typeface="Agency FB"/>
              </a:rPr>
              <a:t>La </a:t>
            </a:r>
            <a:r>
              <a:rPr lang="it-IT" sz="1200" b="1" dirty="0">
                <a:solidFill>
                  <a:srgbClr val="FF0000"/>
                </a:solidFill>
                <a:latin typeface="Agency FB"/>
              </a:rPr>
              <a:t>classe 5C 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plesso </a:t>
            </a:r>
            <a:r>
              <a:rPr lang="it-IT" sz="1200" b="1" dirty="0">
                <a:solidFill>
                  <a:srgbClr val="FF0000"/>
                </a:solidFill>
                <a:latin typeface="Agency FB"/>
              </a:rPr>
              <a:t>Via Dell’ARTE 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in ITALIANO presenta un livello di </a:t>
            </a:r>
            <a:r>
              <a:rPr lang="it-IT" sz="1200" dirty="0" err="1">
                <a:solidFill>
                  <a:srgbClr val="000000"/>
                </a:solidFill>
                <a:latin typeface="Agency FB"/>
              </a:rPr>
              <a:t>abilita’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 </a:t>
            </a:r>
            <a:r>
              <a:rPr lang="it-IT" sz="1200" b="1" dirty="0">
                <a:solidFill>
                  <a:srgbClr val="92D050"/>
                </a:solidFill>
                <a:latin typeface="Agency FB"/>
              </a:rPr>
              <a:t>SUPERIORE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 del punteggio percentuale di quello della regione, del Sud e isole,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della nazione 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e  della media nazionale (203,5)</a:t>
            </a:r>
            <a:r>
              <a:rPr lang="it-IT" sz="1200" dirty="0">
                <a:solidFill>
                  <a:prstClr val="black"/>
                </a:solidFill>
                <a:latin typeface="Agency FB"/>
                <a:ea typeface="Times New Roman"/>
              </a:rPr>
              <a:t> </a:t>
            </a:r>
            <a:endParaRPr lang="it-IT" sz="1200" dirty="0">
              <a:effectLst/>
              <a:latin typeface="Agency FB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45720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</a:rPr>
              <a:t>classe 5A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</a:rPr>
              <a:t>SORRENTI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 in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ITALIANO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abilita’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 </a:t>
            </a:r>
            <a:r>
              <a:rPr lang="it-IT" sz="1200" b="1" dirty="0">
                <a:solidFill>
                  <a:srgbClr val="92D050"/>
                </a:solidFill>
                <a:latin typeface="Agency FB"/>
              </a:rPr>
              <a:t>SUPERIORE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del punteggio percentuale di quello della regione, del Sud e isole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,della nazione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 e  della media nazionale (</a:t>
            </a:r>
            <a:r>
              <a:rPr lang="it-IT" sz="1200" dirty="0">
                <a:solidFill>
                  <a:srgbClr val="000000"/>
                </a:solidFill>
                <a:latin typeface="Agency FB"/>
                <a:ea typeface="Times New Roman"/>
              </a:rPr>
              <a:t>205,5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).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45720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</a:rPr>
              <a:t>classe 5A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</a:rPr>
              <a:t>SOLE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in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</a:rPr>
              <a:t>ITALIANO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abilita’</a:t>
            </a:r>
            <a:r>
              <a:rPr lang="it-IT" sz="1200" b="1" dirty="0">
                <a:solidFill>
                  <a:srgbClr val="FF0000"/>
                </a:solidFill>
                <a:latin typeface="Agency FB"/>
                <a:ea typeface="Times New Roman"/>
              </a:rPr>
              <a:t> </a:t>
            </a:r>
            <a:r>
              <a:rPr lang="it-IT" sz="1200" b="1" dirty="0">
                <a:solidFill>
                  <a:srgbClr val="00B0F0"/>
                </a:solidFill>
                <a:latin typeface="Agency FB" panose="020B0503020202020204" pitchFamily="34" charset="0"/>
                <a:ea typeface="Times New Roman"/>
              </a:rPr>
              <a:t>IN LINEA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del punteggio percentuale di quello della regione, del Sud e isole,</a:t>
            </a:r>
            <a:r>
              <a:rPr lang="it-IT" sz="1200" b="1" dirty="0">
                <a:solidFill>
                  <a:srgbClr val="FF0000"/>
                </a:solidFill>
                <a:latin typeface="Agency FB"/>
                <a:ea typeface="Times New Roman"/>
              </a:rPr>
              <a:t> INFERIORE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 del punteggio percentuale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 e  della media nazionale (184,5).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>
                <a:solidFill>
                  <a:srgbClr val="FF0000"/>
                </a:solidFill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it-IT" sz="1100" dirty="0">
              <a:effectLst/>
              <a:latin typeface="Calibri"/>
              <a:ea typeface="Calibri"/>
              <a:cs typeface="Times New Roman"/>
            </a:endParaRPr>
          </a:p>
          <a:p>
            <a:pPr marL="457200" algn="just">
              <a:spcAft>
                <a:spcPts val="0"/>
              </a:spcAft>
            </a:pPr>
            <a:r>
              <a:rPr lang="it-IT" sz="1400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 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>
                <a:solidFill>
                  <a:srgbClr val="FF0000"/>
                </a:solidFill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it-IT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119" y="3276620"/>
            <a:ext cx="5969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36" y="1280965"/>
            <a:ext cx="9036050" cy="249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50916"/>
            <a:ext cx="566737" cy="186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7911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20888"/>
            <a:ext cx="596900" cy="230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037" y="3307735"/>
            <a:ext cx="596900" cy="23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200" y="2633443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118" y="2849547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037" y="3063260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579" y="3307735"/>
            <a:ext cx="596900" cy="205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329" y="2879113"/>
            <a:ext cx="566737" cy="185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itolo 1"/>
          <p:cNvSpPr txBox="1">
            <a:spLocks/>
          </p:cNvSpPr>
          <p:nvPr/>
        </p:nvSpPr>
        <p:spPr>
          <a:xfrm>
            <a:off x="467544" y="413048"/>
            <a:ext cx="6480720" cy="72008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PUNTEGGI GENERALI –ITALIANO-CLASSI QUINTE</a:t>
            </a:r>
          </a:p>
        </p:txBody>
      </p:sp>
    </p:spTree>
    <p:extLst>
      <p:ext uri="{BB962C8B-B14F-4D97-AF65-F5344CB8AC3E}">
        <p14:creationId xmlns:p14="http://schemas.microsoft.com/office/powerpoint/2010/main" val="3859743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495800" y="6019800"/>
            <a:ext cx="4572000" cy="4748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800" b="1" kern="0" dirty="0">
                <a:solidFill>
                  <a:srgbClr val="FF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REFERENTE VALUTAZIONE</a:t>
            </a:r>
          </a:p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900" b="1" kern="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LOREDANA CAVALLI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971600" y="764704"/>
            <a:ext cx="5616624" cy="65293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>
                <a:solidFill>
                  <a:schemeClr val="tx1"/>
                </a:solidFill>
                <a:latin typeface="Agency FB" panose="020B0503020202020204" pitchFamily="34" charset="0"/>
              </a:rPr>
              <a:t>DISTRIBUZIONE DI CATEGORIA ALUNNI –ITALIANO-QUINTE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780928"/>
            <a:ext cx="8959850" cy="280682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381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73548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 rot="10800000" flipV="1">
            <a:off x="73675" y="4140325"/>
            <a:ext cx="9036496" cy="2418854"/>
          </a:xfrm>
          <a:prstGeom prst="rect">
            <a:avLst/>
          </a:prstGeom>
          <a:solidFill>
            <a:srgbClr val="797B7E">
              <a:lumMod val="20000"/>
              <a:lumOff val="80000"/>
            </a:srgbClr>
          </a:solidFill>
          <a:ln w="9525">
            <a:solidFill>
              <a:srgbClr val="FF0000"/>
            </a:solidFill>
          </a:ln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Il risultato complessivo della prova di </a:t>
            </a:r>
            <a:r>
              <a:rPr lang="it-IT" sz="1200" b="1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MATEMATICA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raggiunto nelle classi quinte dell’I.C Crosia-Mirto risulta </a:t>
            </a:r>
            <a:r>
              <a:rPr lang="it-IT" sz="1200" b="1" kern="1200" dirty="0">
                <a:solidFill>
                  <a:srgbClr val="00B050"/>
                </a:solidFill>
                <a:effectLst/>
                <a:latin typeface="Agency FB"/>
                <a:ea typeface="+mn-ea"/>
                <a:cs typeface="+mn-cs"/>
              </a:rPr>
              <a:t>SUPERIORE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, equivalente al (</a:t>
            </a:r>
            <a:r>
              <a:rPr lang="it-IT" sz="1200" b="1" dirty="0">
                <a:solidFill>
                  <a:srgbClr val="000000"/>
                </a:solidFill>
                <a:latin typeface="Agency FB"/>
              </a:rPr>
              <a:t>61</a:t>
            </a:r>
            <a:r>
              <a:rPr lang="it-IT" sz="1200" b="1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,7%)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di risposte corrette, rispetto alla media della regione  Calabria(51,4%), del Sud e isole (49,6%) e del punteggio  nazionale Italia(54,5%).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 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49911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classe 5A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Via Dell’ARTE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 MATEMATICA 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abilita’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b="1" kern="1200" dirty="0">
                <a:solidFill>
                  <a:srgbClr val="00B050"/>
                </a:solidFill>
                <a:effectLst/>
                <a:latin typeface="Agency FB"/>
                <a:ea typeface="+mn-ea"/>
                <a:cs typeface="+mn-cs"/>
              </a:rPr>
              <a:t>SUPERIORE</a:t>
            </a:r>
            <a:r>
              <a:rPr lang="it-IT" sz="1200" b="1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del punteggio percentuale di quello della regione, del Sud e isole,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e  della media nazionale (211,7)</a:t>
            </a: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49911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classe 5B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+mn-ea"/>
                <a:cs typeface="+mn-cs"/>
              </a:rPr>
              <a:t>Via Dell’ARTE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in MATEMATICA 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abilita’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b="1" kern="1200" dirty="0">
                <a:solidFill>
                  <a:srgbClr val="00B050"/>
                </a:solidFill>
                <a:effectLst/>
                <a:latin typeface="Agency FB"/>
                <a:ea typeface="+mn-ea"/>
                <a:cs typeface="+mn-cs"/>
              </a:rPr>
              <a:t>SUPERIORE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del punteggio percentuale di quello della regione, del Sud e isole 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,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della nazione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 e 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della media nazionale (212,7)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49911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classe 5C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plesso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cs typeface="+mn-cs"/>
              </a:rPr>
              <a:t>Via Dell’ARTE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in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MATEMATICA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abilita</a:t>
            </a:r>
            <a:r>
              <a:rPr lang="it-IT" sz="1200" kern="1200" dirty="0" err="1">
                <a:solidFill>
                  <a:srgbClr val="00B050"/>
                </a:solidFill>
                <a:effectLst/>
                <a:latin typeface="Agency FB"/>
                <a:ea typeface="Times New Roman"/>
                <a:cs typeface="+mn-cs"/>
              </a:rPr>
              <a:t>’</a:t>
            </a:r>
            <a:r>
              <a:rPr lang="it-IT" sz="1200" kern="1200" dirty="0">
                <a:solidFill>
                  <a:srgbClr val="00B050"/>
                </a:solidFill>
                <a:effectLst/>
                <a:latin typeface="Agency FB"/>
                <a:ea typeface="Times New Roman"/>
                <a:cs typeface="+mn-cs"/>
              </a:rPr>
              <a:t>  </a:t>
            </a:r>
            <a:r>
              <a:rPr lang="it-IT" sz="1200" b="1" kern="1200" dirty="0">
                <a:solidFill>
                  <a:srgbClr val="00B050"/>
                </a:solidFill>
                <a:effectLst/>
                <a:latin typeface="Agency FB"/>
                <a:ea typeface="Times New Roman"/>
                <a:cs typeface="+mn-cs"/>
              </a:rPr>
              <a:t>SUPERIORE</a:t>
            </a:r>
            <a:r>
              <a:rPr lang="it-IT" sz="1200" kern="1200" dirty="0">
                <a:solidFill>
                  <a:srgbClr val="00B050"/>
                </a:solidFill>
                <a:effectLst/>
                <a:latin typeface="Agency FB"/>
                <a:ea typeface="Times New Roman"/>
                <a:cs typeface="+mn-cs"/>
              </a:rPr>
              <a:t>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del punteggio percentuale di quello della regione, del Sud e isole,</a:t>
            </a:r>
            <a:r>
              <a:rPr lang="it-IT" sz="1200" dirty="0">
                <a:solidFill>
                  <a:srgbClr val="000000"/>
                </a:solidFill>
                <a:latin typeface="Agency FB"/>
              </a:rPr>
              <a:t> 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della nazione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e  della media nazionale (207,5).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49911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classe 5A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SORRENTI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in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MATEMATICA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abilita’</a:t>
            </a:r>
            <a:r>
              <a:rPr lang="it-IT" sz="1200" dirty="0">
                <a:solidFill>
                  <a:srgbClr val="00B050"/>
                </a:solidFill>
                <a:latin typeface="Agency FB"/>
                <a:ea typeface="Times New Roman"/>
              </a:rPr>
              <a:t> </a:t>
            </a:r>
            <a:r>
              <a:rPr lang="it-IT" sz="1200" b="1" dirty="0">
                <a:solidFill>
                  <a:srgbClr val="00B0F0"/>
                </a:solidFill>
                <a:latin typeface="Agency FB"/>
                <a:ea typeface="Times New Roman"/>
              </a:rPr>
              <a:t>IN LINEA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del punteggio percentuale di quello della regione, del Sud e isole , 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INFERIORE</a:t>
            </a:r>
            <a:r>
              <a:rPr lang="it-IT" sz="1200" dirty="0">
                <a:solidFill>
                  <a:srgbClr val="000000"/>
                </a:solidFill>
                <a:latin typeface="Agency FB"/>
                <a:ea typeface="Times New Roman"/>
              </a:rPr>
              <a:t> del punteggio percentuale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 e</a:t>
            </a:r>
            <a:r>
              <a:rPr lang="it-IT" sz="1200" dirty="0">
                <a:solidFill>
                  <a:srgbClr val="000000"/>
                </a:solidFill>
                <a:latin typeface="Agency FB"/>
                <a:ea typeface="Times New Roman"/>
              </a:rPr>
              <a:t> della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media nazionale (</a:t>
            </a:r>
            <a:r>
              <a:rPr lang="it-IT" sz="1200" dirty="0">
                <a:solidFill>
                  <a:srgbClr val="000000"/>
                </a:solidFill>
                <a:latin typeface="Agency FB"/>
                <a:ea typeface="Times New Roman"/>
              </a:rPr>
              <a:t>178,4)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.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SzPts val="1400"/>
              <a:buFont typeface="Symbol"/>
              <a:buChar char=""/>
              <a:tabLst>
                <a:tab pos="499110" algn="l"/>
              </a:tabLst>
            </a:pP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La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classe 5B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plesso </a:t>
            </a:r>
            <a:r>
              <a:rPr lang="it-IT" sz="1200" b="1" kern="1200" dirty="0">
                <a:solidFill>
                  <a:srgbClr val="FF0000"/>
                </a:solidFill>
                <a:effectLst/>
                <a:latin typeface="Agency FB"/>
                <a:ea typeface="Times New Roman"/>
                <a:cs typeface="+mn-cs"/>
              </a:rPr>
              <a:t>SOLE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in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+mn-ea"/>
                <a:cs typeface="+mn-cs"/>
              </a:rPr>
              <a:t>MATEMATICA 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presenta un livello di </a:t>
            </a:r>
            <a:r>
              <a:rPr lang="it-IT" sz="1200" kern="1200" dirty="0" err="1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abilita’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</a:t>
            </a:r>
            <a:r>
              <a:rPr lang="it-IT" sz="1200" b="1" kern="1200" dirty="0">
                <a:solidFill>
                  <a:srgbClr val="00B050"/>
                </a:solidFill>
                <a:effectLst/>
                <a:latin typeface="Agency FB"/>
                <a:ea typeface="Times New Roman"/>
                <a:cs typeface="+mn-cs"/>
              </a:rPr>
              <a:t>SUPERIORE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del punteggio percentuale di quello della regione, del Sud e isole,</a:t>
            </a:r>
            <a:r>
              <a:rPr lang="it-IT" sz="1200" dirty="0">
                <a:solidFill>
                  <a:srgbClr val="000000"/>
                </a:solidFill>
                <a:latin typeface="Agency FB" panose="020B0503020202020204" pitchFamily="34" charset="0"/>
              </a:rPr>
              <a:t> della nazione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e </a:t>
            </a:r>
            <a:r>
              <a:rPr lang="it-IT" sz="1200" b="1" dirty="0">
                <a:solidFill>
                  <a:srgbClr val="FF0000"/>
                </a:solidFill>
                <a:latin typeface="Agency FB"/>
                <a:ea typeface="Times New Roman"/>
              </a:rPr>
              <a:t>INFERIORE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 della media nazionale (</a:t>
            </a:r>
            <a:r>
              <a:rPr lang="it-IT" sz="1200" dirty="0">
                <a:solidFill>
                  <a:srgbClr val="000000"/>
                </a:solidFill>
                <a:latin typeface="Agency FB"/>
                <a:ea typeface="Times New Roman"/>
              </a:rPr>
              <a:t>195,6</a:t>
            </a:r>
            <a:r>
              <a:rPr lang="it-IT" sz="1200" kern="1200" dirty="0">
                <a:solidFill>
                  <a:srgbClr val="000000"/>
                </a:solidFill>
                <a:effectLst/>
                <a:latin typeface="Agency FB"/>
                <a:ea typeface="Times New Roman"/>
                <a:cs typeface="+mn-cs"/>
              </a:rPr>
              <a:t>).</a:t>
            </a:r>
            <a:r>
              <a:rPr lang="it-IT" sz="1200" dirty="0">
                <a:effectLst/>
                <a:latin typeface="Agency FB"/>
                <a:ea typeface="Times New Roman"/>
              </a:rPr>
              <a:t> </a:t>
            </a:r>
            <a:r>
              <a:rPr lang="it-IT" sz="1400" dirty="0">
                <a:solidFill>
                  <a:srgbClr val="FF0000"/>
                </a:solidFill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it-IT" sz="1100" dirty="0">
              <a:effectLst/>
              <a:latin typeface="Calibri"/>
              <a:ea typeface="Calibri"/>
              <a:cs typeface="Times New Roman"/>
            </a:endParaRPr>
          </a:p>
          <a:p>
            <a:pPr marL="457200" algn="just">
              <a:spcAft>
                <a:spcPts val="0"/>
              </a:spcAft>
            </a:pPr>
            <a:r>
              <a:rPr lang="it-IT" sz="1400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 </a:t>
            </a:r>
            <a:endParaRPr lang="it-IT" sz="1200" dirty="0">
              <a:effectLst/>
              <a:latin typeface="Times New Roman"/>
              <a:ea typeface="Times New Roman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>
                <a:solidFill>
                  <a:srgbClr val="FF0000"/>
                </a:solidFill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it-IT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567" y="284663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259" y="-24447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56013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6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538" y="284663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7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560140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50" name="Pictur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6074"/>
            <a:ext cx="9036496" cy="3001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9659" y="-9207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79401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17868"/>
            <a:ext cx="566737" cy="248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051926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692" y="2546761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944" y="2791236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860" y="3018178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542" y="3342751"/>
            <a:ext cx="592137" cy="222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79" y="3565275"/>
            <a:ext cx="596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itolo 1"/>
          <p:cNvSpPr txBox="1">
            <a:spLocks/>
          </p:cNvSpPr>
          <p:nvPr/>
        </p:nvSpPr>
        <p:spPr>
          <a:xfrm>
            <a:off x="467544" y="413048"/>
            <a:ext cx="6480720" cy="72008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PUNTEGGI GENERALI –MATEMATICA -CLASSI QUINTE</a:t>
            </a:r>
          </a:p>
        </p:txBody>
      </p:sp>
      <p:pic>
        <p:nvPicPr>
          <p:cNvPr id="34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915" y="3296198"/>
            <a:ext cx="592137" cy="222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3577138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4863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3641</TotalTime>
  <Words>354</Words>
  <Application>Microsoft Office PowerPoint</Application>
  <PresentationFormat>Presentazione su schermo (4:3)</PresentationFormat>
  <Paragraphs>74</Paragraphs>
  <Slides>13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Universo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LOREDANA</dc:creator>
  <dc:description/>
  <cp:lastModifiedBy>Eugenio Forciniti</cp:lastModifiedBy>
  <cp:revision>398</cp:revision>
  <dcterms:created xsi:type="dcterms:W3CDTF">2018-09-09T20:28:48Z</dcterms:created>
  <dcterms:modified xsi:type="dcterms:W3CDTF">2023-09-09T19:51:23Z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MONITORAGGIO INVALSI 2021-2022 I.C CROSIA-MIRTO</vt:lpwstr>
  </property>
  <property fmtid="{D5CDD505-2E9C-101B-9397-08002B2CF9AE}" pid="3" name="SlideDescription">
    <vt:lpwstr/>
  </property>
</Properties>
</file>