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sldIdLst>
    <p:sldId id="304" r:id="rId2"/>
    <p:sldId id="318" r:id="rId3"/>
    <p:sldId id="345" r:id="rId4"/>
    <p:sldId id="327" r:id="rId5"/>
    <p:sldId id="346" r:id="rId6"/>
    <p:sldId id="256" r:id="rId7"/>
    <p:sldId id="347" r:id="rId8"/>
    <p:sldId id="257" r:id="rId9"/>
    <p:sldId id="348" r:id="rId10"/>
    <p:sldId id="339" r:id="rId11"/>
    <p:sldId id="349" r:id="rId12"/>
    <p:sldId id="340" r:id="rId13"/>
    <p:sldId id="341" r:id="rId14"/>
    <p:sldId id="342" r:id="rId15"/>
    <p:sldId id="343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38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9900"/>
    <a:srgbClr val="FF00FF"/>
    <a:srgbClr val="00FF00"/>
    <a:srgbClr val="FFC000"/>
    <a:srgbClr val="66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 /><Relationship Id="rId1" Type="http://schemas.openxmlformats.org/officeDocument/2006/relationships/themeOverride" Target="../theme/themeOverride2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 /><Relationship Id="rId1" Type="http://schemas.openxmlformats.org/officeDocument/2006/relationships/themeOverride" Target="../theme/themeOverride3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 /><Relationship Id="rId1" Type="http://schemas.openxmlformats.org/officeDocument/2006/relationships/themeOverride" Target="../theme/themeOverride4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 /><Relationship Id="rId1" Type="http://schemas.openxmlformats.org/officeDocument/2006/relationships/themeOverride" Target="../theme/themeOverride5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 /><Relationship Id="rId1" Type="http://schemas.openxmlformats.org/officeDocument/2006/relationships/themeOverride" Target="../theme/themeOverride6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7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8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9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0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1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2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3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4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5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6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.xm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VOTI%20PER%20MONITORAGGIOquadri%20si2023febbraio.xlsx" TargetMode="External" /><Relationship Id="rId1" Type="http://schemas.openxmlformats.org/officeDocument/2006/relationships/image" Target="../media/image4.jpeg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OTI%20PER%20MONITORAGGIOquadri%20si2023febbraio.xlsx" TargetMode="External" /><Relationship Id="rId1" Type="http://schemas.openxmlformats.org/officeDocument/2006/relationships/image" Target="../media/image4.jpeg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ITALIANO –APPRENDIMENTI-2 PERIODO 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45-4C42-BA27-CFA1BD3737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45-4C42-BA27-CFA1BD3737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B45-4C42-BA27-CFA1BD3737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B45-4C42-BA27-CFA1BD3737FC}"/>
                </c:ext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5-4C42-BA27-CFA1BD3737FC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B45-4C42-BA27-CFA1BD3737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B45-4C42-BA27-CFA1BD3737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45-4C42-BA27-CFA1BD3737FC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5-4C42-BA27-CFA1BD3737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6612624"/>
        <c:axId val="236613008"/>
      </c:lineChart>
      <c:catAx>
        <c:axId val="2366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6613008"/>
        <c:crosses val="autoZero"/>
        <c:auto val="1"/>
        <c:lblAlgn val="ctr"/>
        <c:lblOffset val="100"/>
        <c:noMultiLvlLbl val="0"/>
      </c:catAx>
      <c:valAx>
        <c:axId val="236613008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366126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MATEMATICA-APPRENDIMENTI -2</a:t>
            </a:r>
            <a:r>
              <a:rPr lang="it-IT" baseline="0" dirty="0">
                <a:solidFill>
                  <a:srgbClr val="FF0000"/>
                </a:solidFill>
              </a:rPr>
              <a:t> PERIODO -QUINTE</a:t>
            </a:r>
            <a:endParaRPr lang="it-IT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431933508311462"/>
          <c:y val="3.7037037037037035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1747703412073491"/>
          <c:w val="0.65226268591426073"/>
          <c:h val="0.68969123651210262"/>
        </c:manualLayout>
      </c:layout>
      <c:lineChart>
        <c:grouping val="standard"/>
        <c:varyColors val="0"/>
        <c:ser>
          <c:idx val="0"/>
          <c:order val="0"/>
          <c:tx>
            <c:strRef>
              <c:f>Foglio1!$P$266</c:f>
              <c:strCache>
                <c:ptCount val="1"/>
                <c:pt idx="0">
                  <c:v>MATEMATICA-2 PERIODO-QUINTE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Foglio1!$Q$266:$V$266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3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1D-4498-A8CD-3D47D705692D}"/>
            </c:ext>
          </c:extLst>
        </c:ser>
        <c:ser>
          <c:idx val="1"/>
          <c:order val="1"/>
          <c:tx>
            <c:strRef>
              <c:f>Foglio1!$P$267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Foglio1!$Q$267:$V$267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1D-4498-A8CD-3D47D70569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98425880"/>
        <c:axId val="198427840"/>
      </c:lineChart>
      <c:catAx>
        <c:axId val="198425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98427840"/>
        <c:crosses val="autoZero"/>
        <c:auto val="1"/>
        <c:lblAlgn val="ctr"/>
        <c:lblOffset val="100"/>
        <c:noMultiLvlLbl val="0"/>
      </c:catAx>
      <c:valAx>
        <c:axId val="19842784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8425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 dirty="0"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solidFill>
                  <a:srgbClr val="FF0000"/>
                </a:solidFill>
              </a:rPr>
              <a:t> GENERALE APPRENDIMENTI-2 PERIODO-  PRIME</a:t>
            </a:r>
            <a:endParaRPr lang="it-IT" sz="1200" dirty="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6652914970137"/>
          <c:y val="0.17967240535611015"/>
          <c:w val="0.72506585889673925"/>
          <c:h val="0.4844037546154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3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8-449D-BF26-A25E39203201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8-449D-BF26-A25E39203201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3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8-449D-BF26-A25E39203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114808"/>
        <c:axId val="239115984"/>
        <c:axId val="0"/>
      </c:bar3DChart>
      <c:catAx>
        <c:axId val="239114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115984"/>
        <c:crosses val="autoZero"/>
        <c:auto val="1"/>
        <c:lblAlgn val="ctr"/>
        <c:lblOffset val="100"/>
        <c:noMultiLvlLbl val="0"/>
      </c:catAx>
      <c:valAx>
        <c:axId val="23911598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39114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 GENERALE 2°PERIODO- SECONDE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 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2-444B-84C6-2E309812CBD0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 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2-444B-84C6-2E309812CBD0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2-444B-84C6-2E309812CBD0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3.1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2-444B-84C6-2E309812CBD0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2B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2-444B-84C6-2E309812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115200"/>
        <c:axId val="239116376"/>
        <c:axId val="0"/>
      </c:bar3DChart>
      <c:catAx>
        <c:axId val="23911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116376"/>
        <c:crosses val="autoZero"/>
        <c:auto val="1"/>
        <c:lblAlgn val="ctr"/>
        <c:lblOffset val="100"/>
        <c:noMultiLvlLbl val="0"/>
      </c:catAx>
      <c:valAx>
        <c:axId val="23911637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39115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 GENERALE 2°PERIODO- TERZE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3A 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2-444B-84C6-2E309812CBD0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3B 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2-444B-84C6-2E309812CBD0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3A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2-444B-84C6-2E309812CBD0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3B SORR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2-444B-84C6-2E309812CBD0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3ASOLE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2-444B-84C6-2E309812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112848"/>
        <c:axId val="239113240"/>
        <c:axId val="0"/>
      </c:bar3DChart>
      <c:catAx>
        <c:axId val="239112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113240"/>
        <c:crosses val="autoZero"/>
        <c:auto val="1"/>
        <c:lblAlgn val="ctr"/>
        <c:lblOffset val="100"/>
        <c:noMultiLvlLbl val="0"/>
      </c:catAx>
      <c:valAx>
        <c:axId val="23911324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39112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 GENERALE 2°PERIODO- QUARTE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4A-ARTE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2-444B-84C6-2E309812CBD0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4B-ARTE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2-444B-84C6-2E309812CBD0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4A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2-444B-84C6-2E309812CBD0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4B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2-444B-84C6-2E309812CBD0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4A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2-444B-84C6-2E309812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8232"/>
        <c:axId val="283245504"/>
        <c:axId val="0"/>
      </c:bar3DChart>
      <c:catAx>
        <c:axId val="19842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3245504"/>
        <c:crosses val="autoZero"/>
        <c:auto val="1"/>
        <c:lblAlgn val="ctr"/>
        <c:lblOffset val="100"/>
        <c:noMultiLvlLbl val="0"/>
      </c:catAx>
      <c:valAx>
        <c:axId val="28324550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98428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solidFill>
                  <a:srgbClr val="FF0000"/>
                </a:solidFill>
              </a:rPr>
              <a:t> GENERALE -QUADRIMESTRE-QUINTE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5A-ARTE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6-4AE2-9C43-2B4E8C38B3C0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5B-ARTE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6-4AE2-9C43-2B4E8C38B3C0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5C 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6-4AE2-9C43-2B4E8C38B3C0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5A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6-4AE2-9C43-2B4E8C38B3C0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5A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66-4AE2-9C43-2B4E8C38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3242368"/>
        <c:axId val="283245896"/>
        <c:axId val="0"/>
      </c:bar3DChart>
      <c:catAx>
        <c:axId val="28324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245896"/>
        <c:crosses val="autoZero"/>
        <c:auto val="1"/>
        <c:lblAlgn val="ctr"/>
        <c:lblOffset val="100"/>
        <c:noMultiLvlLbl val="0"/>
      </c:catAx>
      <c:valAx>
        <c:axId val="283245896"/>
        <c:scaling>
          <c:orientation val="minMax"/>
        </c:scaling>
        <c:delete val="1"/>
        <c:axPos val="l"/>
        <c:majorGridlines>
          <c:spPr>
            <a:ln>
              <a:solidFill>
                <a:schemeClr val="accent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8324236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 ITALIANO 2° PERIODO-PRIME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81928144"/>
        <c:axId val="281936376"/>
        <c:axId val="0"/>
      </c:bar3DChart>
      <c:catAx>
        <c:axId val="28192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1936376"/>
        <c:crosses val="autoZero"/>
        <c:auto val="1"/>
        <c:lblAlgn val="ctr"/>
        <c:lblOffset val="100"/>
        <c:noMultiLvlLbl val="0"/>
      </c:catAx>
      <c:valAx>
        <c:axId val="281936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8192814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 MATEMATICA 2° PERIODO-PRIME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8</c:v>
                </c:pt>
                <c:pt idx="1">
                  <c:v>14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81936768"/>
        <c:axId val="281928536"/>
        <c:axId val="0"/>
      </c:bar3DChart>
      <c:catAx>
        <c:axId val="28193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1928536"/>
        <c:crosses val="autoZero"/>
        <c:auto val="1"/>
        <c:lblAlgn val="ctr"/>
        <c:lblOffset val="100"/>
        <c:noMultiLvlLbl val="0"/>
      </c:catAx>
      <c:valAx>
        <c:axId val="281928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819367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 ITALIANO 2° PERIODO-SECONDE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45791472"/>
        <c:axId val="345791080"/>
        <c:axId val="0"/>
      </c:bar3DChart>
      <c:catAx>
        <c:axId val="34579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345791080"/>
        <c:crosses val="autoZero"/>
        <c:auto val="1"/>
        <c:lblAlgn val="ctr"/>
        <c:lblOffset val="100"/>
        <c:noMultiLvlLbl val="0"/>
      </c:catAx>
      <c:valAx>
        <c:axId val="345791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4579147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 MATEMATICA 2° PERIODO-SECONDE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81937944"/>
        <c:axId val="281942648"/>
        <c:axId val="0"/>
      </c:bar3DChart>
      <c:catAx>
        <c:axId val="281937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1942648"/>
        <c:crosses val="autoZero"/>
        <c:auto val="1"/>
        <c:lblAlgn val="ctr"/>
        <c:lblOffset val="100"/>
        <c:noMultiLvlLbl val="0"/>
      </c:catAx>
      <c:valAx>
        <c:axId val="281942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8193794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MATEMATICA-APPRENDIMENTI -2 PERIODO 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4-4DF7-B529-DD3000718B59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4-4DF7-B529-DD3000718B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7900128"/>
        <c:axId val="237900512"/>
      </c:lineChart>
      <c:catAx>
        <c:axId val="2379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7900512"/>
        <c:crosses val="autoZero"/>
        <c:auto val="1"/>
        <c:lblAlgn val="ctr"/>
        <c:lblOffset val="100"/>
        <c:noMultiLvlLbl val="0"/>
      </c:catAx>
      <c:valAx>
        <c:axId val="237900512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379001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ITALIANO 2° PERIODO-TERZE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39764672"/>
        <c:axId val="239765064"/>
        <c:axId val="0"/>
      </c:bar3DChart>
      <c:catAx>
        <c:axId val="23976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9765064"/>
        <c:crosses val="autoZero"/>
        <c:auto val="1"/>
        <c:lblAlgn val="ctr"/>
        <c:lblOffset val="100"/>
        <c:noMultiLvlLbl val="0"/>
      </c:catAx>
      <c:valAx>
        <c:axId val="239765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3976467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MATEMATICA 2° PERIODO-TERZE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SORR.3B SORR.</c:v>
                </c:pt>
                <c:pt idx="3">
                  <c:v>3B SORR.</c:v>
                </c:pt>
                <c:pt idx="4">
                  <c:v>3A 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45784024"/>
        <c:axId val="345785592"/>
        <c:axId val="0"/>
      </c:bar3DChart>
      <c:catAx>
        <c:axId val="345784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345785592"/>
        <c:crosses val="autoZero"/>
        <c:auto val="1"/>
        <c:lblAlgn val="ctr"/>
        <c:lblOffset val="100"/>
        <c:noMultiLvlLbl val="0"/>
      </c:catAx>
      <c:valAx>
        <c:axId val="345785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4578402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APPRENDIMENTI ITALIANO-2°PERIODO QUARTE </a:t>
            </a:r>
            <a:endParaRPr lang="it-IT" sz="1400" dirty="0">
              <a:solidFill>
                <a:srgbClr val="FF0000"/>
              </a:solidFill>
            </a:endParaRP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1-4028-9D09-B43240A9C05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1-4028-9D09-B43240A9C05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1-4028-9D09-B43240A9C05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11-4028-9D09-B43240A9C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457512"/>
        <c:axId val="332459080"/>
        <c:axId val="0"/>
      </c:bar3DChart>
      <c:catAx>
        <c:axId val="332457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332459080"/>
        <c:crosses val="autoZero"/>
        <c:auto val="1"/>
        <c:lblAlgn val="ctr"/>
        <c:lblOffset val="100"/>
        <c:noMultiLvlLbl val="0"/>
      </c:catAx>
      <c:valAx>
        <c:axId val="332459080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32457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>
                <a:solidFill>
                  <a:srgbClr val="FF0000"/>
                </a:solidFill>
              </a:rPr>
              <a:t>APPRENDIMENTI MATEMATICA-2°PERIODO-QUARTE 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1-4028-9D09-B43240A9C05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1-4028-9D09-B43240A9C05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1-4028-9D09-B43240A9C05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11-4028-9D09-B43240A9C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5785984"/>
        <c:axId val="345789512"/>
        <c:axId val="0"/>
      </c:bar3DChart>
      <c:catAx>
        <c:axId val="34578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345789512"/>
        <c:crosses val="autoZero"/>
        <c:auto val="1"/>
        <c:lblAlgn val="ctr"/>
        <c:lblOffset val="100"/>
        <c:noMultiLvlLbl val="0"/>
      </c:catAx>
      <c:valAx>
        <c:axId val="345789512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4578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>
                <a:solidFill>
                  <a:srgbClr val="FF0000"/>
                </a:solidFill>
              </a:rPr>
              <a:t>APPRENDIMENTI</a:t>
            </a:r>
            <a:r>
              <a:rPr lang="it-IT" sz="1400" baseline="0">
                <a:solidFill>
                  <a:srgbClr val="FF0000"/>
                </a:solidFill>
              </a:rPr>
              <a:t> ITALIANO 2° PERIODO-QUINTE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8F6-B8DC-87DC4C47805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8F6-B8DC-87DC4C47805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E-48F6-B8DC-87DC4C47805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E-48F6-B8DC-87DC4C47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32464568"/>
        <c:axId val="345795000"/>
        <c:axId val="0"/>
      </c:bar3DChart>
      <c:catAx>
        <c:axId val="332464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345795000"/>
        <c:crosses val="autoZero"/>
        <c:auto val="1"/>
        <c:lblAlgn val="ctr"/>
        <c:lblOffset val="100"/>
        <c:noMultiLvlLbl val="0"/>
      </c:catAx>
      <c:valAx>
        <c:axId val="345795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324645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>
                <a:solidFill>
                  <a:srgbClr val="FF0000"/>
                </a:solidFill>
              </a:rPr>
              <a:t>APPRENDIMENTI MATEMATICA-2°PERIODO-QUINTE 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1-4028-9D09-B43240A9C05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1-4028-9D09-B43240A9C05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1-4028-9D09-B43240A9C05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11-4028-9D09-B43240A9C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935984"/>
        <c:axId val="281932848"/>
        <c:axId val="0"/>
      </c:bar3DChart>
      <c:catAx>
        <c:axId val="28193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81932848"/>
        <c:crosses val="autoZero"/>
        <c:auto val="1"/>
        <c:lblAlgn val="ctr"/>
        <c:lblOffset val="100"/>
        <c:noMultiLvlLbl val="0"/>
      </c:catAx>
      <c:valAx>
        <c:axId val="281932848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8193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ITALIANO -APPRENDIMENTI 2° PERIODO -SECONDE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2.8</c:v>
                </c:pt>
                <c:pt idx="3">
                  <c:v>3.1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A-4FB9-866D-6D6B8A680C32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A-4FB9-866D-6D6B8A680C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9114416"/>
        <c:axId val="239117552"/>
      </c:lineChart>
      <c:catAx>
        <c:axId val="23911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9117552"/>
        <c:crosses val="autoZero"/>
        <c:auto val="1"/>
        <c:lblAlgn val="ctr"/>
        <c:lblOffset val="100"/>
        <c:noMultiLvlLbl val="0"/>
      </c:catAx>
      <c:valAx>
        <c:axId val="239117552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3911441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MATEMATICA -APPRENDIMENTI 2° PERIODO -SECONDE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2.8</c:v>
                </c:pt>
                <c:pt idx="3">
                  <c:v>3.1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A-4FB9-866D-6D6B8A680C32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A-4FB9-866D-6D6B8A680C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8098056"/>
        <c:axId val="238006976"/>
      </c:lineChart>
      <c:catAx>
        <c:axId val="2380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8006976"/>
        <c:crosses val="autoZero"/>
        <c:auto val="1"/>
        <c:lblAlgn val="ctr"/>
        <c:lblOffset val="100"/>
        <c:noMultiLvlLbl val="0"/>
      </c:catAx>
      <c:valAx>
        <c:axId val="238006976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38098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ITALIANO-APPRENDIMENTI-2 PERIODO--TERZE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 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DE-428A-9F33-DB3EA3396C8B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DE-428A-9F33-DB3EA3396C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6453080"/>
        <c:axId val="236447592"/>
      </c:lineChart>
      <c:catAx>
        <c:axId val="236453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6447592"/>
        <c:crosses val="autoZero"/>
        <c:auto val="1"/>
        <c:lblAlgn val="ctr"/>
        <c:lblOffset val="100"/>
        <c:noMultiLvlLbl val="0"/>
      </c:catAx>
      <c:valAx>
        <c:axId val="23644759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64530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MATEMATICA-APPRENDIMENTI</a:t>
            </a:r>
            <a:r>
              <a:rPr lang="it-IT" sz="1400" baseline="0" dirty="0">
                <a:solidFill>
                  <a:srgbClr val="FF0000"/>
                </a:solidFill>
              </a:rPr>
              <a:t> 2 PERIODO</a:t>
            </a:r>
            <a:r>
              <a:rPr lang="it-IT" sz="1400" dirty="0">
                <a:solidFill>
                  <a:srgbClr val="FF0000"/>
                </a:solidFill>
              </a:rPr>
              <a:t>-TERZE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 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0C-4F85-983E-15B9CF580132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0C-4F85-983E-15B9CF5801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6450336"/>
        <c:axId val="236452296"/>
      </c:lineChart>
      <c:catAx>
        <c:axId val="23645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6452296"/>
        <c:crosses val="autoZero"/>
        <c:auto val="1"/>
        <c:lblAlgn val="ctr"/>
        <c:lblOffset val="100"/>
        <c:noMultiLvlLbl val="0"/>
      </c:catAx>
      <c:valAx>
        <c:axId val="23645229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64503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ITALIANO-APPRENDIMENTI-2</a:t>
            </a:r>
            <a:r>
              <a:rPr lang="it-IT" baseline="0" dirty="0">
                <a:solidFill>
                  <a:srgbClr val="FF0000"/>
                </a:solidFill>
              </a:rPr>
              <a:t> PERIODO-QUARTE</a:t>
            </a:r>
            <a:endParaRPr lang="it-IT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3296321874600238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850696267133275"/>
          <c:w val="0.65226268591426073"/>
          <c:h val="0.67249161563137938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Foglio1!$L$247</c:f>
              <c:strCache>
                <c:ptCount val="1"/>
                <c:pt idx="0">
                  <c:v>MATEMATICA 2 PERIODO 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</c:v>
                </c:pt>
                <c:pt idx="4">
                  <c:v>4A SOLE</c:v>
                </c:pt>
              </c:strCache>
            </c:strRef>
          </c:cat>
          <c:val>
            <c:numRef>
              <c:f>Foglio1!$M$247:$Q$247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A0-4BAF-8FD4-DDB17A5D4AF0}"/>
            </c:ext>
          </c:extLst>
        </c:ser>
        <c:ser>
          <c:idx val="1"/>
          <c:order val="1"/>
          <c:tx>
            <c:strRef>
              <c:f>Foglio1!$L$248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</c:v>
                </c:pt>
                <c:pt idx="4">
                  <c:v>4A SOLE</c:v>
                </c:pt>
              </c:strCache>
            </c:strRef>
          </c:cat>
          <c:val>
            <c:numRef>
              <c:f>Foglio1!$M$248:$Q$248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A0-4BAF-8FD4-DDB17A5D4A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6446416"/>
        <c:axId val="236451120"/>
      </c:lineChart>
      <c:catAx>
        <c:axId val="23644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6451120"/>
        <c:crosses val="autoZero"/>
        <c:auto val="1"/>
        <c:lblAlgn val="ctr"/>
        <c:lblOffset val="100"/>
        <c:noMultiLvlLbl val="0"/>
      </c:catAx>
      <c:valAx>
        <c:axId val="236451120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3644641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28575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solidFill>
                  <a:srgbClr val="FF0000"/>
                </a:solidFill>
                <a:effectLst/>
              </a:rPr>
              <a:t>MATEMATICA-APPRENDIMENTI-2 PERIODO-QUARTE</a:t>
            </a:r>
            <a:endParaRPr lang="it-IT" dirty="0"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it-IT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962992125984255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850696267133275"/>
          <c:w val="0.65226268591426073"/>
          <c:h val="0.67249161563137938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Foglio1!$L$247</c:f>
              <c:strCache>
                <c:ptCount val="1"/>
                <c:pt idx="0">
                  <c:v>MATEMATICA 2 PERIODO 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</c:v>
                </c:pt>
                <c:pt idx="4">
                  <c:v>4A SOLE</c:v>
                </c:pt>
              </c:strCache>
            </c:strRef>
          </c:cat>
          <c:val>
            <c:numRef>
              <c:f>Foglio1!$M$247:$Q$247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0A-41DA-A75C-6996BA229ACC}"/>
            </c:ext>
          </c:extLst>
        </c:ser>
        <c:ser>
          <c:idx val="1"/>
          <c:order val="1"/>
          <c:tx>
            <c:strRef>
              <c:f>Foglio1!$L$248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</c:v>
                </c:pt>
                <c:pt idx="4">
                  <c:v>4A SOLE</c:v>
                </c:pt>
              </c:strCache>
            </c:strRef>
          </c:cat>
          <c:val>
            <c:numRef>
              <c:f>Foglio1!$M$248:$Q$248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0A-41DA-A75C-6996BA229AC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6451904"/>
        <c:axId val="236452688"/>
      </c:lineChart>
      <c:catAx>
        <c:axId val="23645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6452688"/>
        <c:crosses val="autoZero"/>
        <c:auto val="1"/>
        <c:lblAlgn val="ctr"/>
        <c:lblOffset val="100"/>
        <c:noMultiLvlLbl val="0"/>
      </c:catAx>
      <c:valAx>
        <c:axId val="236452688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36451904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28575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ITALIANO-APPRENDIMENTI -2</a:t>
            </a:r>
            <a:r>
              <a:rPr lang="it-IT" baseline="0" dirty="0">
                <a:solidFill>
                  <a:srgbClr val="FF0000"/>
                </a:solidFill>
              </a:rPr>
              <a:t> PERIODO -QUINTE</a:t>
            </a:r>
            <a:endParaRPr lang="it-IT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431933508311462"/>
          <c:y val="3.7037037037037035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1747703412073491"/>
          <c:w val="0.65226268591426073"/>
          <c:h val="0.68969123651210262"/>
        </c:manualLayout>
      </c:layout>
      <c:lineChart>
        <c:grouping val="standard"/>
        <c:varyColors val="0"/>
        <c:ser>
          <c:idx val="0"/>
          <c:order val="0"/>
          <c:tx>
            <c:strRef>
              <c:f>Foglio1!$P$266</c:f>
              <c:strCache>
                <c:ptCount val="1"/>
                <c:pt idx="0">
                  <c:v>MATEMATICA-2 PERIODO-QUINTE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Foglio1!$Q$266:$V$266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3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5D-4632-ACC5-10E46E43B3A7}"/>
            </c:ext>
          </c:extLst>
        </c:ser>
        <c:ser>
          <c:idx val="1"/>
          <c:order val="1"/>
          <c:tx>
            <c:strRef>
              <c:f>Foglio1!$P$267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Foglio1!$Q$267:$V$267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5D-4632-ACC5-10E46E43B3A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6447984"/>
        <c:axId val="236448768"/>
      </c:lineChart>
      <c:catAx>
        <c:axId val="23644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36448768"/>
        <c:crosses val="autoZero"/>
        <c:auto val="1"/>
        <c:lblAlgn val="ctr"/>
        <c:lblOffset val="100"/>
        <c:noMultiLvlLbl val="0"/>
      </c:catAx>
      <c:valAx>
        <c:axId val="23644876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6447984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FF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t>12/04/2023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2400" y="3775661"/>
            <a:ext cx="8902075" cy="18200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CROSIA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APPRENDIMENTI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 INFRA-QUADRIMESTRALE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2022/2023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09136"/>
            <a:ext cx="10985499" cy="1878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946299"/>
              </p:ext>
            </p:extLst>
          </p:nvPr>
        </p:nvGraphicFramePr>
        <p:xfrm>
          <a:off x="2562225" y="1438275"/>
          <a:ext cx="786765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03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10754"/>
              </p:ext>
            </p:extLst>
          </p:nvPr>
        </p:nvGraphicFramePr>
        <p:xfrm>
          <a:off x="2276475" y="1495425"/>
          <a:ext cx="818197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67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000-00004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886174"/>
              </p:ext>
            </p:extLst>
          </p:nvPr>
        </p:nvGraphicFramePr>
        <p:xfrm>
          <a:off x="2382591" y="1925411"/>
          <a:ext cx="7070501" cy="300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52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0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89841"/>
              </p:ext>
            </p:extLst>
          </p:nvPr>
        </p:nvGraphicFramePr>
        <p:xfrm>
          <a:off x="2222695" y="1961129"/>
          <a:ext cx="7371471" cy="29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77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41926"/>
              </p:ext>
            </p:extLst>
          </p:nvPr>
        </p:nvGraphicFramePr>
        <p:xfrm>
          <a:off x="2602523" y="1961129"/>
          <a:ext cx="7061982" cy="29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79392"/>
              </p:ext>
            </p:extLst>
          </p:nvPr>
        </p:nvGraphicFramePr>
        <p:xfrm>
          <a:off x="2166425" y="1961129"/>
          <a:ext cx="8088923" cy="29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99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805273"/>
              </p:ext>
            </p:extLst>
          </p:nvPr>
        </p:nvGraphicFramePr>
        <p:xfrm>
          <a:off x="2180492" y="1983580"/>
          <a:ext cx="7779433" cy="35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78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86666"/>
              </p:ext>
            </p:extLst>
          </p:nvPr>
        </p:nvGraphicFramePr>
        <p:xfrm>
          <a:off x="2704563" y="2039540"/>
          <a:ext cx="6864439" cy="277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19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24189"/>
              </p:ext>
            </p:extLst>
          </p:nvPr>
        </p:nvGraphicFramePr>
        <p:xfrm>
          <a:off x="2125014" y="2039540"/>
          <a:ext cx="7366716" cy="34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65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260038"/>
              </p:ext>
            </p:extLst>
          </p:nvPr>
        </p:nvGraphicFramePr>
        <p:xfrm>
          <a:off x="2433712" y="2039540"/>
          <a:ext cx="7610620" cy="332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0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55765"/>
              </p:ext>
            </p:extLst>
          </p:nvPr>
        </p:nvGraphicFramePr>
        <p:xfrm>
          <a:off x="2228850" y="1858169"/>
          <a:ext cx="8371088" cy="317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15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807487"/>
              </p:ext>
            </p:extLst>
          </p:nvPr>
        </p:nvGraphicFramePr>
        <p:xfrm>
          <a:off x="2855742" y="2039540"/>
          <a:ext cx="7582486" cy="277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3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849548"/>
              </p:ext>
            </p:extLst>
          </p:nvPr>
        </p:nvGraphicFramePr>
        <p:xfrm>
          <a:off x="1786598" y="2039540"/>
          <a:ext cx="8539088" cy="337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8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24717"/>
              </p:ext>
            </p:extLst>
          </p:nvPr>
        </p:nvGraphicFramePr>
        <p:xfrm>
          <a:off x="2096086" y="2039540"/>
          <a:ext cx="8553157" cy="347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067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360461"/>
              </p:ext>
            </p:extLst>
          </p:nvPr>
        </p:nvGraphicFramePr>
        <p:xfrm>
          <a:off x="1856935" y="2082402"/>
          <a:ext cx="8342142" cy="338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09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34927"/>
              </p:ext>
            </p:extLst>
          </p:nvPr>
        </p:nvGraphicFramePr>
        <p:xfrm>
          <a:off x="2152357" y="2082403"/>
          <a:ext cx="7849772" cy="291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54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342429"/>
              </p:ext>
            </p:extLst>
          </p:nvPr>
        </p:nvGraphicFramePr>
        <p:xfrm>
          <a:off x="1899138" y="2039540"/>
          <a:ext cx="8876714" cy="330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75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035841"/>
              </p:ext>
            </p:extLst>
          </p:nvPr>
        </p:nvGraphicFramePr>
        <p:xfrm>
          <a:off x="2096086" y="2082403"/>
          <a:ext cx="8525022" cy="269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17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4" y="714895"/>
            <a:ext cx="7926783" cy="5170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Rettangolo 3"/>
          <p:cNvSpPr/>
          <p:nvPr/>
        </p:nvSpPr>
        <p:spPr>
          <a:xfrm>
            <a:off x="5392189" y="4929182"/>
            <a:ext cx="60960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2100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424251"/>
              </p:ext>
            </p:extLst>
          </p:nvPr>
        </p:nvGraphicFramePr>
        <p:xfrm>
          <a:off x="2438400" y="1858169"/>
          <a:ext cx="8315325" cy="314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57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703469"/>
              </p:ext>
            </p:extLst>
          </p:nvPr>
        </p:nvGraphicFramePr>
        <p:xfrm>
          <a:off x="2498501" y="1785597"/>
          <a:ext cx="7353837" cy="328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11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56081"/>
              </p:ext>
            </p:extLst>
          </p:nvPr>
        </p:nvGraphicFramePr>
        <p:xfrm>
          <a:off x="1107583" y="1785597"/>
          <a:ext cx="7088679" cy="328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4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77610"/>
              </p:ext>
            </p:extLst>
          </p:nvPr>
        </p:nvGraphicFramePr>
        <p:xfrm>
          <a:off x="2257424" y="1381125"/>
          <a:ext cx="8543925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9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985113"/>
              </p:ext>
            </p:extLst>
          </p:nvPr>
        </p:nvGraphicFramePr>
        <p:xfrm>
          <a:off x="2486025" y="1314449"/>
          <a:ext cx="7296150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8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78796"/>
              </p:ext>
            </p:extLst>
          </p:nvPr>
        </p:nvGraphicFramePr>
        <p:xfrm>
          <a:off x="2524125" y="1505347"/>
          <a:ext cx="8077200" cy="384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3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061743"/>
              </p:ext>
            </p:extLst>
          </p:nvPr>
        </p:nvGraphicFramePr>
        <p:xfrm>
          <a:off x="2047875" y="1443434"/>
          <a:ext cx="8763000" cy="39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071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148</Words>
  <Application>Microsoft Office PowerPoint</Application>
  <PresentationFormat>Widescreen</PresentationFormat>
  <Paragraphs>49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LOREDANA CAVALLI</dc:creator>
  <cp:lastModifiedBy>Eugenio Forciniti</cp:lastModifiedBy>
  <cp:revision>400</cp:revision>
  <dcterms:created xsi:type="dcterms:W3CDTF">2018-12-06T20:43:28Z</dcterms:created>
  <dcterms:modified xsi:type="dcterms:W3CDTF">2023-04-12T13:47:06Z</dcterms:modified>
</cp:coreProperties>
</file>