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9" r:id="rId1"/>
  </p:sldMasterIdLst>
  <p:notesMasterIdLst>
    <p:notesMasterId r:id="rId19"/>
  </p:notesMasterIdLst>
  <p:sldIdLst>
    <p:sldId id="256" r:id="rId2"/>
    <p:sldId id="259" r:id="rId3"/>
    <p:sldId id="291" r:id="rId4"/>
    <p:sldId id="296" r:id="rId5"/>
    <p:sldId id="279" r:id="rId6"/>
    <p:sldId id="292" r:id="rId7"/>
    <p:sldId id="297" r:id="rId8"/>
    <p:sldId id="287" r:id="rId9"/>
    <p:sldId id="293" r:id="rId10"/>
    <p:sldId id="298" r:id="rId11"/>
    <p:sldId id="288" r:id="rId12"/>
    <p:sldId id="294" r:id="rId13"/>
    <p:sldId id="299" r:id="rId14"/>
    <p:sldId id="289" r:id="rId15"/>
    <p:sldId id="295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D85D"/>
    <a:srgbClr val="E2F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>
        <p:scale>
          <a:sx n="95" d="100"/>
          <a:sy n="95" d="100"/>
        </p:scale>
        <p:origin x="-113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 /><Relationship Id="rId1" Type="http://schemas.openxmlformats.org/officeDocument/2006/relationships/themeOverride" Target="../theme/themeOverride15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 /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 /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>
                <a:solidFill>
                  <a:srgbClr val="FF0000"/>
                </a:solidFill>
              </a:rPr>
              <a:t>ITALIANO-APPRENDIMENTI-1°PERIODO-PRIME</a:t>
            </a:r>
          </a:p>
        </c:rich>
      </c:tx>
      <c:layout>
        <c:manualLayout>
          <c:xMode val="edge"/>
          <c:yMode val="edge"/>
          <c:x val="1.5501911953503087E-3"/>
          <c:y val="0"/>
        </c:manualLayout>
      </c:layout>
      <c:overlay val="0"/>
      <c:spPr>
        <a:solidFill>
          <a:srgbClr val="EAE5EB"/>
        </a:solidFill>
        <a:ln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ITALIANO.1°PERIODO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FF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0475044113441158E-2"/>
                  <c:y val="7.17712542751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120496611841923E-2"/>
                  <c:y val="8.1340754845218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538686618238913E-2"/>
                  <c:y val="6.2201753705167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538686618238913E-2"/>
                  <c:y val="7.17712542751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184139116639767E-2"/>
                  <c:y val="7.655600456020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755DD9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2.7</c:v>
                </c:pt>
                <c:pt idx="1">
                  <c:v>2.8</c:v>
                </c:pt>
                <c:pt idx="2">
                  <c:v>2.8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B-144C-8B28-07D1FFB79038}"/>
            </c:ext>
          </c:extLst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030A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9893234119838162E-2"/>
                  <c:y val="-8.6125505130231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18413911663967E-2"/>
                  <c:y val="-8.1340754845218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710839960330709E-2"/>
                  <c:y val="-8.6125505130231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829591615040421E-2"/>
                  <c:y val="-8.1340754845218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065387461929958E-2"/>
                  <c:y val="-9.0910255415244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278F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7B-144C-8B28-07D1FFB790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191168"/>
        <c:axId val="179197056"/>
      </c:lineChart>
      <c:catAx>
        <c:axId val="1791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9197056"/>
        <c:crosses val="autoZero"/>
        <c:auto val="1"/>
        <c:lblAlgn val="ctr"/>
        <c:lblOffset val="100"/>
        <c:noMultiLvlLbl val="0"/>
      </c:catAx>
      <c:valAx>
        <c:axId val="179197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92278F">
                  <a:lumMod val="20000"/>
                  <a:lumOff val="80000"/>
                </a:srgbClr>
              </a:solidFill>
              <a:round/>
            </a:ln>
            <a:effectLst/>
          </c:spPr>
        </c:majorGridlines>
        <c:minorGridlines>
          <c:spPr>
            <a:ln>
              <a:solidFill>
                <a:srgbClr val="632E62">
                  <a:lumMod val="20000"/>
                  <a:lumOff val="8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7919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>
                <a:solidFill>
                  <a:srgbClr val="FF0000"/>
                </a:solidFill>
              </a:rPr>
              <a:t>ITALIANO APPRENDIMENTI-1°PERIODO-QUARTE</a:t>
            </a:r>
          </a:p>
        </c:rich>
      </c:tx>
      <c:layout>
        <c:manualLayout>
          <c:xMode val="edge"/>
          <c:yMode val="edge"/>
          <c:x val="3.2058252791644076E-3"/>
          <c:y val="1.7676093968336453E-2"/>
        </c:manualLayout>
      </c:layout>
      <c:overlay val="0"/>
      <c:spPr>
        <a:noFill/>
        <a:ln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981466663801998E-2"/>
          <c:y val="0.18195094338747209"/>
          <c:w val="0.93888888888888888"/>
          <c:h val="0.59778506853309998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Foglio1!$C$23</c:f>
              <c:strCache>
                <c:ptCount val="1"/>
                <c:pt idx="0">
                  <c:v>ITALIANO1°PERIODO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92278F">
                  <a:lumMod val="40000"/>
                  <a:lumOff val="60000"/>
                </a:srgbClr>
              </a:solidFill>
              <a:ln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962249278895032E-2"/>
                  <c:y val="0.103119569983273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62249278895032E-2"/>
                  <c:y val="7.8567291415827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93767105286862E-2"/>
                  <c:y val="0.103119569983273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449927829822919E-2"/>
                  <c:y val="6.8746379988849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37599913539011E-2"/>
                  <c:y val="5.892546856187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Foglio1!$D$22:$I$22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Foglio1!$D$23:$I$23</c:f>
              <c:numCache>
                <c:formatCode>General</c:formatCode>
                <c:ptCount val="6"/>
                <c:pt idx="0">
                  <c:v>2.6</c:v>
                </c:pt>
                <c:pt idx="1">
                  <c:v>2.6</c:v>
                </c:pt>
                <c:pt idx="2">
                  <c:v>2.7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9E-314A-B3C2-40643C0494B3}"/>
            </c:ext>
          </c:extLst>
        </c:ser>
        <c:ser>
          <c:idx val="1"/>
          <c:order val="1"/>
          <c:tx>
            <c:strRef>
              <c:f>Foglio1!$C$24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0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545587827334875E-2"/>
                  <c:y val="-9.8209114269784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480212376238559E-2"/>
                  <c:y val="-0.112940481410251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204212981689585E-2"/>
                  <c:y val="-0.117850937123741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391137891470239E-2"/>
                  <c:y val="-0.122761392837230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358662917554139E-2"/>
                  <c:y val="-8.838820284280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665EB8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Foglio1!$D$22:$I$22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Foglio1!$D$24:$I$24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9E-314A-B3C2-40643C0494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691776"/>
        <c:axId val="123693312"/>
      </c:lineChart>
      <c:catAx>
        <c:axId val="123691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693312"/>
        <c:crosses val="autoZero"/>
        <c:auto val="1"/>
        <c:lblAlgn val="ctr"/>
        <c:lblOffset val="100"/>
        <c:noMultiLvlLbl val="0"/>
      </c:catAx>
      <c:valAx>
        <c:axId val="123693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69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>
                <a:solidFill>
                  <a:srgbClr val="FF0000"/>
                </a:solidFill>
              </a:rPr>
              <a:t>MATEMATICA-APPRENDIMENTI 1°PERIODO</a:t>
            </a:r>
            <a:r>
              <a:rPr lang="it-IT" sz="1200" baseline="0">
                <a:solidFill>
                  <a:srgbClr val="FF0000"/>
                </a:solidFill>
              </a:rPr>
              <a:t> -QUARTE</a:t>
            </a:r>
            <a:endParaRPr lang="it-IT" sz="12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6554689464239533E-3"/>
          <c:y val="1.9373215461809024E-2"/>
        </c:manualLayout>
      </c:layout>
      <c:overlay val="0"/>
      <c:spPr>
        <a:noFill/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Foglio1!$C$27</c:f>
              <c:strCache>
                <c:ptCount val="1"/>
                <c:pt idx="0">
                  <c:v>MATEMATICA 1°PERIODO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solidFill>
                  <a:srgbClr val="FF00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Foglio1!$D$27:$I$27</c:f>
              <c:numCache>
                <c:formatCode>General</c:formatCode>
                <c:ptCount val="6"/>
                <c:pt idx="0">
                  <c:v>2.6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6E-F84A-9E0D-B4BB1C4AF733}"/>
            </c:ext>
          </c:extLst>
        </c:ser>
        <c:ser>
          <c:idx val="1"/>
          <c:order val="1"/>
          <c:tx>
            <c:strRef>
              <c:f>Foglio1!$C$28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Foglio1!$D$28:$I$28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6E-F84A-9E0D-B4BB1C4AF7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2477312"/>
        <c:axId val="132478848"/>
      </c:lineChart>
      <c:catAx>
        <c:axId val="1324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478848"/>
        <c:crosses val="autoZero"/>
        <c:auto val="1"/>
        <c:lblAlgn val="ctr"/>
        <c:lblOffset val="100"/>
        <c:noMultiLvlLbl val="0"/>
      </c:catAx>
      <c:valAx>
        <c:axId val="1324788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47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FF00FF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FF0000"/>
                </a:solidFill>
              </a:rPr>
              <a:t>SITUAZIONE GENERALE CLASSI QUARTE</a:t>
            </a:r>
          </a:p>
        </c:rich>
      </c:tx>
      <c:overlay val="0"/>
      <c:spPr>
        <a:noFill/>
        <a:ln>
          <a:solidFill>
            <a:srgbClr val="92278F">
              <a:lumMod val="60000"/>
              <a:lumOff val="40000"/>
            </a:srgbClr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4A 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2.6</c:v>
                </c:pt>
                <c:pt idx="2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1-B54C-80DC-989A1FBC62A6}"/>
            </c:ext>
          </c:extLst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4B 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2.6</c:v>
                </c:pt>
                <c:pt idx="2">
                  <c:v>2.7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1-B54C-80DC-989A1FBC62A6}"/>
            </c:ext>
          </c:extLst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4A 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1-B54C-80DC-989A1FBC62A6}"/>
            </c:ext>
          </c:extLst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4B SORR.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2.6</c:v>
                </c:pt>
                <c:pt idx="2">
                  <c:v>2.7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1-B54C-80DC-989A1FBC62A6}"/>
            </c:ext>
          </c:extLst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4A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2.6</c:v>
                </c:pt>
                <c:pt idx="2">
                  <c:v>2.7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1-B54C-80DC-989A1FBC6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60480"/>
        <c:axId val="133062016"/>
        <c:axId val="0"/>
      </c:bar3DChart>
      <c:catAx>
        <c:axId val="133060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062016"/>
        <c:crosses val="autoZero"/>
        <c:auto val="1"/>
        <c:lblAlgn val="ctr"/>
        <c:lblOffset val="100"/>
        <c:noMultiLvlLbl val="0"/>
      </c:catAx>
      <c:valAx>
        <c:axId val="13306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133060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>
                <a:solidFill>
                  <a:srgbClr val="FF0000"/>
                </a:solidFill>
              </a:rPr>
              <a:t>ITALIANO-APPRENDIMENTI 1°PERIODO</a:t>
            </a:r>
            <a:r>
              <a:rPr lang="it-IT" sz="1200" baseline="0">
                <a:solidFill>
                  <a:srgbClr val="FF0000"/>
                </a:solidFill>
              </a:rPr>
              <a:t> -QUINTE</a:t>
            </a:r>
            <a:endParaRPr lang="it-IT" sz="12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6554689464239533E-3"/>
          <c:y val="1.9373215461809024E-2"/>
        </c:manualLayout>
      </c:layout>
      <c:overlay val="0"/>
      <c:spPr>
        <a:noFill/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Foglio1!$C$27</c:f>
              <c:strCache>
                <c:ptCount val="1"/>
                <c:pt idx="0">
                  <c:v>ITALIANO1°PERIODO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C000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solidFill>
                  <a:srgbClr val="FF00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Foglio1!$D$27:$I$27</c:f>
              <c:numCache>
                <c:formatCode>General</c:formatCode>
                <c:ptCount val="6"/>
                <c:pt idx="0">
                  <c:v>2.7</c:v>
                </c:pt>
                <c:pt idx="1">
                  <c:v>2.5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EE-1846-A11B-BAD2AB9A2BC4}"/>
            </c:ext>
          </c:extLst>
        </c:ser>
        <c:ser>
          <c:idx val="1"/>
          <c:order val="1"/>
          <c:tx>
            <c:strRef>
              <c:f>Foglio1!$C$28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Foglio1!$D$28:$I$28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EE-1846-A11B-BAD2AB9A2B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2852352"/>
        <c:axId val="132862336"/>
      </c:lineChart>
      <c:catAx>
        <c:axId val="1328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862336"/>
        <c:crosses val="autoZero"/>
        <c:auto val="1"/>
        <c:lblAlgn val="ctr"/>
        <c:lblOffset val="100"/>
        <c:noMultiLvlLbl val="0"/>
      </c:catAx>
      <c:valAx>
        <c:axId val="1328623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85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>
                <a:solidFill>
                  <a:srgbClr val="FF0000"/>
                </a:solidFill>
              </a:rPr>
              <a:t>MATEMATICA-APPRENDIMENTI 1°PERIODO</a:t>
            </a:r>
            <a:r>
              <a:rPr lang="it-IT" sz="1200" baseline="0">
                <a:solidFill>
                  <a:srgbClr val="FF0000"/>
                </a:solidFill>
              </a:rPr>
              <a:t> -QUINTE</a:t>
            </a:r>
            <a:endParaRPr lang="it-IT" sz="12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3.9395636703878816E-3"/>
          <c:y val="0"/>
        </c:manualLayout>
      </c:layout>
      <c:overlay val="0"/>
      <c:spPr>
        <a:noFill/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Foglio1!$C$27</c:f>
              <c:strCache>
                <c:ptCount val="1"/>
                <c:pt idx="0">
                  <c:v>MATEMATICA 1°PERIODO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92278F">
                  <a:lumMod val="20000"/>
                  <a:lumOff val="80000"/>
                </a:srgbClr>
              </a:solidFill>
              <a:ln>
                <a:noFill/>
              </a:ln>
              <a:effectLst/>
            </c:spPr>
          </c:marker>
          <c:dLbls>
            <c:spPr>
              <a:solidFill>
                <a:srgbClr val="FFC000"/>
              </a:solidFill>
              <a:ln>
                <a:solidFill>
                  <a:srgbClr val="FF00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Foglio1!$D$27:$I$27</c:f>
              <c:numCache>
                <c:formatCode>General</c:formatCode>
                <c:ptCount val="6"/>
                <c:pt idx="0">
                  <c:v>2.6</c:v>
                </c:pt>
                <c:pt idx="1">
                  <c:v>2.4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0B-3045-9095-413F2AD64BD8}"/>
            </c:ext>
          </c:extLst>
        </c:ser>
        <c:ser>
          <c:idx val="1"/>
          <c:order val="1"/>
          <c:tx>
            <c:strRef>
              <c:f>Foglio1!$C$28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55DD9">
                  <a:lumMod val="75000"/>
                </a:srgbClr>
              </a:solidFill>
              <a:ln>
                <a:solidFill>
                  <a:srgbClr val="92D050"/>
                </a:solidFill>
              </a:ln>
              <a:effectLst/>
            </c:spPr>
          </c:marker>
          <c:dLbls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Foglio1!$D$26:$I$26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Foglio1!$D$28:$I$28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0B-3045-9095-413F2AD64B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240640"/>
        <c:axId val="126242176"/>
      </c:lineChart>
      <c:catAx>
        <c:axId val="1262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242176"/>
        <c:crosses val="autoZero"/>
        <c:auto val="1"/>
        <c:lblAlgn val="ctr"/>
        <c:lblOffset val="100"/>
        <c:noMultiLvlLbl val="0"/>
      </c:catAx>
      <c:valAx>
        <c:axId val="126242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24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FF0000"/>
                </a:solidFill>
              </a:rPr>
              <a:t>SITUAZIONE GENERALE -CLASSI QUINTE</a:t>
            </a:r>
          </a:p>
        </c:rich>
      </c:tx>
      <c:overlay val="0"/>
      <c:spPr>
        <a:solidFill>
          <a:sysClr val="window" lastClr="FFFFFF"/>
        </a:solidFill>
        <a:ln>
          <a:solidFill>
            <a:srgbClr val="92278F">
              <a:lumMod val="60000"/>
              <a:lumOff val="40000"/>
            </a:srgbClr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193821640774845"/>
          <c:y val="0.13385406494517857"/>
          <c:w val="0.72331021536031515"/>
          <c:h val="0.626512812272092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Foglio1!$L$82</c:f>
              <c:strCache>
                <c:ptCount val="1"/>
                <c:pt idx="0">
                  <c:v>ITALIANO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Foglio1!$K$83:$K$88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Foglio1!$L$83:$L$88</c:f>
              <c:numCache>
                <c:formatCode>General</c:formatCode>
                <c:ptCount val="6"/>
                <c:pt idx="0">
                  <c:v>2.7</c:v>
                </c:pt>
                <c:pt idx="1">
                  <c:v>2.5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A-0B43-924A-5D664A399226}"/>
            </c:ext>
          </c:extLst>
        </c:ser>
        <c:ser>
          <c:idx val="1"/>
          <c:order val="1"/>
          <c:tx>
            <c:strRef>
              <c:f>Foglio1!$M$82</c:f>
              <c:strCache>
                <c:ptCount val="1"/>
                <c:pt idx="0">
                  <c:v>MATEMATICA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Foglio1!$K$83:$K$88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Foglio1!$M$83:$M$88</c:f>
              <c:numCache>
                <c:formatCode>General</c:formatCode>
                <c:ptCount val="6"/>
                <c:pt idx="0">
                  <c:v>2.6</c:v>
                </c:pt>
                <c:pt idx="1">
                  <c:v>2.4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A-0B43-924A-5D664A399226}"/>
            </c:ext>
          </c:extLst>
        </c:ser>
        <c:ser>
          <c:idx val="2"/>
          <c:order val="2"/>
          <c:tx>
            <c:strRef>
              <c:f>Foglio1!$N$82</c:f>
              <c:strCache>
                <c:ptCount val="1"/>
                <c:pt idx="0">
                  <c:v>MEDIA G.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Foglio1!$K$83:$K$88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5C-ARTE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Foglio1!$N$83:$N$88</c:f>
              <c:numCache>
                <c:formatCode>General</c:formatCode>
                <c:ptCount val="6"/>
                <c:pt idx="0">
                  <c:v>2.6</c:v>
                </c:pt>
                <c:pt idx="1">
                  <c:v>2.4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A-0B43-924A-5D664A399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823424"/>
        <c:axId val="124831232"/>
        <c:axId val="0"/>
      </c:bar3DChart>
      <c:catAx>
        <c:axId val="12482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831232"/>
        <c:crosses val="autoZero"/>
        <c:auto val="1"/>
        <c:lblAlgn val="ctr"/>
        <c:lblOffset val="100"/>
        <c:noMultiLvlLbl val="0"/>
      </c:catAx>
      <c:valAx>
        <c:axId val="12483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124823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>
                <a:solidFill>
                  <a:srgbClr val="FF0000"/>
                </a:solidFill>
              </a:rPr>
              <a:t>MATEMATICA</a:t>
            </a:r>
            <a:r>
              <a:rPr lang="it-IT" sz="1200" baseline="0">
                <a:solidFill>
                  <a:srgbClr val="FF0000"/>
                </a:solidFill>
              </a:rPr>
              <a:t> </a:t>
            </a:r>
            <a:r>
              <a:rPr lang="it-IT" sz="1200">
                <a:solidFill>
                  <a:srgbClr val="FF0000"/>
                </a:solidFill>
              </a:rPr>
              <a:t> APPRENDIMENTI-1°PERIODO-PRIME</a:t>
            </a:r>
          </a:p>
        </c:rich>
      </c:tx>
      <c:layout>
        <c:manualLayout>
          <c:xMode val="edge"/>
          <c:yMode val="edge"/>
          <c:x val="1.2571999273415222E-3"/>
          <c:y val="1.2765638254847238E-2"/>
        </c:manualLayout>
      </c:layout>
      <c:overlay val="0"/>
      <c:spPr>
        <a:noFill/>
        <a:ln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981466663801998E-2"/>
          <c:y val="0.18195094338747209"/>
          <c:w val="0.93888888888888888"/>
          <c:h val="0.59778506853309998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Foglio1!$C$23</c:f>
              <c:strCache>
                <c:ptCount val="1"/>
                <c:pt idx="0">
                  <c:v>MATEMATICA 1°PERIODO</c:v>
                </c:pt>
              </c:strCache>
            </c:strRef>
          </c:tx>
          <c:spPr>
            <a:ln w="25400" cap="flat" cmpd="sng" algn="ctr">
              <a:solidFill>
                <a:srgbClr val="9B57D3"/>
              </a:solidFill>
              <a:prstDash val="solid"/>
            </a:ln>
            <a:effectLst/>
          </c:spPr>
          <c:marker>
            <c:symbol val="circle"/>
            <c:size val="17"/>
            <c:spPr>
              <a:solidFill>
                <a:srgbClr val="9B57D3"/>
              </a:solidFill>
              <a:ln w="25400" cap="flat" cmpd="sng" algn="ctr">
                <a:solidFill>
                  <a:srgbClr val="9B57D3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4.9962249278895032E-2"/>
                  <c:y val="0.103119569983273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62249278895032E-2"/>
                  <c:y val="7.8567291415827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93767105286862E-2"/>
                  <c:y val="0.103119569983273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449927829822919E-2"/>
                  <c:y val="6.8746379988849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37599913539011E-2"/>
                  <c:y val="5.892546856187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Foglio1!$D$22:$I$22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Foglio1!$D$23:$I$23</c:f>
              <c:numCache>
                <c:formatCode>General</c:formatCode>
                <c:ptCount val="6"/>
                <c:pt idx="0">
                  <c:v>2.7</c:v>
                </c:pt>
                <c:pt idx="1">
                  <c:v>2.8</c:v>
                </c:pt>
                <c:pt idx="2">
                  <c:v>2.9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1D-ED46-876F-444E01AD3A01}"/>
            </c:ext>
          </c:extLst>
        </c:ser>
        <c:ser>
          <c:idx val="1"/>
          <c:order val="1"/>
          <c:tx>
            <c:strRef>
              <c:f>Foglio1!$C$24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FF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002944419058663E-2"/>
                  <c:y val="-9.3298658556295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636227833928804E-2"/>
                  <c:y val="-9.8209114269784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002944419058663E-2"/>
                  <c:y val="-8.838820284280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369661004188529E-2"/>
                  <c:y val="-9.8209114269784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736377589318479E-2"/>
                  <c:y val="-9.8209114269784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755DD9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Foglio1!$D$22:$I$22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Foglio1!$D$24:$I$24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1D-ED46-876F-444E01AD3A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643904"/>
        <c:axId val="179645440"/>
      </c:lineChart>
      <c:catAx>
        <c:axId val="17964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9645440"/>
        <c:crosses val="autoZero"/>
        <c:auto val="1"/>
        <c:lblAlgn val="ctr"/>
        <c:lblOffset val="100"/>
        <c:noMultiLvlLbl val="0"/>
      </c:catAx>
      <c:valAx>
        <c:axId val="179645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96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19050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FF0000"/>
                </a:solidFill>
              </a:rPr>
              <a:t>SITUAZIONE GENERALE CLASSI PRIME</a:t>
            </a:r>
          </a:p>
        </c:rich>
      </c:tx>
      <c:layout>
        <c:manualLayout>
          <c:xMode val="edge"/>
          <c:yMode val="edge"/>
          <c:x val="0.28241938486721607"/>
          <c:y val="1.95371210494601E-2"/>
        </c:manualLayout>
      </c:layout>
      <c:overlay val="0"/>
      <c:spPr>
        <a:noFill/>
        <a:ln>
          <a:solidFill>
            <a:srgbClr val="92278F">
              <a:lumMod val="60000"/>
              <a:lumOff val="40000"/>
            </a:srgbClr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28819475032504"/>
          <c:y val="0.19486118214537115"/>
          <c:w val="0.79071180524967488"/>
          <c:h val="0.40865135923423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Foglio1!$E$56</c:f>
              <c:strCache>
                <c:ptCount val="1"/>
                <c:pt idx="0">
                  <c:v>1A-ARTE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Foglio1!$F$56:$J$56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0-BF44-877B-C7E268E14D71}"/>
            </c:ext>
          </c:extLst>
        </c:ser>
        <c:ser>
          <c:idx val="1"/>
          <c:order val="1"/>
          <c:tx>
            <c:strRef>
              <c:f>Foglio1!$E$57</c:f>
              <c:strCache>
                <c:ptCount val="1"/>
                <c:pt idx="0">
                  <c:v>1B-ARTE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Foglio1!$F$57:$J$57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0-BF44-877B-C7E268E14D71}"/>
            </c:ext>
          </c:extLst>
        </c:ser>
        <c:ser>
          <c:idx val="2"/>
          <c:order val="2"/>
          <c:tx>
            <c:strRef>
              <c:f>Foglio1!$E$58</c:f>
              <c:strCache>
                <c:ptCount val="1"/>
                <c:pt idx="0">
                  <c:v>1C-ARTE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Foglio1!$F$58:$J$58</c:f>
              <c:numCache>
                <c:formatCode>General</c:formatCode>
                <c:ptCount val="5"/>
                <c:pt idx="0">
                  <c:v>2.8</c:v>
                </c:pt>
                <c:pt idx="2">
                  <c:v>2.9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0-BF44-877B-C7E268E14D71}"/>
            </c:ext>
          </c:extLst>
        </c:ser>
        <c:ser>
          <c:idx val="3"/>
          <c:order val="3"/>
          <c:tx>
            <c:strRef>
              <c:f>Foglio1!$E$59</c:f>
              <c:strCache>
                <c:ptCount val="1"/>
                <c:pt idx="0">
                  <c:v>1A SORR.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Foglio1!$F$59:$J$59</c:f>
              <c:numCache>
                <c:formatCode>General</c:formatCode>
                <c:ptCount val="5"/>
                <c:pt idx="0">
                  <c:v>2.7</c:v>
                </c:pt>
                <c:pt idx="2">
                  <c:v>2.8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20-BF44-877B-C7E268E14D71}"/>
            </c:ext>
          </c:extLst>
        </c:ser>
        <c:ser>
          <c:idx val="4"/>
          <c:order val="4"/>
          <c:tx>
            <c:strRef>
              <c:f>Foglio1!$E$60</c:f>
              <c:strCache>
                <c:ptCount val="1"/>
                <c:pt idx="0">
                  <c:v>1A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Foglio1!$F$60:$J$60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20-BF44-877B-C7E268E1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946048"/>
        <c:axId val="120964224"/>
        <c:axId val="0"/>
      </c:bar3DChart>
      <c:catAx>
        <c:axId val="12094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964224"/>
        <c:crosses val="autoZero"/>
        <c:auto val="1"/>
        <c:lblAlgn val="ctr"/>
        <c:lblOffset val="100"/>
        <c:noMultiLvlLbl val="0"/>
      </c:catAx>
      <c:valAx>
        <c:axId val="120964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120946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baseline="0">
                <a:solidFill>
                  <a:srgbClr val="FF0000"/>
                </a:solidFill>
              </a:rPr>
              <a:t>ITALIANO  APPRENDIMENTI 1°PERIODO-SECONDE</a:t>
            </a:r>
            <a:endParaRPr lang="it-IT" sz="1200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4.0364766097925045E-3"/>
          <c:y val="7.9685949516127459E-3"/>
        </c:manualLayout>
      </c:layout>
      <c:overlay val="0"/>
      <c:spPr>
        <a:noFill/>
        <a:ln w="19050"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</c:f>
              <c:strCache>
                <c:ptCount val="1"/>
                <c:pt idx="0">
                  <c:v>ITALIANO1°PERIODO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solidFill>
                  <a:srgbClr val="92D05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FFFF00"/>
                </a:solidFill>
                <a:ln>
                  <a:solidFill>
                    <a:srgbClr val="92D050"/>
                  </a:solidFill>
                </a:ln>
                <a:effectLst/>
              </c:spPr>
            </c:marker>
            <c:bubble3D val="0"/>
          </c:dPt>
          <c:dPt>
            <c:idx val="1"/>
            <c:marker>
              <c:spPr>
                <a:solidFill>
                  <a:srgbClr val="FFFF00"/>
                </a:solidFill>
                <a:ln>
                  <a:solidFill>
                    <a:srgbClr val="92D050"/>
                  </a:solidFill>
                </a:ln>
                <a:effectLst/>
              </c:spPr>
            </c:marker>
            <c:bubble3D val="0"/>
          </c:dPt>
          <c:dPt>
            <c:idx val="2"/>
            <c:marker>
              <c:spPr>
                <a:solidFill>
                  <a:srgbClr val="FFFF00"/>
                </a:solidFill>
                <a:ln>
                  <a:solidFill>
                    <a:srgbClr val="92D050"/>
                  </a:solidFill>
                </a:ln>
                <a:effectLst/>
              </c:spPr>
            </c:marker>
            <c:bubble3D val="0"/>
          </c:dPt>
          <c:dPt>
            <c:idx val="3"/>
            <c:marker>
              <c:spPr>
                <a:solidFill>
                  <a:srgbClr val="FFFF00"/>
                </a:solidFill>
                <a:ln>
                  <a:solidFill>
                    <a:srgbClr val="92D050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pPr>
                <a:solidFill>
                  <a:srgbClr val="FFFF00"/>
                </a:solidFill>
                <a:ln>
                  <a:solidFill>
                    <a:srgbClr val="92D050"/>
                  </a:solidFill>
                </a:ln>
                <a:effectLst/>
              </c:spPr>
            </c:marker>
            <c:bubble3D val="0"/>
          </c:dPt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Foglio1!$D$19:$H$19</c:f>
              <c:numCache>
                <c:formatCode>General</c:formatCode>
                <c:ptCount val="5"/>
                <c:pt idx="0">
                  <c:v>2.8</c:v>
                </c:pt>
                <c:pt idx="1">
                  <c:v>2.8</c:v>
                </c:pt>
                <c:pt idx="2">
                  <c:v>2.6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BA-3646-A7F9-FDEEACFC82EE}"/>
            </c:ext>
          </c:extLst>
        </c:ser>
        <c:ser>
          <c:idx val="1"/>
          <c:order val="1"/>
          <c:tx>
            <c:strRef>
              <c:f>Foglio1!$C$20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00FF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Foglio1!$D$20:$H$20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BA-3646-A7F9-FDEEACFC82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098240"/>
        <c:axId val="121099776"/>
      </c:lineChart>
      <c:catAx>
        <c:axId val="12109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099776"/>
        <c:crosses val="autoZero"/>
        <c:auto val="1"/>
        <c:lblAlgn val="ctr"/>
        <c:lblOffset val="100"/>
        <c:noMultiLvlLbl val="0"/>
      </c:catAx>
      <c:valAx>
        <c:axId val="121099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92278F">
                  <a:lumMod val="20000"/>
                  <a:lumOff val="80000"/>
                </a:srgbClr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12109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baseline="0" dirty="0">
                <a:solidFill>
                  <a:srgbClr val="FF0000"/>
                </a:solidFill>
              </a:rPr>
              <a:t>MATEMATICA  APPRENDIMENTI 1°PERIODO-SECONDE</a:t>
            </a:r>
            <a:endParaRPr lang="it-IT" sz="12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4.0364766097925045E-3"/>
          <c:y val="7.9685949516127459E-3"/>
        </c:manualLayout>
      </c:layout>
      <c:overlay val="0"/>
      <c:spPr>
        <a:noFill/>
        <a:ln w="19050"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</c:f>
              <c:strCache>
                <c:ptCount val="1"/>
                <c:pt idx="0">
                  <c:v>ITALIANO1°PERIODO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755DD9"/>
              </a:solidFill>
              <a:ln>
                <a:solidFill>
                  <a:srgbClr val="92D05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Foglio1!$D$19:$H$19</c:f>
              <c:numCache>
                <c:formatCode>General</c:formatCode>
                <c:ptCount val="5"/>
                <c:pt idx="0">
                  <c:v>2.8</c:v>
                </c:pt>
                <c:pt idx="1">
                  <c:v>2.8</c:v>
                </c:pt>
                <c:pt idx="2">
                  <c:v>2.6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0-E44D-88C1-7C2E61F09EA7}"/>
            </c:ext>
          </c:extLst>
        </c:ser>
        <c:ser>
          <c:idx val="1"/>
          <c:order val="1"/>
          <c:tx>
            <c:strRef>
              <c:f>Foglio1!$C$20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Lbls>
            <c:spPr>
              <a:solidFill>
                <a:srgbClr val="FF00FF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Foglio1!$D$18:$H$18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 SOLE</c:v>
                </c:pt>
                <c:pt idx="4">
                  <c:v>2B SOLE</c:v>
                </c:pt>
              </c:strCache>
            </c:strRef>
          </c:cat>
          <c:val>
            <c:numRef>
              <c:f>Foglio1!$D$20:$H$20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40-E44D-88C1-7C2E61F09E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47392"/>
        <c:axId val="131534848"/>
      </c:lineChart>
      <c:catAx>
        <c:axId val="35547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534848"/>
        <c:crosses val="autoZero"/>
        <c:auto val="1"/>
        <c:lblAlgn val="ctr"/>
        <c:lblOffset val="100"/>
        <c:noMultiLvlLbl val="0"/>
      </c:catAx>
      <c:valAx>
        <c:axId val="131534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92278F">
                  <a:lumMod val="20000"/>
                  <a:lumOff val="80000"/>
                </a:srgbClr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3554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92278F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FF0000"/>
                </a:solidFill>
              </a:rPr>
              <a:t>SITUAZIONE GENERALE CLASSI SECONDE</a:t>
            </a:r>
          </a:p>
        </c:rich>
      </c:tx>
      <c:layout>
        <c:manualLayout>
          <c:xMode val="edge"/>
          <c:yMode val="edge"/>
          <c:x val="0.27513119326357677"/>
          <c:y val="2.7177392404097153E-2"/>
        </c:manualLayout>
      </c:layout>
      <c:overlay val="0"/>
      <c:spPr>
        <a:noFill/>
        <a:ln w="19050">
          <a:solidFill>
            <a:srgbClr val="92278F">
              <a:lumMod val="60000"/>
              <a:lumOff val="40000"/>
            </a:srgbClr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2A-ARTE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F-6E4E-ACFA-C56516DADFA1}"/>
            </c:ext>
          </c:extLst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2B-ARTE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2.8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F-6E4E-ACFA-C56516DADFA1}"/>
            </c:ext>
          </c:extLst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2A 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2.6</c:v>
                </c:pt>
                <c:pt idx="2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F-6E4E-ACFA-C56516DADFA1}"/>
            </c:ext>
          </c:extLst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2A SOLE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2.8</c:v>
                </c:pt>
                <c:pt idx="2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5F-6E4E-ACFA-C56516DADFA1}"/>
            </c:ext>
          </c:extLst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2B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5F-6E4E-ACFA-C56516DAD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352960"/>
        <c:axId val="121354496"/>
        <c:axId val="0"/>
      </c:bar3DChart>
      <c:catAx>
        <c:axId val="12135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54496"/>
        <c:crosses val="autoZero"/>
        <c:auto val="1"/>
        <c:lblAlgn val="ctr"/>
        <c:lblOffset val="100"/>
        <c:noMultiLvlLbl val="0"/>
      </c:catAx>
      <c:valAx>
        <c:axId val="121354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121352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solidFill>
        <a:srgbClr val="665EB8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rgbClr val="FF0000"/>
                </a:solidFill>
              </a:rPr>
              <a:t>ITALIANO-APPRENDIMENTI-1°PERIODO-TERZE</a:t>
            </a:r>
          </a:p>
        </c:rich>
      </c:tx>
      <c:layout>
        <c:manualLayout>
          <c:xMode val="edge"/>
          <c:yMode val="edge"/>
          <c:x val="1.1142330395137153E-3"/>
          <c:y val="0"/>
        </c:manualLayout>
      </c:layout>
      <c:overlay val="0"/>
      <c:spPr>
        <a:noFill/>
        <a:ln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ITALIANO1°PERIODO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912771186044271E-2"/>
                  <c:y val="8.134075484521897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2,7</a:t>
                    </a:r>
                    <a:endParaRPr lang="en-US" b="1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layout>
                <c:manualLayout>
                  <c:x val="-5.9386520953517492E-2"/>
                  <c:y val="6.2201753705167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2,6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-5.9386520953517492E-2"/>
                  <c:y val="8.13407548452189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2,7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layout>
                <c:manualLayout>
                  <c:x val="-5.9386520953517492E-2"/>
                  <c:y val="7.17712542751932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2,6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layout>
                <c:manualLayout>
                  <c:x val="-6.4912771186044257E-2"/>
                  <c:y val="8.13407548452189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2,6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2.7</c:v>
                </c:pt>
                <c:pt idx="1">
                  <c:v>2.6</c:v>
                </c:pt>
                <c:pt idx="2">
                  <c:v>2.7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2B-F54C-A8F0-AF57CC5C62CC}"/>
            </c:ext>
          </c:extLst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FF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4418580448637746E-2"/>
                  <c:y val="-0.119618757125322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163119880925889E-2"/>
                  <c:y val="-0.105264506270283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907659313214031E-2"/>
                  <c:y val="-9.5695005700257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184962151773319E-2"/>
                  <c:y val="-8.1340754845218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34900233164896E-2"/>
                  <c:y val="-0.119618757125322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278F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2B-F54C-A8F0-AF57CC5C62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543680"/>
        <c:axId val="121549568"/>
      </c:lineChart>
      <c:catAx>
        <c:axId val="1215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549568"/>
        <c:crosses val="autoZero"/>
        <c:auto val="1"/>
        <c:lblAlgn val="ctr"/>
        <c:lblOffset val="100"/>
        <c:noMultiLvlLbl val="0"/>
      </c:catAx>
      <c:valAx>
        <c:axId val="121549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9B57D3">
                  <a:shade val="95000"/>
                  <a:satMod val="105000"/>
                </a:srgb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92278F">
                  <a:lumMod val="20000"/>
                  <a:lumOff val="80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215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4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200">
                <a:solidFill>
                  <a:srgbClr val="FF0000"/>
                </a:solidFill>
              </a:rPr>
              <a:t>MATEMATICA-APPRENDIMENTI-1°PERIODO-TERZE</a:t>
            </a:r>
          </a:p>
        </c:rich>
      </c:tx>
      <c:layout>
        <c:manualLayout>
          <c:xMode val="edge"/>
          <c:yMode val="edge"/>
          <c:x val="2.3543131404004797E-3"/>
          <c:y val="0"/>
        </c:manualLayout>
      </c:layout>
      <c:overlay val="0"/>
      <c:spPr>
        <a:noFill/>
        <a:ln>
          <a:solidFill>
            <a:srgbClr val="FF0000"/>
          </a:solidFill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097222222222226"/>
          <c:w val="0.938888888888888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Foglio1!$C$9</c:f>
              <c:strCache>
                <c:ptCount val="1"/>
                <c:pt idx="0">
                  <c:v>MATEMATICA1°PERIODO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4912771186044271E-2"/>
                  <c:y val="8.134075484521897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2,7</a:t>
                    </a:r>
                    <a:endParaRPr lang="en-US" b="1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layout>
                <c:manualLayout>
                  <c:x val="-5.7075167701928921E-2"/>
                  <c:y val="9.07892090951655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2,6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chemeClr val="accent4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-5.9386520953517492E-2"/>
                  <c:y val="8.13407548452189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2,7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chemeClr val="accent4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layout>
                <c:manualLayout>
                  <c:x val="-5.9386520953517492E-2"/>
                  <c:y val="7.17712542751932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/>
                      <a:t>2,7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chemeClr val="accent4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layout>
                <c:manualLayout>
                  <c:x val="-6.4912771186044257E-2"/>
                  <c:y val="8.13407548452189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/>
                      <a:t>2,7</a:t>
                    </a:r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25400" cap="flat" cmpd="sng" algn="ctr">
                  <a:solidFill>
                    <a:schemeClr val="accent4"/>
                  </a:solidFill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Foglio1!$D$9:$H$9</c:f>
              <c:numCache>
                <c:formatCode>General</c:formatCode>
                <c:ptCount val="5"/>
                <c:pt idx="0">
                  <c:v>2.7</c:v>
                </c:pt>
                <c:pt idx="1">
                  <c:v>2.6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AB-D14F-9A82-EDE4115E450C}"/>
            </c:ext>
          </c:extLst>
        </c:ser>
        <c:ser>
          <c:idx val="1"/>
          <c:order val="1"/>
          <c:tx>
            <c:strRef>
              <c:f>Foglio1!$C$10</c:f>
              <c:strCache>
                <c:ptCount val="1"/>
                <c:pt idx="0">
                  <c:v>VARIANZA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457862075002992E-2"/>
                  <c:y val="-9.5291547114541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392168710770432E-2"/>
                  <c:y val="-9.5291547114541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834990984491358E-2"/>
                  <c:y val="-0.104820701825996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31143918531177E-2"/>
                  <c:y val="-8.0997815047360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919708373275364E-2"/>
                  <c:y val="-7.1468660335906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278F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Foglio1!$D$8:$H$8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Foglio1!$D$10:$H$10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AB-D14F-9A82-EDE4115E45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770752"/>
        <c:axId val="121771904"/>
      </c:lineChart>
      <c:catAx>
        <c:axId val="1217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771904"/>
        <c:crosses val="autoZero"/>
        <c:auto val="1"/>
        <c:lblAlgn val="ctr"/>
        <c:lblOffset val="100"/>
        <c:noMultiLvlLbl val="0"/>
      </c:catAx>
      <c:valAx>
        <c:axId val="121771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177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9B57D3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rgbClr val="FF0000"/>
                </a:solidFill>
              </a:rPr>
              <a:t>SITUAZIONE GENERALE CLASSI TERZE</a:t>
            </a:r>
          </a:p>
        </c:rich>
      </c:tx>
      <c:overlay val="0"/>
      <c:spPr>
        <a:noFill/>
        <a:ln w="19050">
          <a:solidFill>
            <a:srgbClr val="92278F">
              <a:lumMod val="60000"/>
              <a:lumOff val="40000"/>
            </a:srgbClr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28819475032504"/>
          <c:y val="0.19486118214537115"/>
          <c:w val="0.79071180524967488"/>
          <c:h val="0.40865135923423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Foglio1!$E$56</c:f>
              <c:strCache>
                <c:ptCount val="1"/>
                <c:pt idx="0">
                  <c:v>3A-ARTE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Foglio1!$F$56:$J$56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C-8841-94E5-20941633BCA5}"/>
            </c:ext>
          </c:extLst>
        </c:ser>
        <c:ser>
          <c:idx val="1"/>
          <c:order val="1"/>
          <c:tx>
            <c:strRef>
              <c:f>Foglio1!$E$57</c:f>
              <c:strCache>
                <c:ptCount val="1"/>
                <c:pt idx="0">
                  <c:v>3B-ARTE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Foglio1!$F$57:$J$57</c:f>
              <c:numCache>
                <c:formatCode>General</c:formatCode>
                <c:ptCount val="5"/>
                <c:pt idx="0">
                  <c:v>2.6</c:v>
                </c:pt>
                <c:pt idx="2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C-8841-94E5-20941633BCA5}"/>
            </c:ext>
          </c:extLst>
        </c:ser>
        <c:ser>
          <c:idx val="2"/>
          <c:order val="2"/>
          <c:tx>
            <c:strRef>
              <c:f>Foglio1!$E$58</c:f>
              <c:strCache>
                <c:ptCount val="1"/>
                <c:pt idx="0">
                  <c:v>3A 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Foglio1!$F$58:$J$58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C-8841-94E5-20941633BCA5}"/>
            </c:ext>
          </c:extLst>
        </c:ser>
        <c:ser>
          <c:idx val="3"/>
          <c:order val="3"/>
          <c:tx>
            <c:strRef>
              <c:f>Foglio1!$E$59</c:f>
              <c:strCache>
                <c:ptCount val="1"/>
                <c:pt idx="0">
                  <c:v>3B SORR.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Foglio1!$F$59:$J$59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6C-8841-94E5-20941633BCA5}"/>
            </c:ext>
          </c:extLst>
        </c:ser>
        <c:ser>
          <c:idx val="4"/>
          <c:order val="4"/>
          <c:tx>
            <c:strRef>
              <c:f>Foglio1!$E$60</c:f>
              <c:strCache>
                <c:ptCount val="1"/>
                <c:pt idx="0">
                  <c:v>3A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Foglio1!$F$60:$J$60</c:f>
              <c:numCache>
                <c:formatCode>General</c:formatCode>
                <c:ptCount val="5"/>
                <c:pt idx="0">
                  <c:v>2.7</c:v>
                </c:pt>
                <c:pt idx="2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6C-8841-94E5-20941633B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936896"/>
        <c:axId val="121938688"/>
        <c:axId val="0"/>
      </c:bar3DChart>
      <c:catAx>
        <c:axId val="12193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938688"/>
        <c:crosses val="autoZero"/>
        <c:auto val="1"/>
        <c:lblAlgn val="ctr"/>
        <c:lblOffset val="100"/>
        <c:noMultiLvlLbl val="0"/>
      </c:catAx>
      <c:valAx>
        <c:axId val="121938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121936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0.20303</cdr:y>
    </cdr:from>
    <cdr:to>
      <cdr:x>1</cdr:x>
      <cdr:y>0.58835</cdr:y>
    </cdr:to>
    <cdr:sp macro="" textlink="">
      <cdr:nvSpPr>
        <cdr:cNvPr id="2" name="Titolo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96001" y="674910"/>
          <a:ext cx="6589199" cy="128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defTabSz="457200" rtl="0" eaLnBrk="1" latinLnBrk="0" hangingPunct="1">
            <a:spcBef>
              <a:spcPct val="0"/>
            </a:spcBef>
            <a:buNone/>
            <a:defRPr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defRPr>
          </a:lvl1pPr>
          <a:lvl2pPr eaLnBrk="1" hangingPunct="1">
            <a:defRPr>
              <a:solidFill>
                <a:schemeClr val="tx2"/>
              </a:solidFill>
            </a:defRPr>
          </a:lvl2pPr>
          <a:lvl3pPr eaLnBrk="1" hangingPunct="1">
            <a:defRPr>
              <a:solidFill>
                <a:schemeClr val="tx2"/>
              </a:solidFill>
            </a:defRPr>
          </a:lvl3pPr>
          <a:lvl4pPr eaLnBrk="1" hangingPunct="1">
            <a:defRPr>
              <a:solidFill>
                <a:schemeClr val="tx2"/>
              </a:solidFill>
            </a:defRPr>
          </a:lvl4pPr>
          <a:lvl5pPr eaLnBrk="1" hangingPunct="1">
            <a:defRPr>
              <a:solidFill>
                <a:schemeClr val="tx2"/>
              </a:solidFill>
            </a:defRPr>
          </a:lvl5pPr>
          <a:lvl6pPr eaLnBrk="1" hangingPunct="1">
            <a:defRPr>
              <a:solidFill>
                <a:schemeClr val="tx2"/>
              </a:solidFill>
            </a:defRPr>
          </a:lvl6pPr>
          <a:lvl7pPr eaLnBrk="1" hangingPunct="1">
            <a:defRPr>
              <a:solidFill>
                <a:schemeClr val="tx2"/>
              </a:solidFill>
            </a:defRPr>
          </a:lvl7pPr>
          <a:lvl8pPr eaLnBrk="1" hangingPunct="1">
            <a:defRPr>
              <a:solidFill>
                <a:schemeClr val="tx2"/>
              </a:solidFill>
            </a:defRPr>
          </a:lvl8pPr>
          <a:lvl9pPr eaLnBrk="1" hangingPunct="1">
            <a:defRPr>
              <a:solidFill>
                <a:schemeClr val="tx2"/>
              </a:solidFill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0.20303</cdr:y>
    </cdr:from>
    <cdr:to>
      <cdr:x>1</cdr:x>
      <cdr:y>0.58835</cdr:y>
    </cdr:to>
    <cdr:sp macro="" textlink="">
      <cdr:nvSpPr>
        <cdr:cNvPr id="2" name="Titolo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96001" y="674910"/>
          <a:ext cx="6589199" cy="1280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defTabSz="457200" rtl="0" eaLnBrk="1" latinLnBrk="0" hangingPunct="1">
            <a:spcBef>
              <a:spcPct val="0"/>
            </a:spcBef>
            <a:buNone/>
            <a:defRPr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defRPr>
          </a:lvl1pPr>
          <a:lvl2pPr eaLnBrk="1" hangingPunct="1">
            <a:defRPr>
              <a:solidFill>
                <a:schemeClr val="tx2"/>
              </a:solidFill>
            </a:defRPr>
          </a:lvl2pPr>
          <a:lvl3pPr eaLnBrk="1" hangingPunct="1">
            <a:defRPr>
              <a:solidFill>
                <a:schemeClr val="tx2"/>
              </a:solidFill>
            </a:defRPr>
          </a:lvl3pPr>
          <a:lvl4pPr eaLnBrk="1" hangingPunct="1">
            <a:defRPr>
              <a:solidFill>
                <a:schemeClr val="tx2"/>
              </a:solidFill>
            </a:defRPr>
          </a:lvl4pPr>
          <a:lvl5pPr eaLnBrk="1" hangingPunct="1">
            <a:defRPr>
              <a:solidFill>
                <a:schemeClr val="tx2"/>
              </a:solidFill>
            </a:defRPr>
          </a:lvl5pPr>
          <a:lvl6pPr eaLnBrk="1" hangingPunct="1">
            <a:defRPr>
              <a:solidFill>
                <a:schemeClr val="tx2"/>
              </a:solidFill>
            </a:defRPr>
          </a:lvl6pPr>
          <a:lvl7pPr eaLnBrk="1" hangingPunct="1">
            <a:defRPr>
              <a:solidFill>
                <a:schemeClr val="tx2"/>
              </a:solidFill>
            </a:defRPr>
          </a:lvl7pPr>
          <a:lvl8pPr eaLnBrk="1" hangingPunct="1">
            <a:defRPr>
              <a:solidFill>
                <a:schemeClr val="tx2"/>
              </a:solidFill>
            </a:defRPr>
          </a:lvl8pPr>
          <a:lvl9pPr eaLnBrk="1" hangingPunct="1">
            <a:defRPr>
              <a:solidFill>
                <a:schemeClr val="tx2"/>
              </a:solidFill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CC2B5-2AE0-4FEE-9491-DEAD9F5C019C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C8AB-5E78-4111-8150-4DAE46646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52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4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61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7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53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2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9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8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1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59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69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9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emf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809" y="564488"/>
            <a:ext cx="7172325" cy="2343150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476846" y="4218948"/>
            <a:ext cx="6572249" cy="125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rnd" cmpd="sng" algn="ctr">
            <a:solidFill>
              <a:srgbClr val="FF00FF"/>
            </a:solidFill>
            <a:prstDash val="solid"/>
          </a:ln>
          <a:effectLst/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MONITORAGGIO APPRENDIMENTI 1°PERIODO INFRAQUADRIMESTRALE</a:t>
            </a:r>
            <a:b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SCUOLA PRIMARIA</a:t>
            </a:r>
            <a:b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A.S 2022/2023</a:t>
            </a:r>
          </a:p>
          <a:p>
            <a:pPr algn="r" defTabSz="685800">
              <a:spcBef>
                <a:spcPts val="450"/>
              </a:spcBef>
              <a:buClr>
                <a:srgbClr val="FE8637"/>
              </a:buClr>
              <a:buSzPct val="70000"/>
              <a:defRPr/>
            </a:pPr>
            <a:r>
              <a:rPr lang="it-IT" sz="1050" b="1" kern="0" spc="75" dirty="0">
                <a:solidFill>
                  <a:srgbClr val="7030A0"/>
                </a:solidFill>
                <a:latin typeface="Century Schoolbook"/>
              </a:rPr>
              <a:t>DIRIGENTE SCOLASTICO                                                   </a:t>
            </a:r>
          </a:p>
          <a:p>
            <a:pPr algn="r" defTabSz="685800">
              <a:spcBef>
                <a:spcPts val="450"/>
              </a:spcBef>
              <a:buClr>
                <a:srgbClr val="FE8637"/>
              </a:buClr>
              <a:buSzPct val="70000"/>
              <a:defRPr/>
            </a:pPr>
            <a:r>
              <a:rPr lang="it-IT" sz="1050" b="1" kern="0" spc="75" dirty="0">
                <a:solidFill>
                  <a:srgbClr val="7030A0"/>
                </a:solidFill>
                <a:latin typeface="Century Schoolbook"/>
              </a:rPr>
              <a:t>        DOTT.SSA RACHELE ANNA DONNICI</a:t>
            </a:r>
          </a:p>
          <a:p>
            <a:pPr algn="ctr"/>
            <a:endParaRPr lang="it-IT" sz="18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endParaRPr lang="it-IT" sz="18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82" y="6558714"/>
            <a:ext cx="3721100" cy="1744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82" y="6558714"/>
            <a:ext cx="3721100" cy="17441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82" y="6558714"/>
            <a:ext cx="3721100" cy="1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707743"/>
              </p:ext>
            </p:extLst>
          </p:nvPr>
        </p:nvGraphicFramePr>
        <p:xfrm>
          <a:off x="1700463" y="2121834"/>
          <a:ext cx="5670883" cy="261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84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992522"/>
              </p:ext>
            </p:extLst>
          </p:nvPr>
        </p:nvGraphicFramePr>
        <p:xfrm>
          <a:off x="1724526" y="2119799"/>
          <a:ext cx="5807241" cy="25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52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033198"/>
              </p:ext>
            </p:extLst>
          </p:nvPr>
        </p:nvGraphicFramePr>
        <p:xfrm>
          <a:off x="1524000" y="2104465"/>
          <a:ext cx="5841626" cy="264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396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685368"/>
              </p:ext>
            </p:extLst>
          </p:nvPr>
        </p:nvGraphicFramePr>
        <p:xfrm>
          <a:off x="2287680" y="2153210"/>
          <a:ext cx="4568640" cy="255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89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04272"/>
              </p:ext>
            </p:extLst>
          </p:nvPr>
        </p:nvGraphicFramePr>
        <p:xfrm>
          <a:off x="1791821" y="2117911"/>
          <a:ext cx="5560358" cy="262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436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550145"/>
              </p:ext>
            </p:extLst>
          </p:nvPr>
        </p:nvGraphicFramePr>
        <p:xfrm>
          <a:off x="1791821" y="2117911"/>
          <a:ext cx="5560358" cy="262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41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432" y="5028723"/>
            <a:ext cx="3724979" cy="176799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506046"/>
              </p:ext>
            </p:extLst>
          </p:nvPr>
        </p:nvGraphicFramePr>
        <p:xfrm>
          <a:off x="1475875" y="1852863"/>
          <a:ext cx="6697578" cy="317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546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10" y="1901037"/>
            <a:ext cx="5856747" cy="2741618"/>
          </a:xfrm>
          <a:prstGeom prst="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94" y="4642654"/>
            <a:ext cx="5944978" cy="77273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041" y="5575547"/>
            <a:ext cx="3731075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95" y="6199003"/>
            <a:ext cx="3724979" cy="176799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227561"/>
              </p:ext>
            </p:extLst>
          </p:nvPr>
        </p:nvGraphicFramePr>
        <p:xfrm>
          <a:off x="1652339" y="2093094"/>
          <a:ext cx="6192250" cy="265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82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857361"/>
              </p:ext>
            </p:extLst>
          </p:nvPr>
        </p:nvGraphicFramePr>
        <p:xfrm>
          <a:off x="1917032" y="2135841"/>
          <a:ext cx="5366084" cy="25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65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27424"/>
              </p:ext>
            </p:extLst>
          </p:nvPr>
        </p:nvGraphicFramePr>
        <p:xfrm>
          <a:off x="1427747" y="1684421"/>
          <a:ext cx="6617368" cy="346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88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422" y="6117207"/>
            <a:ext cx="3724979" cy="176799"/>
          </a:xfrm>
          <a:prstGeom prst="rect">
            <a:avLst/>
          </a:prstGeom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345326"/>
              </p:ext>
            </p:extLst>
          </p:nvPr>
        </p:nvGraphicFramePr>
        <p:xfrm>
          <a:off x="1507958" y="1812759"/>
          <a:ext cx="6205891" cy="320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474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713800"/>
              </p:ext>
            </p:extLst>
          </p:nvPr>
        </p:nvGraphicFramePr>
        <p:xfrm>
          <a:off x="1507958" y="1812759"/>
          <a:ext cx="6205891" cy="320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4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890784"/>
              </p:ext>
            </p:extLst>
          </p:nvPr>
        </p:nvGraphicFramePr>
        <p:xfrm>
          <a:off x="2079132" y="2089042"/>
          <a:ext cx="5629100" cy="280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87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958589"/>
              </p:ext>
            </p:extLst>
          </p:nvPr>
        </p:nvGraphicFramePr>
        <p:xfrm>
          <a:off x="2037347" y="1660709"/>
          <a:ext cx="5630779" cy="265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41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120129"/>
              </p:ext>
            </p:extLst>
          </p:nvPr>
        </p:nvGraphicFramePr>
        <p:xfrm>
          <a:off x="1876925" y="2096248"/>
          <a:ext cx="5494421" cy="266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99540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2020</TotalTime>
  <Words>102</Words>
  <Application>Microsoft Office PowerPoint</Application>
  <PresentationFormat>Presentazione su schermo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Eugenio Forciniti</cp:lastModifiedBy>
  <cp:revision>286</cp:revision>
  <dcterms:created xsi:type="dcterms:W3CDTF">2020-06-13T14:55:04Z</dcterms:created>
  <dcterms:modified xsi:type="dcterms:W3CDTF">2022-12-12T15:59:13Z</dcterms:modified>
</cp:coreProperties>
</file>