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 /><Relationship Id="rId1" Type="http://schemas.openxmlformats.org/officeDocument/2006/relationships/themeOverride" Target="../theme/themeOverride1.xml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 /><Relationship Id="rId1" Type="http://schemas.openxmlformats.org/officeDocument/2006/relationships/themeOverride" Target="../theme/themeOverride2.xml" 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 /><Relationship Id="rId1" Type="http://schemas.openxmlformats.org/officeDocument/2006/relationships/themeOverride" Target="../theme/themeOverrid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 /><Relationship Id="rId2" Type="http://schemas.openxmlformats.org/officeDocument/2006/relationships/image" Target="../media/image38.jpeg" /><Relationship Id="rId1" Type="http://schemas.openxmlformats.org/officeDocument/2006/relationships/themeOverride" Target="../theme/themeOverride4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157781410531371E-4"/>
          <c:y val="0"/>
          <c:w val="0.99943842218589474"/>
          <c:h val="0.892267995828372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Foglio1!$G$331</c:f>
              <c:strCache>
                <c:ptCount val="1"/>
                <c:pt idx="0">
                  <c:v>ITALIANO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92D050"/>
                        </a:solidFill>
                      </a:rPr>
                      <a:t>56,4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92D050"/>
                        </a:solidFill>
                      </a:rPr>
                      <a:t>71,1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46,9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41,1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Foglio1!$F$332:$F$338</c:f>
              <c:strCache>
                <c:ptCount val="7"/>
                <c:pt idx="0">
                  <c:v>5A-ARTE</c:v>
                </c:pt>
                <c:pt idx="1">
                  <c:v>5B-ARTE</c:v>
                </c:pt>
                <c:pt idx="2">
                  <c:v>5C 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  <c:pt idx="6">
                  <c:v>P.NAZIONALE</c:v>
                </c:pt>
              </c:strCache>
            </c:strRef>
          </c:cat>
          <c:val>
            <c:numRef>
              <c:f>Foglio1!$G$332:$G$338</c:f>
              <c:numCache>
                <c:formatCode>General</c:formatCode>
                <c:ptCount val="7"/>
                <c:pt idx="0">
                  <c:v>56.4</c:v>
                </c:pt>
                <c:pt idx="1">
                  <c:v>71.099999999999994</c:v>
                </c:pt>
                <c:pt idx="2">
                  <c:v>55.2</c:v>
                </c:pt>
                <c:pt idx="3">
                  <c:v>46.9</c:v>
                </c:pt>
                <c:pt idx="4">
                  <c:v>49.7</c:v>
                </c:pt>
                <c:pt idx="5">
                  <c:v>41.1</c:v>
                </c:pt>
                <c:pt idx="6">
                  <c:v>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4-EF4A-A6F8-058932229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457536"/>
        <c:axId val="127463424"/>
        <c:axId val="0"/>
      </c:bar3DChart>
      <c:catAx>
        <c:axId val="12745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txPr>
          <a:bodyPr/>
          <a:lstStyle/>
          <a:p>
            <a:pPr>
              <a:defRPr sz="12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463424"/>
        <c:crosses val="autoZero"/>
        <c:auto val="1"/>
        <c:lblAlgn val="ctr"/>
        <c:lblOffset val="100"/>
        <c:noMultiLvlLbl val="0"/>
      </c:catAx>
      <c:valAx>
        <c:axId val="127463424"/>
        <c:scaling>
          <c:orientation val="minMax"/>
        </c:scaling>
        <c:delete val="1"/>
        <c:axPos val="l"/>
        <c:majorGridlines>
          <c:spPr>
            <a:ln w="25400" cap="flat" cmpd="sng" algn="ctr">
              <a:solidFill>
                <a:schemeClr val="accent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crossAx val="127457536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bg1"/>
    </a:solidFill>
    <a:ln>
      <a:solidFill>
        <a:srgbClr val="FF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02684956084838E-3"/>
          <c:y val="6.3291578713476281E-4"/>
          <c:w val="0.99869731504391512"/>
          <c:h val="0.910181374646315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Foglio1!$G$331</c:f>
              <c:strCache>
                <c:ptCount val="1"/>
                <c:pt idx="0">
                  <c:v>ITALIANO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B050"/>
                        </a:solidFill>
                      </a:rPr>
                      <a:t>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B050"/>
                        </a:solidFill>
                      </a:rPr>
                      <a:t>61,4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B050"/>
                        </a:solidFill>
                      </a:rPr>
                      <a:t>50,6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rPr>
                      <a:t>47,2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B050"/>
                        </a:solidFill>
                      </a:rPr>
                      <a:t>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B050"/>
                        </a:solidFill>
                      </a:rPr>
                      <a:t>57,5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0000"/>
                        </a:solidFill>
                      </a:rPr>
                      <a:t>47,2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Foglio1!$F$332:$F$338</c:f>
              <c:strCache>
                <c:ptCount val="7"/>
                <c:pt idx="0">
                  <c:v>5A-ARTE</c:v>
                </c:pt>
                <c:pt idx="1">
                  <c:v>5B-ARTE</c:v>
                </c:pt>
                <c:pt idx="2">
                  <c:v>5C 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  <c:pt idx="6">
                  <c:v>P.NAZIONALE</c:v>
                </c:pt>
              </c:strCache>
            </c:strRef>
          </c:cat>
          <c:val>
            <c:numRef>
              <c:f>Foglio1!$G$332:$G$338</c:f>
              <c:numCache>
                <c:formatCode>General</c:formatCode>
                <c:ptCount val="7"/>
                <c:pt idx="0">
                  <c:v>55</c:v>
                </c:pt>
                <c:pt idx="1">
                  <c:v>61.4</c:v>
                </c:pt>
                <c:pt idx="2">
                  <c:v>50.6</c:v>
                </c:pt>
                <c:pt idx="3">
                  <c:v>47.2</c:v>
                </c:pt>
                <c:pt idx="4">
                  <c:v>52</c:v>
                </c:pt>
                <c:pt idx="5">
                  <c:v>57.5</c:v>
                </c:pt>
                <c:pt idx="6">
                  <c:v>47.2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54-E647-8F1A-F759B26B1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0653568"/>
        <c:axId val="170655104"/>
        <c:axId val="0"/>
      </c:bar3DChart>
      <c:catAx>
        <c:axId val="17065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txPr>
          <a:bodyPr/>
          <a:lstStyle/>
          <a:p>
            <a:pPr>
              <a:defRPr sz="12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0655104"/>
        <c:crosses val="autoZero"/>
        <c:auto val="1"/>
        <c:lblAlgn val="ctr"/>
        <c:lblOffset val="100"/>
        <c:noMultiLvlLbl val="0"/>
      </c:catAx>
      <c:valAx>
        <c:axId val="170655104"/>
        <c:scaling>
          <c:orientation val="minMax"/>
        </c:scaling>
        <c:delete val="1"/>
        <c:axPos val="l"/>
        <c:majorGridlines>
          <c:spPr>
            <a:ln w="25400" cap="flat" cmpd="sng" algn="ctr">
              <a:solidFill>
                <a:schemeClr val="accent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crossAx val="170653568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plotVisOnly val="1"/>
    <c:dispBlanksAs val="gap"/>
    <c:showDLblsOverMax val="0"/>
  </c:chart>
  <c:spPr>
    <a:solidFill>
      <a:schemeClr val="bg1"/>
    </a:solidFill>
    <a:ln>
      <a:solidFill>
        <a:srgbClr val="FF0000"/>
      </a:solidFill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137440013440241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lt1"/>
            </a:solidFill>
            <a:ln w="25400" cap="flat" cmpd="sng" algn="ctr">
              <a:solidFill>
                <a:schemeClr val="accent6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2AD8D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C2AD8D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C2AD8D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C2AD8D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C2AD8D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C2AD8D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C2AD8D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6.5932445719945817E-3"/>
                  <c:y val="-4.3016900561184249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B050"/>
                        </a:solidFill>
                      </a:rPr>
                      <a:t>79,2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"/>
              <c:layout>
                <c:manualLayout>
                  <c:x val="0"/>
                  <c:y val="-4.3016900561184269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B050"/>
                        </a:solidFill>
                      </a:rPr>
                      <a:t>82,2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0000"/>
                        </a:solidFill>
                      </a:rPr>
                      <a:t>66,2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0000"/>
                        </a:solidFill>
                      </a:rPr>
                      <a:t>64,3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76,7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solidFill>
                <a:srgbClr val="C2AD8D">
                  <a:lumMod val="20000"/>
                  <a:lumOff val="80000"/>
                </a:srgb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Foglio1!$F$332:$F$338</c:f>
              <c:strCache>
                <c:ptCount val="7"/>
                <c:pt idx="0">
                  <c:v>5A-ARTE</c:v>
                </c:pt>
                <c:pt idx="1">
                  <c:v>5B-ARTE</c:v>
                </c:pt>
                <c:pt idx="2">
                  <c:v>5C 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  <c:pt idx="6">
                  <c:v>P.NAZIONALE</c:v>
                </c:pt>
              </c:strCache>
            </c:strRef>
          </c:cat>
          <c:val>
            <c:numRef>
              <c:f>Foglio1!$G$332:$G$338</c:f>
              <c:numCache>
                <c:formatCode>General</c:formatCode>
                <c:ptCount val="7"/>
                <c:pt idx="0">
                  <c:v>79.2</c:v>
                </c:pt>
                <c:pt idx="1">
                  <c:v>82.2</c:v>
                </c:pt>
                <c:pt idx="2">
                  <c:v>73.400000000000006</c:v>
                </c:pt>
                <c:pt idx="3">
                  <c:v>66.2</c:v>
                </c:pt>
                <c:pt idx="4">
                  <c:v>71</c:v>
                </c:pt>
                <c:pt idx="5">
                  <c:v>64.3</c:v>
                </c:pt>
                <c:pt idx="6">
                  <c:v>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6-3C4F-AE52-E3D0D590F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6962176"/>
        <c:axId val="216963712"/>
        <c:axId val="0"/>
      </c:bar3DChart>
      <c:catAx>
        <c:axId val="21696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25400" cap="flat" cmpd="sng" algn="ctr">
            <a:solidFill>
              <a:schemeClr val="accent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6963712"/>
        <c:crosses val="autoZero"/>
        <c:auto val="1"/>
        <c:lblAlgn val="ctr"/>
        <c:lblOffset val="100"/>
        <c:noMultiLvlLbl val="0"/>
      </c:catAx>
      <c:valAx>
        <c:axId val="216963712"/>
        <c:scaling>
          <c:orientation val="minMax"/>
        </c:scaling>
        <c:delete val="1"/>
        <c:axPos val="l"/>
        <c:majorGridlines>
          <c:spPr>
            <a:ln w="25400" cap="flat" cmpd="sng" algn="ctr">
              <a:solidFill>
                <a:schemeClr val="accent4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crossAx val="216962176"/>
        <c:crosses val="autoZero"/>
        <c:crossBetween val="between"/>
      </c:valAx>
      <c:sp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 w="25400" cap="flat" cmpd="sng" algn="ctr">
          <a:solidFill>
            <a:schemeClr val="accent6"/>
          </a:solidFill>
          <a:prstDash val="solid"/>
        </a:ln>
        <a:effectLst/>
      </c:spPr>
    </c:plotArea>
    <c:plotVisOnly val="1"/>
    <c:dispBlanksAs val="gap"/>
    <c:showDLblsOverMax val="0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  <a:ln>
      <a:solidFill>
        <a:srgbClr val="FF000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840201224846894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FFFF"/>
            </a:solidFill>
            <a:ln w="25400" cap="flat" cmpd="sng" algn="ctr">
              <a:solidFill>
                <a:srgbClr val="506E94"/>
              </a:solidFill>
              <a:prstDash val="solid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00B050"/>
                        </a:solidFill>
                      </a:rPr>
                      <a:t>76,6</a:t>
                    </a:r>
                    <a:endParaRPr lang="en-US" b="1">
                      <a:solidFill>
                        <a:srgbClr val="00B05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00B050"/>
                        </a:solidFill>
                      </a:rPr>
                      <a:t>78,9</a:t>
                    </a:r>
                    <a:endParaRPr lang="en-US" b="1">
                      <a:solidFill>
                        <a:srgbClr val="00B05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00B050"/>
                        </a:solidFill>
                      </a:rPr>
                      <a:t>77,2</a:t>
                    </a:r>
                    <a:endParaRPr lang="en-US" b="1">
                      <a:solidFill>
                        <a:srgbClr val="00B05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FF0000"/>
                        </a:solidFill>
                      </a:rPr>
                      <a:t>60,7</a:t>
                    </a:r>
                    <a:endParaRPr lang="en-US" b="1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FF0000"/>
                        </a:solidFill>
                      </a:rPr>
                      <a:t>56,9</a:t>
                    </a:r>
                    <a:endParaRPr lang="en-US" b="1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72,1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solidFill>
                <a:srgbClr val="F96A1B">
                  <a:lumMod val="20000"/>
                  <a:lumOff val="80000"/>
                </a:srgb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Foglio1!$F$332:$F$338</c:f>
              <c:strCache>
                <c:ptCount val="7"/>
                <c:pt idx="0">
                  <c:v>5A-ARTE</c:v>
                </c:pt>
                <c:pt idx="1">
                  <c:v>5B-ARTE</c:v>
                </c:pt>
                <c:pt idx="2">
                  <c:v>5C -ARTE</c:v>
                </c:pt>
                <c:pt idx="3">
                  <c:v>5A SORR.</c:v>
                </c:pt>
                <c:pt idx="4">
                  <c:v>5A SOLE</c:v>
                </c:pt>
                <c:pt idx="5">
                  <c:v>5B SOLE</c:v>
                </c:pt>
                <c:pt idx="6">
                  <c:v>P.NAZIONALE</c:v>
                </c:pt>
              </c:strCache>
            </c:strRef>
          </c:cat>
          <c:val>
            <c:numRef>
              <c:f>Foglio1!$G$332:$G$338</c:f>
              <c:numCache>
                <c:formatCode>General</c:formatCode>
                <c:ptCount val="7"/>
                <c:pt idx="0">
                  <c:v>76.599999999999994</c:v>
                </c:pt>
                <c:pt idx="1">
                  <c:v>78.900000000000006</c:v>
                </c:pt>
                <c:pt idx="2">
                  <c:v>77.2</c:v>
                </c:pt>
                <c:pt idx="3">
                  <c:v>60.7</c:v>
                </c:pt>
                <c:pt idx="4">
                  <c:v>63</c:v>
                </c:pt>
                <c:pt idx="5">
                  <c:v>56.9</c:v>
                </c:pt>
                <c:pt idx="6">
                  <c:v>72.099999999999994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C-9343-ADF4-480A09440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7440640"/>
        <c:axId val="217442176"/>
        <c:axId val="0"/>
      </c:bar3DChart>
      <c:catAx>
        <c:axId val="21744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7442176"/>
        <c:crosses val="autoZero"/>
        <c:auto val="1"/>
        <c:lblAlgn val="ctr"/>
        <c:lblOffset val="100"/>
        <c:noMultiLvlLbl val="0"/>
      </c:catAx>
      <c:valAx>
        <c:axId val="217442176"/>
        <c:scaling>
          <c:orientation val="minMax"/>
        </c:scaling>
        <c:delete val="1"/>
        <c:axPos val="l"/>
        <c:majorGridlines>
          <c:spPr>
            <a:ln w="25400" cap="flat" cmpd="sng" algn="ctr">
              <a:solidFill>
                <a:schemeClr val="accent6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crossAx val="217440640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plotVisOnly val="1"/>
    <c:dispBlanksAs val="gap"/>
    <c:showDLblsOverMax val="0"/>
  </c:chart>
  <c:spPr>
    <a:gradFill>
      <a:gsLst>
        <a:gs pos="0">
          <a:srgbClr val="FBEAC7"/>
        </a:gs>
        <a:gs pos="17999">
          <a:srgbClr val="FEE7F2"/>
        </a:gs>
        <a:gs pos="36000">
          <a:srgbClr val="FAC77D"/>
        </a:gs>
        <a:gs pos="61000">
          <a:srgbClr val="FBA97D"/>
        </a:gs>
        <a:gs pos="82001">
          <a:srgbClr val="FBD49C"/>
        </a:gs>
        <a:gs pos="100000">
          <a:srgbClr val="FEE7F2"/>
        </a:gs>
      </a:gsLst>
      <a:lin ang="5400000" scaled="0"/>
    </a:gradFill>
    <a:ln w="12700">
      <a:solidFill>
        <a:srgbClr val="FF0000"/>
      </a:solidFill>
    </a:ln>
  </c:spPr>
  <c:externalData r:id="rId3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 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 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 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BEFAF-4235-406E-B66E-20A617891E9D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9CEC9-C32B-4806-9DEE-D5E8174B40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63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9CEC9-C32B-4806-9DEE-D5E8174B40A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20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6645-D12E-4118-887E-2A5D48B9DD5C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A16645-D12E-4118-887E-2A5D48B9DD5C}" type="datetimeFigureOut">
              <a:rPr lang="it-IT" smtClean="0"/>
              <a:t>12/09/2022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48A5583-440F-479E-8015-E73BC31D30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253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0.png" /><Relationship Id="rId4" Type="http://schemas.openxmlformats.org/officeDocument/2006/relationships/image" Target="../media/image29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 /><Relationship Id="rId3" Type="http://schemas.openxmlformats.org/officeDocument/2006/relationships/image" Target="../media/image32.png" /><Relationship Id="rId7" Type="http://schemas.openxmlformats.org/officeDocument/2006/relationships/image" Target="../media/image19.png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4.vml" /><Relationship Id="rId6" Type="http://schemas.openxmlformats.org/officeDocument/2006/relationships/image" Target="../media/image24.png" /><Relationship Id="rId5" Type="http://schemas.openxmlformats.org/officeDocument/2006/relationships/image" Target="../media/image31.emf" /><Relationship Id="rId4" Type="http://schemas.openxmlformats.org/officeDocument/2006/relationships/package" Target="../embeddings/Microsoft_Word_Document6.docx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chart" Target="../charts/chart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0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7" Type="http://schemas.openxmlformats.org/officeDocument/2006/relationships/image" Target="../media/image33.png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5.vml" /><Relationship Id="rId6" Type="http://schemas.openxmlformats.org/officeDocument/2006/relationships/image" Target="../media/image24.png" /><Relationship Id="rId5" Type="http://schemas.openxmlformats.org/officeDocument/2006/relationships/image" Target="../media/image35.emf" /><Relationship Id="rId4" Type="http://schemas.openxmlformats.org/officeDocument/2006/relationships/package" Target="../embeddings/Microsoft_Word_Document8.docx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0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8.em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 /><Relationship Id="rId3" Type="http://schemas.openxmlformats.org/officeDocument/2006/relationships/image" Target="../media/image14.png" /><Relationship Id="rId7" Type="http://schemas.openxmlformats.org/officeDocument/2006/relationships/image" Target="../media/image16.png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2.vml" /><Relationship Id="rId6" Type="http://schemas.openxmlformats.org/officeDocument/2006/relationships/image" Target="../media/image15.png" /><Relationship Id="rId5" Type="http://schemas.openxmlformats.org/officeDocument/2006/relationships/image" Target="../media/image13.emf" /><Relationship Id="rId10" Type="http://schemas.openxmlformats.org/officeDocument/2006/relationships/image" Target="../media/image19.png" /><Relationship Id="rId4" Type="http://schemas.openxmlformats.org/officeDocument/2006/relationships/package" Target="../embeddings/Microsoft_Word_Document2.docx" /><Relationship Id="rId9" Type="http://schemas.openxmlformats.org/officeDocument/2006/relationships/image" Target="../media/image18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emf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5.png" /><Relationship Id="rId5" Type="http://schemas.openxmlformats.org/officeDocument/2006/relationships/image" Target="../media/image10.png" /><Relationship Id="rId4" Type="http://schemas.openxmlformats.org/officeDocument/2006/relationships/image" Target="../media/image2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 /><Relationship Id="rId7" Type="http://schemas.openxmlformats.org/officeDocument/2006/relationships/image" Target="../media/image24.png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3.vml" /><Relationship Id="rId6" Type="http://schemas.openxmlformats.org/officeDocument/2006/relationships/image" Target="../media/image18.png" /><Relationship Id="rId5" Type="http://schemas.openxmlformats.org/officeDocument/2006/relationships/image" Target="../media/image28.png" /><Relationship Id="rId4" Type="http://schemas.openxmlformats.org/officeDocument/2006/relationships/image" Target="../media/image27.em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7772400" cy="77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 rot="10800000" flipV="1">
            <a:off x="3063280" y="2060847"/>
            <a:ext cx="5400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66FF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FF00FF"/>
                </a:solidFill>
              </a:rPr>
              <a:t>ANALISI RILEVAZIONI INVALSI</a:t>
            </a:r>
          </a:p>
          <a:p>
            <a:pPr algn="ctr"/>
            <a:r>
              <a:rPr lang="it-IT" b="1" dirty="0">
                <a:solidFill>
                  <a:srgbClr val="00B0F0"/>
                </a:solidFill>
              </a:rPr>
              <a:t>A. S. </a:t>
            </a:r>
            <a:r>
              <a:rPr lang="it-IT" b="1">
                <a:solidFill>
                  <a:srgbClr val="00B0F0"/>
                </a:solidFill>
              </a:rPr>
              <a:t>2021-2022</a:t>
            </a:r>
            <a:endParaRPr lang="it-IT" b="1" dirty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19316"/>
            <a:ext cx="4631358" cy="5419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2292" name="Picture 4" descr="Istituto Comprensivo &quot;CROSIA MIRT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5184"/>
            <a:ext cx="2304256" cy="23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33770"/>
            <a:ext cx="540404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366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988220"/>
              </p:ext>
            </p:extLst>
          </p:nvPr>
        </p:nvGraphicFramePr>
        <p:xfrm>
          <a:off x="467544" y="2924944"/>
          <a:ext cx="77048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1" y="1275670"/>
            <a:ext cx="613251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165304"/>
            <a:ext cx="45720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431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76565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278201"/>
              </p:ext>
            </p:extLst>
          </p:nvPr>
        </p:nvGraphicFramePr>
        <p:xfrm>
          <a:off x="107503" y="1577688"/>
          <a:ext cx="9036496" cy="309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Documento" r:id="rId4" imgW="10630822" imgH="3745719" progId="Word.Document.12">
                  <p:embed/>
                </p:oleObj>
              </mc:Choice>
              <mc:Fallback>
                <p:oleObj name="Documento" r:id="rId4" imgW="10630822" imgH="3745719" progId="Word.Document.12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3" y="1577688"/>
                        <a:ext cx="9036496" cy="3096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 rot="10800000" flipV="1">
            <a:off x="107504" y="4437112"/>
            <a:ext cx="8928992" cy="2420889"/>
          </a:xfrm>
          <a:prstGeom prst="rect">
            <a:avLst/>
          </a:prstGeom>
          <a:solidFill>
            <a:srgbClr val="797B7E">
              <a:lumMod val="20000"/>
              <a:lumOff val="80000"/>
            </a:srgbClr>
          </a:solidFill>
          <a:ln w="952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Il risultato complessivo della prova di </a:t>
            </a:r>
            <a:r>
              <a:rPr lang="it-IT" sz="1200" b="1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INGLESE READING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raggiunto nelle classi quinte dell’I.C Crosia-Mirto risulta </a:t>
            </a:r>
            <a:r>
              <a:rPr lang="it-IT" sz="1200" b="1" kern="1200" dirty="0" err="1">
                <a:solidFill>
                  <a:srgbClr val="92D050"/>
                </a:solidFill>
                <a:effectLst/>
                <a:latin typeface="Agency FB"/>
                <a:ea typeface="+mn-ea"/>
                <a:cs typeface="+mn-cs"/>
              </a:rPr>
              <a:t>SUPERIORE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,equivalente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al (</a:t>
            </a:r>
            <a:r>
              <a:rPr lang="it-IT" sz="1200" b="1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72,5%)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di risposte corrette, rispetto alla media della regione  Calabria(71,5%), in linea con la media  Sud e isole (72,4%) e </a:t>
            </a:r>
            <a:r>
              <a:rPr lang="it-IT" sz="1200" kern="1200" dirty="0">
                <a:solidFill>
                  <a:srgbClr val="FF0000"/>
                </a:solidFill>
                <a:effectLst/>
                <a:latin typeface="Agency FB"/>
                <a:ea typeface="+mn-ea"/>
                <a:cs typeface="+mn-cs"/>
              </a:rPr>
              <a:t>INFERIORE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del punteggio  nazionale Italia(76,7%).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 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Symbol"/>
              <a:buChar char=""/>
              <a:tabLst>
                <a:tab pos="318770" algn="l"/>
              </a:tabLs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La </a:t>
            </a:r>
            <a:r>
              <a:rPr lang="it-IT" sz="1200" b="1" kern="1200" dirty="0">
                <a:solidFill>
                  <a:srgbClr val="FF0000"/>
                </a:solidFill>
                <a:effectLst/>
                <a:latin typeface="Agency FB"/>
                <a:ea typeface="+mn-ea"/>
                <a:cs typeface="+mn-cs"/>
              </a:rPr>
              <a:t>classe 5A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plesso Via Dell’ARTE in INGLESE R. presenta un livello di 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abilita’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</a:t>
            </a:r>
            <a:r>
              <a:rPr lang="it-IT" sz="1200" b="1" kern="1200" dirty="0">
                <a:solidFill>
                  <a:srgbClr val="92D050"/>
                </a:solidFill>
                <a:effectLst/>
                <a:latin typeface="Agency FB"/>
                <a:ea typeface="+mn-ea"/>
                <a:cs typeface="+mn-cs"/>
              </a:rPr>
              <a:t>SUPERIORE</a:t>
            </a:r>
            <a:r>
              <a:rPr lang="it-IT" sz="1200" b="1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del punteggio percentuale di quello della regione, del Sud e isole e  della media nazionale (207,0)(che è pari a 200).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Symbol"/>
              <a:buChar char=""/>
              <a:tabLst>
                <a:tab pos="318770" algn="l"/>
              </a:tabLs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La </a:t>
            </a:r>
            <a:r>
              <a:rPr lang="it-IT" sz="1200" b="1" kern="1200" dirty="0">
                <a:solidFill>
                  <a:srgbClr val="FF0000"/>
                </a:solidFill>
                <a:effectLst/>
                <a:latin typeface="Agency FB"/>
                <a:ea typeface="+mn-ea"/>
                <a:cs typeface="+mn-cs"/>
              </a:rPr>
              <a:t>classe 5B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plesso Via Dell’ARTE in INGLESE R.  presenta un livello di 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abilita’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</a:t>
            </a:r>
            <a:r>
              <a:rPr lang="it-IT" sz="1200" b="1" kern="1200" dirty="0">
                <a:solidFill>
                  <a:srgbClr val="92D050"/>
                </a:solidFill>
                <a:effectLst/>
                <a:latin typeface="Agency FB"/>
                <a:ea typeface="+mn-ea"/>
                <a:cs typeface="+mn-cs"/>
              </a:rPr>
              <a:t>SUPERIORE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del punteggio percentuale di quello della regione, del Sud e isole e  della media nazionale (204,0)(che è pari a 200).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Symbol"/>
              <a:buChar char=""/>
              <a:tabLst>
                <a:tab pos="318770" algn="l"/>
              </a:tabLs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 La </a:t>
            </a:r>
            <a:r>
              <a:rPr lang="it-IT" sz="1200" b="1" kern="1200" dirty="0">
                <a:solidFill>
                  <a:srgbClr val="FF0000"/>
                </a:solidFill>
                <a:effectLst/>
                <a:latin typeface="Agency FB"/>
                <a:ea typeface="Times New Roman"/>
                <a:cs typeface="+mn-cs"/>
              </a:rPr>
              <a:t>classe 5A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plesso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SORRENTI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 in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INGLESE R.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presenta un livello di 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abilita’</a:t>
            </a:r>
            <a:r>
              <a:rPr lang="it-IT" sz="1200" kern="1200" dirty="0">
                <a:solidFill>
                  <a:srgbClr val="FF0000"/>
                </a:solidFill>
                <a:effectLst/>
                <a:latin typeface="Agency FB"/>
                <a:ea typeface="+mn-ea"/>
                <a:cs typeface="+mn-cs"/>
              </a:rPr>
              <a:t> INFERIORE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  del punteggio percentuale di quello della regione, del Sud e isole e  della media nazionale (182,8)(che è pari a 200).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Symbol"/>
              <a:buChar char=""/>
              <a:tabLst>
                <a:tab pos="318770" algn="l"/>
              </a:tabLs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La </a:t>
            </a:r>
            <a:r>
              <a:rPr lang="it-IT" sz="1200" b="1" kern="1200" dirty="0">
                <a:solidFill>
                  <a:srgbClr val="FF0000"/>
                </a:solidFill>
                <a:effectLst/>
                <a:latin typeface="Agency FB"/>
                <a:ea typeface="Times New Roman"/>
                <a:cs typeface="+mn-cs"/>
              </a:rPr>
              <a:t>classe 5B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plesso SOLE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INGLESE R.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presenta un livello di 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abilita’</a:t>
            </a:r>
            <a:r>
              <a:rPr lang="it-IT" sz="1200" kern="1200" dirty="0">
                <a:solidFill>
                  <a:srgbClr val="FF0000"/>
                </a:solidFill>
                <a:effectLst/>
                <a:latin typeface="Agency FB"/>
                <a:ea typeface="+mn-ea"/>
                <a:cs typeface="+mn-cs"/>
              </a:rPr>
              <a:t> INFERIORE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 del punteggio percentuale di quello della regione, del Sud e isole e  della media nazionale (178,8)(che è pari a 200).</a:t>
            </a:r>
            <a:r>
              <a:rPr lang="it-IT" sz="1200" dirty="0">
                <a:effectLst/>
                <a:latin typeface="Agency FB"/>
                <a:ea typeface="Times New Roman"/>
              </a:rPr>
              <a:t> Registra un </a:t>
            </a:r>
            <a:r>
              <a:rPr lang="it-IT" sz="1200" dirty="0" err="1">
                <a:effectLst/>
                <a:latin typeface="Agency FB"/>
                <a:ea typeface="Times New Roman"/>
              </a:rPr>
              <a:t>cheating</a:t>
            </a:r>
            <a:r>
              <a:rPr lang="it-IT" sz="1200" dirty="0">
                <a:effectLst/>
                <a:latin typeface="Agency FB"/>
                <a:ea typeface="Times New Roman"/>
              </a:rPr>
              <a:t> in percentuale più alto(1,8,%)(+1,3%)rispetto alla percentuale </a:t>
            </a:r>
            <a:r>
              <a:rPr lang="it-IT" sz="1200" dirty="0" err="1">
                <a:effectLst/>
                <a:latin typeface="Agency FB"/>
                <a:ea typeface="Times New Roman"/>
              </a:rPr>
              <a:t>dell</a:t>
            </a:r>
            <a:r>
              <a:rPr lang="it-IT" sz="1200" dirty="0">
                <a:effectLst/>
                <a:latin typeface="Agency FB"/>
                <a:ea typeface="Times New Roman"/>
              </a:rPr>
              <a:t> ‘Istituto(0,5%).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499110" algn="just">
              <a:spcAft>
                <a:spcPts val="0"/>
              </a:spcAft>
            </a:pPr>
            <a:r>
              <a:rPr lang="it-IT" sz="14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 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it-IT" sz="14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 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81387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1669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28" y="2881386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51" y="3356992"/>
            <a:ext cx="592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592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65" y="3863906"/>
            <a:ext cx="592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96" y="3356992"/>
            <a:ext cx="592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85" y="4157394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92" y="3856286"/>
            <a:ext cx="592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200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361901"/>
              </p:ext>
            </p:extLst>
          </p:nvPr>
        </p:nvGraphicFramePr>
        <p:xfrm>
          <a:off x="611560" y="2060848"/>
          <a:ext cx="770485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613251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142260"/>
            <a:ext cx="45720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843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3772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998711"/>
              </p:ext>
            </p:extLst>
          </p:nvPr>
        </p:nvGraphicFramePr>
        <p:xfrm>
          <a:off x="35496" y="1340768"/>
          <a:ext cx="9108504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Documento" r:id="rId4" imgW="10581860" imgH="3751120" progId="Word.Document.12">
                  <p:embed/>
                </p:oleObj>
              </mc:Choice>
              <mc:Fallback>
                <p:oleObj name="Documento" r:id="rId4" imgW="10581860" imgH="3751120" progId="Word.Document.12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96" y="1340768"/>
                        <a:ext cx="9108504" cy="288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 rot="10800000" flipV="1">
            <a:off x="164841" y="4005065"/>
            <a:ext cx="8441690" cy="2520279"/>
          </a:xfrm>
          <a:prstGeom prst="rect">
            <a:avLst/>
          </a:prstGeom>
          <a:solidFill>
            <a:srgbClr val="797B7E">
              <a:lumMod val="20000"/>
              <a:lumOff val="80000"/>
            </a:srgbClr>
          </a:solidFill>
          <a:ln w="952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Il risultato complessivo della prova di </a:t>
            </a:r>
            <a:r>
              <a:rPr lang="it-IT" sz="1200" b="1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INGLESE LISTENING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raggiunto nelle classi quinte dell’I.C Crosia-Mirto risulta</a:t>
            </a:r>
            <a:r>
              <a:rPr lang="it-IT" sz="1200" b="1" kern="1200" dirty="0">
                <a:solidFill>
                  <a:srgbClr val="92D050"/>
                </a:solidFill>
                <a:effectLst/>
                <a:latin typeface="Agency FB"/>
                <a:ea typeface="+mn-ea"/>
                <a:cs typeface="+mn-cs"/>
              </a:rPr>
              <a:t> </a:t>
            </a:r>
            <a:r>
              <a:rPr lang="it-IT" sz="1200" b="1" kern="1200" dirty="0" err="1">
                <a:solidFill>
                  <a:srgbClr val="92D050"/>
                </a:solidFill>
                <a:effectLst/>
                <a:latin typeface="Agency FB"/>
                <a:ea typeface="+mn-ea"/>
                <a:cs typeface="+mn-cs"/>
              </a:rPr>
              <a:t>SUPERIORE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,equivalente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al (</a:t>
            </a:r>
            <a:r>
              <a:rPr lang="it-IT" sz="1200" b="1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68,8%)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di risposte corrette, rispetto alla media della regione  Calabria(64,1%),</a:t>
            </a:r>
            <a:r>
              <a:rPr lang="it-IT" sz="1200" b="1" kern="1200" dirty="0">
                <a:solidFill>
                  <a:srgbClr val="92D050"/>
                </a:solidFill>
                <a:effectLst/>
                <a:latin typeface="Agency FB"/>
                <a:ea typeface="+mn-ea"/>
                <a:cs typeface="+mn-cs"/>
              </a:rPr>
              <a:t>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alla media  Sud e isole (64,4%) e </a:t>
            </a:r>
            <a:r>
              <a:rPr lang="it-IT" sz="1200" kern="1200" dirty="0">
                <a:solidFill>
                  <a:srgbClr val="FF0000"/>
                </a:solidFill>
                <a:effectLst/>
                <a:latin typeface="Agency FB"/>
                <a:ea typeface="+mn-ea"/>
                <a:cs typeface="+mn-cs"/>
              </a:rPr>
              <a:t>INFERIORE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del punteggio  nazionale Italia(72,1) </a:t>
            </a:r>
          </a:p>
          <a:p>
            <a:pPr algn="just">
              <a:spcAft>
                <a:spcPts val="0"/>
              </a:spcAft>
            </a:pP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Symbol"/>
              <a:buChar char=""/>
              <a:tabLst>
                <a:tab pos="228600" algn="l"/>
              </a:tabLs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La </a:t>
            </a:r>
            <a:r>
              <a:rPr lang="it-IT" sz="1200" b="1" kern="1200" dirty="0">
                <a:solidFill>
                  <a:srgbClr val="FF0000"/>
                </a:solidFill>
                <a:effectLst/>
                <a:latin typeface="Agency FB"/>
                <a:ea typeface="+mn-ea"/>
                <a:cs typeface="+mn-cs"/>
              </a:rPr>
              <a:t>classe 5A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plesso Via Dell’ARTE in INGLESE L. presenta un livello di 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abilita’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</a:t>
            </a:r>
            <a:r>
              <a:rPr lang="it-IT" sz="1200" b="1" kern="1200" dirty="0">
                <a:solidFill>
                  <a:srgbClr val="92D050"/>
                </a:solidFill>
                <a:effectLst/>
                <a:latin typeface="Agency FB"/>
                <a:ea typeface="+mn-ea"/>
                <a:cs typeface="+mn-cs"/>
              </a:rPr>
              <a:t>SUPERIORE</a:t>
            </a:r>
            <a:r>
              <a:rPr lang="it-IT" sz="1200" b="1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del punteggio percentuale di quello della regione, del Sud e isole e  della media nazionale (213,3)(che è pari a 200).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Symbol"/>
              <a:buChar char=""/>
              <a:tabLst>
                <a:tab pos="228600" algn="l"/>
              </a:tabLs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La </a:t>
            </a:r>
            <a:r>
              <a:rPr lang="it-IT" sz="1200" b="1" kern="1200" dirty="0">
                <a:solidFill>
                  <a:srgbClr val="FF0000"/>
                </a:solidFill>
                <a:effectLst/>
                <a:latin typeface="Agency FB"/>
                <a:ea typeface="+mn-ea"/>
                <a:cs typeface="+mn-cs"/>
              </a:rPr>
              <a:t>classe 5B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plesso Via Dell’ARTE in INGLESE L.  presenta un livello di 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abilita’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</a:t>
            </a:r>
            <a:r>
              <a:rPr lang="it-IT" sz="1200" b="1" kern="1200" dirty="0">
                <a:solidFill>
                  <a:srgbClr val="92D050"/>
                </a:solidFill>
                <a:effectLst/>
                <a:latin typeface="Agency FB"/>
                <a:ea typeface="+mn-ea"/>
                <a:cs typeface="+mn-cs"/>
              </a:rPr>
              <a:t>SUPERIORE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del punteggio percentuale di quello della regione, del Sud e isole e  della media nazionale (220,6)(che è pari a 200).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Symbol"/>
              <a:buChar char=""/>
              <a:tabLst>
                <a:tab pos="228600" algn="l"/>
              </a:tabLs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La </a:t>
            </a:r>
            <a:r>
              <a:rPr lang="it-IT" sz="1200" b="1" kern="1200" dirty="0">
                <a:solidFill>
                  <a:srgbClr val="FF0000"/>
                </a:solidFill>
                <a:effectLst/>
                <a:latin typeface="Agency FB"/>
                <a:ea typeface="+mn-ea"/>
                <a:cs typeface="+mn-cs"/>
              </a:rPr>
              <a:t>classe 5C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plesso Via Dell’ARTE in INGLESE L.  presenta un livello di 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abilita’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</a:t>
            </a:r>
            <a:r>
              <a:rPr lang="it-IT" sz="1200" b="1" kern="1200" dirty="0">
                <a:solidFill>
                  <a:srgbClr val="92D050"/>
                </a:solidFill>
                <a:effectLst/>
                <a:latin typeface="Agency FB"/>
                <a:ea typeface="+mn-ea"/>
                <a:cs typeface="+mn-cs"/>
              </a:rPr>
              <a:t>SUPERIORE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del punteggio percentuale di quello della regione, del Sud e isole e  della media nazionale (211,4)(che è pari a 200).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Symbol"/>
              <a:buChar char=""/>
              <a:tabLst>
                <a:tab pos="228600" algn="l"/>
              </a:tabLs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 La </a:t>
            </a:r>
            <a:r>
              <a:rPr lang="it-IT" sz="1200" b="1" kern="1200" dirty="0">
                <a:solidFill>
                  <a:srgbClr val="FF0000"/>
                </a:solidFill>
                <a:effectLst/>
                <a:latin typeface="Agency FB"/>
                <a:ea typeface="Times New Roman"/>
                <a:cs typeface="+mn-cs"/>
              </a:rPr>
              <a:t>classe 5A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plesso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SORRENTI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 in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INGLESE L.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presenta un livello di 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abilita’</a:t>
            </a:r>
            <a:r>
              <a:rPr lang="it-IT" sz="1200" kern="1200" dirty="0">
                <a:solidFill>
                  <a:srgbClr val="FF0000"/>
                </a:solidFill>
                <a:effectLst/>
                <a:latin typeface="Agency FB"/>
                <a:ea typeface="+mn-ea"/>
                <a:cs typeface="+mn-cs"/>
              </a:rPr>
              <a:t> INFERIORE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  del punteggio percentuale di quello della regione, del Sud e isole e  della media nazionale (181,8)(che è pari a 200).</a:t>
            </a:r>
            <a:r>
              <a:rPr lang="it-IT" sz="1200" dirty="0">
                <a:effectLst/>
                <a:latin typeface="Agency FB"/>
                <a:ea typeface="Times New Roman"/>
              </a:rPr>
              <a:t> Registra un lieve </a:t>
            </a:r>
            <a:r>
              <a:rPr lang="it-IT" sz="1200" dirty="0" err="1">
                <a:effectLst/>
                <a:latin typeface="Agency FB"/>
                <a:ea typeface="Times New Roman"/>
              </a:rPr>
              <a:t>cheating</a:t>
            </a:r>
            <a:r>
              <a:rPr lang="it-IT" sz="1200" dirty="0">
                <a:effectLst/>
                <a:latin typeface="Agency FB"/>
                <a:ea typeface="Times New Roman"/>
              </a:rPr>
              <a:t> in percentuale più alto(1,1,%)(+0,8%)rispetto alla percentuale </a:t>
            </a:r>
            <a:r>
              <a:rPr lang="it-IT" sz="1200" dirty="0" err="1">
                <a:effectLst/>
                <a:latin typeface="Agency FB"/>
                <a:ea typeface="Times New Roman"/>
              </a:rPr>
              <a:t>dell</a:t>
            </a:r>
            <a:r>
              <a:rPr lang="it-IT" sz="1200" dirty="0">
                <a:effectLst/>
                <a:latin typeface="Agency FB"/>
                <a:ea typeface="Times New Roman"/>
              </a:rPr>
              <a:t> ‘Istituto(0,3%).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Symbol"/>
              <a:buChar char=""/>
              <a:tabLst>
                <a:tab pos="228600" algn="l"/>
              </a:tabLs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La </a:t>
            </a:r>
            <a:r>
              <a:rPr lang="it-IT" sz="1200" b="1" kern="1200" dirty="0">
                <a:solidFill>
                  <a:srgbClr val="FF0000"/>
                </a:solidFill>
                <a:effectLst/>
                <a:latin typeface="Agency FB"/>
                <a:ea typeface="Times New Roman"/>
                <a:cs typeface="+mn-cs"/>
              </a:rPr>
              <a:t>classe 5B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plesso SOLE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INGLESE L.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presenta un livello di 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abilita’</a:t>
            </a:r>
            <a:r>
              <a:rPr lang="it-IT" sz="1200" kern="1200" dirty="0">
                <a:solidFill>
                  <a:srgbClr val="FF0000"/>
                </a:solidFill>
                <a:effectLst/>
                <a:latin typeface="Agency FB"/>
                <a:ea typeface="+mn-ea"/>
                <a:cs typeface="+mn-cs"/>
              </a:rPr>
              <a:t> INFERIORE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 del punteggio percentuale di quello della regione, del Sud e isole e  della media nazionale (170,8)(che è pari a 200).</a:t>
            </a:r>
            <a:r>
              <a:rPr lang="it-IT" sz="1200" dirty="0">
                <a:effectLst/>
                <a:latin typeface="Agency FB"/>
                <a:ea typeface="Times New Roman"/>
              </a:rPr>
              <a:t> 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  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581290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81" y="2825765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45057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2520012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79" y="2764487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60590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296" y="3468490"/>
            <a:ext cx="592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27" y="3034680"/>
            <a:ext cx="592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904" y="3034680"/>
            <a:ext cx="592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478" y="3014678"/>
            <a:ext cx="592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31" y="3468490"/>
            <a:ext cx="592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59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613251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799689"/>
              </p:ext>
            </p:extLst>
          </p:nvPr>
        </p:nvGraphicFramePr>
        <p:xfrm>
          <a:off x="611560" y="1988840"/>
          <a:ext cx="741682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92" y="5085184"/>
            <a:ext cx="45720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33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5480050" cy="7747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949280"/>
            <a:ext cx="45720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71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12968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72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619944" y="413048"/>
            <a:ext cx="7228656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cap="none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PUNTEGGI GENERALI –ITALIANO-CONFRONTO TRA CLASSI SECONDE</a:t>
            </a:r>
            <a:endParaRPr lang="it-IT" sz="18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29147"/>
              </p:ext>
            </p:extLst>
          </p:nvPr>
        </p:nvGraphicFramePr>
        <p:xfrm>
          <a:off x="377186" y="1160781"/>
          <a:ext cx="11593288" cy="3627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o" r:id="rId3" imgW="9244052" imgH="3498021" progId="Word.Document.12">
                  <p:embed/>
                </p:oleObj>
              </mc:Choice>
              <mc:Fallback>
                <p:oleObj name="Documento" r:id="rId3" imgW="9244052" imgH="3498021" progId="Word.Document.12">
                  <p:embed/>
                  <p:pic>
                    <p:nvPicPr>
                      <p:cNvPr id="7" name="Oggetto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186" y="1160781"/>
                        <a:ext cx="11593288" cy="3627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ttangolo 27"/>
          <p:cNvSpPr/>
          <p:nvPr/>
        </p:nvSpPr>
        <p:spPr>
          <a:xfrm>
            <a:off x="338177" y="4437112"/>
            <a:ext cx="8280920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400" dirty="0">
                <a:solidFill>
                  <a:srgbClr val="000000"/>
                </a:solidFill>
                <a:latin typeface="Agency FB" panose="020B0503020202020204" pitchFamily="34" charset="0"/>
              </a:rPr>
              <a:t>Il risultato complessivo della prova di </a:t>
            </a:r>
            <a:r>
              <a:rPr lang="it-IT" sz="1400" b="1" dirty="0">
                <a:solidFill>
                  <a:srgbClr val="000000"/>
                </a:solidFill>
                <a:latin typeface="Agency FB" panose="020B0503020202020204" pitchFamily="34" charset="0"/>
              </a:rPr>
              <a:t>ITALIANO</a:t>
            </a:r>
            <a:r>
              <a:rPr lang="it-IT" sz="1400" dirty="0">
                <a:solidFill>
                  <a:srgbClr val="000000"/>
                </a:solidFill>
                <a:latin typeface="Agency FB" panose="020B0503020202020204" pitchFamily="34" charset="0"/>
              </a:rPr>
              <a:t> raggiunto nelle classi seconde dell’I.C Crosia-Mirto risulta </a:t>
            </a:r>
            <a:r>
              <a:rPr lang="it-IT" sz="1400" b="1" dirty="0">
                <a:solidFill>
                  <a:srgbClr val="FF0000"/>
                </a:solidFill>
                <a:latin typeface="Agency FB" panose="020B0503020202020204" pitchFamily="34" charset="0"/>
              </a:rPr>
              <a:t>INFERIORE</a:t>
            </a:r>
            <a:r>
              <a:rPr lang="it-IT" sz="1400" dirty="0">
                <a:solidFill>
                  <a:srgbClr val="000000"/>
                </a:solidFill>
                <a:latin typeface="Agency FB" panose="020B0503020202020204" pitchFamily="34" charset="0"/>
              </a:rPr>
              <a:t> ,equivalente al (</a:t>
            </a:r>
            <a:r>
              <a:rPr lang="it-IT" sz="1400" b="1" dirty="0">
                <a:solidFill>
                  <a:srgbClr val="000000"/>
                </a:solidFill>
                <a:latin typeface="Agency FB" panose="020B0503020202020204" pitchFamily="34" charset="0"/>
              </a:rPr>
              <a:t>58,1%)</a:t>
            </a:r>
            <a:r>
              <a:rPr lang="it-IT" sz="1400" dirty="0">
                <a:solidFill>
                  <a:srgbClr val="000000"/>
                </a:solidFill>
                <a:latin typeface="Agency FB" panose="020B0503020202020204" pitchFamily="34" charset="0"/>
              </a:rPr>
              <a:t> di risposte corrette, rispetto alla media della regione(Calabria)(61,3%), del Sud e isole (59,7%) , del punteggio nazionale (Italia)(63,0 %).</a:t>
            </a:r>
            <a:endParaRPr lang="it-IT" sz="1400" dirty="0">
              <a:latin typeface="Agency FB" panose="020B0503020202020204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sz="1400" dirty="0">
                <a:solidFill>
                  <a:srgbClr val="000000"/>
                </a:solidFill>
                <a:latin typeface="Agency FB" panose="020B0503020202020204" pitchFamily="34" charset="0"/>
              </a:rPr>
              <a:t> </a:t>
            </a:r>
            <a:endParaRPr lang="it-IT" sz="1400" dirty="0">
              <a:latin typeface="Agency FB" panose="020B0503020202020204" pitchFamily="34" charset="0"/>
              <a:ea typeface="Times New Roman"/>
            </a:endParaRPr>
          </a:p>
          <a:p>
            <a:pPr marL="342900" lvl="0" indent="-342900" algn="just">
              <a:buClr>
                <a:srgbClr val="FF0000"/>
              </a:buClr>
              <a:buSzPts val="1400"/>
              <a:buFont typeface="Symbol"/>
              <a:buChar char=""/>
            </a:pPr>
            <a:r>
              <a:rPr lang="it-IT" sz="1400" dirty="0">
                <a:solidFill>
                  <a:srgbClr val="000000"/>
                </a:solidFill>
                <a:latin typeface="Agency FB" panose="020B0503020202020204" pitchFamily="34" charset="0"/>
              </a:rPr>
              <a:t>La </a:t>
            </a:r>
            <a:r>
              <a:rPr lang="it-IT" sz="1400" b="1" dirty="0">
                <a:solidFill>
                  <a:srgbClr val="FF0000"/>
                </a:solidFill>
                <a:latin typeface="Agency FB" panose="020B0503020202020204" pitchFamily="34" charset="0"/>
              </a:rPr>
              <a:t>classe 2A </a:t>
            </a:r>
            <a:r>
              <a:rPr lang="it-IT" sz="1400" dirty="0">
                <a:solidFill>
                  <a:srgbClr val="000000"/>
                </a:solidFill>
                <a:latin typeface="Agency FB" panose="020B0503020202020204" pitchFamily="34" charset="0"/>
              </a:rPr>
              <a:t>plesso Via Dell’ARTE in ITALIANO presenta un livello di </a:t>
            </a:r>
            <a:r>
              <a:rPr lang="it-IT" sz="1400" dirty="0" err="1">
                <a:solidFill>
                  <a:srgbClr val="000000"/>
                </a:solidFill>
                <a:latin typeface="Agency FB" panose="020B0503020202020204" pitchFamily="34" charset="0"/>
              </a:rPr>
              <a:t>abilita’</a:t>
            </a:r>
            <a:r>
              <a:rPr lang="it-IT" sz="1400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it-IT" sz="1400" dirty="0">
                <a:solidFill>
                  <a:srgbClr val="FF0000"/>
                </a:solidFill>
                <a:latin typeface="Agency FB" panose="020B0503020202020204" pitchFamily="34" charset="0"/>
              </a:rPr>
              <a:t>INFERIORE</a:t>
            </a:r>
            <a:r>
              <a:rPr lang="it-IT" sz="1400" dirty="0">
                <a:solidFill>
                  <a:srgbClr val="000000"/>
                </a:solidFill>
                <a:latin typeface="Agency FB" panose="020B0503020202020204" pitchFamily="34" charset="0"/>
              </a:rPr>
              <a:t> del punteggio percentuale di quello della regione, del Sud e isole e  della media nazionale (173,2)(che è pari a 200).</a:t>
            </a:r>
          </a:p>
          <a:p>
            <a:pPr lvl="0" algn="just">
              <a:buClr>
                <a:srgbClr val="FF0000"/>
              </a:buClr>
              <a:buSzPts val="1400"/>
            </a:pPr>
            <a:endParaRPr lang="it-IT" sz="1400" dirty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marL="342900" lvl="0" indent="-342900" algn="just">
              <a:buClr>
                <a:srgbClr val="FF0000"/>
              </a:buClr>
              <a:buSzPts val="1400"/>
              <a:buFont typeface="Symbol"/>
              <a:buChar char=""/>
            </a:pPr>
            <a:r>
              <a:rPr lang="it-IT" sz="1400" dirty="0">
                <a:latin typeface="Agency FB" panose="020B0503020202020204" pitchFamily="34" charset="0"/>
                <a:ea typeface="Times New Roman"/>
              </a:rPr>
              <a:t>La </a:t>
            </a:r>
            <a:r>
              <a:rPr lang="it-IT" sz="1400" b="1" dirty="0">
                <a:solidFill>
                  <a:srgbClr val="FF0000"/>
                </a:solidFill>
                <a:latin typeface="Agency FB" panose="020B0503020202020204" pitchFamily="34" charset="0"/>
                <a:ea typeface="Times New Roman"/>
              </a:rPr>
              <a:t>classe 2A </a:t>
            </a:r>
            <a:r>
              <a:rPr lang="it-IT" sz="1400" dirty="0">
                <a:latin typeface="Agency FB" panose="020B0503020202020204" pitchFamily="34" charset="0"/>
                <a:ea typeface="Times New Roman"/>
              </a:rPr>
              <a:t>plesso SORRENTI in ITALIANO presenta un livello di </a:t>
            </a:r>
            <a:r>
              <a:rPr lang="it-IT" sz="1400" dirty="0" err="1">
                <a:latin typeface="Agency FB" panose="020B0503020202020204" pitchFamily="34" charset="0"/>
                <a:ea typeface="Times New Roman"/>
              </a:rPr>
              <a:t>abilita’</a:t>
            </a:r>
            <a:r>
              <a:rPr lang="it-IT" sz="1400" dirty="0">
                <a:latin typeface="Agency FB" panose="020B0503020202020204" pitchFamily="34" charset="0"/>
                <a:ea typeface="Times New Roman"/>
              </a:rPr>
              <a:t> </a:t>
            </a:r>
            <a:r>
              <a:rPr lang="it-IT" sz="1400" dirty="0">
                <a:solidFill>
                  <a:srgbClr val="FF0000"/>
                </a:solidFill>
                <a:latin typeface="Agency FB" panose="020B0503020202020204" pitchFamily="34" charset="0"/>
                <a:ea typeface="Times New Roman"/>
              </a:rPr>
              <a:t>INFERIORE</a:t>
            </a:r>
            <a:r>
              <a:rPr lang="it-IT" sz="1400" dirty="0">
                <a:latin typeface="Agency FB" panose="020B0503020202020204" pitchFamily="34" charset="0"/>
                <a:ea typeface="Times New Roman"/>
              </a:rPr>
              <a:t> del punteggio percentuale di quello della regione, del Sud e isole e  della media nazionale (175,6)(che è pari a 200</a:t>
            </a:r>
            <a:r>
              <a:rPr lang="it-IT" sz="1200" dirty="0">
                <a:latin typeface="Agency FB" panose="020B0503020202020204" pitchFamily="34" charset="0"/>
                <a:ea typeface="Times New Roman"/>
              </a:rPr>
              <a:t>).</a:t>
            </a:r>
            <a:endParaRPr lang="it-IT" sz="1200" dirty="0"/>
          </a:p>
          <a:p>
            <a:pPr algn="just"/>
            <a:endParaRPr lang="it-IT" sz="1200" dirty="0"/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92896"/>
            <a:ext cx="5921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32138"/>
            <a:ext cx="5921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8" name="Picture 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92896"/>
            <a:ext cx="5921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32138"/>
            <a:ext cx="5921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72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59070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49463"/>
            <a:ext cx="8064895" cy="310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495800" y="60198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4082045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733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445223"/>
              </p:ext>
            </p:extLst>
          </p:nvPr>
        </p:nvGraphicFramePr>
        <p:xfrm>
          <a:off x="251520" y="1412776"/>
          <a:ext cx="11449272" cy="28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Documento" r:id="rId4" imgW="9244052" imgH="3269044" progId="Word.Document.12">
                  <p:embed/>
                </p:oleObj>
              </mc:Choice>
              <mc:Fallback>
                <p:oleObj name="Documento" r:id="rId4" imgW="9244052" imgH="3269044" progId="Word.Document.12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412776"/>
                        <a:ext cx="11449272" cy="287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8712968" cy="262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92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3429000"/>
            <a:ext cx="592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24" y="2712988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12988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592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28" y="3441700"/>
            <a:ext cx="592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3" name="Picture 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04378"/>
            <a:ext cx="592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4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41700"/>
            <a:ext cx="592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81" y="2705635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59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6449839" cy="53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31988"/>
            <a:ext cx="8208911" cy="31531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4495800" y="60198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2414656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60" y="1196753"/>
            <a:ext cx="903649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73215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28" y="2248421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48421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384" y="2510993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3904605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tangolo 14"/>
          <p:cNvSpPr/>
          <p:nvPr/>
        </p:nvSpPr>
        <p:spPr>
          <a:xfrm rot="10800000" flipV="1">
            <a:off x="107504" y="4221088"/>
            <a:ext cx="9001000" cy="2520280"/>
          </a:xfrm>
          <a:prstGeom prst="rect">
            <a:avLst/>
          </a:prstGeom>
          <a:solidFill>
            <a:srgbClr val="797B7E">
              <a:lumMod val="20000"/>
              <a:lumOff val="80000"/>
            </a:srgbClr>
          </a:solidFill>
          <a:ln w="952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Il risultato complessivo della prova di </a:t>
            </a:r>
            <a:r>
              <a:rPr lang="it-IT" sz="1200" b="1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ITALIANO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raggiunto nelle classi quinte dell’I.C Crosia-Mirto risulta </a:t>
            </a:r>
            <a:r>
              <a:rPr lang="it-IT" sz="1200" b="1" kern="1200" dirty="0" err="1">
                <a:solidFill>
                  <a:srgbClr val="92D050"/>
                </a:solidFill>
                <a:effectLst/>
                <a:latin typeface="Agency FB"/>
                <a:ea typeface="+mn-ea"/>
                <a:cs typeface="+mn-cs"/>
              </a:rPr>
              <a:t>SUPERIORE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,equivalente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al (</a:t>
            </a:r>
            <a:r>
              <a:rPr lang="it-IT" sz="1200" b="1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52,8%)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di risposte corrette, rispetto alla media della regione  Calabria(50,2%), del Sud e isole (51,6%) ,</a:t>
            </a:r>
            <a:r>
              <a:rPr lang="it-IT" sz="1200" dirty="0">
                <a:effectLst/>
                <a:latin typeface="Times New Roman"/>
                <a:ea typeface="Times New Roman"/>
              </a:rPr>
              <a:t>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inferiore del punteggio  nazionale Italia(55,1 %).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 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Symbol"/>
              <a:buChar char=""/>
              <a:tabLst>
                <a:tab pos="457200" algn="l"/>
              </a:tabLs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La </a:t>
            </a:r>
            <a:r>
              <a:rPr lang="it-IT" sz="1200" b="1" kern="1200" dirty="0">
                <a:solidFill>
                  <a:srgbClr val="FF0000"/>
                </a:solidFill>
                <a:effectLst/>
                <a:latin typeface="Agency FB"/>
                <a:ea typeface="+mn-ea"/>
                <a:cs typeface="+mn-cs"/>
              </a:rPr>
              <a:t>classe 5A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plesso Via Dell’ARTE in ITALIANO presenta un livello di 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abilita</a:t>
            </a:r>
            <a:r>
              <a:rPr lang="it-IT" sz="1400" kern="1200" dirty="0" err="1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’</a:t>
            </a:r>
            <a:r>
              <a:rPr lang="it-IT" sz="14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</a:t>
            </a:r>
            <a:r>
              <a:rPr lang="it-IT" sz="1200" b="1" kern="1200" dirty="0">
                <a:solidFill>
                  <a:srgbClr val="92D050"/>
                </a:solidFill>
                <a:effectLst/>
                <a:latin typeface="Agency FB"/>
                <a:ea typeface="+mn-ea"/>
                <a:cs typeface="+mn-cs"/>
              </a:rPr>
              <a:t>SUPERIORE</a:t>
            </a:r>
            <a:r>
              <a:rPr lang="it-IT" sz="1400" b="1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del punteggio percentuale di quello della regione, del Sud e isole e  della media nazionale (202,0)(che è pari a 200).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Symbol"/>
              <a:buChar char=""/>
              <a:tabLst>
                <a:tab pos="457200" algn="l"/>
              </a:tabLs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La </a:t>
            </a:r>
            <a:r>
              <a:rPr lang="it-IT" sz="1200" b="1" kern="1200" dirty="0">
                <a:solidFill>
                  <a:srgbClr val="FF0000"/>
                </a:solidFill>
                <a:effectLst/>
                <a:latin typeface="Agency FB"/>
                <a:ea typeface="+mn-ea"/>
                <a:cs typeface="+mn-cs"/>
              </a:rPr>
              <a:t>classe 5B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plesso Via Dell’ARTE in ITALIANO presenta un livello di 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abilita’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</a:t>
            </a:r>
            <a:r>
              <a:rPr lang="it-IT" sz="1200" b="1" kern="1200" dirty="0">
                <a:solidFill>
                  <a:srgbClr val="92D050"/>
                </a:solidFill>
                <a:effectLst/>
                <a:latin typeface="Agency FB"/>
                <a:ea typeface="+mn-ea"/>
                <a:cs typeface="+mn-cs"/>
              </a:rPr>
              <a:t>SUPERIORE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del punteggio percentuale di quello della regione, del Sud e isole e  della media nazionale (223,8)(che è pari a 200).</a:t>
            </a:r>
            <a:r>
              <a:rPr lang="it-IT" sz="1200" dirty="0">
                <a:effectLst/>
                <a:latin typeface="Agency FB"/>
                <a:ea typeface="Times New Roman"/>
              </a:rPr>
              <a:t>Registra un </a:t>
            </a:r>
            <a:r>
              <a:rPr lang="it-IT" sz="1200" dirty="0" err="1">
                <a:effectLst/>
                <a:latin typeface="Agency FB"/>
                <a:ea typeface="Times New Roman"/>
              </a:rPr>
              <a:t>cheating</a:t>
            </a:r>
            <a:r>
              <a:rPr lang="it-IT" sz="1200" dirty="0">
                <a:effectLst/>
                <a:latin typeface="Agency FB"/>
                <a:ea typeface="Times New Roman"/>
              </a:rPr>
              <a:t> in percentuale più alto(6,2%)(+4,4%)rispetto alla percentuale </a:t>
            </a:r>
            <a:r>
              <a:rPr lang="it-IT" sz="1200" dirty="0" err="1">
                <a:effectLst/>
                <a:latin typeface="Agency FB"/>
                <a:ea typeface="Times New Roman"/>
              </a:rPr>
              <a:t>dell</a:t>
            </a:r>
            <a:r>
              <a:rPr lang="it-IT" sz="1200" dirty="0">
                <a:effectLst/>
                <a:latin typeface="Agency FB"/>
                <a:ea typeface="Times New Roman"/>
              </a:rPr>
              <a:t> ‘Istituto(1,8%).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Symbol"/>
              <a:buChar char=""/>
              <a:tabLst>
                <a:tab pos="457200" algn="l"/>
              </a:tabLs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La </a:t>
            </a:r>
            <a:r>
              <a:rPr lang="it-IT" sz="1200" b="1" kern="1200" dirty="0">
                <a:solidFill>
                  <a:srgbClr val="FF0000"/>
                </a:solidFill>
                <a:effectLst/>
                <a:latin typeface="Agency FB"/>
                <a:ea typeface="Times New Roman"/>
                <a:cs typeface="+mn-cs"/>
              </a:rPr>
              <a:t>classe 5A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plesso SORRENTI in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ITALIANO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presenta un livello di 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abilita’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 </a:t>
            </a:r>
            <a:r>
              <a:rPr lang="it-IT" sz="1200" kern="1200" dirty="0">
                <a:solidFill>
                  <a:srgbClr val="FF0000"/>
                </a:solidFill>
                <a:effectLst/>
                <a:latin typeface="Agency FB"/>
                <a:ea typeface="Times New Roman"/>
                <a:cs typeface="+mn-cs"/>
              </a:rPr>
              <a:t>INFERIORE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 del punteggio percentuale di quello della regione, del Sud e isole e  della media nazionale (182,5)(che è pari a 200).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Symbol"/>
              <a:buChar char=""/>
              <a:tabLst>
                <a:tab pos="457200" algn="l"/>
              </a:tabLs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La </a:t>
            </a:r>
            <a:r>
              <a:rPr lang="it-IT" sz="1200" b="1" kern="1200" dirty="0">
                <a:solidFill>
                  <a:srgbClr val="FF0000"/>
                </a:solidFill>
                <a:effectLst/>
                <a:latin typeface="Agency FB"/>
                <a:ea typeface="Times New Roman"/>
                <a:cs typeface="+mn-cs"/>
              </a:rPr>
              <a:t>classe 5A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plesso SOLE in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ITALIANO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presenta un livello di 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abilita’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 </a:t>
            </a:r>
            <a:r>
              <a:rPr lang="it-IT" sz="1200" kern="1200" dirty="0">
                <a:solidFill>
                  <a:srgbClr val="FF0000"/>
                </a:solidFill>
                <a:effectLst/>
                <a:latin typeface="Agency FB"/>
                <a:ea typeface="Times New Roman"/>
                <a:cs typeface="+mn-cs"/>
              </a:rPr>
              <a:t>INFERIORE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 del punteggio percentuale di quello della regione, del Sud e isole e  della media nazionale (171,6)(che è pari a 200).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it-IT" sz="14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 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983" y="2510993"/>
            <a:ext cx="5921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44" y="3624263"/>
            <a:ext cx="5969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80" y="3068960"/>
            <a:ext cx="5969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384" y="3068960"/>
            <a:ext cx="5969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288" y="3627745"/>
            <a:ext cx="5969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74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166608"/>
              </p:ext>
            </p:extLst>
          </p:nvPr>
        </p:nvGraphicFramePr>
        <p:xfrm>
          <a:off x="251520" y="2780928"/>
          <a:ext cx="7920880" cy="281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59417"/>
            <a:ext cx="59070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495800" y="6019800"/>
            <a:ext cx="4572000" cy="4748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800" b="1" kern="0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VALUTAZIONE</a:t>
            </a:r>
          </a:p>
          <a:p>
            <a:pPr algn="r">
              <a:lnSpc>
                <a:spcPct val="107000"/>
              </a:lnSpc>
              <a:spcAft>
                <a:spcPts val="800"/>
              </a:spcAft>
              <a:defRPr/>
            </a:pPr>
            <a:r>
              <a:rPr lang="it-IT" sz="900" b="1" kern="0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397354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195935"/>
              </p:ext>
            </p:extLst>
          </p:nvPr>
        </p:nvGraphicFramePr>
        <p:xfrm>
          <a:off x="107503" y="1700808"/>
          <a:ext cx="9036496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Documento" r:id="rId3" imgW="9610545" imgH="3745719" progId="Word.Document.12">
                  <p:embed/>
                </p:oleObj>
              </mc:Choice>
              <mc:Fallback>
                <p:oleObj name="Documento" r:id="rId3" imgW="9610545" imgH="3745719" progId="Word.Document.12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3" y="1700808"/>
                        <a:ext cx="9036496" cy="26642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733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 rot="10800000" flipV="1">
            <a:off x="107504" y="4149080"/>
            <a:ext cx="9036496" cy="2564904"/>
          </a:xfrm>
          <a:prstGeom prst="rect">
            <a:avLst/>
          </a:prstGeom>
          <a:solidFill>
            <a:srgbClr val="797B7E">
              <a:lumMod val="20000"/>
              <a:lumOff val="80000"/>
            </a:srgbClr>
          </a:solidFill>
          <a:ln w="9525">
            <a:solidFill>
              <a:srgbClr val="FF0000"/>
            </a:solidFill>
          </a:ln>
        </p:spPr>
        <p:txBody>
          <a:bodyPr wrap="square">
            <a:noAutofit/>
          </a:bodyPr>
          <a:lstStyle/>
          <a:p>
            <a:pPr algn="just">
              <a:spcAft>
                <a:spcPts val="0"/>
              </a:spcAf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Il risultato complessivo della prova di </a:t>
            </a:r>
            <a:r>
              <a:rPr lang="it-IT" sz="1200" b="1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MATEMATICA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raggiunto nelle classi quinte dell’I.C Crosia-Mirto risulta </a:t>
            </a:r>
            <a:r>
              <a:rPr lang="it-IT" sz="1200" b="1" kern="1200" dirty="0" err="1">
                <a:solidFill>
                  <a:srgbClr val="00B050"/>
                </a:solidFill>
                <a:effectLst/>
                <a:latin typeface="Agency FB"/>
                <a:ea typeface="+mn-ea"/>
                <a:cs typeface="+mn-cs"/>
              </a:rPr>
              <a:t>SUPERIORE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,equivalente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al (</a:t>
            </a:r>
            <a:r>
              <a:rPr lang="it-IT" sz="1200" b="1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53,5%)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di risposte corrette, rispetto alla media della regione  Calabria(40,9%), del Sud e isole (42,2%) e del punteggio  nazionale Italia(47,2%).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 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Symbol"/>
              <a:buChar char=""/>
              <a:tabLst>
                <a:tab pos="499110" algn="l"/>
              </a:tabLs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La </a:t>
            </a:r>
            <a:r>
              <a:rPr lang="it-IT" sz="1200" b="1" kern="1200" dirty="0">
                <a:solidFill>
                  <a:srgbClr val="FF0000"/>
                </a:solidFill>
                <a:effectLst/>
                <a:latin typeface="Agency FB"/>
                <a:ea typeface="+mn-ea"/>
                <a:cs typeface="+mn-cs"/>
              </a:rPr>
              <a:t>classe 5A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plesso Via Dell’ARTE in MATEMATICA presenta un livello di 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abilita’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</a:t>
            </a:r>
            <a:r>
              <a:rPr lang="it-IT" sz="1200" b="1" kern="1200" dirty="0">
                <a:solidFill>
                  <a:srgbClr val="00B050"/>
                </a:solidFill>
                <a:effectLst/>
                <a:latin typeface="Agency FB"/>
                <a:ea typeface="+mn-ea"/>
                <a:cs typeface="+mn-cs"/>
              </a:rPr>
              <a:t>SUPERIORE</a:t>
            </a:r>
            <a:r>
              <a:rPr lang="it-IT" sz="1200" b="1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del punteggio percentuale di quello della regione, del Sud e isole e  della media nazionale (207,0)(che è pari a 200).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Symbol"/>
              <a:buChar char=""/>
              <a:tabLst>
                <a:tab pos="499110" algn="l"/>
              </a:tabLs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La </a:t>
            </a:r>
            <a:r>
              <a:rPr lang="it-IT" sz="1200" b="1" kern="1200" dirty="0">
                <a:solidFill>
                  <a:srgbClr val="FF0000"/>
                </a:solidFill>
                <a:effectLst/>
                <a:latin typeface="Agency FB"/>
                <a:ea typeface="+mn-ea"/>
                <a:cs typeface="+mn-cs"/>
              </a:rPr>
              <a:t>classe 5B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plesso Via Dell’ARTE in MATEMATICA presenta un livello di 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abilita’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</a:t>
            </a:r>
            <a:r>
              <a:rPr lang="it-IT" sz="1200" b="1" kern="1200" dirty="0">
                <a:solidFill>
                  <a:srgbClr val="00B050"/>
                </a:solidFill>
                <a:effectLst/>
                <a:latin typeface="Agency FB"/>
                <a:ea typeface="+mn-ea"/>
                <a:cs typeface="+mn-cs"/>
              </a:rPr>
              <a:t>SUPERIORE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del punteggio percentuale di quello della regione, del Sud e isole e  della media nazionale (217,0)(che è pari a 200).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Symbol"/>
              <a:buChar char=""/>
              <a:tabLst>
                <a:tab pos="499110" algn="l"/>
              </a:tabLs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 La </a:t>
            </a:r>
            <a:r>
              <a:rPr lang="it-IT" sz="1200" b="1" kern="1200" dirty="0">
                <a:solidFill>
                  <a:srgbClr val="FF0000"/>
                </a:solidFill>
                <a:effectLst/>
                <a:latin typeface="Agency FB"/>
                <a:ea typeface="Times New Roman"/>
                <a:cs typeface="+mn-cs"/>
              </a:rPr>
              <a:t>classe 5C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plesso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 Via Dell’ARTE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 in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MATEMATICA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presenta un livello di 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abilita</a:t>
            </a:r>
            <a:r>
              <a:rPr lang="it-IT" sz="1200" kern="1200" dirty="0" err="1">
                <a:solidFill>
                  <a:srgbClr val="00B050"/>
                </a:solidFill>
                <a:effectLst/>
                <a:latin typeface="Agency FB"/>
                <a:ea typeface="Times New Roman"/>
                <a:cs typeface="+mn-cs"/>
              </a:rPr>
              <a:t>’</a:t>
            </a:r>
            <a:r>
              <a:rPr lang="it-IT" sz="1200" kern="1200" dirty="0">
                <a:solidFill>
                  <a:srgbClr val="00B050"/>
                </a:solidFill>
                <a:effectLst/>
                <a:latin typeface="Agency FB"/>
                <a:ea typeface="Times New Roman"/>
                <a:cs typeface="+mn-cs"/>
              </a:rPr>
              <a:t>  </a:t>
            </a:r>
            <a:r>
              <a:rPr lang="it-IT" sz="1200" b="1" kern="1200" dirty="0">
                <a:solidFill>
                  <a:srgbClr val="00B050"/>
                </a:solidFill>
                <a:effectLst/>
                <a:latin typeface="Agency FB"/>
                <a:ea typeface="Times New Roman"/>
                <a:cs typeface="+mn-cs"/>
              </a:rPr>
              <a:t>SUPERIORE</a:t>
            </a:r>
            <a:r>
              <a:rPr lang="it-IT" sz="1200" kern="1200" dirty="0">
                <a:solidFill>
                  <a:srgbClr val="00B050"/>
                </a:solidFill>
                <a:effectLst/>
                <a:latin typeface="Agency FB"/>
                <a:ea typeface="Times New Roman"/>
                <a:cs typeface="+mn-cs"/>
              </a:rPr>
              <a:t>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del punteggio percentuale di quello della regione, del Sud e isole e  della media nazionale (201,0)(che è pari a 200).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Symbol"/>
              <a:buChar char=""/>
              <a:tabLst>
                <a:tab pos="499110" algn="l"/>
              </a:tabLs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La </a:t>
            </a:r>
            <a:r>
              <a:rPr lang="it-IT" sz="1200" b="1" kern="1200" dirty="0">
                <a:solidFill>
                  <a:srgbClr val="FF0000"/>
                </a:solidFill>
                <a:effectLst/>
                <a:latin typeface="Agency FB"/>
                <a:ea typeface="Times New Roman"/>
                <a:cs typeface="+mn-cs"/>
              </a:rPr>
              <a:t>classe 5A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plesso SOLE in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MATEMATICA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presenta un livello di 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abilita</a:t>
            </a:r>
            <a:r>
              <a:rPr lang="it-IT" sz="1200" kern="1200" dirty="0" err="1">
                <a:solidFill>
                  <a:srgbClr val="00B050"/>
                </a:solidFill>
                <a:effectLst/>
                <a:latin typeface="Agency FB"/>
                <a:ea typeface="Times New Roman"/>
                <a:cs typeface="+mn-cs"/>
              </a:rPr>
              <a:t>’</a:t>
            </a:r>
            <a:r>
              <a:rPr lang="it-IT" sz="1200" kern="1200" dirty="0">
                <a:solidFill>
                  <a:srgbClr val="00B050"/>
                </a:solidFill>
                <a:effectLst/>
                <a:latin typeface="Agency FB"/>
                <a:ea typeface="Times New Roman"/>
                <a:cs typeface="+mn-cs"/>
              </a:rPr>
              <a:t> </a:t>
            </a:r>
            <a:r>
              <a:rPr lang="it-IT" sz="1200" b="1" kern="1200" dirty="0">
                <a:solidFill>
                  <a:srgbClr val="00B050"/>
                </a:solidFill>
                <a:effectLst/>
                <a:latin typeface="Agency FB"/>
                <a:ea typeface="Times New Roman"/>
                <a:cs typeface="+mn-cs"/>
              </a:rPr>
              <a:t>SUPERIORE</a:t>
            </a:r>
            <a:r>
              <a:rPr lang="it-IT" sz="1200" kern="1200" dirty="0">
                <a:solidFill>
                  <a:srgbClr val="00B050"/>
                </a:solidFill>
                <a:effectLst/>
                <a:latin typeface="Agency FB"/>
                <a:ea typeface="Times New Roman"/>
                <a:cs typeface="+mn-cs"/>
              </a:rPr>
              <a:t>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del punteggio percentuale di quello della regione, del Sud e isole e  della media nazionale (208,8)(che è pari a 200).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Symbol"/>
              <a:buChar char=""/>
              <a:tabLst>
                <a:tab pos="499110" algn="l"/>
              </a:tabLst>
            </a:pP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La </a:t>
            </a:r>
            <a:r>
              <a:rPr lang="it-IT" sz="1200" b="1" kern="1200" dirty="0">
                <a:solidFill>
                  <a:srgbClr val="FF0000"/>
                </a:solidFill>
                <a:effectLst/>
                <a:latin typeface="Agency FB"/>
                <a:ea typeface="Times New Roman"/>
                <a:cs typeface="+mn-cs"/>
              </a:rPr>
              <a:t>classe 5B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plesso SOLE in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+mn-ea"/>
                <a:cs typeface="+mn-cs"/>
              </a:rPr>
              <a:t>MATEMATICA 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presenta un livello di </a:t>
            </a:r>
            <a:r>
              <a:rPr lang="it-IT" sz="1200" kern="1200" dirty="0" err="1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abilita’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 </a:t>
            </a:r>
            <a:r>
              <a:rPr lang="it-IT" sz="1200" b="1" kern="1200" dirty="0">
                <a:solidFill>
                  <a:srgbClr val="00B050"/>
                </a:solidFill>
                <a:effectLst/>
                <a:latin typeface="Agency FB"/>
                <a:ea typeface="Times New Roman"/>
                <a:cs typeface="+mn-cs"/>
              </a:rPr>
              <a:t>SUPERIORE</a:t>
            </a:r>
            <a:r>
              <a:rPr lang="it-IT" sz="1200" kern="1200" dirty="0">
                <a:solidFill>
                  <a:srgbClr val="000000"/>
                </a:solidFill>
                <a:effectLst/>
                <a:latin typeface="Agency FB"/>
                <a:ea typeface="Times New Roman"/>
                <a:cs typeface="+mn-cs"/>
              </a:rPr>
              <a:t> del punteggio percentuale di quello della regione, del Sud e isole e  della media nazionale (207,5)(che è pari a 200).</a:t>
            </a:r>
            <a:r>
              <a:rPr lang="it-IT" sz="1200" dirty="0">
                <a:effectLst/>
                <a:latin typeface="Agency FB"/>
                <a:ea typeface="Times New Roman"/>
              </a:rPr>
              <a:t> Registra un </a:t>
            </a:r>
            <a:r>
              <a:rPr lang="it-IT" sz="1200" dirty="0" err="1">
                <a:effectLst/>
                <a:latin typeface="Agency FB"/>
                <a:ea typeface="Times New Roman"/>
              </a:rPr>
              <a:t>cheating</a:t>
            </a:r>
            <a:r>
              <a:rPr lang="it-IT" sz="1200" dirty="0">
                <a:effectLst/>
                <a:latin typeface="Agency FB"/>
                <a:ea typeface="Times New Roman"/>
              </a:rPr>
              <a:t> in percentuale più alto(4,5,%)(+3,4%)rispetto alla percentuale </a:t>
            </a:r>
            <a:r>
              <a:rPr lang="it-IT" sz="1200" dirty="0" err="1">
                <a:effectLst/>
                <a:latin typeface="Agency FB"/>
                <a:ea typeface="Times New Roman"/>
              </a:rPr>
              <a:t>dell</a:t>
            </a:r>
            <a:r>
              <a:rPr lang="it-IT" sz="1200" dirty="0">
                <a:effectLst/>
                <a:latin typeface="Agency FB"/>
                <a:ea typeface="Times New Roman"/>
              </a:rPr>
              <a:t> ‘Istituto(1,1%).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499110" algn="just">
              <a:spcAft>
                <a:spcPts val="0"/>
              </a:spcAft>
            </a:pPr>
            <a:r>
              <a:rPr lang="it-IT" sz="14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 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it-IT" sz="14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 </a:t>
            </a:r>
            <a:endParaRPr lang="it-IT" sz="1200" dirty="0">
              <a:effectLst/>
              <a:latin typeface="Times New Roman"/>
              <a:ea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it-IT" sz="1400" dirty="0">
                <a:solidFill>
                  <a:srgbClr val="FF0000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645024"/>
            <a:ext cx="5921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09379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392" y="3053854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16" y="3494652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692649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87" y="2600076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03" y="2804616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614" y="3904605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02" y="3660130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20" y="3904604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01" y="3037522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25" y="3466712"/>
            <a:ext cx="566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863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ngoli">
  <a:themeElements>
    <a:clrScheme name="Angol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ol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ol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2398</TotalTime>
  <Words>281</Words>
  <Application>Microsoft Office PowerPoint</Application>
  <PresentationFormat>Presentazione su schermo (4:3)</PresentationFormat>
  <Paragraphs>75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Angoli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MONITORAGGIO INVALSI 2021-2022 I.C CROSIA-MIRTO</dc:title>
  <dc:creator>Utente Windows</dc:creator>
  <dc:description/>
  <cp:lastModifiedBy>Eugenio Forciniti</cp:lastModifiedBy>
  <cp:revision>295</cp:revision>
  <dcterms:created xsi:type="dcterms:W3CDTF">2018-09-09T20:28:48Z</dcterms:created>
  <dcterms:modified xsi:type="dcterms:W3CDTF">2022-09-12T08:53:03Z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MONITORAGGIO INVALSI 2021-2022 I.C CROSIA-MIRTO</vt:lpwstr>
  </property>
  <property fmtid="{D5CDD505-2E9C-101B-9397-08002B2CF9AE}" pid="3" name="SlideDescription">
    <vt:lpwstr/>
  </property>
</Properties>
</file>