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92" r:id="rId3"/>
    <p:sldId id="293" r:id="rId4"/>
    <p:sldId id="294" r:id="rId5"/>
    <p:sldId id="364" r:id="rId6"/>
    <p:sldId id="365" r:id="rId7"/>
    <p:sldId id="363" r:id="rId8"/>
    <p:sldId id="307" r:id="rId9"/>
    <p:sldId id="310" r:id="rId10"/>
    <p:sldId id="309" r:id="rId11"/>
    <p:sldId id="325" r:id="rId12"/>
    <p:sldId id="326" r:id="rId13"/>
    <p:sldId id="327" r:id="rId14"/>
    <p:sldId id="328" r:id="rId15"/>
    <p:sldId id="329" r:id="rId16"/>
    <p:sldId id="357" r:id="rId17"/>
    <p:sldId id="358" r:id="rId18"/>
    <p:sldId id="359" r:id="rId19"/>
    <p:sldId id="360" r:id="rId20"/>
    <p:sldId id="297" r:id="rId21"/>
    <p:sldId id="299" r:id="rId22"/>
    <p:sldId id="303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68"/>
    <p:restoredTop sz="94650"/>
  </p:normalViewPr>
  <p:slideViewPr>
    <p:cSldViewPr snapToGrid="0" snapToObjects="1">
      <p:cViewPr varScale="1">
        <p:scale>
          <a:sx n="46" d="100"/>
          <a:sy n="46" d="100"/>
        </p:scale>
        <p:origin x="176" y="1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6A3012-07CB-5066-D92C-02EFE9A02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88DB2B-F01B-5A1F-5344-45BABE429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7A23D5-EDA8-A4F5-C705-BB4615890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18117B-4A92-5C5B-DC29-888CAA1AE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B086E4-2070-DFFB-7BA5-D7F7CACC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65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EB126A-4555-33BC-14A9-935C80E6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57357E7-26C3-47B7-92D2-01452513A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F57FB6-D4B6-21EE-FCE9-C597815D5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090033-1212-1558-CB16-1C40C72D5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D1E991-70C6-D340-8BCD-CC4BC4516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6076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C05C80D-308F-2090-49B2-5EF754CB8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8F54173-BD69-1E05-DD04-668A919EE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6FDF5C-968E-FFAC-5752-96B93B95C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1CEB6E-79A3-DEA7-D460-2D298A0E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2661AA-CEF5-B3E5-99F6-E82038F0A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0832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98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BBBCEE-11DD-019C-4CD9-0224070C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61E883-3954-B44F-B6D6-55D0B5062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6935ED-E51D-8FD2-3B08-82486707E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94CA30-84DE-846F-59D8-C0E52D58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99F7E6-892F-CD58-2644-86AB1F492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91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595E28-3BAB-CE99-B811-BD5BCDA0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F31A12-258C-664F-1824-FC2715F5E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7BE61D-32BA-4FE3-A0BE-BBDBB093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36932C-B451-4D81-D4EF-1B0CD23A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3422FD-AC72-32D0-5A8C-0215D7FE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00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F3B20C-D03B-4765-A729-137EBE9F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89E948-9E06-70C6-27ED-68BFA6240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679377-0CF0-0846-5E32-4AB623FBB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E279FE-9E7B-0AD5-3336-635674CA8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C7817C-95EF-F92F-4968-4E2FB48C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8688B1-35B4-8EAE-75AE-D53469B1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0902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C0CAFB-9B5B-72BC-048D-CA879478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363A37-015B-C411-04A7-B7EB39EC3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C74811-4BA9-BF7F-D301-0DDE89D04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1BD911-76A8-C4F2-3525-038E7A17F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A8F545-40AD-F5E3-0350-636AFA5D1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E9AF967-6275-0810-225D-7B3E3F0A2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B59EF48-7AE4-8D2D-F0A3-6F9D756F4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DA8596-488F-9B3E-B779-CED6909A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01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3F3CD4-A455-1FAA-396F-A9FB1E601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7E046D0-3F2A-9F54-8541-7BF6F06F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9BFBEDE-5184-89F7-589C-43B69247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CE2D8E-1C21-B0FB-1FCD-1743107DE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11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D71BA38-3F24-A130-1C71-B4CA363F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F115684-C712-081C-BC38-1D9933BCF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85EF68-640F-3E81-B93B-1738BCABD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292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5B688E-A0C1-F4E2-F3EF-8E5FF21A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75463E-1200-94DC-44E2-0D9601BA0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D961467-91D8-DBD3-BBDC-E58C1A409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AF2718-D5B7-539D-1851-D95A9AD7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E2404C-B58F-1680-222A-37821D79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4A2442D-BDA2-E955-4234-2C54A8282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86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091EAB-B6D2-D00A-6802-05AB96BE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9D53D42-A99F-49F6-B2E3-E27BB1FAA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B39AFC-660D-D0E6-3DBE-A560D1C07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AB091C-54A3-104A-A0C4-4A83A60A5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76A470-87FC-A38E-9CF1-DC7748C1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625BC8-A0EC-07F1-B8E0-BFA1CA53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63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038A500-7B23-7601-55DF-19619713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971EB7-B787-A8F9-2558-4173CCAB2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4F0EB9-ED07-9E80-B8C0-62F3EB324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0D247-69F7-034A-8B6B-9CAD5FD5B2BB}" type="datetimeFigureOut">
              <a:rPr lang="it-IT" smtClean="0"/>
              <a:t>21/06/22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D189FA-BF99-5FAE-C7C0-75F670C09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1888CE-EB4A-2FC9-C121-DA9F1B70E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3814B-5F47-3C46-8F02-8F0C88EF77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71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1C8A0B-AB0D-3BD4-420F-07C5B6E75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517762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dirty="0" err="1">
                <a:solidFill>
                  <a:srgbClr val="FF0000"/>
                </a:solidFill>
              </a:rPr>
              <a:t>Partecipazione</a:t>
            </a:r>
            <a:r>
              <a:rPr lang="en-US" sz="3700" b="1" dirty="0">
                <a:solidFill>
                  <a:srgbClr val="FF0000"/>
                </a:solidFill>
              </a:rPr>
              <a:t> </a:t>
            </a:r>
            <a:r>
              <a:rPr lang="en-US" sz="3700" b="1" dirty="0" err="1">
                <a:solidFill>
                  <a:srgbClr val="FF0000"/>
                </a:solidFill>
              </a:rPr>
              <a:t>concorso</a:t>
            </a:r>
            <a:r>
              <a:rPr lang="en-US" sz="3700" b="1" dirty="0">
                <a:solidFill>
                  <a:srgbClr val="FF0000"/>
                </a:solidFill>
              </a:rPr>
              <a:t> "</a:t>
            </a:r>
            <a:r>
              <a:rPr lang="en-US" sz="3700" b="1" dirty="0" err="1">
                <a:solidFill>
                  <a:srgbClr val="FF0000"/>
                </a:solidFill>
              </a:rPr>
              <a:t>inventiamo</a:t>
            </a:r>
            <a:r>
              <a:rPr lang="en-US" sz="3700" b="1" dirty="0">
                <a:solidFill>
                  <a:srgbClr val="FF0000"/>
                </a:solidFill>
              </a:rPr>
              <a:t> </a:t>
            </a:r>
            <a:r>
              <a:rPr lang="en-US" sz="3700" b="1" dirty="0" err="1">
                <a:solidFill>
                  <a:srgbClr val="FF0000"/>
                </a:solidFill>
              </a:rPr>
              <a:t>una</a:t>
            </a:r>
            <a:r>
              <a:rPr lang="en-US" sz="3700" b="1" dirty="0">
                <a:solidFill>
                  <a:srgbClr val="FF0000"/>
                </a:solidFill>
              </a:rPr>
              <a:t> </a:t>
            </a:r>
            <a:r>
              <a:rPr lang="en-US" sz="3700" b="1" dirty="0" err="1">
                <a:solidFill>
                  <a:srgbClr val="FF0000"/>
                </a:solidFill>
              </a:rPr>
              <a:t>banconota</a:t>
            </a:r>
            <a:r>
              <a:rPr lang="en-US" sz="3700" b="1" dirty="0">
                <a:solidFill>
                  <a:srgbClr val="FF0000"/>
                </a:solidFill>
              </a:rPr>
              <a:t>" </a:t>
            </a:r>
            <a:r>
              <a:rPr lang="en-US" sz="3700" b="1" dirty="0" err="1">
                <a:solidFill>
                  <a:srgbClr val="FF0000"/>
                </a:solidFill>
              </a:rPr>
              <a:t>promosso</a:t>
            </a:r>
            <a:r>
              <a:rPr lang="en-US" sz="3700" b="1" dirty="0">
                <a:solidFill>
                  <a:srgbClr val="FF0000"/>
                </a:solidFill>
              </a:rPr>
              <a:t> </a:t>
            </a:r>
            <a:r>
              <a:rPr lang="en-US" sz="3700" b="1" dirty="0" err="1">
                <a:solidFill>
                  <a:srgbClr val="FF0000"/>
                </a:solidFill>
              </a:rPr>
              <a:t>dalla</a:t>
            </a:r>
            <a:r>
              <a:rPr lang="en-US" sz="3700" b="1" dirty="0">
                <a:solidFill>
                  <a:srgbClr val="FF0000"/>
                </a:solidFill>
              </a:rPr>
              <a:t> Banca </a:t>
            </a:r>
            <a:r>
              <a:rPr lang="en-US" sz="3700" b="1" dirty="0" err="1">
                <a:solidFill>
                  <a:srgbClr val="FF0000"/>
                </a:solidFill>
              </a:rPr>
              <a:t>d'Italia</a:t>
            </a:r>
            <a:br>
              <a:rPr lang="en-US" sz="3700" dirty="0">
                <a:solidFill>
                  <a:schemeClr val="bg1"/>
                </a:solidFill>
              </a:rPr>
            </a:br>
            <a:r>
              <a:rPr lang="en-US" sz="3700" dirty="0">
                <a:solidFill>
                  <a:schemeClr val="bg1"/>
                </a:solidFill>
              </a:rPr>
              <a:t>CLASSE I SEZ. A</a:t>
            </a:r>
            <a:br>
              <a:rPr lang="en-US" sz="3700" dirty="0">
                <a:solidFill>
                  <a:schemeClr val="bg1"/>
                </a:solidFill>
              </a:rPr>
            </a:br>
            <a:endParaRPr lang="en-US" sz="3700" dirty="0">
              <a:solidFill>
                <a:schemeClr val="bg1"/>
              </a:solidFill>
            </a:endParaRP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26CF126-A759-BD61-82BE-A1472853D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85" r="-1" b="15783"/>
          <a:stretch/>
        </p:blipFill>
        <p:spPr bwMode="auto">
          <a:xfrm rot="5400000">
            <a:off x="338328" y="-338328"/>
            <a:ext cx="6858000" cy="75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615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1413" y="307732"/>
            <a:ext cx="4679095" cy="870437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800000"/>
                </a:solidFill>
                <a:latin typeface="MingLiU-ExtB" panose="02020500000000000000" pitchFamily="18" charset="-120"/>
                <a:ea typeface="MingLiU-ExtB" panose="02020500000000000000" pitchFamily="18" charset="-120"/>
              </a:rPr>
              <a:t>LA BASILICATA</a:t>
            </a: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461" t="6057" r="4972" b="2483"/>
          <a:stretch/>
        </p:blipFill>
        <p:spPr>
          <a:xfrm rot="16200000">
            <a:off x="7025723" y="607332"/>
            <a:ext cx="3629890" cy="505558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type="body" sz="half" idx="2"/>
          </p:nvPr>
        </p:nvSpPr>
        <p:spPr>
          <a:xfrm>
            <a:off x="1141411" y="1450731"/>
            <a:ext cx="4397743" cy="5073161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E’ alla Calabria attaccata</a:t>
            </a:r>
          </a:p>
          <a:p>
            <a:r>
              <a:rPr lang="it-IT" dirty="0">
                <a:solidFill>
                  <a:srgbClr val="FF0000"/>
                </a:solidFill>
              </a:rPr>
              <a:t>la meravigliosa Basilicata.</a:t>
            </a:r>
          </a:p>
          <a:p>
            <a:r>
              <a:rPr lang="it-IT" dirty="0">
                <a:solidFill>
                  <a:srgbClr val="FF0000"/>
                </a:solidFill>
              </a:rPr>
              <a:t>Boschi, grotte e lago cristallino</a:t>
            </a:r>
          </a:p>
          <a:p>
            <a:r>
              <a:rPr lang="it-IT" dirty="0">
                <a:solidFill>
                  <a:srgbClr val="FF0000"/>
                </a:solidFill>
              </a:rPr>
              <a:t>creano il Parco Nazionale del Pollino.</a:t>
            </a:r>
          </a:p>
          <a:p>
            <a:r>
              <a:rPr lang="it-IT" dirty="0">
                <a:solidFill>
                  <a:srgbClr val="FF0000"/>
                </a:solidFill>
              </a:rPr>
              <a:t>La Basilicata è piccolina </a:t>
            </a:r>
          </a:p>
          <a:p>
            <a:r>
              <a:rPr lang="it-IT" dirty="0">
                <a:solidFill>
                  <a:srgbClr val="FF0000"/>
                </a:solidFill>
              </a:rPr>
              <a:t>e con due mari confina.</a:t>
            </a:r>
          </a:p>
          <a:p>
            <a:r>
              <a:rPr lang="it-IT" dirty="0">
                <a:solidFill>
                  <a:srgbClr val="FF0000"/>
                </a:solidFill>
              </a:rPr>
              <a:t>Le città di Matera e Potenza</a:t>
            </a:r>
          </a:p>
          <a:p>
            <a:r>
              <a:rPr lang="it-IT" dirty="0">
                <a:solidFill>
                  <a:srgbClr val="FF0000"/>
                </a:solidFill>
              </a:rPr>
              <a:t>sono i capoluoghi della vera accoglienza.</a:t>
            </a:r>
          </a:p>
          <a:p>
            <a:r>
              <a:rPr lang="it-IT" dirty="0">
                <a:solidFill>
                  <a:srgbClr val="FF0000"/>
                </a:solidFill>
              </a:rPr>
              <a:t>Visitare la città di Matera </a:t>
            </a:r>
          </a:p>
          <a:p>
            <a:r>
              <a:rPr lang="it-IT" dirty="0">
                <a:solidFill>
                  <a:srgbClr val="FF0000"/>
                </a:solidFill>
              </a:rPr>
              <a:t>è quello che nella vita ognuno spera.</a:t>
            </a:r>
          </a:p>
          <a:p>
            <a:r>
              <a:rPr lang="it-IT" dirty="0">
                <a:solidFill>
                  <a:srgbClr val="FF0000"/>
                </a:solidFill>
              </a:rPr>
              <a:t>Se in questa città ti recherai</a:t>
            </a:r>
          </a:p>
          <a:p>
            <a:r>
              <a:rPr lang="it-IT" dirty="0">
                <a:solidFill>
                  <a:srgbClr val="FF0000"/>
                </a:solidFill>
              </a:rPr>
              <a:t>tra gli antichi Sassi passeggerai…</a:t>
            </a:r>
          </a:p>
        </p:txBody>
      </p:sp>
    </p:spTree>
    <p:extLst>
      <p:ext uri="{BB962C8B-B14F-4D97-AF65-F5344CB8AC3E}">
        <p14:creationId xmlns:p14="http://schemas.microsoft.com/office/powerpoint/2010/main" val="2633314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30255" y="2775423"/>
            <a:ext cx="6815669" cy="1515533"/>
          </a:xfrm>
        </p:spPr>
        <p:txBody>
          <a:bodyPr/>
          <a:lstStyle/>
          <a:p>
            <a:r>
              <a:rPr lang="it-IT" sz="4800" dirty="0"/>
              <a:t>Parco nazionale della Sila con le sue biodiversità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582" y="306543"/>
            <a:ext cx="2743200" cy="246888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297782" y="4428083"/>
            <a:ext cx="2586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Prof.ssa </a:t>
            </a:r>
            <a:r>
              <a:rPr lang="it-IT" dirty="0" err="1"/>
              <a:t>Vennari</a:t>
            </a:r>
            <a:r>
              <a:rPr lang="it-IT" dirty="0"/>
              <a:t> Caterina</a:t>
            </a:r>
          </a:p>
          <a:p>
            <a:r>
              <a:rPr lang="it-IT" dirty="0"/>
              <a:t>Scuola secondaria di </a:t>
            </a:r>
          </a:p>
          <a:p>
            <a:r>
              <a:rPr lang="it-IT" dirty="0"/>
              <a:t>primo grado Crosia Mirto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9881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1996" y="916818"/>
            <a:ext cx="9601196" cy="1303867"/>
          </a:xfrm>
        </p:spPr>
        <p:txBody>
          <a:bodyPr/>
          <a:lstStyle/>
          <a:p>
            <a:r>
              <a:rPr lang="it-IT" dirty="0"/>
              <a:t>TERRITORIO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98021" y="2465493"/>
            <a:ext cx="9076508" cy="3318936"/>
          </a:xfrm>
        </p:spPr>
        <p:txBody>
          <a:bodyPr>
            <a:normAutofit/>
          </a:bodyPr>
          <a:lstStyle/>
          <a:p>
            <a:r>
              <a:rPr lang="it-IT" sz="2000" dirty="0"/>
              <a:t>La Sila sorprende da subito, perché sorge nel mezzo di una lingua di terra lunga e stretta al centro del Mediterraneo. Il Parco Nazionale della Sila è situato nel più grande altopiano d'Europa, in un'area di rilevante interesse naturalistico, ambientale e storico-culturale, costituito da Sila Grande, Sila Greca e Sila Piccola. Si estende nel territorio di 19 comuni di 3 province della Calabria (Cosenza, Catanzaro e Crotone), per complessivi 73.695 ettari.</a:t>
            </a:r>
          </a:p>
          <a:p>
            <a:r>
              <a:rPr lang="it-IT" sz="2000" dirty="0"/>
              <a:t>  Le sue caratteristiche geologiche, unitamente a quelle dovute alla sua posizione geografica, determinano una serie di paesaggi unici al mondo. La Sila infatti, coperta di alberi e non a caso soprannominata da sempre “Gran Bosco d'Italia”, è stata sfruttata per millenni (sin dai tempi della Magna Grecia) per il suo legname utilizzato poi nella costruzione di navi, case….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483" y="871203"/>
            <a:ext cx="2391591" cy="13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77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934" y="864566"/>
            <a:ext cx="9601196" cy="1303867"/>
          </a:xfrm>
        </p:spPr>
        <p:txBody>
          <a:bodyPr>
            <a:normAutofit/>
          </a:bodyPr>
          <a:lstStyle/>
          <a:p>
            <a:r>
              <a:rPr lang="it-IT" sz="4000" dirty="0"/>
              <a:t>IL MUSEO DELLE BIODIVERSITA’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9645" y="2601697"/>
            <a:ext cx="6098176" cy="3318936"/>
          </a:xfrm>
        </p:spPr>
        <p:txBody>
          <a:bodyPr>
            <a:normAutofit/>
          </a:bodyPr>
          <a:lstStyle/>
          <a:p>
            <a:r>
              <a:rPr lang="it-IT" sz="2000" dirty="0"/>
              <a:t>Situato presso il Centro Visite “Cupone”, il Museo della Biodiversità ospita migliaia di esemplari di farfalle, mammiferi, serpenti, uccelli e tanto altro ancora.</a:t>
            </a:r>
          </a:p>
        </p:txBody>
      </p:sp>
      <p:sp>
        <p:nvSpPr>
          <p:cNvPr id="4" name="Rettangolo 3"/>
          <p:cNvSpPr/>
          <p:nvPr/>
        </p:nvSpPr>
        <p:spPr>
          <a:xfrm>
            <a:off x="1199607" y="358786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/>
              <a:t>La collezione è il risultato di decenni di ricerche scientifiche, soprattutto entomologiche, volte a mettere assieme tutti i dati reperibili e possibili, in funzione delle specializzazioni dei ricercatori coinvolti, sulla biodiversità in Italia, più generalmente nelle Regioni centro-meridionali ed isole, ma con particolare riguardo alla Calabria e – soprattutto – alla Sila</a:t>
            </a:r>
            <a:r>
              <a:rPr lang="it-IT" dirty="0"/>
              <a:t>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563" y="784824"/>
            <a:ext cx="2194558" cy="146334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222379" y="3043646"/>
            <a:ext cx="1854926" cy="1407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591" y="2515694"/>
            <a:ext cx="2481944" cy="164845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591" y="4261165"/>
            <a:ext cx="2520043" cy="189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24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010194" y="1969034"/>
            <a:ext cx="63964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Il Parco Nazionale della Sila è un Parco soprattutto montano, in cui i boschi occupano l’81% della superficie totale, mentre i pascoli ne occupano il 4%. È caratterizzato dalla presenza massiccia del faggio e dalle pinete di pino </a:t>
            </a:r>
            <a:r>
              <a:rPr lang="it-IT" sz="2000" dirty="0" err="1"/>
              <a:t>laricio</a:t>
            </a:r>
            <a:r>
              <a:rPr lang="it-IT" sz="2000" dirty="0"/>
              <a:t>. In Sila Piccola particolarmente importanti sono i boschi misti faggio-abete di Monte </a:t>
            </a:r>
            <a:r>
              <a:rPr lang="it-IT" sz="2000" dirty="0" err="1"/>
              <a:t>Gariglione</a:t>
            </a:r>
            <a:r>
              <a:rPr lang="it-IT" sz="2000" dirty="0"/>
              <a:t> e Monte Femminamorta. In Sila Greca assumono rilevanza i popolamenti di querce. Nella </a:t>
            </a:r>
            <a:r>
              <a:rPr lang="it-IT" sz="2000" dirty="0" err="1"/>
              <a:t>presila</a:t>
            </a:r>
            <a:r>
              <a:rPr lang="it-IT" sz="2000" dirty="0"/>
              <a:t> di Catanzaro, si hanno cedui e castagneti da frutto, soprassuoli di leccio, localmente misto a sughera e rimboschimenti di pini mediterranei. Tipici di tutta l’area del Parco sono anche i pioppeti di tremolo, soprattutto nelle zone percorse da incendi, e le formazioni di ontano nero lungo i corsi d’acqua.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788" y="2811683"/>
            <a:ext cx="3401863" cy="240812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770702" y="653143"/>
            <a:ext cx="480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LA FLORA</a:t>
            </a:r>
          </a:p>
        </p:txBody>
      </p:sp>
      <p:cxnSp>
        <p:nvCxnSpPr>
          <p:cNvPr id="6" name="Connettore diritto 5"/>
          <p:cNvCxnSpPr/>
          <p:nvPr/>
        </p:nvCxnSpPr>
        <p:spPr>
          <a:xfrm flipV="1">
            <a:off x="1489166" y="1606731"/>
            <a:ext cx="9392194" cy="261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244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36767" y="895534"/>
            <a:ext cx="99495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Gli studi disponibili consentono di stimare la flora dell’altopiano silano in circa 1.200 specie e sottospecie, appartenenti a 440 generi e 90 famiglie. In Sila si rinviene quasi la metà della flora presente nella Regione Calabria, stimata in 2.629 entità.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707" y="2063931"/>
            <a:ext cx="3209627" cy="238541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424237" y="4706584"/>
            <a:ext cx="97746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Questo dato evidenzia la elevata ricchezza floristica di questi territori dovuta alla diversità di habitat e alle peculiari vicende paleogeografiche e paleoclimatiche che hanno interessato l’altopiano silano.</a:t>
            </a:r>
          </a:p>
        </p:txBody>
      </p:sp>
    </p:spTree>
    <p:extLst>
      <p:ext uri="{BB962C8B-B14F-4D97-AF65-F5344CB8AC3E}">
        <p14:creationId xmlns:p14="http://schemas.microsoft.com/office/powerpoint/2010/main" val="295469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19536" y="1268761"/>
            <a:ext cx="8458200" cy="2666727"/>
          </a:xfrm>
        </p:spPr>
        <p:txBody>
          <a:bodyPr>
            <a:normAutofit fontScale="90000"/>
          </a:bodyPr>
          <a:lstStyle/>
          <a:p>
            <a:r>
              <a:rPr lang="it-IT" b="1" i="1" u="sng" dirty="0">
                <a:solidFill>
                  <a:srgbClr val="FF0000"/>
                </a:solidFill>
              </a:rPr>
              <a:t>“</a:t>
            </a:r>
            <a:r>
              <a:rPr lang="it-IT" b="1" i="1" u="sng" dirty="0">
                <a:solidFill>
                  <a:srgbClr val="FF0000"/>
                </a:solidFill>
                <a:latin typeface="Bell MT" pitchFamily="18" charset="0"/>
              </a:rPr>
              <a:t>ROBOTICAMENTE ROSSO </a:t>
            </a:r>
            <a:r>
              <a:rPr lang="it-IT" b="1" i="1" u="sng" dirty="0">
                <a:solidFill>
                  <a:srgbClr val="FF0000"/>
                </a:solidFill>
              </a:rPr>
              <a:t>“</a:t>
            </a:r>
            <a:br>
              <a:rPr lang="it-IT" dirty="0"/>
            </a:br>
            <a:r>
              <a:rPr lang="it-IT" sz="2800" dirty="0">
                <a:latin typeface="Bell MT" pitchFamily="18" charset="0"/>
              </a:rPr>
              <a:t>SCUOLA SECONDARIA </a:t>
            </a:r>
            <a:r>
              <a:rPr lang="it-IT" sz="2800" dirty="0" err="1">
                <a:latin typeface="Bell MT" pitchFamily="18" charset="0"/>
              </a:rPr>
              <a:t>DI</a:t>
            </a:r>
            <a:r>
              <a:rPr lang="it-IT" sz="2800" dirty="0">
                <a:latin typeface="Bell MT" pitchFamily="18" charset="0"/>
              </a:rPr>
              <a:t> 1° GRADO</a:t>
            </a:r>
            <a:br>
              <a:rPr lang="it-IT" sz="2800" dirty="0">
                <a:latin typeface="Bell MT" pitchFamily="18" charset="0"/>
              </a:rPr>
            </a:br>
            <a:r>
              <a:rPr lang="it-IT" sz="2800" i="1" dirty="0">
                <a:latin typeface="Bell MT" pitchFamily="18" charset="0"/>
              </a:rPr>
              <a:t>Tutor</a:t>
            </a:r>
            <a:r>
              <a:rPr lang="it-IT" sz="2800" dirty="0">
                <a:latin typeface="Bell MT" pitchFamily="18" charset="0"/>
              </a:rPr>
              <a:t>: Prof.ssa Maria Caruso</a:t>
            </a:r>
            <a:br>
              <a:rPr lang="it-IT" sz="2800" dirty="0">
                <a:latin typeface="Bell MT" pitchFamily="18" charset="0"/>
              </a:rPr>
            </a:br>
            <a:r>
              <a:rPr lang="it-IT" sz="2800" i="1" dirty="0">
                <a:latin typeface="Bell MT" pitchFamily="18" charset="0"/>
              </a:rPr>
              <a:t>    Esperto</a:t>
            </a:r>
            <a:r>
              <a:rPr lang="it-IT" sz="2800" dirty="0">
                <a:latin typeface="Bell MT" pitchFamily="18" charset="0"/>
              </a:rPr>
              <a:t>:Prof. Gianfranco </a:t>
            </a:r>
            <a:r>
              <a:rPr lang="it-IT" sz="2800" dirty="0" err="1">
                <a:latin typeface="Bell MT" pitchFamily="18" charset="0"/>
              </a:rPr>
              <a:t>Sapia</a:t>
            </a:r>
            <a:br>
              <a:rPr lang="it-IT" sz="2800" dirty="0">
                <a:latin typeface="Bell MT" pitchFamily="18" charset="0"/>
              </a:rPr>
            </a:br>
            <a:r>
              <a:rPr lang="it-IT" sz="2800" i="1" dirty="0">
                <a:latin typeface="Bell MT" pitchFamily="18" charset="0"/>
              </a:rPr>
              <a:t>Classi</a:t>
            </a:r>
            <a:r>
              <a:rPr lang="it-IT" sz="2800" dirty="0">
                <a:latin typeface="Bell MT" pitchFamily="18" charset="0"/>
              </a:rPr>
              <a:t>: 1° A, 1°E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WhatsApp Image 2022-03-22 at 09.50.4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79776" y="3212976"/>
            <a:ext cx="2839046" cy="2839046"/>
          </a:xfrm>
        </p:spPr>
      </p:pic>
      <p:pic>
        <p:nvPicPr>
          <p:cNvPr id="7" name="Segnaposto contenuto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/>
          <a:stretch>
            <a:fillRect/>
          </a:stretch>
        </p:blipFill>
        <p:spPr>
          <a:xfrm>
            <a:off x="7248128" y="188641"/>
            <a:ext cx="3240360" cy="3024336"/>
          </a:xfrm>
          <a:prstGeom prst="rect">
            <a:avLst/>
          </a:prstGeom>
        </p:spPr>
      </p:pic>
      <p:pic>
        <p:nvPicPr>
          <p:cNvPr id="8" name="Segnaposto contenuto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1" y="3284985"/>
            <a:ext cx="3292055" cy="3039429"/>
          </a:xfrm>
          <a:prstGeom prst="rect">
            <a:avLst/>
          </a:prstGeom>
        </p:spPr>
      </p:pic>
      <p:pic>
        <p:nvPicPr>
          <p:cNvPr id="9" name="Segnaposto contenuto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36"/>
          <a:stretch>
            <a:fillRect/>
          </a:stretch>
        </p:blipFill>
        <p:spPr>
          <a:xfrm>
            <a:off x="1631504" y="3068960"/>
            <a:ext cx="2376264" cy="3256988"/>
          </a:xfrm>
          <a:prstGeom prst="rect">
            <a:avLst/>
          </a:prstGeom>
        </p:spPr>
      </p:pic>
      <p:pic>
        <p:nvPicPr>
          <p:cNvPr id="10" name="Segnaposto contenuto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47"/>
          <a:stretch>
            <a:fillRect/>
          </a:stretch>
        </p:blipFill>
        <p:spPr>
          <a:xfrm>
            <a:off x="1775521" y="188640"/>
            <a:ext cx="5189537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6670" r="19210" b="14952"/>
          <a:stretch>
            <a:fillRect/>
          </a:stretch>
        </p:blipFill>
        <p:spPr>
          <a:xfrm>
            <a:off x="8040216" y="3356992"/>
            <a:ext cx="2304256" cy="3384376"/>
          </a:xfrm>
          <a:prstGeom prst="rect">
            <a:avLst/>
          </a:prstGeom>
        </p:spPr>
      </p:pic>
      <p:pic>
        <p:nvPicPr>
          <p:cNvPr id="4" name="Segnaposto contenuto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01008"/>
            <a:ext cx="3686686" cy="321297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3" b="29054"/>
          <a:stretch>
            <a:fillRect/>
          </a:stretch>
        </p:blipFill>
        <p:spPr>
          <a:xfrm>
            <a:off x="6312025" y="980728"/>
            <a:ext cx="3173201" cy="2232248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/>
          <a:stretch>
            <a:fillRect/>
          </a:stretch>
        </p:blipFill>
        <p:spPr>
          <a:xfrm>
            <a:off x="5087888" y="3429001"/>
            <a:ext cx="2808312" cy="3286545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7464152" y="47251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384032" y="47251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5735960" y="47251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Segnaposto contenuto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1"/>
          <a:stretch>
            <a:fillRect/>
          </a:stretch>
        </p:blipFill>
        <p:spPr>
          <a:xfrm>
            <a:off x="1631505" y="188641"/>
            <a:ext cx="4416503" cy="3186263"/>
          </a:xfrm>
          <a:prstGeom prst="rect">
            <a:avLst/>
          </a:prstGeom>
        </p:spPr>
      </p:pic>
      <p:sp>
        <p:nvSpPr>
          <p:cNvPr id="12" name="Ovale 11"/>
          <p:cNvSpPr/>
          <p:nvPr/>
        </p:nvSpPr>
        <p:spPr>
          <a:xfrm>
            <a:off x="1847528" y="1916832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4943872" y="1412776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855640" y="1484784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2495600" y="1484784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1703512" y="1628800"/>
            <a:ext cx="216024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7" descr="1649693242673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855640" y="260648"/>
            <a:ext cx="3352800" cy="3352800"/>
          </a:xfrm>
        </p:spPr>
      </p:pic>
      <p:pic>
        <p:nvPicPr>
          <p:cNvPr id="5" name="Immagine 4" descr="16496932426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448636" y="124036"/>
            <a:ext cx="3384376" cy="3657600"/>
          </a:xfrm>
          <a:prstGeom prst="rect">
            <a:avLst/>
          </a:prstGeom>
        </p:spPr>
      </p:pic>
      <p:pic>
        <p:nvPicPr>
          <p:cNvPr id="6" name="Immagine 5" descr="16496932426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5561" y="3717033"/>
            <a:ext cx="2935479" cy="2935479"/>
          </a:xfrm>
          <a:prstGeom prst="rect">
            <a:avLst/>
          </a:prstGeom>
        </p:spPr>
      </p:pic>
      <p:pic>
        <p:nvPicPr>
          <p:cNvPr id="7" name="Segnaposto contenuto 6" descr="164969324271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28588"/>
          <a:stretch>
            <a:fillRect/>
          </a:stretch>
        </p:blipFill>
        <p:spPr>
          <a:xfrm>
            <a:off x="6528048" y="3789040"/>
            <a:ext cx="3778250" cy="269813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B69D88-6F08-1223-CC2A-1A77D9C0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007" y="1921565"/>
            <a:ext cx="5268991" cy="454055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 err="1"/>
              <a:t>Partecipazione</a:t>
            </a:r>
            <a:r>
              <a:rPr lang="en-US" sz="4800" dirty="0"/>
              <a:t> </a:t>
            </a:r>
            <a:r>
              <a:rPr lang="en-US" sz="4800" dirty="0" err="1"/>
              <a:t>progetto</a:t>
            </a:r>
            <a:r>
              <a:rPr lang="en-US" sz="4800" dirty="0"/>
              <a:t> PON </a:t>
            </a:r>
            <a:r>
              <a:rPr lang="en-US" sz="4800" dirty="0" err="1"/>
              <a:t>apprendimento</a:t>
            </a:r>
            <a:r>
              <a:rPr lang="en-US" sz="4800" dirty="0"/>
              <a:t> e </a:t>
            </a:r>
            <a:r>
              <a:rPr lang="en-US" sz="4800" dirty="0" err="1"/>
              <a:t>socialità</a:t>
            </a:r>
            <a:r>
              <a:rPr lang="en-US" sz="4800" dirty="0"/>
              <a:t> </a:t>
            </a:r>
            <a:br>
              <a:rPr lang="en-US" sz="4800" dirty="0"/>
            </a:br>
            <a:r>
              <a:rPr lang="en-US" sz="4800" dirty="0"/>
              <a:t>modulo: “</a:t>
            </a:r>
            <a:r>
              <a:rPr lang="en-US" sz="4800" dirty="0" err="1"/>
              <a:t>roboticamente</a:t>
            </a:r>
            <a:r>
              <a:rPr lang="en-US" sz="4800" dirty="0"/>
              <a:t> </a:t>
            </a:r>
            <a:r>
              <a:rPr lang="en-US" sz="4800" dirty="0" err="1"/>
              <a:t>blu</a:t>
            </a:r>
            <a:r>
              <a:rPr lang="en-US" sz="4800" dirty="0"/>
              <a:t>”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0EC8ACD-1B51-17F8-01E9-91CFD732F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4" r="1" b="30593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1229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C95B38-D5CB-C32C-49C2-1B38740A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296"/>
            <a:ext cx="10515600" cy="2145392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br>
              <a:rPr lang="it-IT" b="1" dirty="0">
                <a:latin typeface="Georgia" panose="02040502050405020303" pitchFamily="18" charset="0"/>
              </a:rPr>
            </a:br>
            <a:r>
              <a:rPr lang="it-IT" b="1" dirty="0">
                <a:latin typeface="Georgia" panose="02040502050405020303" pitchFamily="18" charset="0"/>
              </a:rPr>
              <a:t>GIORNATA DELLA POESIA 21 MARZO</a:t>
            </a:r>
            <a:br>
              <a:rPr lang="it-IT" b="1" dirty="0">
                <a:latin typeface="Georgia" panose="02040502050405020303" pitchFamily="18" charset="0"/>
              </a:rPr>
            </a:br>
            <a:r>
              <a:rPr lang="it-IT" sz="3600" b="1" i="1" dirty="0">
                <a:latin typeface="Georgia" panose="02040502050405020303" pitchFamily="18" charset="0"/>
              </a:rPr>
              <a:t>IL DADAISMO</a:t>
            </a:r>
            <a:br>
              <a:rPr lang="it-IT" b="1" dirty="0"/>
            </a:br>
            <a:r>
              <a:rPr lang="it-IT" sz="3100" b="1" dirty="0"/>
              <a:t>Un fenomeno che scoppia nella metà della crisi morale ed economica del dopoguerra</a:t>
            </a:r>
            <a:br>
              <a:rPr lang="it-IT" sz="3100" b="1" dirty="0"/>
            </a:br>
            <a:r>
              <a:rPr lang="it-IT" sz="2700" b="1" i="1" dirty="0"/>
              <a:t>CLASSE III C</a:t>
            </a:r>
            <a:br>
              <a:rPr lang="it-IT" sz="2700" b="1" i="1" dirty="0"/>
            </a:br>
            <a:endParaRPr lang="it-IT" sz="2700" b="1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0A83AA-1EAD-E807-371E-32C90BDEC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90787"/>
            <a:ext cx="4454236" cy="4351338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dirty="0"/>
              <a:t>Il Dadaismo è un movimento radicale, provocatorio e contrario al perbenismo e alla morale borghese. Parimenti rifiutati sono i valori e canoni dell’estetica classica. Si predilige una forma di anarchia espressiva, al di là di ogni convenzione.</a:t>
            </a:r>
          </a:p>
        </p:txBody>
      </p:sp>
      <p:pic>
        <p:nvPicPr>
          <p:cNvPr id="4" name="Segnaposto contenuto 4" descr="Immagine che contiene testo, interni, elettronico, schermo&#10;&#10;Descrizione generata automaticamente">
            <a:extLst>
              <a:ext uri="{FF2B5EF4-FFF2-40B4-BE49-F238E27FC236}">
                <a16:creationId xmlns:a16="http://schemas.microsoft.com/office/drawing/2014/main" id="{A5827DE9-AC5E-920C-00AE-CB863A0EF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90" r="6015" b="27981"/>
          <a:stretch/>
        </p:blipFill>
        <p:spPr>
          <a:xfrm>
            <a:off x="6096000" y="2510517"/>
            <a:ext cx="5506703" cy="400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6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tessuto&#10;&#10;Descrizione generata automaticamente">
            <a:extLst>
              <a:ext uri="{FF2B5EF4-FFF2-40B4-BE49-F238E27FC236}">
                <a16:creationId xmlns:a16="http://schemas.microsoft.com/office/drawing/2014/main" id="{9B2D67FA-FDA8-8794-0D37-40405FE37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80"/>
          <a:stretch/>
        </p:blipFill>
        <p:spPr>
          <a:xfrm rot="16200000">
            <a:off x="1405822" y="-1405821"/>
            <a:ext cx="6858000" cy="96696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926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58A3E95-F01E-7A25-FC51-9655B9380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83" r="3672"/>
          <a:stretch/>
        </p:blipFill>
        <p:spPr>
          <a:xfrm>
            <a:off x="4142509" y="189686"/>
            <a:ext cx="4655127" cy="6501946"/>
          </a:xfrm>
        </p:spPr>
      </p:pic>
    </p:spTree>
    <p:extLst>
      <p:ext uri="{BB962C8B-B14F-4D97-AF65-F5344CB8AC3E}">
        <p14:creationId xmlns:p14="http://schemas.microsoft.com/office/powerpoint/2010/main" val="3143419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65D74F4-FA3A-1923-EF22-5F5C132CA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37" b="507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8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interni, elettronico, computer&#10;&#10;Descrizione generata automaticamente">
            <a:extLst>
              <a:ext uri="{FF2B5EF4-FFF2-40B4-BE49-F238E27FC236}">
                <a16:creationId xmlns:a16="http://schemas.microsoft.com/office/drawing/2014/main" id="{A83040E7-DCDC-6FB9-1AF6-D80B35F75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114" y="71782"/>
            <a:ext cx="5035826" cy="6714435"/>
          </a:xfrm>
          <a:pattFill prst="pct80">
            <a:fgClr>
              <a:schemeClr val="accent5"/>
            </a:fgClr>
            <a:bgClr>
              <a:srgbClr val="0070C0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232396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B026477-675C-5A72-8D93-AB40F2440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gradFill>
              <a:gsLst>
                <a:gs pos="0">
                  <a:schemeClr val="accent5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54229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E795C20-DA82-F07C-1479-332DE931A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5D24D11-2C08-4F6D-70C0-4F61A0D06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07" r="-1" b="42034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2195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chemeClr val="accent3">
                    <a:lumMod val="75000"/>
                  </a:schemeClr>
                </a:solidFill>
                <a:latin typeface="Snap ITC" panose="04040A07060A02020202" pitchFamily="82" charset="0"/>
              </a:rPr>
              <a:t>UN POETICO VIAGGIO TRA LE REGIONI D’ITALIA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954215" y="3842238"/>
            <a:ext cx="7713784" cy="1415562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Snap ITC" panose="04040A07060A02020202" pitchFamily="82" charset="0"/>
              </a:rPr>
              <a:t>quando geografia fa rima con fantasia… (G. </a:t>
            </a:r>
            <a:r>
              <a:rPr lang="it-IT" sz="2800" dirty="0" err="1">
                <a:latin typeface="Snap ITC" panose="04040A07060A02020202" pitchFamily="82" charset="0"/>
              </a:rPr>
              <a:t>rodari</a:t>
            </a:r>
            <a:r>
              <a:rPr lang="it-IT" sz="2800" dirty="0">
                <a:latin typeface="Snap ITC" panose="04040A07060A02020202" pitchFamily="82" charset="0"/>
              </a:rPr>
              <a:t>)</a:t>
            </a:r>
          </a:p>
          <a:p>
            <a:pPr algn="ctr"/>
            <a:r>
              <a:rPr lang="it-IT" sz="2800" dirty="0">
                <a:latin typeface="Snap ITC" panose="04040A07060A02020202" pitchFamily="82" charset="0"/>
              </a:rPr>
              <a:t>CLASSE I D</a:t>
            </a:r>
          </a:p>
        </p:txBody>
      </p:sp>
    </p:spTree>
    <p:extLst>
      <p:ext uri="{BB962C8B-B14F-4D97-AF65-F5344CB8AC3E}">
        <p14:creationId xmlns:p14="http://schemas.microsoft.com/office/powerpoint/2010/main" val="4163597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6705" y="237393"/>
            <a:ext cx="3856037" cy="738554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000066"/>
                </a:solidFill>
                <a:latin typeface="Rockwell Extra Bold" panose="02060903040505020403" pitchFamily="18" charset="0"/>
              </a:rPr>
              <a:t>LA PUGLIA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705" y="352712"/>
            <a:ext cx="4154980" cy="6021712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6705" y="1134208"/>
            <a:ext cx="4313318" cy="553915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0066"/>
                </a:solidFill>
              </a:rPr>
              <a:t>La Puglia è la nostra Terra Promessa</a:t>
            </a:r>
          </a:p>
          <a:p>
            <a:r>
              <a:rPr lang="it-IT" dirty="0">
                <a:solidFill>
                  <a:srgbClr val="000066"/>
                </a:solidFill>
              </a:rPr>
              <a:t>e il suo nome già ti rinfresca.</a:t>
            </a:r>
          </a:p>
          <a:p>
            <a:r>
              <a:rPr lang="it-IT" dirty="0">
                <a:solidFill>
                  <a:srgbClr val="000066"/>
                </a:solidFill>
              </a:rPr>
              <a:t>Non restare sul divano,</a:t>
            </a:r>
          </a:p>
          <a:p>
            <a:r>
              <a:rPr lang="it-IT" dirty="0">
                <a:solidFill>
                  <a:srgbClr val="000066"/>
                </a:solidFill>
              </a:rPr>
              <a:t>ma vai a respirare l’aria pura del Gargano.</a:t>
            </a:r>
          </a:p>
          <a:p>
            <a:r>
              <a:rPr lang="it-IT" dirty="0">
                <a:solidFill>
                  <a:srgbClr val="000066"/>
                </a:solidFill>
              </a:rPr>
              <a:t>La Puglia è molto bella,</a:t>
            </a:r>
          </a:p>
          <a:p>
            <a:r>
              <a:rPr lang="it-IT" dirty="0">
                <a:solidFill>
                  <a:srgbClr val="000066"/>
                </a:solidFill>
              </a:rPr>
              <a:t>le sue coste brillano come una stella.</a:t>
            </a:r>
          </a:p>
          <a:p>
            <a:r>
              <a:rPr lang="it-IT" dirty="0">
                <a:solidFill>
                  <a:srgbClr val="000066"/>
                </a:solidFill>
              </a:rPr>
              <a:t>Assai esteso è il Tavoliere</a:t>
            </a:r>
          </a:p>
          <a:p>
            <a:r>
              <a:rPr lang="it-IT" dirty="0">
                <a:solidFill>
                  <a:srgbClr val="000066"/>
                </a:solidFill>
              </a:rPr>
              <a:t>ed il capocollo è già sul tagliere.</a:t>
            </a:r>
          </a:p>
          <a:p>
            <a:r>
              <a:rPr lang="it-IT" dirty="0">
                <a:solidFill>
                  <a:srgbClr val="000066"/>
                </a:solidFill>
              </a:rPr>
              <a:t>Tanto buona è la burrata,</a:t>
            </a:r>
          </a:p>
          <a:p>
            <a:r>
              <a:rPr lang="it-IT" dirty="0">
                <a:solidFill>
                  <a:srgbClr val="000066"/>
                </a:solidFill>
              </a:rPr>
              <a:t>te la mangi in un quarto di giornata.</a:t>
            </a:r>
          </a:p>
          <a:p>
            <a:r>
              <a:rPr lang="it-IT" dirty="0">
                <a:solidFill>
                  <a:srgbClr val="000066"/>
                </a:solidFill>
              </a:rPr>
              <a:t>Se di allegria ne vuoi tanta</a:t>
            </a:r>
          </a:p>
          <a:p>
            <a:r>
              <a:rPr lang="it-IT" dirty="0">
                <a:solidFill>
                  <a:srgbClr val="000066"/>
                </a:solidFill>
              </a:rPr>
              <a:t>vai a divertirti alla notte della Taranta.</a:t>
            </a:r>
          </a:p>
          <a:p>
            <a:r>
              <a:rPr lang="it-IT" dirty="0">
                <a:solidFill>
                  <a:srgbClr val="000066"/>
                </a:solidFill>
              </a:rPr>
              <a:t>Andiamo tutti in Salento, e con il loro accento urliamo</a:t>
            </a:r>
          </a:p>
          <a:p>
            <a:r>
              <a:rPr lang="it-IT" dirty="0">
                <a:solidFill>
                  <a:srgbClr val="000066"/>
                </a:solidFill>
              </a:rPr>
              <a:t>LU SULE, LU MARE, LU JENTU!</a:t>
            </a:r>
          </a:p>
        </p:txBody>
      </p:sp>
    </p:spTree>
    <p:extLst>
      <p:ext uri="{BB962C8B-B14F-4D97-AF65-F5344CB8AC3E}">
        <p14:creationId xmlns:p14="http://schemas.microsoft.com/office/powerpoint/2010/main" val="934424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807</Words>
  <Application>Microsoft Macintosh PowerPoint</Application>
  <PresentationFormat>Widescreen</PresentationFormat>
  <Paragraphs>50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MingLiU-ExtB</vt:lpstr>
      <vt:lpstr>Arial</vt:lpstr>
      <vt:lpstr>Bell MT</vt:lpstr>
      <vt:lpstr>Calibri</vt:lpstr>
      <vt:lpstr>Calibri Light</vt:lpstr>
      <vt:lpstr>Georgia</vt:lpstr>
      <vt:lpstr>Rockwell Extra Bold</vt:lpstr>
      <vt:lpstr>Snap ITC</vt:lpstr>
      <vt:lpstr>Tema di Office</vt:lpstr>
      <vt:lpstr>Partecipazione concorso "inventiamo una banconota" promosso dalla Banca d'Italia CLASSE I SEZ. A </vt:lpstr>
      <vt:lpstr>Partecipazione progetto PON apprendimento e socialità  modulo: “roboticamente blu”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POETICO VIAGGIO TRA LE REGIONI D’ITALIA</vt:lpstr>
      <vt:lpstr>LA PUGLIA</vt:lpstr>
      <vt:lpstr>LA BASILICATA</vt:lpstr>
      <vt:lpstr>Parco nazionale della Sila con le sue biodiversità</vt:lpstr>
      <vt:lpstr>TERRITORIO</vt:lpstr>
      <vt:lpstr>IL MUSEO DELLE BIODIVERSITA’</vt:lpstr>
      <vt:lpstr>Presentazione standard di PowerPoint</vt:lpstr>
      <vt:lpstr>Presentazione standard di PowerPoint</vt:lpstr>
      <vt:lpstr>“ROBOTICAMENTE ROSSO “ SCUOLA SECONDARIA DI 1° GRADO Tutor: Prof.ssa Maria Caruso     Esperto:Prof. Gianfranco Sapia Classi: 1° A, 1°E</vt:lpstr>
      <vt:lpstr>Presentazione standard di PowerPoint</vt:lpstr>
      <vt:lpstr>Presentazione standard di PowerPoint</vt:lpstr>
      <vt:lpstr>Presentazione standard di PowerPoint</vt:lpstr>
      <vt:lpstr> GIORNATA DELLA POESIA 21 MARZO IL DADAISMO Un fenomeno che scoppia nella metà della crisi morale ed economica del dopoguerra CLASSE III C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Partecipazione concorso "inventiamo una banconota" promosso dalla Banca d'Italia CLASSE I SEZ. A </dc:title>
  <dc:creator>Maria Grazia Arcidiacone</dc:creator>
  <cp:lastModifiedBy>Maria Grazia Arcidiacone</cp:lastModifiedBy>
  <cp:revision>1</cp:revision>
  <dcterms:created xsi:type="dcterms:W3CDTF">2022-06-21T19:26:38Z</dcterms:created>
  <dcterms:modified xsi:type="dcterms:W3CDTF">2022-06-21T19:32:03Z</dcterms:modified>
</cp:coreProperties>
</file>