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61" r:id="rId5"/>
    <p:sldId id="313" r:id="rId6"/>
    <p:sldId id="262" r:id="rId7"/>
    <p:sldId id="316" r:id="rId8"/>
    <p:sldId id="315" r:id="rId9"/>
    <p:sldId id="317" r:id="rId10"/>
    <p:sldId id="318" r:id="rId11"/>
    <p:sldId id="319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314" r:id="rId21"/>
    <p:sldId id="272" r:id="rId22"/>
    <p:sldId id="278" r:id="rId23"/>
    <p:sldId id="279" r:id="rId24"/>
    <p:sldId id="320" r:id="rId25"/>
    <p:sldId id="321" r:id="rId26"/>
    <p:sldId id="322" r:id="rId27"/>
    <p:sldId id="295" r:id="rId28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82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 /><Relationship Id="rId1" Type="http://schemas.openxmlformats.org/officeDocument/2006/relationships/themeOverride" Target="../theme/themeOverride1.xml" 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 /><Relationship Id="rId1" Type="http://schemas.openxmlformats.org/officeDocument/2006/relationships/themeOverride" Target="../theme/themeOverride10.xml" 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 /><Relationship Id="rId1" Type="http://schemas.openxmlformats.org/officeDocument/2006/relationships/themeOverride" Target="../theme/themeOverride11.xml" 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 /><Relationship Id="rId1" Type="http://schemas.openxmlformats.org/officeDocument/2006/relationships/themeOverride" Target="../theme/themeOverride12.xml" 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 /><Relationship Id="rId1" Type="http://schemas.openxmlformats.org/officeDocument/2006/relationships/themeOverride" Target="../theme/themeOverride13.xml" 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 /><Relationship Id="rId1" Type="http://schemas.openxmlformats.org/officeDocument/2006/relationships/themeOverride" Target="../theme/themeOverride14.xml" 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 /><Relationship Id="rId1" Type="http://schemas.openxmlformats.org/officeDocument/2006/relationships/themeOverride" Target="../theme/themeOverride15.xml" 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 /><Relationship Id="rId1" Type="http://schemas.openxmlformats.org/officeDocument/2006/relationships/themeOverride" Target="../theme/themeOverride16.xml" 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 /><Relationship Id="rId1" Type="http://schemas.openxmlformats.org/officeDocument/2006/relationships/themeOverride" Target="../theme/themeOverride17.xml" 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 /><Relationship Id="rId1" Type="http://schemas.openxmlformats.org/officeDocument/2006/relationships/themeOverride" Target="../theme/themeOverride18.xml" 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 /><Relationship Id="rId1" Type="http://schemas.openxmlformats.org/officeDocument/2006/relationships/themeOverride" Target="../theme/themeOverride19.xml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 /><Relationship Id="rId1" Type="http://schemas.openxmlformats.org/officeDocument/2006/relationships/themeOverride" Target="../theme/themeOverride2.xml" 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 /><Relationship Id="rId1" Type="http://schemas.openxmlformats.org/officeDocument/2006/relationships/themeOverride" Target="../theme/themeOverride20.xml" 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 /><Relationship Id="rId1" Type="http://schemas.openxmlformats.org/officeDocument/2006/relationships/themeOverride" Target="../theme/themeOverride21.xml" 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 /><Relationship Id="rId1" Type="http://schemas.openxmlformats.org/officeDocument/2006/relationships/themeOverride" Target="../theme/themeOverride22.xml" 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 /><Relationship Id="rId1" Type="http://schemas.openxmlformats.org/officeDocument/2006/relationships/themeOverride" Target="../theme/themeOverride23.xml" 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 /><Relationship Id="rId1" Type="http://schemas.openxmlformats.org/officeDocument/2006/relationships/themeOverride" Target="../theme/themeOverride24.xml" 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 /><Relationship Id="rId1" Type="http://schemas.openxmlformats.org/officeDocument/2006/relationships/themeOverride" Target="../theme/themeOverride25.xml" 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 /><Relationship Id="rId1" Type="http://schemas.openxmlformats.org/officeDocument/2006/relationships/themeOverride" Target="../theme/themeOverride3.xml" 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 /><Relationship Id="rId1" Type="http://schemas.openxmlformats.org/officeDocument/2006/relationships/themeOverride" Target="../theme/themeOverride4.xml" 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 /><Relationship Id="rId1" Type="http://schemas.openxmlformats.org/officeDocument/2006/relationships/themeOverride" Target="../theme/themeOverride5.xml" 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 /><Relationship Id="rId1" Type="http://schemas.openxmlformats.org/officeDocument/2006/relationships/themeOverride" Target="../theme/themeOverride6.xml" 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 /><Relationship Id="rId1" Type="http://schemas.openxmlformats.org/officeDocument/2006/relationships/themeOverride" Target="../theme/themeOverride7.xml" 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 /><Relationship Id="rId1" Type="http://schemas.openxmlformats.org/officeDocument/2006/relationships/themeOverride" Target="../theme/themeOverride8.xml" 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 /><Relationship Id="rId1" Type="http://schemas.openxmlformats.org/officeDocument/2006/relationships/themeOverride" Target="../theme/themeOverride9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Foglio1!$M$9</c:f>
              <c:strCache>
                <c:ptCount val="1"/>
                <c:pt idx="0">
                  <c:v>ITALIANO PARAL.2°PERIODO.</c:v>
                </c:pt>
              </c:strCache>
            </c:strRef>
          </c:tx>
          <c:dLbls>
            <c:spPr>
              <a:solidFill>
                <a:srgbClr val="EEECE1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Foglio1!$N$8:$R$8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SOLE</c:v>
                </c:pt>
                <c:pt idx="4">
                  <c:v>1A SOLE</c:v>
                </c:pt>
              </c:strCache>
            </c:strRef>
          </c:cat>
          <c:val>
            <c:numRef>
              <c:f>Foglio1!$N$9:$R$9</c:f>
              <c:numCache>
                <c:formatCode>General</c:formatCode>
                <c:ptCount val="5"/>
                <c:pt idx="0">
                  <c:v>3.4</c:v>
                </c:pt>
                <c:pt idx="1">
                  <c:v>3.6</c:v>
                </c:pt>
                <c:pt idx="2">
                  <c:v>3.4</c:v>
                </c:pt>
                <c:pt idx="3">
                  <c:v>3.5</c:v>
                </c:pt>
                <c:pt idx="4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8A-9244-B0EB-EB8F7B1C5D0E}"/>
            </c:ext>
          </c:extLst>
        </c:ser>
        <c:ser>
          <c:idx val="1"/>
          <c:order val="1"/>
          <c:tx>
            <c:strRef>
              <c:f>Foglio1!$M$10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FF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Foglio1!$N$8:$R$8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SOLE</c:v>
                </c:pt>
                <c:pt idx="4">
                  <c:v>1A SOLE</c:v>
                </c:pt>
              </c:strCache>
            </c:strRef>
          </c:cat>
          <c:val>
            <c:numRef>
              <c:f>Foglio1!$N$10:$R$10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8A-9244-B0EB-EB8F7B1C5D0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185390592"/>
        <c:axId val="185144832"/>
      </c:lineChart>
      <c:catAx>
        <c:axId val="185390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85144832"/>
        <c:crosses val="autoZero"/>
        <c:auto val="1"/>
        <c:lblAlgn val="ctr"/>
        <c:lblOffset val="100"/>
        <c:noMultiLvlLbl val="0"/>
      </c:catAx>
      <c:valAx>
        <c:axId val="185144832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85390592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b"/>
      <c:overlay val="0"/>
      <c:spPr>
        <a:solidFill>
          <a:srgbClr val="FFFF00"/>
        </a:solidFill>
        <a:ln w="28575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C0504D">
          <a:satMod val="175000"/>
          <a:alpha val="40000"/>
        </a:srgbClr>
      </a:glow>
    </a:effectLst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3809523809523808E-2"/>
          <c:y val="0.13191990577149587"/>
          <c:w val="0.95238095238095233"/>
          <c:h val="0.61908275599825635"/>
        </c:manualLayout>
      </c:layout>
      <c:lineChart>
        <c:grouping val="standard"/>
        <c:varyColors val="0"/>
        <c:ser>
          <c:idx val="0"/>
          <c:order val="0"/>
          <c:tx>
            <c:strRef>
              <c:f>Foglio1!$C$203</c:f>
              <c:strCache>
                <c:ptCount val="1"/>
                <c:pt idx="0">
                  <c:v>MATEMATICA PARALLELA 2°PERIODO</c:v>
                </c:pt>
              </c:strCache>
            </c:strRef>
          </c:tx>
          <c:dLbls>
            <c:spPr>
              <a:solidFill>
                <a:srgbClr val="9BBB59">
                  <a:lumMod val="60000"/>
                  <a:lumOff val="40000"/>
                </a:srgb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Foglio1!$D$203:$I$203</c:f>
              <c:numCache>
                <c:formatCode>General</c:formatCode>
                <c:ptCount val="6"/>
                <c:pt idx="0">
                  <c:v>3.2</c:v>
                </c:pt>
                <c:pt idx="1">
                  <c:v>3.3</c:v>
                </c:pt>
                <c:pt idx="2">
                  <c:v>3</c:v>
                </c:pt>
                <c:pt idx="3">
                  <c:v>3.2</c:v>
                </c:pt>
                <c:pt idx="4">
                  <c:v>3.2</c:v>
                </c:pt>
                <c:pt idx="5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AF-6E44-8357-0787832FC0EC}"/>
            </c:ext>
          </c:extLst>
        </c:ser>
        <c:ser>
          <c:idx val="1"/>
          <c:order val="1"/>
          <c:tx>
            <c:strRef>
              <c:f>Foglio1!$C$204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Foglio1!$D$204:$I$204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0.3</c:v>
                </c:pt>
                <c:pt idx="3">
                  <c:v>0.1</c:v>
                </c:pt>
                <c:pt idx="4">
                  <c:v>0</c:v>
                </c:pt>
                <c:pt idx="5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AF-6E44-8357-0787832FC0E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37730688"/>
        <c:axId val="137736576"/>
      </c:lineChart>
      <c:catAx>
        <c:axId val="137730688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37736576"/>
        <c:crosses val="autoZero"/>
        <c:auto val="1"/>
        <c:lblAlgn val="ctr"/>
        <c:lblOffset val="100"/>
        <c:noMultiLvlLbl val="0"/>
      </c:catAx>
      <c:valAx>
        <c:axId val="137736576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137730688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9BBB59">
          <a:satMod val="175000"/>
          <a:alpha val="40000"/>
        </a:srgbClr>
      </a:glow>
    </a:effectLst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</a:rPr>
              <a:t>ESITI FINALI ITALIANO -CLASSI 1^</a:t>
            </a:r>
          </a:p>
        </c:rich>
      </c:tx>
      <c:layout>
        <c:manualLayout>
          <c:xMode val="edge"/>
          <c:yMode val="edge"/>
          <c:x val="2.9582239720034979E-3"/>
          <c:y val="4.6296296296296294E-3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ESITI FINALI ITA CLASSI 1^</c:v>
                </c:pt>
              </c:strCache>
            </c:strRef>
          </c:tx>
          <c:invertIfNegative val="0"/>
          <c:cat>
            <c:strRef>
              <c:f>Foglio1!$M$275:$M$279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Foglio1!$N$275:$N$279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41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27-BD4D-B730-2030C6D99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517120"/>
        <c:axId val="138539392"/>
        <c:axId val="0"/>
      </c:bar3DChart>
      <c:catAx>
        <c:axId val="138517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crossAx val="138539392"/>
        <c:crosses val="autoZero"/>
        <c:auto val="1"/>
        <c:lblAlgn val="ctr"/>
        <c:lblOffset val="100"/>
        <c:noMultiLvlLbl val="0"/>
      </c:catAx>
      <c:valAx>
        <c:axId val="138539392"/>
        <c:scaling>
          <c:orientation val="minMax"/>
        </c:scaling>
        <c:delete val="1"/>
        <c:axPos val="b"/>
        <c:majorGridlines>
          <c:spPr>
            <a:ln w="25400" cap="flat" cmpd="sng" algn="ctr">
              <a:solidFill>
                <a:srgbClr val="8064A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minorGridlines/>
        <c:numFmt formatCode="General" sourceLinked="1"/>
        <c:majorTickMark val="out"/>
        <c:minorTickMark val="none"/>
        <c:tickLblPos val="nextTo"/>
        <c:crossAx val="138517120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  <a:effectLst>
      <a:glow rad="228600">
        <a:srgbClr val="F79646">
          <a:satMod val="175000"/>
          <a:alpha val="40000"/>
        </a:srgbClr>
      </a:glow>
    </a:effectLst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</a:rPr>
              <a:t>ESITI FINALI MATEMATICA -CLASSI 1^</a:t>
            </a:r>
          </a:p>
        </c:rich>
      </c:tx>
      <c:layout>
        <c:manualLayout>
          <c:xMode val="edge"/>
          <c:yMode val="edge"/>
          <c:x val="2.9582239720034979E-3"/>
          <c:y val="4.6296296296296294E-3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ESITI FINALI MAT. CLASSI 1^</c:v>
                </c:pt>
              </c:strCache>
            </c:strRef>
          </c:tx>
          <c:invertIfNegative val="0"/>
          <c:cat>
            <c:strRef>
              <c:f>Foglio1!$M$275:$M$279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Foglio1!$N$275:$N$279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41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1-4341-872F-E74A23EFC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979200"/>
        <c:axId val="138980736"/>
        <c:axId val="0"/>
      </c:bar3DChart>
      <c:catAx>
        <c:axId val="138979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crossAx val="138980736"/>
        <c:crosses val="autoZero"/>
        <c:auto val="1"/>
        <c:lblAlgn val="ctr"/>
        <c:lblOffset val="100"/>
        <c:noMultiLvlLbl val="0"/>
      </c:catAx>
      <c:valAx>
        <c:axId val="138980736"/>
        <c:scaling>
          <c:orientation val="minMax"/>
        </c:scaling>
        <c:delete val="1"/>
        <c:axPos val="b"/>
        <c:majorGridlines>
          <c:spPr>
            <a:ln w="25400" cap="flat" cmpd="sng" algn="ctr">
              <a:solidFill>
                <a:schemeClr val="accent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minorGridlines/>
        <c:numFmt formatCode="General" sourceLinked="1"/>
        <c:majorTickMark val="out"/>
        <c:minorTickMark val="none"/>
        <c:tickLblPos val="nextTo"/>
        <c:crossAx val="138979200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  <a:effectLst>
      <a:glow rad="228600">
        <a:srgbClr val="8064A2">
          <a:satMod val="175000"/>
          <a:alpha val="40000"/>
        </a:srgbClr>
      </a:glow>
    </a:effectLst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</a:rPr>
              <a:t>ESITI FINALI ITALIANO -CLASSI 2^</a:t>
            </a:r>
          </a:p>
        </c:rich>
      </c:tx>
      <c:layout>
        <c:manualLayout>
          <c:xMode val="edge"/>
          <c:yMode val="edge"/>
          <c:x val="2.9582239720034979E-3"/>
          <c:y val="4.6296296296296294E-3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600694766095417"/>
          <c:y val="0.16708333333333336"/>
          <c:w val="0.410403290934787"/>
          <c:h val="0.7773611111111110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ESITI FINALI ITA CLASSI 2^</c:v>
                </c:pt>
              </c:strCache>
            </c:strRef>
          </c:tx>
          <c:invertIfNegative val="0"/>
          <c:cat>
            <c:strRef>
              <c:f>Foglio1!$M$275:$M$279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Foglio1!$N$275:$N$279</c:f>
              <c:numCache>
                <c:formatCode>General</c:formatCode>
                <c:ptCount val="5"/>
                <c:pt idx="0">
                  <c:v>0</c:v>
                </c:pt>
                <c:pt idx="1">
                  <c:v>13</c:v>
                </c:pt>
                <c:pt idx="2">
                  <c:v>28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97-EC48-9ECD-00D52791E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089408"/>
        <c:axId val="139090944"/>
        <c:axId val="0"/>
      </c:bar3DChart>
      <c:catAx>
        <c:axId val="139089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crossAx val="139090944"/>
        <c:crosses val="autoZero"/>
        <c:auto val="1"/>
        <c:lblAlgn val="ctr"/>
        <c:lblOffset val="100"/>
        <c:noMultiLvlLbl val="0"/>
      </c:catAx>
      <c:valAx>
        <c:axId val="139090944"/>
        <c:scaling>
          <c:orientation val="minMax"/>
        </c:scaling>
        <c:delete val="1"/>
        <c:axPos val="b"/>
        <c:majorGridlines>
          <c:spPr>
            <a:ln w="25400" cap="flat" cmpd="sng" algn="ctr">
              <a:solidFill>
                <a:srgbClr val="8064A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minorGridlines/>
        <c:numFmt formatCode="General" sourceLinked="1"/>
        <c:majorTickMark val="out"/>
        <c:minorTickMark val="none"/>
        <c:tickLblPos val="nextTo"/>
        <c:crossAx val="13908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66218928516291"/>
          <c:y val="0.52316455234762327"/>
          <c:w val="0.24775266327003242"/>
          <c:h val="8.3717191601049873E-2"/>
        </c:manualLayout>
      </c:layout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  <a:effectLst>
      <a:glow rad="228600">
        <a:srgbClr val="F79646">
          <a:satMod val="175000"/>
          <a:alpha val="40000"/>
        </a:srgbClr>
      </a:glow>
    </a:effectLst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</a:rPr>
              <a:t>ESITI FINALI MATEMATICA -CLASSI 2^</a:t>
            </a:r>
          </a:p>
        </c:rich>
      </c:tx>
      <c:layout>
        <c:manualLayout>
          <c:xMode val="edge"/>
          <c:yMode val="edge"/>
          <c:x val="2.9582239720034979E-3"/>
          <c:y val="4.6296296296296294E-3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ESITI FINALI MAT. CLASSI 2^</c:v>
                </c:pt>
              </c:strCache>
            </c:strRef>
          </c:tx>
          <c:invertIfNegative val="0"/>
          <c:cat>
            <c:strRef>
              <c:f>Foglio1!$M$275:$M$279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Foglio1!$N$275:$N$279</c:f>
              <c:numCache>
                <c:formatCode>General</c:formatCode>
                <c:ptCount val="5"/>
                <c:pt idx="0">
                  <c:v>0</c:v>
                </c:pt>
                <c:pt idx="1">
                  <c:v>14</c:v>
                </c:pt>
                <c:pt idx="2">
                  <c:v>27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5C-4243-BA9A-5F5EB8B13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666560"/>
        <c:axId val="139668096"/>
        <c:axId val="0"/>
      </c:bar3DChart>
      <c:catAx>
        <c:axId val="139666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crossAx val="139668096"/>
        <c:crosses val="autoZero"/>
        <c:auto val="1"/>
        <c:lblAlgn val="ctr"/>
        <c:lblOffset val="100"/>
        <c:noMultiLvlLbl val="0"/>
      </c:catAx>
      <c:valAx>
        <c:axId val="139668096"/>
        <c:scaling>
          <c:orientation val="minMax"/>
        </c:scaling>
        <c:delete val="1"/>
        <c:axPos val="b"/>
        <c:majorGridlines>
          <c:spPr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minorGridlines/>
        <c:numFmt formatCode="General" sourceLinked="1"/>
        <c:majorTickMark val="out"/>
        <c:minorTickMark val="none"/>
        <c:tickLblPos val="nextTo"/>
        <c:crossAx val="139666560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  <a:effectLst>
      <a:glow rad="228600">
        <a:srgbClr val="8064A2">
          <a:satMod val="175000"/>
          <a:alpha val="40000"/>
        </a:srgbClr>
      </a:glow>
    </a:effectLst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</a:rPr>
              <a:t>ESITI FINALI ITALIANO -CLASSI 3^</a:t>
            </a:r>
          </a:p>
        </c:rich>
      </c:tx>
      <c:layout>
        <c:manualLayout>
          <c:xMode val="edge"/>
          <c:yMode val="edge"/>
          <c:x val="2.9582239720034979E-3"/>
          <c:y val="4.6296296296296294E-3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ESITI FINALI ITA CLASSI 3^</c:v>
                </c:pt>
              </c:strCache>
            </c:strRef>
          </c:tx>
          <c:invertIfNegative val="0"/>
          <c:cat>
            <c:strRef>
              <c:f>Foglio1!$M$275:$M$279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Foglio1!$N$275:$N$279</c:f>
              <c:numCache>
                <c:formatCode>General</c:formatCode>
                <c:ptCount val="5"/>
                <c:pt idx="0">
                  <c:v>0</c:v>
                </c:pt>
                <c:pt idx="1">
                  <c:v>23</c:v>
                </c:pt>
                <c:pt idx="2">
                  <c:v>29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B-8446-B407-A2BF36B8C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313920"/>
        <c:axId val="139315456"/>
        <c:axId val="0"/>
      </c:bar3DChart>
      <c:catAx>
        <c:axId val="139313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crossAx val="139315456"/>
        <c:crosses val="autoZero"/>
        <c:auto val="1"/>
        <c:lblAlgn val="ctr"/>
        <c:lblOffset val="100"/>
        <c:noMultiLvlLbl val="0"/>
      </c:catAx>
      <c:valAx>
        <c:axId val="139315456"/>
        <c:scaling>
          <c:orientation val="minMax"/>
        </c:scaling>
        <c:delete val="1"/>
        <c:axPos val="b"/>
        <c:majorGridlines>
          <c:spPr>
            <a:ln w="25400" cap="flat" cmpd="sng" algn="ctr">
              <a:solidFill>
                <a:srgbClr val="4BACC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minorGridlines/>
        <c:numFmt formatCode="General" sourceLinked="1"/>
        <c:majorTickMark val="out"/>
        <c:minorTickMark val="none"/>
        <c:tickLblPos val="nextTo"/>
        <c:crossAx val="139313920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  <a:effectLst>
      <a:glow rad="228600">
        <a:srgbClr val="F79646">
          <a:satMod val="175000"/>
          <a:alpha val="40000"/>
        </a:srgbClr>
      </a:glow>
    </a:effectLst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</a:rPr>
              <a:t>ESITI FINALI MATEMATICA -CLASSI 3^</a:t>
            </a:r>
          </a:p>
        </c:rich>
      </c:tx>
      <c:layout>
        <c:manualLayout>
          <c:xMode val="edge"/>
          <c:yMode val="edge"/>
          <c:x val="2.9582239720034979E-3"/>
          <c:y val="4.6296296296296294E-3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ESITI FINALI MAT. CLASSI 3^</c:v>
                </c:pt>
              </c:strCache>
            </c:strRef>
          </c:tx>
          <c:invertIfNegative val="0"/>
          <c:cat>
            <c:strRef>
              <c:f>Foglio1!$M$275:$M$279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Foglio1!$N$275:$N$279</c:f>
              <c:numCache>
                <c:formatCode>General</c:formatCode>
                <c:ptCount val="5"/>
                <c:pt idx="0">
                  <c:v>0</c:v>
                </c:pt>
                <c:pt idx="1">
                  <c:v>22</c:v>
                </c:pt>
                <c:pt idx="2">
                  <c:v>30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D-EA40-9CFA-325E65A34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847936"/>
        <c:axId val="137832704"/>
        <c:axId val="0"/>
      </c:bar3DChart>
      <c:catAx>
        <c:axId val="137847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crossAx val="137832704"/>
        <c:crosses val="autoZero"/>
        <c:auto val="1"/>
        <c:lblAlgn val="ctr"/>
        <c:lblOffset val="100"/>
        <c:noMultiLvlLbl val="0"/>
      </c:catAx>
      <c:valAx>
        <c:axId val="137832704"/>
        <c:scaling>
          <c:orientation val="minMax"/>
        </c:scaling>
        <c:delete val="1"/>
        <c:axPos val="b"/>
        <c:majorGridlines>
          <c:spPr>
            <a:ln w="25400" cap="flat" cmpd="sng" algn="ctr">
              <a:solidFill>
                <a:srgbClr val="FF99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minorGridlines/>
        <c:numFmt formatCode="General" sourceLinked="1"/>
        <c:majorTickMark val="out"/>
        <c:minorTickMark val="none"/>
        <c:tickLblPos val="nextTo"/>
        <c:crossAx val="137847936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  <a:effectLst>
      <a:glow rad="228600">
        <a:srgbClr val="8064A2">
          <a:satMod val="175000"/>
          <a:alpha val="40000"/>
        </a:srgbClr>
      </a:glow>
    </a:effectLst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</a:rPr>
              <a:t>ESITI FINALI ITALIANO -CLASSI 4^</a:t>
            </a:r>
          </a:p>
        </c:rich>
      </c:tx>
      <c:layout>
        <c:manualLayout>
          <c:xMode val="edge"/>
          <c:yMode val="edge"/>
          <c:x val="2.9582239720034979E-3"/>
          <c:y val="4.6296296296296294E-3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ESITI FINALI ITA CLASSI 4^</c:v>
                </c:pt>
              </c:strCache>
            </c:strRef>
          </c:tx>
          <c:invertIfNegative val="0"/>
          <c:cat>
            <c:strRef>
              <c:f>Foglio1!$M$275:$M$279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Foglio1!$N$275:$N$279</c:f>
              <c:numCache>
                <c:formatCode>General</c:formatCode>
                <c:ptCount val="5"/>
                <c:pt idx="0">
                  <c:v>0</c:v>
                </c:pt>
                <c:pt idx="1">
                  <c:v>18</c:v>
                </c:pt>
                <c:pt idx="2">
                  <c:v>32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04-8A4E-96C2-050034A0B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070912"/>
        <c:axId val="188113664"/>
        <c:axId val="0"/>
      </c:bar3DChart>
      <c:catAx>
        <c:axId val="188070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crossAx val="188113664"/>
        <c:crosses val="autoZero"/>
        <c:auto val="1"/>
        <c:lblAlgn val="ctr"/>
        <c:lblOffset val="100"/>
        <c:noMultiLvlLbl val="0"/>
      </c:catAx>
      <c:valAx>
        <c:axId val="188113664"/>
        <c:scaling>
          <c:orientation val="minMax"/>
        </c:scaling>
        <c:delete val="1"/>
        <c:axPos val="b"/>
        <c:majorGridlines>
          <c:spPr>
            <a:ln w="25400" cap="flat" cmpd="sng" algn="ctr">
              <a:solidFill>
                <a:schemeClr val="accent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minorGridlines/>
        <c:numFmt formatCode="General" sourceLinked="1"/>
        <c:majorTickMark val="out"/>
        <c:minorTickMark val="none"/>
        <c:tickLblPos val="nextTo"/>
        <c:crossAx val="188070912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  <a:effectLst>
      <a:glow rad="228600">
        <a:srgbClr val="F79646">
          <a:satMod val="175000"/>
          <a:alpha val="40000"/>
        </a:srgbClr>
      </a:glow>
    </a:effectLst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</a:rPr>
              <a:t>ESITI FINALI MATEMATICA -CLASSI 4^</a:t>
            </a:r>
          </a:p>
        </c:rich>
      </c:tx>
      <c:layout>
        <c:manualLayout>
          <c:xMode val="edge"/>
          <c:yMode val="edge"/>
          <c:x val="2.9582239720034979E-3"/>
          <c:y val="4.6296296296296294E-3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ESITI FINALI MAT. CLASSI 4^</c:v>
                </c:pt>
              </c:strCache>
            </c:strRef>
          </c:tx>
          <c:invertIfNegative val="0"/>
          <c:cat>
            <c:strRef>
              <c:f>Foglio1!$M$275:$M$279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Foglio1!$N$275:$N$279</c:f>
              <c:numCache>
                <c:formatCode>General</c:formatCode>
                <c:ptCount val="5"/>
                <c:pt idx="0">
                  <c:v>0</c:v>
                </c:pt>
                <c:pt idx="1">
                  <c:v>18</c:v>
                </c:pt>
                <c:pt idx="2">
                  <c:v>32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7-FA49-8BF6-D7498D24A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0234368"/>
        <c:axId val="230240256"/>
        <c:axId val="0"/>
      </c:bar3DChart>
      <c:catAx>
        <c:axId val="230234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crossAx val="230240256"/>
        <c:crosses val="autoZero"/>
        <c:auto val="1"/>
        <c:lblAlgn val="ctr"/>
        <c:lblOffset val="100"/>
        <c:noMultiLvlLbl val="0"/>
      </c:catAx>
      <c:valAx>
        <c:axId val="230240256"/>
        <c:scaling>
          <c:orientation val="minMax"/>
        </c:scaling>
        <c:delete val="1"/>
        <c:axPos val="b"/>
        <c:majorGridlines>
          <c:spPr>
            <a:ln w="25400" cap="flat" cmpd="sng" algn="ctr">
              <a:solidFill>
                <a:srgbClr val="DD2FA7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minorGridlines/>
        <c:numFmt formatCode="General" sourceLinked="1"/>
        <c:majorTickMark val="out"/>
        <c:minorTickMark val="none"/>
        <c:tickLblPos val="nextTo"/>
        <c:crossAx val="230234368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  <a:effectLst>
      <a:glow rad="228600">
        <a:srgbClr val="8064A2">
          <a:satMod val="175000"/>
          <a:alpha val="40000"/>
        </a:srgbClr>
      </a:glow>
    </a:effectLst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</a:rPr>
              <a:t>ESITI FINALI ITALIANO -CLASSI 5^</a:t>
            </a:r>
          </a:p>
        </c:rich>
      </c:tx>
      <c:layout>
        <c:manualLayout>
          <c:xMode val="edge"/>
          <c:yMode val="edge"/>
          <c:x val="2.9582239720034979E-3"/>
          <c:y val="4.6296296296296294E-3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ESITI FINALI ITA CLASSI 5^</c:v>
                </c:pt>
              </c:strCache>
            </c:strRef>
          </c:tx>
          <c:invertIfNegative val="0"/>
          <c:cat>
            <c:strRef>
              <c:f>Foglio1!$M$275:$M$279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Foglio1!$N$275:$N$279</c:f>
              <c:numCache>
                <c:formatCode>General</c:formatCode>
                <c:ptCount val="5"/>
                <c:pt idx="0">
                  <c:v>0</c:v>
                </c:pt>
                <c:pt idx="1">
                  <c:v>34</c:v>
                </c:pt>
                <c:pt idx="2">
                  <c:v>32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4-494A-95B4-F2D4348DA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2009984"/>
        <c:axId val="242011520"/>
        <c:axId val="0"/>
      </c:bar3DChart>
      <c:catAx>
        <c:axId val="242009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crossAx val="242011520"/>
        <c:crosses val="autoZero"/>
        <c:auto val="1"/>
        <c:lblAlgn val="ctr"/>
        <c:lblOffset val="100"/>
        <c:noMultiLvlLbl val="0"/>
      </c:catAx>
      <c:valAx>
        <c:axId val="242011520"/>
        <c:scaling>
          <c:orientation val="minMax"/>
        </c:scaling>
        <c:delete val="1"/>
        <c:axPos val="b"/>
        <c:majorGridlines>
          <c:spPr>
            <a:ln w="25400" cap="flat" cmpd="sng" algn="ctr">
              <a:solidFill>
                <a:srgbClr val="9BBB5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minorGridlines/>
        <c:numFmt formatCode="General" sourceLinked="1"/>
        <c:majorTickMark val="out"/>
        <c:minorTickMark val="none"/>
        <c:tickLblPos val="nextTo"/>
        <c:crossAx val="242009984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  <a:effectLst>
      <a:glow rad="228600">
        <a:srgbClr val="F79646">
          <a:satMod val="175000"/>
          <a:alpha val="40000"/>
        </a:srgbClr>
      </a:glow>
    </a:effectLst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Foglio1!$M$9</c:f>
              <c:strCache>
                <c:ptCount val="1"/>
                <c:pt idx="0">
                  <c:v>MATEMATICA PARAL.2°PERIODO.</c:v>
                </c:pt>
              </c:strCache>
            </c:strRef>
          </c:tx>
          <c:dLbls>
            <c:spPr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Foglio1!$N$8:$R$8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SOLE</c:v>
                </c:pt>
                <c:pt idx="4">
                  <c:v>1A SOLE</c:v>
                </c:pt>
              </c:strCache>
            </c:strRef>
          </c:cat>
          <c:val>
            <c:numRef>
              <c:f>Foglio1!$N$9:$R$9</c:f>
              <c:numCache>
                <c:formatCode>General</c:formatCode>
                <c:ptCount val="5"/>
                <c:pt idx="0">
                  <c:v>3.4</c:v>
                </c:pt>
                <c:pt idx="1">
                  <c:v>3.6</c:v>
                </c:pt>
                <c:pt idx="2">
                  <c:v>3.4</c:v>
                </c:pt>
                <c:pt idx="3">
                  <c:v>3.4</c:v>
                </c:pt>
                <c:pt idx="4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AC-FE46-83E7-E415CE5703F9}"/>
            </c:ext>
          </c:extLst>
        </c:ser>
        <c:ser>
          <c:idx val="1"/>
          <c:order val="1"/>
          <c:tx>
            <c:strRef>
              <c:f>Foglio1!$M$10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FF00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Foglio1!$N$8:$R$8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SOLE</c:v>
                </c:pt>
                <c:pt idx="4">
                  <c:v>1A SOLE</c:v>
                </c:pt>
              </c:strCache>
            </c:strRef>
          </c:cat>
          <c:val>
            <c:numRef>
              <c:f>Foglio1!$N$10:$R$10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AC-FE46-83E7-E415CE5703F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190722816"/>
        <c:axId val="190724352"/>
      </c:lineChart>
      <c:catAx>
        <c:axId val="19072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90724352"/>
        <c:crosses val="autoZero"/>
        <c:auto val="1"/>
        <c:lblAlgn val="ctr"/>
        <c:lblOffset val="100"/>
        <c:noMultiLvlLbl val="0"/>
      </c:catAx>
      <c:valAx>
        <c:axId val="190724352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90722816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b"/>
      <c:overlay val="0"/>
      <c:spPr>
        <a:solidFill>
          <a:srgbClr val="FFFF00"/>
        </a:solidFill>
        <a:ln w="28575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9BBB59">
          <a:satMod val="175000"/>
          <a:alpha val="40000"/>
        </a:srgbClr>
      </a:glow>
    </a:effectLst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</a:rPr>
              <a:t>ESITI FINALI MATEMATICA -CLASSI 5^</a:t>
            </a:r>
          </a:p>
        </c:rich>
      </c:tx>
      <c:layout>
        <c:manualLayout>
          <c:xMode val="edge"/>
          <c:yMode val="edge"/>
          <c:x val="2.9582239720034979E-3"/>
          <c:y val="4.6296296296296294E-3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ESITI FINALI MAT. CLASSI 5^</c:v>
                </c:pt>
              </c:strCache>
            </c:strRef>
          </c:tx>
          <c:invertIfNegative val="0"/>
          <c:cat>
            <c:strRef>
              <c:f>Foglio1!$M$275:$M$279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Foglio1!$N$275:$N$279</c:f>
              <c:numCache>
                <c:formatCode>General</c:formatCode>
                <c:ptCount val="5"/>
                <c:pt idx="0">
                  <c:v>0</c:v>
                </c:pt>
                <c:pt idx="1">
                  <c:v>23</c:v>
                </c:pt>
                <c:pt idx="2">
                  <c:v>31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A-674C-94F6-C9E88F725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837568"/>
        <c:axId val="138191232"/>
        <c:axId val="0"/>
      </c:bar3DChart>
      <c:catAx>
        <c:axId val="137837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crossAx val="138191232"/>
        <c:crosses val="autoZero"/>
        <c:auto val="1"/>
        <c:lblAlgn val="ctr"/>
        <c:lblOffset val="100"/>
        <c:noMultiLvlLbl val="0"/>
      </c:catAx>
      <c:valAx>
        <c:axId val="138191232"/>
        <c:scaling>
          <c:orientation val="minMax"/>
        </c:scaling>
        <c:delete val="1"/>
        <c:axPos val="b"/>
        <c:majorGridlines>
          <c:spPr>
            <a:ln w="25400" cap="flat" cmpd="sng" algn="ctr">
              <a:solidFill>
                <a:srgbClr val="66FFCC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minorGridlines/>
        <c:numFmt formatCode="General" sourceLinked="1"/>
        <c:majorTickMark val="out"/>
        <c:minorTickMark val="none"/>
        <c:tickLblPos val="nextTo"/>
        <c:crossAx val="137837568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  <a:effectLst>
      <a:glow rad="228600">
        <a:srgbClr val="8064A2">
          <a:satMod val="175000"/>
          <a:alpha val="40000"/>
        </a:srgbClr>
      </a:glow>
    </a:effectLst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>
                <a:solidFill>
                  <a:srgbClr val="FF0000"/>
                </a:solidFill>
              </a:rPr>
              <a:t>SITUAZIONE</a:t>
            </a:r>
            <a:r>
              <a:rPr lang="it-IT" sz="1400" baseline="0">
                <a:solidFill>
                  <a:srgbClr val="FF0000"/>
                </a:solidFill>
              </a:rPr>
              <a:t> GENERALE -2° QUADRIMESTRE-PRIME</a:t>
            </a:r>
            <a:endParaRPr lang="it-IT" sz="14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2.0101899027327128E-4"/>
          <c:y val="0"/>
        </c:manualLayout>
      </c:layout>
      <c:overlay val="0"/>
      <c:spPr>
        <a:solidFill>
          <a:srgbClr val="8064A2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48643919510061"/>
          <c:y val="0.16239809309550593"/>
          <c:w val="0.8049580052493438"/>
          <c:h val="0.294264824039852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Foglio1!$F$349</c:f>
              <c:strCache>
                <c:ptCount val="1"/>
                <c:pt idx="0">
                  <c:v>1A-ARTE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Foglio1!$G$349:$K$349</c:f>
              <c:numCache>
                <c:formatCode>General</c:formatCode>
                <c:ptCount val="5"/>
                <c:pt idx="0">
                  <c:v>3.4</c:v>
                </c:pt>
                <c:pt idx="2">
                  <c:v>3.3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7-CC43-B579-F773183A6BC6}"/>
            </c:ext>
          </c:extLst>
        </c:ser>
        <c:ser>
          <c:idx val="1"/>
          <c:order val="1"/>
          <c:tx>
            <c:strRef>
              <c:f>Foglio1!$F$350</c:f>
              <c:strCache>
                <c:ptCount val="1"/>
                <c:pt idx="0">
                  <c:v>1B-ARTE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Foglio1!$G$350:$K$350</c:f>
              <c:numCache>
                <c:formatCode>General</c:formatCode>
                <c:ptCount val="5"/>
                <c:pt idx="0">
                  <c:v>3.6</c:v>
                </c:pt>
                <c:pt idx="2">
                  <c:v>3.6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47-CC43-B579-F773183A6BC6}"/>
            </c:ext>
          </c:extLst>
        </c:ser>
        <c:ser>
          <c:idx val="2"/>
          <c:order val="2"/>
          <c:tx>
            <c:strRef>
              <c:f>Foglio1!$F$351</c:f>
              <c:strCache>
                <c:ptCount val="1"/>
                <c:pt idx="0">
                  <c:v>1A SORR.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Foglio1!$G$351:$K$351</c:f>
              <c:numCache>
                <c:formatCode>General</c:formatCode>
                <c:ptCount val="5"/>
                <c:pt idx="0">
                  <c:v>3.4</c:v>
                </c:pt>
                <c:pt idx="2">
                  <c:v>3.4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47-CC43-B579-F773183A6BC6}"/>
            </c:ext>
          </c:extLst>
        </c:ser>
        <c:ser>
          <c:idx val="3"/>
          <c:order val="3"/>
          <c:tx>
            <c:strRef>
              <c:f>Foglio1!$F$352</c:f>
              <c:strCache>
                <c:ptCount val="1"/>
                <c:pt idx="0">
                  <c:v>1A SOLE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Foglio1!$G$352:$K$352</c:f>
              <c:numCache>
                <c:formatCode>General</c:formatCode>
                <c:ptCount val="5"/>
                <c:pt idx="0">
                  <c:v>3.5</c:v>
                </c:pt>
                <c:pt idx="2">
                  <c:v>3.4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47-CC43-B579-F773183A6BC6}"/>
            </c:ext>
          </c:extLst>
        </c:ser>
        <c:ser>
          <c:idx val="4"/>
          <c:order val="4"/>
          <c:tx>
            <c:strRef>
              <c:f>Foglio1!$F$353</c:f>
              <c:strCache>
                <c:ptCount val="1"/>
                <c:pt idx="0">
                  <c:v>1B SOLE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Foglio1!$G$353:$K$353</c:f>
              <c:numCache>
                <c:formatCode>General</c:formatCode>
                <c:ptCount val="5"/>
                <c:pt idx="0">
                  <c:v>3.4</c:v>
                </c:pt>
                <c:pt idx="2">
                  <c:v>3.4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47-CC43-B579-F773183A6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580544"/>
        <c:axId val="139582464"/>
        <c:axId val="0"/>
      </c:bar3DChart>
      <c:catAx>
        <c:axId val="13958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9582464"/>
        <c:crosses val="autoZero"/>
        <c:auto val="1"/>
        <c:lblAlgn val="ctr"/>
        <c:lblOffset val="100"/>
        <c:noMultiLvlLbl val="0"/>
      </c:catAx>
      <c:valAx>
        <c:axId val="139582464"/>
        <c:scaling>
          <c:orientation val="minMax"/>
        </c:scaling>
        <c:delete val="1"/>
        <c:axPos val="l"/>
        <c:majorGridlines>
          <c:spPr>
            <a:ln>
              <a:solidFill>
                <a:schemeClr val="accent2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139580544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rgbClr val="FF0000"/>
            </a:solidFill>
          </a:ln>
        </c:spPr>
      </c:dTable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7031202717307395"/>
          <c:y val="0.81420467488733717"/>
          <c:w val="0.53780731820287175"/>
          <c:h val="5.6864507502599908E-2"/>
        </c:manualLayout>
      </c:layout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4F81BD">
          <a:satMod val="175000"/>
          <a:alpha val="40000"/>
        </a:srgbClr>
      </a:glow>
    </a:effectLst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SITUAZIONE GENERALE -2 °QUADRIMESTRE- SECONDE</a:t>
            </a:r>
          </a:p>
        </c:rich>
      </c:tx>
      <c:layout>
        <c:manualLayout>
          <c:xMode val="edge"/>
          <c:yMode val="edge"/>
          <c:x val="2.6643471891594285E-4"/>
          <c:y val="0"/>
        </c:manualLayout>
      </c:layout>
      <c:overlay val="0"/>
      <c:spPr>
        <a:solidFill>
          <a:srgbClr val="8064A2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Foglio1!$F$332</c:f>
              <c:strCache>
                <c:ptCount val="1"/>
                <c:pt idx="0">
                  <c:v>2A-ARTE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Foglio1!$G$332:$K$332</c:f>
              <c:numCache>
                <c:formatCode>General</c:formatCode>
                <c:ptCount val="5"/>
                <c:pt idx="0">
                  <c:v>3.3</c:v>
                </c:pt>
                <c:pt idx="2">
                  <c:v>3.3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0-6743-9B1F-858EF62DE2B3}"/>
            </c:ext>
          </c:extLst>
        </c:ser>
        <c:ser>
          <c:idx val="1"/>
          <c:order val="1"/>
          <c:tx>
            <c:strRef>
              <c:f>Foglio1!$F$333</c:f>
              <c:strCache>
                <c:ptCount val="1"/>
                <c:pt idx="0">
                  <c:v>2B-ARTE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Foglio1!$G$333:$K$333</c:f>
              <c:numCache>
                <c:formatCode>General</c:formatCode>
                <c:ptCount val="5"/>
                <c:pt idx="0">
                  <c:v>3.3</c:v>
                </c:pt>
                <c:pt idx="2">
                  <c:v>3.3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0-6743-9B1F-858EF62DE2B3}"/>
            </c:ext>
          </c:extLst>
        </c:ser>
        <c:ser>
          <c:idx val="2"/>
          <c:order val="2"/>
          <c:tx>
            <c:strRef>
              <c:f>Foglio1!$F$334</c:f>
              <c:strCache>
                <c:ptCount val="1"/>
                <c:pt idx="0">
                  <c:v>2A SORR.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Foglio1!$G$334:$K$334</c:f>
              <c:numCache>
                <c:formatCode>General</c:formatCode>
                <c:ptCount val="5"/>
                <c:pt idx="0">
                  <c:v>3.2</c:v>
                </c:pt>
                <c:pt idx="2">
                  <c:v>3.2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B0-6743-9B1F-858EF62DE2B3}"/>
            </c:ext>
          </c:extLst>
        </c:ser>
        <c:ser>
          <c:idx val="3"/>
          <c:order val="3"/>
          <c:tx>
            <c:strRef>
              <c:f>Foglio1!$F$335</c:f>
              <c:strCache>
                <c:ptCount val="1"/>
                <c:pt idx="0">
                  <c:v>2B SORR.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Foglio1!$G$335:$K$335</c:f>
              <c:numCache>
                <c:formatCode>General</c:formatCode>
                <c:ptCount val="5"/>
                <c:pt idx="0">
                  <c:v>3.3</c:v>
                </c:pt>
                <c:pt idx="2">
                  <c:v>3.3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B0-6743-9B1F-858EF62DE2B3}"/>
            </c:ext>
          </c:extLst>
        </c:ser>
        <c:ser>
          <c:idx val="4"/>
          <c:order val="4"/>
          <c:tx>
            <c:strRef>
              <c:f>Foglio1!$F$336</c:f>
              <c:strCache>
                <c:ptCount val="1"/>
                <c:pt idx="0">
                  <c:v>2A SOLE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Foglio1!$G$336:$K$336</c:f>
              <c:numCache>
                <c:formatCode>General</c:formatCode>
                <c:ptCount val="5"/>
                <c:pt idx="0">
                  <c:v>3.2</c:v>
                </c:pt>
                <c:pt idx="2">
                  <c:v>3.2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B0-6743-9B1F-858EF62DE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2332800"/>
        <c:axId val="242334336"/>
        <c:axId val="0"/>
      </c:bar3DChart>
      <c:catAx>
        <c:axId val="242332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2334336"/>
        <c:crosses val="autoZero"/>
        <c:auto val="1"/>
        <c:lblAlgn val="ctr"/>
        <c:lblOffset val="100"/>
        <c:noMultiLvlLbl val="0"/>
      </c:catAx>
      <c:valAx>
        <c:axId val="242334336"/>
        <c:scaling>
          <c:orientation val="minMax"/>
        </c:scaling>
        <c:delete val="1"/>
        <c:axPos val="l"/>
        <c:majorGridlines>
          <c:spPr>
            <a:ln>
              <a:solidFill>
                <a:srgbClr val="FF99FF"/>
              </a:solidFill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crossAx val="242332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legend>
      <c:legendPos val="b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solidFill>
                  <a:srgbClr val="FF0000"/>
                </a:solidFill>
              </a:rPr>
              <a:t>SITUAZIONE</a:t>
            </a:r>
            <a:r>
              <a:rPr lang="it-IT" sz="1200" baseline="0" dirty="0">
                <a:solidFill>
                  <a:srgbClr val="FF0000"/>
                </a:solidFill>
              </a:rPr>
              <a:t> GENERALE-2°QUADRIMESTRE-TERZE</a:t>
            </a:r>
            <a:endParaRPr lang="it-IT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1.0695538057742778E-3"/>
          <c:y val="0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Foglio1!$L$339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Foglio1!$M$338:$Q$338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Foglio1!$M$339:$Q$339</c:f>
              <c:numCache>
                <c:formatCode>General</c:formatCode>
                <c:ptCount val="5"/>
                <c:pt idx="0">
                  <c:v>3.1</c:v>
                </c:pt>
                <c:pt idx="1">
                  <c:v>3.5</c:v>
                </c:pt>
                <c:pt idx="2">
                  <c:v>3.2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B-EA41-BFE0-1E4218E0AC3C}"/>
            </c:ext>
          </c:extLst>
        </c:ser>
        <c:ser>
          <c:idx val="1"/>
          <c:order val="1"/>
          <c:tx>
            <c:strRef>
              <c:f>Foglio1!$L$340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Foglio1!$M$338:$Q$338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Foglio1!$M$340:$Q$340</c:f>
              <c:numCache>
                <c:formatCode>General</c:formatCode>
                <c:ptCount val="5"/>
                <c:pt idx="0">
                  <c:v>3.1</c:v>
                </c:pt>
                <c:pt idx="1">
                  <c:v>3.5</c:v>
                </c:pt>
                <c:pt idx="2">
                  <c:v>3.2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2B-EA41-BFE0-1E4218E0AC3C}"/>
            </c:ext>
          </c:extLst>
        </c:ser>
        <c:ser>
          <c:idx val="2"/>
          <c:order val="2"/>
          <c:tx>
            <c:strRef>
              <c:f>Foglio1!$L$341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Foglio1!$M$338:$Q$338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Foglio1!$M$341:$Q$341</c:f>
              <c:numCache>
                <c:formatCode>General</c:formatCode>
                <c:ptCount val="5"/>
                <c:pt idx="0">
                  <c:v>3.1</c:v>
                </c:pt>
                <c:pt idx="1">
                  <c:v>3.5</c:v>
                </c:pt>
                <c:pt idx="2">
                  <c:v>3.2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2B-EA41-BFE0-1E4218E0A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690560"/>
        <c:axId val="138692096"/>
        <c:axId val="0"/>
      </c:bar3DChart>
      <c:catAx>
        <c:axId val="138690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8692096"/>
        <c:crosses val="autoZero"/>
        <c:auto val="1"/>
        <c:lblAlgn val="ctr"/>
        <c:lblOffset val="100"/>
        <c:noMultiLvlLbl val="0"/>
      </c:catAx>
      <c:valAx>
        <c:axId val="138692096"/>
        <c:scaling>
          <c:orientation val="minMax"/>
        </c:scaling>
        <c:delete val="1"/>
        <c:axPos val="l"/>
        <c:majorGridlines>
          <c:spPr>
            <a:ln>
              <a:solidFill>
                <a:srgbClr val="F79646">
                  <a:lumMod val="60000"/>
                  <a:lumOff val="40000"/>
                </a:srgbClr>
              </a:solidFill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crossAx val="138690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legend>
      <c:legendPos val="b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4F81BD">
          <a:satMod val="175000"/>
          <a:alpha val="40000"/>
        </a:srgbClr>
      </a:glow>
    </a:effectLst>
  </c:sp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solidFill>
                  <a:srgbClr val="FF0000"/>
                </a:solidFill>
              </a:rPr>
              <a:t>SITUAZIONE</a:t>
            </a:r>
            <a:r>
              <a:rPr lang="it-IT" sz="1200" baseline="0" dirty="0">
                <a:solidFill>
                  <a:srgbClr val="FF0000"/>
                </a:solidFill>
              </a:rPr>
              <a:t> GENERALE-2°QUADRIMESTRE-QUARTE</a:t>
            </a:r>
            <a:endParaRPr lang="it-IT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5.0095031224545194E-4"/>
          <c:y val="2.0370370370370372E-2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Foglio1!$G$348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Foglio1!$F$349:$F$353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Foglio1!$G$349:$G$353</c:f>
              <c:numCache>
                <c:formatCode>General</c:formatCode>
                <c:ptCount val="5"/>
                <c:pt idx="0">
                  <c:v>3.2</c:v>
                </c:pt>
                <c:pt idx="1">
                  <c:v>3.3</c:v>
                </c:pt>
                <c:pt idx="2">
                  <c:v>3.2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1C-4E44-B118-EB1B19FEF22B}"/>
            </c:ext>
          </c:extLst>
        </c:ser>
        <c:ser>
          <c:idx val="1"/>
          <c:order val="1"/>
          <c:tx>
            <c:strRef>
              <c:f>Foglio1!$H$348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Foglio1!$F$349:$F$353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Foglio1!$H$349:$H$353</c:f>
              <c:numCache>
                <c:formatCode>General</c:formatCode>
                <c:ptCount val="5"/>
                <c:pt idx="0">
                  <c:v>3.2</c:v>
                </c:pt>
                <c:pt idx="1">
                  <c:v>3.3</c:v>
                </c:pt>
                <c:pt idx="2">
                  <c:v>3.2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1C-4E44-B118-EB1B19FEF22B}"/>
            </c:ext>
          </c:extLst>
        </c:ser>
        <c:ser>
          <c:idx val="2"/>
          <c:order val="2"/>
          <c:tx>
            <c:strRef>
              <c:f>Foglio1!$I$348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Foglio1!$F$349:$F$353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Foglio1!$I$349:$I$353</c:f>
              <c:numCache>
                <c:formatCode>General</c:formatCode>
                <c:ptCount val="5"/>
                <c:pt idx="0">
                  <c:v>3.2</c:v>
                </c:pt>
                <c:pt idx="1">
                  <c:v>3.3</c:v>
                </c:pt>
                <c:pt idx="2">
                  <c:v>3.2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1C-4E44-B118-EB1B19FEF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2535040"/>
        <c:axId val="242536832"/>
        <c:axId val="0"/>
      </c:bar3DChart>
      <c:catAx>
        <c:axId val="24253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2536832"/>
        <c:crosses val="autoZero"/>
        <c:auto val="1"/>
        <c:lblAlgn val="ctr"/>
        <c:lblOffset val="100"/>
        <c:noMultiLvlLbl val="0"/>
      </c:catAx>
      <c:valAx>
        <c:axId val="242536832"/>
        <c:scaling>
          <c:orientation val="minMax"/>
        </c:scaling>
        <c:delete val="1"/>
        <c:axPos val="l"/>
        <c:majorGridlines>
          <c:spPr>
            <a:ln>
              <a:solidFill>
                <a:srgbClr val="92D050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242535040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rgbClr val="FF0000"/>
            </a:solidFill>
          </a:ln>
        </c:spPr>
      </c:dTable>
    </c:plotArea>
    <c:legend>
      <c:legendPos val="b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>
      <a:solidFill>
        <a:srgbClr val="FF0000"/>
      </a:solidFill>
    </a:ln>
    <a:effectLst>
      <a:glow rad="228600">
        <a:srgbClr val="4F81BD">
          <a:satMod val="175000"/>
          <a:alpha val="40000"/>
        </a:srgbClr>
      </a:glow>
    </a:effectLst>
  </c:sp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>
                <a:solidFill>
                  <a:srgbClr val="FF0000"/>
                </a:solidFill>
              </a:rPr>
              <a:t>SITUAZIONE</a:t>
            </a:r>
            <a:r>
              <a:rPr lang="it-IT" sz="1400" baseline="0">
                <a:solidFill>
                  <a:srgbClr val="FF0000"/>
                </a:solidFill>
              </a:rPr>
              <a:t> GENERALE-2°QUADRIMESTRE-QUINTE</a:t>
            </a:r>
            <a:endParaRPr lang="it-IT" sz="14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6.6275016404199567E-3"/>
          <c:y val="1.3888888888888888E-2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761646981627295"/>
          <c:y val="0.19486111111111112"/>
          <c:w val="0.74238353018372705"/>
          <c:h val="0.46105023330417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Foglio1!$L$371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Foglio1!$M$370:$R$370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Foglio1!$M$371:$R$371</c:f>
              <c:numCache>
                <c:formatCode>General</c:formatCode>
                <c:ptCount val="6"/>
                <c:pt idx="0">
                  <c:v>3.2</c:v>
                </c:pt>
                <c:pt idx="1">
                  <c:v>2.9</c:v>
                </c:pt>
                <c:pt idx="2">
                  <c:v>3</c:v>
                </c:pt>
                <c:pt idx="3">
                  <c:v>2.8</c:v>
                </c:pt>
                <c:pt idx="4">
                  <c:v>3.1</c:v>
                </c:pt>
                <c:pt idx="5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0-5E4B-9C7C-33F067701C0A}"/>
            </c:ext>
          </c:extLst>
        </c:ser>
        <c:ser>
          <c:idx val="1"/>
          <c:order val="1"/>
          <c:tx>
            <c:strRef>
              <c:f>Foglio1!$L$372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Foglio1!$M$370:$R$370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Foglio1!$M$372:$R$372</c:f>
              <c:numCache>
                <c:formatCode>General</c:formatCode>
                <c:ptCount val="6"/>
                <c:pt idx="0">
                  <c:v>3.2</c:v>
                </c:pt>
                <c:pt idx="1">
                  <c:v>3.3</c:v>
                </c:pt>
                <c:pt idx="2">
                  <c:v>3</c:v>
                </c:pt>
                <c:pt idx="3">
                  <c:v>3.2</c:v>
                </c:pt>
                <c:pt idx="4">
                  <c:v>3.2</c:v>
                </c:pt>
                <c:pt idx="5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70-5E4B-9C7C-33F067701C0A}"/>
            </c:ext>
          </c:extLst>
        </c:ser>
        <c:ser>
          <c:idx val="2"/>
          <c:order val="2"/>
          <c:tx>
            <c:strRef>
              <c:f>Foglio1!$L$373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Foglio1!$M$370:$R$370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Foglio1!$M$373:$R$373</c:f>
              <c:numCache>
                <c:formatCode>General</c:formatCode>
                <c:ptCount val="6"/>
                <c:pt idx="0">
                  <c:v>3.2</c:v>
                </c:pt>
                <c:pt idx="1">
                  <c:v>3.1</c:v>
                </c:pt>
                <c:pt idx="2">
                  <c:v>3</c:v>
                </c:pt>
                <c:pt idx="3">
                  <c:v>3</c:v>
                </c:pt>
                <c:pt idx="4">
                  <c:v>3.1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70-5E4B-9C7C-33F067701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3045888"/>
        <c:axId val="243047424"/>
        <c:axId val="0"/>
      </c:bar3DChart>
      <c:catAx>
        <c:axId val="243045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3047424"/>
        <c:crosses val="autoZero"/>
        <c:auto val="1"/>
        <c:lblAlgn val="ctr"/>
        <c:lblOffset val="100"/>
        <c:noMultiLvlLbl val="0"/>
      </c:catAx>
      <c:valAx>
        <c:axId val="243047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243045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  <c:spPr>
        <a:noFill/>
        <a:ln w="25400">
          <a:noFill/>
        </a:ln>
      </c:spPr>
    </c:plotArea>
    <c:legend>
      <c:legendPos val="b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4F81BD">
          <a:satMod val="175000"/>
          <a:alpha val="40000"/>
        </a:srgbClr>
      </a:glow>
    </a:effectLst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2633744855967079E-2"/>
          <c:y val="0.15867771348607856"/>
          <c:w val="0.95473251028806583"/>
          <c:h val="0.6165451710887262"/>
        </c:manualLayout>
      </c:layout>
      <c:lineChart>
        <c:grouping val="standard"/>
        <c:varyColors val="0"/>
        <c:ser>
          <c:idx val="0"/>
          <c:order val="0"/>
          <c:tx>
            <c:strRef>
              <c:f>Foglio1!$C$191</c:f>
              <c:strCache>
                <c:ptCount val="1"/>
                <c:pt idx="0">
                  <c:v>ITALIANO PARALL.2°PER.</c:v>
                </c:pt>
              </c:strCache>
            </c:strRef>
          </c:tx>
          <c:dLbls>
            <c:spPr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Foglio1!$D$191:$H$191</c:f>
              <c:numCache>
                <c:formatCode>General</c:formatCode>
                <c:ptCount val="5"/>
                <c:pt idx="0">
                  <c:v>3.3</c:v>
                </c:pt>
                <c:pt idx="1">
                  <c:v>3.3</c:v>
                </c:pt>
                <c:pt idx="2">
                  <c:v>3.2</c:v>
                </c:pt>
                <c:pt idx="3">
                  <c:v>3.3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E3-E14E-AFAA-B653995A4765}"/>
            </c:ext>
          </c:extLst>
        </c:ser>
        <c:ser>
          <c:idx val="1"/>
          <c:order val="1"/>
          <c:tx>
            <c:strRef>
              <c:f>Foglio1!$C$192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FF00"/>
              </a:solidFill>
              <a:ln w="28575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Foglio1!$D$192:$H$192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E3-E14E-AFAA-B653995A4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90732160"/>
        <c:axId val="225808768"/>
      </c:lineChart>
      <c:catAx>
        <c:axId val="190732160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100" b="1">
                <a:solidFill>
                  <a:srgbClr val="FF0000"/>
                </a:solidFill>
              </a:defRPr>
            </a:pPr>
            <a:endParaRPr lang="it-IT"/>
          </a:p>
        </c:txPr>
        <c:crossAx val="225808768"/>
        <c:crosses val="autoZero"/>
        <c:auto val="1"/>
        <c:lblAlgn val="ctr"/>
        <c:lblOffset val="100"/>
        <c:noMultiLvlLbl val="0"/>
      </c:catAx>
      <c:valAx>
        <c:axId val="225808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90732160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C0504D">
          <a:satMod val="175000"/>
          <a:alpha val="40000"/>
        </a:srgbClr>
      </a:glow>
    </a:effectLst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3809523809523808E-2"/>
          <c:y val="0.16374269005847952"/>
          <c:w val="0.95238095238095233"/>
          <c:h val="0.59767813233872091"/>
        </c:manualLayout>
      </c:layout>
      <c:lineChart>
        <c:grouping val="standard"/>
        <c:varyColors val="0"/>
        <c:ser>
          <c:idx val="0"/>
          <c:order val="0"/>
          <c:tx>
            <c:strRef>
              <c:f>Foglio1!$C$191</c:f>
              <c:strCache>
                <c:ptCount val="1"/>
                <c:pt idx="0">
                  <c:v>MAT.PARALL.2°PER.</c:v>
                </c:pt>
              </c:strCache>
            </c:strRef>
          </c:tx>
          <c:dLbls>
            <c:spPr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4BACC6">
                    <a:lumMod val="40000"/>
                    <a:lumOff val="60000"/>
                  </a:srgbClr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Foglio1!$D$191:$H$191</c:f>
              <c:numCache>
                <c:formatCode>General</c:formatCode>
                <c:ptCount val="5"/>
                <c:pt idx="0">
                  <c:v>3.3</c:v>
                </c:pt>
                <c:pt idx="1">
                  <c:v>3.3</c:v>
                </c:pt>
                <c:pt idx="2">
                  <c:v>3.2</c:v>
                </c:pt>
                <c:pt idx="3">
                  <c:v>3.3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48-0A41-A78B-E1978BF0EA30}"/>
            </c:ext>
          </c:extLst>
        </c:ser>
        <c:ser>
          <c:idx val="1"/>
          <c:order val="1"/>
          <c:tx>
            <c:strRef>
              <c:f>Foglio1!$C$192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FF00"/>
              </a:solidFill>
              <a:ln w="28575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Foglio1!$D$192:$H$192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48-0A41-A78B-E1978BF0E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230807808"/>
        <c:axId val="230813696"/>
      </c:lineChart>
      <c:catAx>
        <c:axId val="230807808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30813696"/>
        <c:crosses val="autoZero"/>
        <c:auto val="1"/>
        <c:lblAlgn val="ctr"/>
        <c:lblOffset val="100"/>
        <c:noMultiLvlLbl val="0"/>
      </c:catAx>
      <c:valAx>
        <c:axId val="230813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230807808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9BBB59">
          <a:satMod val="175000"/>
          <a:alpha val="40000"/>
        </a:srgbClr>
      </a:glow>
    </a:effectLst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Foglio1!$C$195</c:f>
              <c:strCache>
                <c:ptCount val="1"/>
                <c:pt idx="0">
                  <c:v>ITALIANO PARALL.2°PER.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Foglio1!$D$195:$H$195</c:f>
              <c:numCache>
                <c:formatCode>General</c:formatCode>
                <c:ptCount val="5"/>
                <c:pt idx="0">
                  <c:v>3.1</c:v>
                </c:pt>
                <c:pt idx="1">
                  <c:v>3.5</c:v>
                </c:pt>
                <c:pt idx="2">
                  <c:v>3.2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87-A645-9C1D-A46105330AF4}"/>
            </c:ext>
          </c:extLst>
        </c:ser>
        <c:ser>
          <c:idx val="1"/>
          <c:order val="1"/>
          <c:tx>
            <c:strRef>
              <c:f>Foglio1!$C$196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accent3">
                  <a:lumMod val="20000"/>
                  <a:lumOff val="80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Foglio1!$D$196:$H$196</c:f>
              <c:numCache>
                <c:formatCode>General</c:formatCode>
                <c:ptCount val="5"/>
                <c:pt idx="0">
                  <c:v>0.4</c:v>
                </c:pt>
                <c:pt idx="1">
                  <c:v>0.4</c:v>
                </c:pt>
                <c:pt idx="2">
                  <c:v>0.3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87-A645-9C1D-A46105330AF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35113856"/>
        <c:axId val="235132416"/>
      </c:lineChart>
      <c:catAx>
        <c:axId val="235113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35132416"/>
        <c:crosses val="autoZero"/>
        <c:auto val="1"/>
        <c:lblAlgn val="ctr"/>
        <c:lblOffset val="100"/>
        <c:noMultiLvlLbl val="0"/>
      </c:catAx>
      <c:valAx>
        <c:axId val="235132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235113856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C0504D">
          <a:satMod val="175000"/>
          <a:alpha val="40000"/>
        </a:srgbClr>
      </a:glow>
    </a:effectLst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Foglio1!$C$195</c:f>
              <c:strCache>
                <c:ptCount val="1"/>
                <c:pt idx="0">
                  <c:v>MATEMATICA PAR. 2°PERIODO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 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Foglio1!$D$195:$H$195</c:f>
              <c:numCache>
                <c:formatCode>General</c:formatCode>
                <c:ptCount val="5"/>
                <c:pt idx="0">
                  <c:v>3.1</c:v>
                </c:pt>
                <c:pt idx="1">
                  <c:v>3.5</c:v>
                </c:pt>
                <c:pt idx="2">
                  <c:v>3.2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39-4744-841C-411F8FCF6999}"/>
            </c:ext>
          </c:extLst>
        </c:ser>
        <c:ser>
          <c:idx val="1"/>
          <c:order val="1"/>
          <c:tx>
            <c:strRef>
              <c:f>Foglio1!$C$196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accent3">
                  <a:lumMod val="20000"/>
                  <a:lumOff val="80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 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Foglio1!$D$196:$H$196</c:f>
              <c:numCache>
                <c:formatCode>General</c:formatCode>
                <c:ptCount val="5"/>
                <c:pt idx="0">
                  <c:v>0.4</c:v>
                </c:pt>
                <c:pt idx="1">
                  <c:v>0.4</c:v>
                </c:pt>
                <c:pt idx="2">
                  <c:v>0.3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39-4744-841C-411F8FCF699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32795392"/>
        <c:axId val="132809856"/>
      </c:lineChart>
      <c:catAx>
        <c:axId val="132795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32809856"/>
        <c:crosses val="autoZero"/>
        <c:auto val="1"/>
        <c:lblAlgn val="ctr"/>
        <c:lblOffset val="100"/>
        <c:noMultiLvlLbl val="0"/>
      </c:catAx>
      <c:valAx>
        <c:axId val="132809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32795392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9BBB59">
          <a:satMod val="175000"/>
          <a:alpha val="40000"/>
        </a:srgbClr>
      </a:glow>
    </a:effectLst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3504273504273504E-2"/>
          <c:y val="0.16018845700824499"/>
          <c:w val="0.77224241200619148"/>
          <c:h val="0.59591627018354154"/>
        </c:manualLayout>
      </c:layout>
      <c:lineChart>
        <c:grouping val="standard"/>
        <c:varyColors val="0"/>
        <c:ser>
          <c:idx val="0"/>
          <c:order val="0"/>
          <c:tx>
            <c:strRef>
              <c:f>Foglio1!$C$199</c:f>
              <c:strCache>
                <c:ptCount val="1"/>
                <c:pt idx="0">
                  <c:v>ITALIANO PARALL.2°PER.</c:v>
                </c:pt>
              </c:strCache>
            </c:strRef>
          </c:tx>
          <c:dLbls>
            <c:spPr>
              <a:solidFill>
                <a:srgbClr val="F79646">
                  <a:lumMod val="20000"/>
                  <a:lumOff val="80000"/>
                </a:srgbClr>
              </a:solidFill>
              <a:ln w="19050">
                <a:solidFill>
                  <a:srgbClr val="1F497D">
                    <a:lumMod val="40000"/>
                    <a:lumOff val="60000"/>
                  </a:srgbClr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Foglio1!$D$198:$I$198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 ARTE</c:v>
                </c:pt>
                <c:pt idx="3">
                  <c:v>4A SORR.</c:v>
                </c:pt>
                <c:pt idx="4">
                  <c:v>4 A SOLE</c:v>
                </c:pt>
              </c:strCache>
            </c:strRef>
          </c:cat>
          <c:val>
            <c:numRef>
              <c:f>Foglio1!$D$199:$I$199</c:f>
              <c:numCache>
                <c:formatCode>General</c:formatCode>
                <c:ptCount val="6"/>
                <c:pt idx="0">
                  <c:v>3.2</c:v>
                </c:pt>
                <c:pt idx="1">
                  <c:v>3.3</c:v>
                </c:pt>
                <c:pt idx="2">
                  <c:v>3.2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27-D545-80F7-E1192E197DB9}"/>
            </c:ext>
          </c:extLst>
        </c:ser>
        <c:ser>
          <c:idx val="1"/>
          <c:order val="1"/>
          <c:tx>
            <c:strRef>
              <c:f>Foglio1!$C$200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Foglio1!$D$198:$I$198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 ARTE</c:v>
                </c:pt>
                <c:pt idx="3">
                  <c:v>4A SORR.</c:v>
                </c:pt>
                <c:pt idx="4">
                  <c:v>4 A SOLE</c:v>
                </c:pt>
              </c:strCache>
            </c:strRef>
          </c:cat>
          <c:val>
            <c:numRef>
              <c:f>Foglio1!$D$200:$I$200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27-D545-80F7-E1192E197DB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29211008"/>
        <c:axId val="144205696"/>
      </c:lineChart>
      <c:catAx>
        <c:axId val="129211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FF0000"/>
            </a:solidFill>
            <a:prstDash val="solid"/>
          </a:ln>
          <a:effectLst/>
        </c:spPr>
        <c:txPr>
          <a:bodyPr/>
          <a:lstStyle/>
          <a:p>
            <a:pPr>
              <a:defRPr sz="12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4205696"/>
        <c:crosses val="autoZero"/>
        <c:auto val="1"/>
        <c:lblAlgn val="ctr"/>
        <c:lblOffset val="100"/>
        <c:noMultiLvlLbl val="0"/>
      </c:catAx>
      <c:valAx>
        <c:axId val="144205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29211008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  <a:ln w="1270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C0504D">
          <a:satMod val="175000"/>
          <a:alpha val="40000"/>
        </a:srgbClr>
      </a:glow>
    </a:effectLst>
    <a:scene3d>
      <a:camera prst="orthographicFront"/>
      <a:lightRig rig="threePt" dir="t"/>
    </a:scene3d>
    <a:sp3d>
      <a:bevelT w="82550" h="44450" prst="angle"/>
      <a:bevelB w="82550" h="44450" prst="angle"/>
      <a:contourClr>
        <a:srgbClr val="000000"/>
      </a:contourClr>
    </a:sp3d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1825396825396824E-2"/>
          <c:y val="0.10365135453474676"/>
          <c:w val="0.95634920634920639"/>
          <c:h val="0.64735130723500556"/>
        </c:manualLayout>
      </c:layout>
      <c:lineChart>
        <c:grouping val="standard"/>
        <c:varyColors val="0"/>
        <c:ser>
          <c:idx val="0"/>
          <c:order val="0"/>
          <c:tx>
            <c:strRef>
              <c:f>Foglio1!$C$199</c:f>
              <c:strCache>
                <c:ptCount val="1"/>
                <c:pt idx="0">
                  <c:v>MATEMATICA PARALL.2°PER.</c:v>
                </c:pt>
              </c:strCache>
            </c:strRef>
          </c:tx>
          <c:dLbls>
            <c:spPr>
              <a:solidFill>
                <a:srgbClr val="9BBB59">
                  <a:lumMod val="20000"/>
                  <a:lumOff val="80000"/>
                </a:srgbClr>
              </a:solidFill>
              <a:ln w="28575">
                <a:solidFill>
                  <a:srgbClr val="9BBB59">
                    <a:lumMod val="60000"/>
                    <a:lumOff val="40000"/>
                  </a:srgbClr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Foglio1!$D$198:$I$198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 ARTE</c:v>
                </c:pt>
                <c:pt idx="3">
                  <c:v>4A SORR.</c:v>
                </c:pt>
                <c:pt idx="4">
                  <c:v>4 A SOLE</c:v>
                </c:pt>
              </c:strCache>
            </c:strRef>
          </c:cat>
          <c:val>
            <c:numRef>
              <c:f>Foglio1!$D$199:$I$199</c:f>
              <c:numCache>
                <c:formatCode>General</c:formatCode>
                <c:ptCount val="6"/>
                <c:pt idx="0">
                  <c:v>3.2</c:v>
                </c:pt>
                <c:pt idx="1">
                  <c:v>3.3</c:v>
                </c:pt>
                <c:pt idx="2">
                  <c:v>3.2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93-1140-B110-C12A7E56C3BD}"/>
            </c:ext>
          </c:extLst>
        </c:ser>
        <c:ser>
          <c:idx val="1"/>
          <c:order val="1"/>
          <c:tx>
            <c:strRef>
              <c:f>Foglio1!$C$200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Foglio1!$D$198:$I$198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 ARTE</c:v>
                </c:pt>
                <c:pt idx="3">
                  <c:v>4A SORR.</c:v>
                </c:pt>
                <c:pt idx="4">
                  <c:v>4 A SOLE</c:v>
                </c:pt>
              </c:strCache>
            </c:strRef>
          </c:cat>
          <c:val>
            <c:numRef>
              <c:f>Foglio1!$D$200:$I$200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93-1140-B110-C12A7E56C3B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27480960"/>
        <c:axId val="127482496"/>
      </c:lineChart>
      <c:catAx>
        <c:axId val="127480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7482496"/>
        <c:crosses val="autoZero"/>
        <c:auto val="1"/>
        <c:lblAlgn val="ctr"/>
        <c:lblOffset val="100"/>
        <c:noMultiLvlLbl val="0"/>
      </c:catAx>
      <c:valAx>
        <c:axId val="127482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27480960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9BBB59">
          <a:satMod val="175000"/>
          <a:alpha val="40000"/>
        </a:srgbClr>
      </a:glow>
    </a:effectLst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2033258075378346E-2"/>
          <c:y val="0.13191990577149587"/>
          <c:w val="0.95593348384924326"/>
          <c:h val="0.61908275599825635"/>
        </c:manualLayout>
      </c:layout>
      <c:lineChart>
        <c:grouping val="standard"/>
        <c:varyColors val="0"/>
        <c:ser>
          <c:idx val="0"/>
          <c:order val="0"/>
          <c:tx>
            <c:strRef>
              <c:f>Foglio1!$C$203</c:f>
              <c:strCache>
                <c:ptCount val="1"/>
                <c:pt idx="0">
                  <c:v>ITALIANO PARALL.2°PER.</c:v>
                </c:pt>
              </c:strCache>
            </c:strRef>
          </c:tx>
          <c:dLbls>
            <c:spPr>
              <a:solidFill>
                <a:srgbClr val="C0504D">
                  <a:lumMod val="40000"/>
                  <a:lumOff val="60000"/>
                </a:srgb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Foglio1!$D$203:$I$203</c:f>
              <c:numCache>
                <c:formatCode>General</c:formatCode>
                <c:ptCount val="6"/>
                <c:pt idx="0">
                  <c:v>3.2</c:v>
                </c:pt>
                <c:pt idx="1">
                  <c:v>2.9</c:v>
                </c:pt>
                <c:pt idx="2">
                  <c:v>3</c:v>
                </c:pt>
                <c:pt idx="3">
                  <c:v>2.8</c:v>
                </c:pt>
                <c:pt idx="4">
                  <c:v>3.1</c:v>
                </c:pt>
                <c:pt idx="5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81-1641-80DB-01B45F037807}"/>
            </c:ext>
          </c:extLst>
        </c:ser>
        <c:ser>
          <c:idx val="1"/>
          <c:order val="1"/>
          <c:tx>
            <c:strRef>
              <c:f>Foglio1!$C$204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Foglio1!$D$204:$I$204</c:f>
              <c:numCache>
                <c:formatCode>General</c:formatCode>
                <c:ptCount val="6"/>
                <c:pt idx="0">
                  <c:v>0.3</c:v>
                </c:pt>
                <c:pt idx="1">
                  <c:v>0.3</c:v>
                </c:pt>
                <c:pt idx="2">
                  <c:v>0.1</c:v>
                </c:pt>
                <c:pt idx="3">
                  <c:v>0.2</c:v>
                </c:pt>
                <c:pt idx="4">
                  <c:v>0.3</c:v>
                </c:pt>
                <c:pt idx="5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81-1641-80DB-01B45F03780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27657856"/>
        <c:axId val="127659392"/>
      </c:lineChart>
      <c:catAx>
        <c:axId val="127657856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7659392"/>
        <c:crosses val="autoZero"/>
        <c:auto val="1"/>
        <c:lblAlgn val="ctr"/>
        <c:lblOffset val="100"/>
        <c:noMultiLvlLbl val="0"/>
      </c:catAx>
      <c:valAx>
        <c:axId val="127659392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127657856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C0504D">
          <a:satMod val="175000"/>
          <a:alpha val="40000"/>
        </a:srgbClr>
      </a:glow>
    </a:effectLst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55901-EC5D-4C7E-B953-297E24B4CB68}" type="datetimeFigureOut">
              <a:rPr lang="it-IT" smtClean="0"/>
              <a:t>25/06/2022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FF06-1558-4684-8C2A-10F0B52AE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53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FF06-1558-4684-8C2A-10F0B52AE88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158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FF06-1558-4684-8C2A-10F0B52AE88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17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83660" y="710006"/>
            <a:ext cx="2351404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924" y="4038727"/>
            <a:ext cx="4264151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336547"/>
            <a:ext cx="9144000" cy="5521960"/>
          </a:xfrm>
          <a:custGeom>
            <a:avLst/>
            <a:gdLst/>
            <a:ahLst/>
            <a:cxnLst/>
            <a:rect l="l" t="t" r="r" b="b"/>
            <a:pathLst>
              <a:path w="9144000" h="5521959">
                <a:moveTo>
                  <a:pt x="9144000" y="0"/>
                </a:moveTo>
                <a:lnTo>
                  <a:pt x="0" y="0"/>
                </a:lnTo>
                <a:lnTo>
                  <a:pt x="0" y="5521452"/>
                </a:lnTo>
                <a:lnTo>
                  <a:pt x="9144000" y="55214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6095" y="1332738"/>
            <a:ext cx="9156700" cy="0"/>
          </a:xfrm>
          <a:custGeom>
            <a:avLst/>
            <a:gdLst/>
            <a:ahLst/>
            <a:cxnLst/>
            <a:rect l="l" t="t" r="r" b="b"/>
            <a:pathLst>
              <a:path w="9156700">
                <a:moveTo>
                  <a:pt x="0" y="0"/>
                </a:moveTo>
                <a:lnTo>
                  <a:pt x="2122932" y="0"/>
                </a:lnTo>
              </a:path>
              <a:path w="9156700">
                <a:moveTo>
                  <a:pt x="7037832" y="0"/>
                </a:moveTo>
                <a:lnTo>
                  <a:pt x="9156192" y="0"/>
                </a:lnTo>
              </a:path>
            </a:pathLst>
          </a:custGeom>
          <a:ln w="13716">
            <a:solidFill>
              <a:srgbClr val="390D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078736" y="937259"/>
            <a:ext cx="4991100" cy="1050290"/>
          </a:xfrm>
          <a:custGeom>
            <a:avLst/>
            <a:gdLst/>
            <a:ahLst/>
            <a:cxnLst/>
            <a:rect l="l" t="t" r="r" b="b"/>
            <a:pathLst>
              <a:path w="4991100" h="1050289">
                <a:moveTo>
                  <a:pt x="4960620" y="30480"/>
                </a:moveTo>
                <a:lnTo>
                  <a:pt x="30480" y="30480"/>
                </a:lnTo>
                <a:lnTo>
                  <a:pt x="30480" y="76200"/>
                </a:lnTo>
                <a:lnTo>
                  <a:pt x="30480" y="974090"/>
                </a:lnTo>
                <a:lnTo>
                  <a:pt x="30480" y="1019810"/>
                </a:lnTo>
                <a:lnTo>
                  <a:pt x="4960620" y="1019810"/>
                </a:lnTo>
                <a:lnTo>
                  <a:pt x="4960620" y="974090"/>
                </a:lnTo>
                <a:lnTo>
                  <a:pt x="4953000" y="974090"/>
                </a:lnTo>
                <a:lnTo>
                  <a:pt x="4953000" y="973836"/>
                </a:lnTo>
                <a:lnTo>
                  <a:pt x="4960620" y="973836"/>
                </a:lnTo>
                <a:lnTo>
                  <a:pt x="4960620" y="76200"/>
                </a:lnTo>
                <a:lnTo>
                  <a:pt x="4960620" y="30480"/>
                </a:lnTo>
                <a:close/>
              </a:path>
              <a:path w="4991100" h="1050289">
                <a:moveTo>
                  <a:pt x="4991100" y="0"/>
                </a:moveTo>
                <a:lnTo>
                  <a:pt x="0" y="0"/>
                </a:lnTo>
                <a:lnTo>
                  <a:pt x="0" y="15240"/>
                </a:lnTo>
                <a:lnTo>
                  <a:pt x="0" y="1035050"/>
                </a:lnTo>
                <a:lnTo>
                  <a:pt x="0" y="1050290"/>
                </a:lnTo>
                <a:lnTo>
                  <a:pt x="4991100" y="1050290"/>
                </a:lnTo>
                <a:lnTo>
                  <a:pt x="4991100" y="1035050"/>
                </a:lnTo>
                <a:lnTo>
                  <a:pt x="15240" y="1035050"/>
                </a:lnTo>
                <a:lnTo>
                  <a:pt x="15240" y="15240"/>
                </a:lnTo>
                <a:lnTo>
                  <a:pt x="4975860" y="15240"/>
                </a:lnTo>
                <a:lnTo>
                  <a:pt x="4975860" y="1034796"/>
                </a:lnTo>
                <a:lnTo>
                  <a:pt x="4991100" y="1034796"/>
                </a:lnTo>
                <a:lnTo>
                  <a:pt x="4991100" y="15240"/>
                </a:lnTo>
                <a:lnTo>
                  <a:pt x="4991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336547"/>
            <a:ext cx="9144000" cy="5521960"/>
          </a:xfrm>
          <a:custGeom>
            <a:avLst/>
            <a:gdLst/>
            <a:ahLst/>
            <a:cxnLst/>
            <a:rect l="l" t="t" r="r" b="b"/>
            <a:pathLst>
              <a:path w="9144000" h="5521959">
                <a:moveTo>
                  <a:pt x="9144000" y="0"/>
                </a:moveTo>
                <a:lnTo>
                  <a:pt x="0" y="0"/>
                </a:lnTo>
                <a:lnTo>
                  <a:pt x="0" y="5521452"/>
                </a:lnTo>
                <a:lnTo>
                  <a:pt x="9144000" y="55214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7539" y="942213"/>
            <a:ext cx="178625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8451" y="2161743"/>
            <a:ext cx="7407097" cy="3928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096185" y="1353131"/>
            <a:ext cx="5771030" cy="2259978"/>
          </a:xfrm>
          <a:prstGeom prst="rect">
            <a:avLst/>
          </a:prstGeom>
          <a:gradFill rotWithShape="1">
            <a:gsLst>
              <a:gs pos="0">
                <a:srgbClr val="84AA33">
                  <a:tint val="35000"/>
                  <a:satMod val="253000"/>
                </a:srgbClr>
              </a:gs>
              <a:gs pos="50000">
                <a:srgbClr val="84AA33">
                  <a:tint val="42000"/>
                  <a:satMod val="255000"/>
                </a:srgbClr>
              </a:gs>
              <a:gs pos="97000">
                <a:srgbClr val="84AA33">
                  <a:tint val="53000"/>
                  <a:satMod val="260000"/>
                </a:srgbClr>
              </a:gs>
              <a:gs pos="100000">
                <a:srgbClr val="84AA33">
                  <a:tint val="56000"/>
                  <a:satMod val="275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rgbClr val="84AA33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ISTITUTO COMPRENSIVO  CROSIA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SCUOLA PRIMARIA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PARALLELE</a:t>
            </a:r>
            <a:r>
              <a:rPr kumimoji="0" lang="it-IT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2°PERIODO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it-IT" b="1" ker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ESITI FINALI-PRIMARIA</a:t>
            </a:r>
            <a:endParaRPr kumimoji="0" lang="it-IT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A.S. 2021/2022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8" y="381000"/>
            <a:ext cx="2871787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495800" y="60198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000580"/>
              </p:ext>
            </p:extLst>
          </p:nvPr>
        </p:nvGraphicFramePr>
        <p:xfrm>
          <a:off x="1431985" y="2081212"/>
          <a:ext cx="6340415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tangolo 6"/>
          <p:cNvSpPr/>
          <p:nvPr/>
        </p:nvSpPr>
        <p:spPr>
          <a:xfrm>
            <a:off x="4267200" y="60198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1401572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231493"/>
              </p:ext>
            </p:extLst>
          </p:nvPr>
        </p:nvGraphicFramePr>
        <p:xfrm>
          <a:off x="1524000" y="2081212"/>
          <a:ext cx="58674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/>
          <p:cNvSpPr/>
          <p:nvPr/>
        </p:nvSpPr>
        <p:spPr>
          <a:xfrm>
            <a:off x="4267200" y="61722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79626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842483"/>
              </p:ext>
            </p:extLst>
          </p:nvPr>
        </p:nvGraphicFramePr>
        <p:xfrm>
          <a:off x="1143000" y="2057400"/>
          <a:ext cx="6248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4343400" y="60198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3001" y="1002284"/>
            <a:ext cx="3781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E’</a:t>
            </a:r>
            <a:r>
              <a:rPr spc="-35" dirty="0"/>
              <a:t> </a:t>
            </a:r>
            <a:r>
              <a:rPr spc="110" dirty="0"/>
              <a:t>VINCENTE</a:t>
            </a:r>
            <a:r>
              <a:rPr spc="-30" dirty="0"/>
              <a:t> </a:t>
            </a:r>
            <a:r>
              <a:rPr spc="-15" dirty="0"/>
              <a:t>SE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48760"/>
              </p:ext>
            </p:extLst>
          </p:nvPr>
        </p:nvGraphicFramePr>
        <p:xfrm>
          <a:off x="1600200" y="2057400"/>
          <a:ext cx="6324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4343400" y="60960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402584" y="1529841"/>
            <a:ext cx="2345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ME</a:t>
            </a:r>
            <a:r>
              <a:rPr sz="3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6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6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6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O?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114442"/>
              </p:ext>
            </p:extLst>
          </p:nvPr>
        </p:nvGraphicFramePr>
        <p:xfrm>
          <a:off x="1600200" y="2057400"/>
          <a:ext cx="6477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tangolo 6"/>
          <p:cNvSpPr/>
          <p:nvPr/>
        </p:nvSpPr>
        <p:spPr>
          <a:xfrm>
            <a:off x="4191000" y="59436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5229" y="1026033"/>
            <a:ext cx="1654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IL</a:t>
            </a:r>
            <a:r>
              <a:rPr spc="-85" dirty="0"/>
              <a:t> </a:t>
            </a:r>
            <a:r>
              <a:rPr spc="-65" dirty="0"/>
              <a:t>WEB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531865"/>
              </p:ext>
            </p:extLst>
          </p:nvPr>
        </p:nvGraphicFramePr>
        <p:xfrm>
          <a:off x="1371600" y="2057400"/>
          <a:ext cx="6248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4114800" y="57912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111427"/>
              </p:ext>
            </p:extLst>
          </p:nvPr>
        </p:nvGraphicFramePr>
        <p:xfrm>
          <a:off x="1447800" y="2057400"/>
          <a:ext cx="6248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4191000" y="59436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710349"/>
              </p:ext>
            </p:extLst>
          </p:nvPr>
        </p:nvGraphicFramePr>
        <p:xfrm>
          <a:off x="1524000" y="2064543"/>
          <a:ext cx="5943600" cy="272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4419600" y="60198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418263"/>
              </p:ext>
            </p:extLst>
          </p:nvPr>
        </p:nvGraphicFramePr>
        <p:xfrm>
          <a:off x="1371600" y="2057400"/>
          <a:ext cx="6248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3"/>
          <p:cNvSpPr/>
          <p:nvPr/>
        </p:nvSpPr>
        <p:spPr>
          <a:xfrm>
            <a:off x="4038600" y="58674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137407" y="1458595"/>
            <a:ext cx="2867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CAP</a:t>
            </a:r>
            <a:r>
              <a:rPr sz="36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600" b="1" spc="-30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6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6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902965"/>
              </p:ext>
            </p:extLst>
          </p:nvPr>
        </p:nvGraphicFramePr>
        <p:xfrm>
          <a:off x="1143000" y="2064543"/>
          <a:ext cx="6477000" cy="272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4267200" y="59436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506355"/>
              </p:ext>
            </p:extLst>
          </p:nvPr>
        </p:nvGraphicFramePr>
        <p:xfrm>
          <a:off x="1905000" y="2075667"/>
          <a:ext cx="5486400" cy="270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4343400" y="57912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33019"/>
              </p:ext>
            </p:extLst>
          </p:nvPr>
        </p:nvGraphicFramePr>
        <p:xfrm>
          <a:off x="1219200" y="2057400"/>
          <a:ext cx="6324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4267200" y="59436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3225987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49204"/>
              </p:ext>
            </p:extLst>
          </p:nvPr>
        </p:nvGraphicFramePr>
        <p:xfrm>
          <a:off x="1600200" y="2064543"/>
          <a:ext cx="5943600" cy="272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4419600" y="60198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710204"/>
              </p:ext>
            </p:extLst>
          </p:nvPr>
        </p:nvGraphicFramePr>
        <p:xfrm>
          <a:off x="1143000" y="1752600"/>
          <a:ext cx="6705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928144"/>
              </p:ext>
            </p:extLst>
          </p:nvPr>
        </p:nvGraphicFramePr>
        <p:xfrm>
          <a:off x="1371600" y="2133600"/>
          <a:ext cx="6553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145478"/>
              </p:ext>
            </p:extLst>
          </p:nvPr>
        </p:nvGraphicFramePr>
        <p:xfrm>
          <a:off x="1905000" y="2057400"/>
          <a:ext cx="5410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331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058298"/>
              </p:ext>
            </p:extLst>
          </p:nvPr>
        </p:nvGraphicFramePr>
        <p:xfrm>
          <a:off x="990600" y="2057400"/>
          <a:ext cx="6629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0924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477332"/>
              </p:ext>
            </p:extLst>
          </p:nvPr>
        </p:nvGraphicFramePr>
        <p:xfrm>
          <a:off x="1143000" y="2133600"/>
          <a:ext cx="6781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8582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52416"/>
            <a:ext cx="6157595" cy="3623669"/>
          </a:xfrm>
          <a:prstGeom prst="rect">
            <a:avLst/>
          </a:prstGeom>
          <a:solidFill>
            <a:srgbClr val="FEB80A">
              <a:lumMod val="20000"/>
              <a:lumOff val="80000"/>
            </a:srgbClr>
          </a:solidFill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2" name="Rettangolo 1"/>
          <p:cNvSpPr/>
          <p:nvPr/>
        </p:nvSpPr>
        <p:spPr>
          <a:xfrm rot="866796">
            <a:off x="4190080" y="4514378"/>
            <a:ext cx="42447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DELLA VALUTAZIONE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47630" y="5714663"/>
            <a:ext cx="264069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868451" y="2161743"/>
            <a:ext cx="7407097" cy="956544"/>
          </a:xfrm>
          <a:prstGeom prst="rect">
            <a:avLst/>
          </a:prstGeom>
        </p:spPr>
        <p:txBody>
          <a:bodyPr vert="horz" wrap="square" lIns="0" tIns="459613" rIns="0" bIns="0" rtlCol="0">
            <a:spAutoFit/>
          </a:bodyPr>
          <a:lstStyle/>
          <a:p>
            <a:pPr marL="12192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pc="-114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387783"/>
              </p:ext>
            </p:extLst>
          </p:nvPr>
        </p:nvGraphicFramePr>
        <p:xfrm>
          <a:off x="1295400" y="2060662"/>
          <a:ext cx="6248399" cy="273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4419600" y="63246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831122"/>
              </p:ext>
            </p:extLst>
          </p:nvPr>
        </p:nvGraphicFramePr>
        <p:xfrm>
          <a:off x="1371600" y="1905001"/>
          <a:ext cx="6172200" cy="288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4343400" y="62484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641511"/>
              </p:ext>
            </p:extLst>
          </p:nvPr>
        </p:nvGraphicFramePr>
        <p:xfrm>
          <a:off x="1752600" y="2071687"/>
          <a:ext cx="58674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4343400" y="59436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191506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19600" y="62484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017147"/>
              </p:ext>
            </p:extLst>
          </p:nvPr>
        </p:nvGraphicFramePr>
        <p:xfrm>
          <a:off x="1676400" y="2095500"/>
          <a:ext cx="6248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4343400" y="60960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13051"/>
              </p:ext>
            </p:extLst>
          </p:nvPr>
        </p:nvGraphicFramePr>
        <p:xfrm>
          <a:off x="1676400" y="2095500"/>
          <a:ext cx="6019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233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143847"/>
              </p:ext>
            </p:extLst>
          </p:nvPr>
        </p:nvGraphicFramePr>
        <p:xfrm>
          <a:off x="1524000" y="2081212"/>
          <a:ext cx="59436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tangolo 7"/>
          <p:cNvSpPr/>
          <p:nvPr/>
        </p:nvSpPr>
        <p:spPr>
          <a:xfrm>
            <a:off x="4343400" y="62484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400575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846388"/>
              </p:ext>
            </p:extLst>
          </p:nvPr>
        </p:nvGraphicFramePr>
        <p:xfrm>
          <a:off x="1219200" y="2081212"/>
          <a:ext cx="64008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/>
          <p:cNvSpPr/>
          <p:nvPr/>
        </p:nvSpPr>
        <p:spPr>
          <a:xfrm>
            <a:off x="4343400" y="61722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133725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1649</TotalTime>
  <Words>203</Words>
  <Application>Microsoft Office PowerPoint</Application>
  <PresentationFormat>Presentazione su schermo (4:3)</PresentationFormat>
  <Paragraphs>71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E’ VINCENTE SE</vt:lpstr>
      <vt:lpstr>Presentazione standard di PowerPoint</vt:lpstr>
      <vt:lpstr>IL WEB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MONITORAGGIO</dc:title>
  <dc:creator>Loredana Cavalli classe 1-A</dc:creator>
  <cp:lastModifiedBy>Eugenio Forciniti</cp:lastModifiedBy>
  <cp:revision>126</cp:revision>
  <dcterms:created xsi:type="dcterms:W3CDTF">2021-06-12T19:46:25Z</dcterms:created>
  <dcterms:modified xsi:type="dcterms:W3CDTF">2022-06-25T12:57:23Z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2021-06-12T00:00:00Z</vt:filetime>
  </property>
</Properties>
</file>