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9" r:id="rId20"/>
    <p:sldId id="278" r:id="rId21"/>
    <p:sldId id="281" r:id="rId22"/>
    <p:sldId id="282" r:id="rId23"/>
    <p:sldId id="280" r:id="rId24"/>
    <p:sldId id="283" r:id="rId25"/>
    <p:sldId id="284" r:id="rId26"/>
    <p:sldId id="274" r:id="rId27"/>
    <p:sldId id="285" r:id="rId28"/>
    <p:sldId id="293" r:id="rId29"/>
    <p:sldId id="294" r:id="rId30"/>
    <p:sldId id="29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73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Stile con tema 2 - Color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Valutazione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8000"/>
              </a:solidFill>
            </c:spPr>
          </c:dPt>
          <c:dPt>
            <c:idx val="4"/>
            <c:bubble3D val="0"/>
            <c:spPr>
              <a:solidFill>
                <a:schemeClr val="bg1"/>
              </a:solidFill>
            </c:spPr>
          </c:dPt>
          <c:cat>
            <c:numRef>
              <c:f>Foglio1!$A$2:$A$6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cat>
          <c:val>
            <c:numRef>
              <c:f>Foglio1!$B$2:$B$6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>
        <a:lumMod val="65000"/>
      </a:schemeClr>
    </a:solidFill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376F8-FDF7-447E-A6BC-1CA78C28713A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EF10F-1937-4EAD-8349-B22194DB53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91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B8AA7-DA46-47AA-B847-F3E2AAD6CC1A}" type="datetime1">
              <a:rPr lang="it-IT" smtClean="0"/>
              <a:t>14/11/2018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D984C-D1B4-44C2-92BE-43420B19A81B}" type="datetime1">
              <a:rPr lang="it-IT" smtClean="0"/>
              <a:t>14/11/2018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8C25EF-CB2D-4774-8DC7-BA89951763C9}" type="datetime1">
              <a:rPr lang="it-IT" smtClean="0"/>
              <a:t>14/11/2018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A9A38B-4178-47BB-818C-031942243368}" type="datetime1">
              <a:rPr lang="it-IT" smtClean="0"/>
              <a:t>14/11/2018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4B0FC-1E08-467E-A7C1-D04EB36696F5}" type="datetime1">
              <a:rPr lang="it-IT" smtClean="0"/>
              <a:t>14/11/2018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FE0EB-A1FA-4CD1-846E-0C86AC09A41A}" type="datetime1">
              <a:rPr lang="it-IT" smtClean="0"/>
              <a:t>14/11/2018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64813-14B8-4EE9-9988-44EF285401A0}" type="datetime1">
              <a:rPr lang="it-IT" smtClean="0"/>
              <a:t>14/11/2018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8812A-D475-45C2-8ACC-59158E602BBB}" type="datetime1">
              <a:rPr lang="it-IT" smtClean="0"/>
              <a:t>14/11/2018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F506C-482E-48D9-AC6A-92F9C7E502E1}" type="datetime1">
              <a:rPr lang="it-IT" smtClean="0"/>
              <a:t>14/11/2018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92027-CFE3-4847-A87B-9822C7B05788}" type="datetime1">
              <a:rPr lang="it-IT" smtClean="0"/>
              <a:t>14/11/2018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66239-5FAD-4544-9757-E9A1498A2D9E}" type="datetime1">
              <a:rPr lang="it-IT" smtClean="0"/>
              <a:t>14/11/2018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704558-3F56-461E-B13C-79FC77FB4FEC}" type="datetime1">
              <a:rPr lang="it-IT" smtClean="0"/>
              <a:t>14/11/2018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878768207"/>
              </p:ext>
            </p:extLst>
          </p:nvPr>
        </p:nvGraphicFramePr>
        <p:xfrm>
          <a:off x="2356284" y="2343656"/>
          <a:ext cx="4416152" cy="262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4" descr="Risultati immagini per freccia che gira al centr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96" y="2727326"/>
            <a:ext cx="3105107" cy="219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387896" y="404664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Valutazione studenti </a:t>
            </a:r>
            <a:endParaRPr lang="it-IT" sz="4000" b="1" dirty="0" smtClean="0"/>
          </a:p>
          <a:p>
            <a:pPr algn="ctr"/>
            <a:r>
              <a:rPr lang="it-IT" sz="4000" b="1" dirty="0" smtClean="0"/>
              <a:t>Primaria </a:t>
            </a:r>
          </a:p>
          <a:p>
            <a:pPr algn="ctr"/>
            <a:r>
              <a:rPr lang="it-IT" sz="4000" b="1" dirty="0" smtClean="0"/>
              <a:t>e Secondaria di I grado</a:t>
            </a:r>
            <a:endParaRPr lang="it-IT" sz="40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08776" y="6051658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1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27584" y="5051587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Informativa al Collegio Docenti del 7.2.2018</a:t>
            </a:r>
          </a:p>
          <a:p>
            <a:pPr algn="ctr"/>
            <a:endParaRPr lang="it-IT" b="1" dirty="0"/>
          </a:p>
          <a:p>
            <a:pPr algn="ctr"/>
            <a:r>
              <a:rPr lang="it-IT" b="1" dirty="0" smtClean="0"/>
              <a:t>A cura del Docente con Funzione Strumentale</a:t>
            </a:r>
          </a:p>
          <a:p>
            <a:pPr algn="ctr"/>
            <a:r>
              <a:rPr lang="it-IT" b="1" dirty="0" smtClean="0"/>
              <a:t>Angela Teresa Marino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31754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476672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I docenti </a:t>
            </a:r>
            <a:r>
              <a:rPr lang="it-IT" sz="3200" b="1" dirty="0"/>
              <a:t>di </a:t>
            </a:r>
            <a:r>
              <a:rPr lang="it-IT" sz="3200" b="1" dirty="0" smtClean="0"/>
              <a:t>potenziamento</a:t>
            </a:r>
          </a:p>
          <a:p>
            <a:endParaRPr lang="it-IT" sz="3200" b="1" dirty="0"/>
          </a:p>
          <a:p>
            <a:r>
              <a:rPr lang="it-IT" sz="3200" b="1" dirty="0" smtClean="0"/>
              <a:t> </a:t>
            </a:r>
            <a:r>
              <a:rPr lang="it-IT" sz="3200" dirty="0"/>
              <a:t>forniscono elementi di informazione sui livelli di apprendimento conseguiti e sull’interesse manifestato dagli alunni. </a:t>
            </a:r>
          </a:p>
        </p:txBody>
      </p:sp>
      <p:pic>
        <p:nvPicPr>
          <p:cNvPr id="7170" name="Picture 2" descr="Immagine correlat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177524"/>
            <a:ext cx="615315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10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0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47667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i </a:t>
            </a:r>
            <a:r>
              <a:rPr lang="it-IT" sz="3600" b="1" dirty="0"/>
              <a:t>docenti di sostegno </a:t>
            </a:r>
            <a:endParaRPr lang="it-IT" sz="3600" b="1" dirty="0" smtClean="0"/>
          </a:p>
          <a:p>
            <a:endParaRPr lang="it-IT" sz="3600" b="1" dirty="0"/>
          </a:p>
          <a:p>
            <a:r>
              <a:rPr lang="it-IT" sz="3600" dirty="0" smtClean="0"/>
              <a:t>partecipano </a:t>
            </a:r>
            <a:r>
              <a:rPr lang="it-IT" sz="3600" dirty="0"/>
              <a:t>alla valutazione di tutti gli alunni della classe. </a:t>
            </a:r>
          </a:p>
        </p:txBody>
      </p:sp>
      <p:pic>
        <p:nvPicPr>
          <p:cNvPr id="8194" name="Picture 2" descr="Risultati immagini per i docenti di sostegno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56" y="3717032"/>
            <a:ext cx="9632535" cy="29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11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3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3212976"/>
            <a:ext cx="52565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per </a:t>
            </a:r>
            <a:r>
              <a:rPr lang="it-IT" sz="2800" dirty="0"/>
              <a:t>i soli studenti che se ne avvalgono, è espressa con un giudizio sintetico sull’interesse manifestato e i livelli di apprendimento raggiunti ed è riportata su una nota distinta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pic>
        <p:nvPicPr>
          <p:cNvPr id="9218" name="Picture 2" descr="Risultati immagini per insegnamento di religione cattolic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82" y="2093936"/>
            <a:ext cx="3028285" cy="395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isultati immagini per insegnamento di religione cattol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8" y="409288"/>
            <a:ext cx="2392493" cy="248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023828" y="409288"/>
            <a:ext cx="5724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La valutazione dell’insegnamento di religione </a:t>
            </a:r>
            <a:r>
              <a:rPr lang="it-IT" sz="3600" b="1" dirty="0" smtClean="0"/>
              <a:t>cattolica</a:t>
            </a:r>
            <a:endParaRPr 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12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8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476672"/>
            <a:ext cx="56886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La </a:t>
            </a:r>
            <a:r>
              <a:rPr lang="it-IT" sz="3200" b="1" dirty="0"/>
              <a:t>valutazione delle attività alternative all’insegnamento di religione </a:t>
            </a:r>
            <a:r>
              <a:rPr lang="it-IT" sz="3200" b="1" dirty="0" smtClean="0"/>
              <a:t>cattolica</a:t>
            </a:r>
            <a:endParaRPr lang="it-IT" sz="3200" dirty="0"/>
          </a:p>
          <a:p>
            <a:endParaRPr lang="it-IT" sz="3200" dirty="0" smtClean="0"/>
          </a:p>
          <a:p>
            <a:r>
              <a:rPr lang="it-IT" sz="3200" dirty="0" smtClean="0"/>
              <a:t>per </a:t>
            </a:r>
            <a:r>
              <a:rPr lang="it-IT" sz="3200" dirty="0"/>
              <a:t>gli studenti che se ne avvalgono, è espressa con un giudizio sintetico sull’interesse manifestato e i livelli di apprendimento raggiunti ed è riportata su una nota distinta</a:t>
            </a:r>
            <a:r>
              <a:rPr lang="it-IT" sz="3200" dirty="0" smtClean="0"/>
              <a:t>.</a:t>
            </a:r>
            <a:endParaRPr lang="it-IT" sz="3200" dirty="0"/>
          </a:p>
        </p:txBody>
      </p:sp>
      <p:pic>
        <p:nvPicPr>
          <p:cNvPr id="10242" name="Picture 2" descr="Risultati immagini per attività alternative all’insegnamento di religione cattol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63"/>
          <a:stretch/>
        </p:blipFill>
        <p:spPr bwMode="auto">
          <a:xfrm>
            <a:off x="6300192" y="332656"/>
            <a:ext cx="2520280" cy="61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13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40466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La </a:t>
            </a:r>
            <a:r>
              <a:rPr lang="it-IT" sz="2400" b="1" dirty="0"/>
              <a:t>valutazione del comportamento </a:t>
            </a:r>
            <a:endParaRPr lang="it-IT" sz="2400" b="1" dirty="0" smtClean="0"/>
          </a:p>
          <a:p>
            <a:endParaRPr lang="it-IT" sz="2400" b="1" dirty="0"/>
          </a:p>
          <a:p>
            <a:r>
              <a:rPr lang="it-IT" sz="2400" dirty="0" smtClean="0"/>
              <a:t>è </a:t>
            </a:r>
            <a:r>
              <a:rPr lang="it-IT" sz="2400" dirty="0"/>
              <a:t>espressa per tutto il primo ciclo, mediante un giudizio sintetico che fa riferimento allo sviluppo delle competenze di Cittadinanza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11266" name="Picture 2" descr="Risultati immagini per comport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17356"/>
            <a:ext cx="7776864" cy="417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14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0912" y="332656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Ci sono differenze </a:t>
            </a:r>
            <a:r>
              <a:rPr lang="it-IT" sz="2400" b="1" dirty="0"/>
              <a:t>nella valutazione del comportamento tra scuola primaria e secondaria di primo </a:t>
            </a:r>
            <a:r>
              <a:rPr lang="it-IT" sz="2400" b="1" dirty="0" smtClean="0"/>
              <a:t>grado</a:t>
            </a:r>
          </a:p>
          <a:p>
            <a:endParaRPr lang="it-IT" sz="2400" b="1" dirty="0"/>
          </a:p>
          <a:p>
            <a:r>
              <a:rPr lang="it-IT" sz="2400" dirty="0" smtClean="0"/>
              <a:t>nella </a:t>
            </a:r>
            <a:r>
              <a:rPr lang="it-IT" sz="2400" dirty="0"/>
              <a:t>scuola secondaria di primo grado, il giudizio fa </a:t>
            </a:r>
            <a:r>
              <a:rPr lang="it-IT" sz="2400" dirty="0" smtClean="0"/>
              <a:t>riferimento:</a:t>
            </a:r>
          </a:p>
          <a:p>
            <a:pPr marL="342900" indent="-342900">
              <a:buFontTx/>
              <a:buChar char="-"/>
            </a:pPr>
            <a:r>
              <a:rPr lang="it-IT" sz="2400" dirty="0" smtClean="0"/>
              <a:t>sviluppo </a:t>
            </a:r>
            <a:r>
              <a:rPr lang="it-IT" sz="2400" dirty="0"/>
              <a:t>delle competenze di </a:t>
            </a:r>
            <a:r>
              <a:rPr lang="it-IT" sz="2400" dirty="0" smtClean="0"/>
              <a:t>Cittadinanza</a:t>
            </a:r>
          </a:p>
          <a:p>
            <a:pPr marL="342900" indent="-342900">
              <a:buFontTx/>
              <a:buChar char="-"/>
            </a:pPr>
            <a:r>
              <a:rPr lang="it-IT" sz="2400" dirty="0" smtClean="0"/>
              <a:t>Statuto </a:t>
            </a:r>
            <a:r>
              <a:rPr lang="it-IT" sz="2400" dirty="0"/>
              <a:t>delle studentesse e degli studenti </a:t>
            </a:r>
            <a:endParaRPr lang="it-IT" sz="2400" dirty="0" smtClean="0"/>
          </a:p>
          <a:p>
            <a:pPr marL="342900" indent="-342900">
              <a:buFontTx/>
              <a:buChar char="-"/>
            </a:pPr>
            <a:r>
              <a:rPr lang="it-IT" sz="2400" dirty="0" smtClean="0"/>
              <a:t>Patto </a:t>
            </a:r>
            <a:r>
              <a:rPr lang="it-IT" sz="2400" dirty="0"/>
              <a:t>di </a:t>
            </a:r>
            <a:endParaRPr lang="it-IT" sz="2400" dirty="0" smtClean="0"/>
          </a:p>
          <a:p>
            <a:r>
              <a:rPr lang="it-IT" sz="2400" dirty="0" smtClean="0"/>
              <a:t>corresponsabilità </a:t>
            </a:r>
          </a:p>
          <a:p>
            <a:r>
              <a:rPr lang="it-IT" sz="2400" dirty="0" smtClean="0"/>
              <a:t>approvato </a:t>
            </a:r>
            <a:r>
              <a:rPr lang="it-IT" sz="2400" dirty="0"/>
              <a:t>dalla </a:t>
            </a:r>
            <a:endParaRPr lang="it-IT" sz="2400" dirty="0" smtClean="0"/>
          </a:p>
          <a:p>
            <a:r>
              <a:rPr lang="it-IT" sz="2400" dirty="0" smtClean="0"/>
              <a:t>scuola.</a:t>
            </a:r>
            <a:endParaRPr lang="it-IT" sz="2400" dirty="0"/>
          </a:p>
        </p:txBody>
      </p:sp>
      <p:pic>
        <p:nvPicPr>
          <p:cNvPr id="12290" name="Picture 2" descr="Immagine corre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r="8829"/>
          <a:stretch/>
        </p:blipFill>
        <p:spPr bwMode="auto">
          <a:xfrm>
            <a:off x="3198200" y="3324565"/>
            <a:ext cx="5577840" cy="30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15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332656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abrogata </a:t>
            </a:r>
            <a:r>
              <a:rPr lang="it-IT" sz="2800" b="1" dirty="0"/>
              <a:t>la norma per cui gli alunni (secondaria I grado), che conseguono un voto di comportamento inferiore a 6/10, non </a:t>
            </a:r>
            <a:endParaRPr lang="it-IT" sz="2800" b="1" dirty="0" smtClean="0"/>
          </a:p>
          <a:p>
            <a:r>
              <a:rPr lang="it-IT" sz="2800" b="1" dirty="0" smtClean="0"/>
              <a:t>possono </a:t>
            </a:r>
            <a:r>
              <a:rPr lang="it-IT" sz="2800" b="1" dirty="0"/>
              <a:t>essere </a:t>
            </a:r>
            <a:endParaRPr lang="it-IT" sz="2800" b="1" dirty="0" smtClean="0"/>
          </a:p>
          <a:p>
            <a:r>
              <a:rPr lang="it-IT" sz="2800" b="1" dirty="0" smtClean="0"/>
              <a:t>ammessi </a:t>
            </a:r>
            <a:r>
              <a:rPr lang="it-IT" sz="2800" b="1" dirty="0"/>
              <a:t>alla </a:t>
            </a:r>
            <a:endParaRPr lang="it-IT" sz="2800" b="1" dirty="0" smtClean="0"/>
          </a:p>
          <a:p>
            <a:r>
              <a:rPr lang="it-IT" sz="2800" b="1" dirty="0" smtClean="0"/>
              <a:t>classe successiva</a:t>
            </a:r>
          </a:p>
          <a:p>
            <a:r>
              <a:rPr lang="it-IT" sz="2800" b="1" dirty="0" smtClean="0"/>
              <a:t> </a:t>
            </a:r>
            <a:r>
              <a:rPr lang="it-IT" sz="2800" b="1" dirty="0"/>
              <a:t>o all’esame di </a:t>
            </a:r>
            <a:endParaRPr lang="it-IT" sz="2800" b="1" dirty="0" smtClean="0"/>
          </a:p>
          <a:p>
            <a:r>
              <a:rPr lang="it-IT" sz="2800" b="1" dirty="0" smtClean="0"/>
              <a:t>Stato</a:t>
            </a:r>
          </a:p>
        </p:txBody>
      </p:sp>
      <p:pic>
        <p:nvPicPr>
          <p:cNvPr id="13314" name="Picture 2" descr="Risultati immagini per comportamen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2"/>
          <a:stretch/>
        </p:blipFill>
        <p:spPr bwMode="auto">
          <a:xfrm>
            <a:off x="4067944" y="1733761"/>
            <a:ext cx="4752527" cy="47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16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7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76632" y="33265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/>
              <a:t>nuovi </a:t>
            </a:r>
            <a:r>
              <a:rPr lang="it-IT" sz="4800" b="1" dirty="0"/>
              <a:t>documenti di </a:t>
            </a:r>
            <a:r>
              <a:rPr lang="it-IT" sz="4800" b="1" dirty="0" smtClean="0"/>
              <a:t>valutazione</a:t>
            </a:r>
          </a:p>
        </p:txBody>
      </p:sp>
      <p:pic>
        <p:nvPicPr>
          <p:cNvPr id="14338" name="Picture 2" descr="Risultati immagini per documenti valutazio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36" y="1456300"/>
            <a:ext cx="6578000" cy="542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17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59511"/>
              </p:ext>
            </p:extLst>
          </p:nvPr>
        </p:nvGraphicFramePr>
        <p:xfrm>
          <a:off x="395536" y="692697"/>
          <a:ext cx="8399587" cy="564337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64096"/>
                <a:gridCol w="1296144"/>
                <a:gridCol w="5184576"/>
                <a:gridCol w="1054771"/>
              </a:tblGrid>
              <a:tr h="136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Ambito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Indicatore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Descrittori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Livello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273364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SVILUPPO PERSONALE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 vert="vert">
                    <a:lnB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Riconosce i propri punti di forza e di debolezza e gestisce nuove situazioni in autonomia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>
                    <a:lnB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L’alunno ha raggiunto: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251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notevole una notevole autonomia personale e sa gestire eventuali nuove situazioni che si presentano affrontandole con sicurezza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Ottimo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1366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buon grado di autonomia personale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Buono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1366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Certa autonomia personale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Discreto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1366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Si avvia al raggiungimento di una certa autonomia personale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Sufficiente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1366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Mostra poca fiducia nelle proprie capacità ed opera solo con l’aiuto dell’insegnante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>
                    <a:lnB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Mediocre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>
                    <a:lnB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64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SVILUPPO SOCIALE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 vert="vert">
                    <a:lnT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Rispetta le regole, sa ascoltare e relazionarsi con l’altro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>
                    <a:lnT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L’alunno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>
                    <a:lnT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>
                    <a:lnT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66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Rispetta sempre le regole. Sa relazionarsi bene sia con i compagni che con gli insegnanti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Ottimo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1366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Rispetta le regole ed è ben integrato nel gruppo classe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Buono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1366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Solitamente rispetta le regole. E’ integrato nella classe.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Discreto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2733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Rispetta le regole, anche se non sempre dimostra di averle interiorizzate. Ha qualche difficoltà a relazionarsi sia con i compagni che con gli insegnanti.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Sufficiente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1366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Si oppone al rispetto delle regole. Ha difficoltà a relazionarsi.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Mediocre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483768" y="26064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GIUDIZIO </a:t>
            </a:r>
            <a:r>
              <a:rPr lang="it-IT" b="1" dirty="0" smtClean="0"/>
              <a:t>GLOBALE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18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9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24451"/>
              </p:ext>
            </p:extLst>
          </p:nvPr>
        </p:nvGraphicFramePr>
        <p:xfrm>
          <a:off x="395536" y="692697"/>
          <a:ext cx="8399587" cy="392582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92088"/>
                <a:gridCol w="1152128"/>
                <a:gridCol w="5328592"/>
                <a:gridCol w="1126779"/>
              </a:tblGrid>
              <a:tr h="136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Ambito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Indicatore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Descrittori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Livello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273364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SVILUPPO CULTURALE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 vert="vert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Possiede gli strumenti culturali per affrontare e risolvere problemi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È in possesso di un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2733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ricco bagaglio culturale che gli/le permette di assumere iniziative nel contesto scolastico; pertanto la preparazione di partenza può considerarsi solida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Ottimo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251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Buon bagaglio culturale che lo stimola a nuove esperienze; pertanto la preparazione di partenza risulta consistente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Buono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2733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Certo bagaglio culturale che gli/le permette di affrontare nuove esperienze; pertanto, la preparazione di partenza può considerarsi adeguata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Discreto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1366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Modesto bagaglio culturale; pertanto, la preparazione di partenza risulta incerta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Sufficiente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1366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Limitato bagaglio culturale; pertanto, la situazione di partenza è lacunosa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Mediocre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483768" y="26064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GIUDIZIO </a:t>
            </a:r>
            <a:r>
              <a:rPr lang="it-IT" b="1" dirty="0" smtClean="0"/>
              <a:t>GLOBALE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19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283442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/>
              <a:t>A.s.</a:t>
            </a:r>
            <a:r>
              <a:rPr lang="it-IT" sz="3600" dirty="0" smtClean="0"/>
              <a:t> 2017/18:</a:t>
            </a:r>
          </a:p>
          <a:p>
            <a:r>
              <a:rPr lang="it-IT" sz="3600" dirty="0" smtClean="0"/>
              <a:t>importanti </a:t>
            </a:r>
          </a:p>
          <a:p>
            <a:r>
              <a:rPr lang="it-IT" sz="3600" dirty="0" smtClean="0"/>
              <a:t>novità su </a:t>
            </a:r>
          </a:p>
          <a:p>
            <a:r>
              <a:rPr lang="it-IT" sz="3600" dirty="0" smtClean="0"/>
              <a:t>valutazione e </a:t>
            </a:r>
          </a:p>
          <a:p>
            <a:r>
              <a:rPr lang="it-IT" sz="3600" dirty="0" smtClean="0"/>
              <a:t>certificazione  </a:t>
            </a:r>
          </a:p>
          <a:p>
            <a:r>
              <a:rPr lang="it-IT" sz="3600" dirty="0" smtClean="0"/>
              <a:t>competenze </a:t>
            </a:r>
          </a:p>
          <a:p>
            <a:r>
              <a:rPr lang="it-IT" sz="3600" dirty="0" smtClean="0"/>
              <a:t>nel primo </a:t>
            </a:r>
          </a:p>
          <a:p>
            <a:r>
              <a:rPr lang="it-IT" sz="3600" dirty="0" smtClean="0"/>
              <a:t>ciclo </a:t>
            </a:r>
            <a:r>
              <a:rPr lang="it-IT" sz="3600" dirty="0"/>
              <a:t>e agli </a:t>
            </a:r>
            <a:endParaRPr lang="it-IT" sz="3600" dirty="0" smtClean="0"/>
          </a:p>
          <a:p>
            <a:r>
              <a:rPr lang="it-IT" sz="3600" dirty="0" smtClean="0"/>
              <a:t>esami </a:t>
            </a:r>
            <a:r>
              <a:rPr lang="it-IT" sz="3600" dirty="0"/>
              <a:t>di </a:t>
            </a:r>
            <a:r>
              <a:rPr lang="it-IT" sz="3600" dirty="0" smtClean="0"/>
              <a:t>Stato </a:t>
            </a:r>
          </a:p>
          <a:p>
            <a:r>
              <a:rPr lang="it-IT" sz="3600" dirty="0" smtClean="0"/>
              <a:t>secondaria </a:t>
            </a:r>
          </a:p>
          <a:p>
            <a:r>
              <a:rPr lang="it-IT" sz="3600" dirty="0" smtClean="0"/>
              <a:t>di </a:t>
            </a:r>
            <a:r>
              <a:rPr lang="it-IT" sz="3600" dirty="0"/>
              <a:t>I grado </a:t>
            </a:r>
            <a:endParaRPr lang="it-IT" sz="3600" b="1" dirty="0"/>
          </a:p>
        </p:txBody>
      </p:sp>
      <p:pic>
        <p:nvPicPr>
          <p:cNvPr id="3074" name="Picture 2" descr="Immagine correlat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24" y="620688"/>
            <a:ext cx="6120475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308776" y="6051658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2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9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871274"/>
              </p:ext>
            </p:extLst>
          </p:nvPr>
        </p:nvGraphicFramePr>
        <p:xfrm>
          <a:off x="395536" y="692697"/>
          <a:ext cx="8399587" cy="58887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92088"/>
                <a:gridCol w="1512168"/>
                <a:gridCol w="5040560"/>
                <a:gridCol w="1054771"/>
              </a:tblGrid>
              <a:tr h="136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Ambito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Indicatore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Descrittori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Livello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273364">
                <a:tc row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LIVELLO GLOBALE DEGLI APPRENDIMENTI RISPETTO ALLA SITUAZIONE DI PARTENZA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 vert="vert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E’ capace di organizzare il proprio apprendimento, di accedere alle informazioni, di valutarle e organizzarle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>
                    <a:lnB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Rispetto alla situazione di partenza ha fatto registrare negli obiettivi programmati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1366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Progressi eccellenti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Ottimo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1366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Progressi </a:t>
                      </a:r>
                      <a:r>
                        <a:rPr lang="it-IT" sz="1400" dirty="0" smtClean="0">
                          <a:effectLst/>
                        </a:rPr>
                        <a:t>notevoli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Buono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1366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Progressi regolari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Discreto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1366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Progressi modesti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Sufficiente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1366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Progressi irrilevanti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>
                    <a:lnB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Mediocre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>
                    <a:lnB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E’ capace di ampliare e approfondire le conoscenze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>
                    <a:lnT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Ha conseguito, globalmente, un ottimo livello di apprendimento che gli/le consentirà di ampliare e rielaborare le conoscenze acquisite in modo completo e con spirito critico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>
                    <a:lnT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Ottimo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>
                    <a:lnT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33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Ha conseguito, globalmente, un buon livello apprendimento che gli/le consentirà di ampliare le proprie conoscenze  in modo completo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Buono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1366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Ha conseguito, globalmente, un discreto grado di apprendimento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Discreto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2733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Ha conseguito, globalmente, un grado di apprendimento modesto, ma adeguato alle conoscenze essenziali per affrontare gli argomenti successivi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Sufficiente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  <a:tr h="2733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Nonostante gli stimoli e gli interventi individualizzati proposti dagli insegnanti, l’alunno/a non ha acquisito le conoscenze per affrontare gli argomenti successivi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Mediocre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89" marR="31489" marT="0" marB="0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483768" y="26064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GIUDIZIO </a:t>
            </a:r>
            <a:r>
              <a:rPr lang="it-IT" b="1" dirty="0" smtClean="0"/>
              <a:t>GLOBALE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20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8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046010"/>
              </p:ext>
            </p:extLst>
          </p:nvPr>
        </p:nvGraphicFramePr>
        <p:xfrm>
          <a:off x="251520" y="260648"/>
          <a:ext cx="8640960" cy="6259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{284E427A-3D55-4303-BF80-6455036E1DE7}</a:tableStyleId>
              </a:tblPr>
              <a:tblGrid>
                <a:gridCol w="360040"/>
                <a:gridCol w="1800200"/>
                <a:gridCol w="1656184"/>
                <a:gridCol w="1656184"/>
                <a:gridCol w="1584176"/>
                <a:gridCol w="1584176"/>
              </a:tblGrid>
              <a:tr h="285320">
                <a:tc gridSpan="6">
                  <a:txBody>
                    <a:bodyPr/>
                    <a:lstStyle/>
                    <a:p>
                      <a:pPr marL="90170" marR="927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SCHEDA PER LA RILEVAZIONE DELLA VALUTAZIONE DEL COMPORTAMENTO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0690">
                <a:tc>
                  <a:txBody>
                    <a:bodyPr/>
                    <a:lstStyle/>
                    <a:p>
                      <a:pPr marL="14605" algn="ctr"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OTTIMO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600"/>
                        </a:spcAft>
                        <a:tabLst>
                          <a:tab pos="1600200" algn="l"/>
                        </a:tabLst>
                      </a:pPr>
                      <a:r>
                        <a:rPr lang="en-US" sz="1400" dirty="0">
                          <a:effectLst/>
                        </a:rPr>
                        <a:t>DISTINTO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BUONO 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166370"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SUFFICIENTE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166370"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 NON SUFFICIENTE 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08508">
                <a:tc rowSpan="3">
                  <a:txBody>
                    <a:bodyPr/>
                    <a:lstStyle/>
                    <a:p>
                      <a:pPr marL="78740" marR="60960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A</a:t>
                      </a:r>
                      <a:r>
                        <a:rPr lang="it-IT" sz="1400" spc="-5">
                          <a:effectLst/>
                        </a:rPr>
                        <a:t>G</a:t>
                      </a:r>
                      <a:r>
                        <a:rPr lang="it-IT" sz="1400">
                          <a:effectLst/>
                        </a:rPr>
                        <a:t>IRE</a:t>
                      </a:r>
                      <a:r>
                        <a:rPr lang="it-IT" sz="1400" spc="-5">
                          <a:effectLst/>
                        </a:rPr>
                        <a:t> </a:t>
                      </a:r>
                      <a:r>
                        <a:rPr lang="it-IT" sz="1400" spc="-10">
                          <a:effectLst/>
                        </a:rPr>
                        <a:t>I</a:t>
                      </a:r>
                      <a:r>
                        <a:rPr lang="it-IT" sz="1400">
                          <a:effectLst/>
                        </a:rPr>
                        <a:t>N </a:t>
                      </a:r>
                      <a:r>
                        <a:rPr lang="it-IT" sz="1400" spc="-5">
                          <a:effectLst/>
                        </a:rPr>
                        <a:t>MOD</a:t>
                      </a:r>
                      <a:r>
                        <a:rPr lang="it-IT" sz="1400">
                          <a:effectLst/>
                        </a:rPr>
                        <a:t>O</a:t>
                      </a:r>
                      <a:r>
                        <a:rPr lang="it-IT" sz="1400" spc="-15">
                          <a:effectLst/>
                        </a:rPr>
                        <a:t> </a:t>
                      </a:r>
                      <a:r>
                        <a:rPr lang="it-IT" sz="1400">
                          <a:effectLst/>
                        </a:rPr>
                        <a:t>R</a:t>
                      </a:r>
                      <a:r>
                        <a:rPr lang="it-IT" sz="1400" spc="-10">
                          <a:effectLst/>
                        </a:rPr>
                        <a:t>E</a:t>
                      </a:r>
                      <a:r>
                        <a:rPr lang="it-IT" sz="1400">
                          <a:effectLst/>
                        </a:rPr>
                        <a:t>S</a:t>
                      </a:r>
                      <a:r>
                        <a:rPr lang="it-IT" sz="1400" spc="-5">
                          <a:effectLst/>
                        </a:rPr>
                        <a:t>P</a:t>
                      </a:r>
                      <a:r>
                        <a:rPr lang="it-IT" sz="1400" spc="-15">
                          <a:effectLst/>
                        </a:rPr>
                        <a:t>O</a:t>
                      </a:r>
                      <a:r>
                        <a:rPr lang="it-IT" sz="1400">
                          <a:effectLst/>
                        </a:rPr>
                        <a:t>N</a:t>
                      </a:r>
                      <a:r>
                        <a:rPr lang="it-IT" sz="1400" spc="-10">
                          <a:effectLst/>
                        </a:rPr>
                        <a:t>S</a:t>
                      </a:r>
                      <a:r>
                        <a:rPr lang="it-IT" sz="1400">
                          <a:effectLst/>
                        </a:rPr>
                        <a:t>A</a:t>
                      </a:r>
                      <a:r>
                        <a:rPr lang="it-IT" sz="1400" spc="-5">
                          <a:effectLst/>
                        </a:rPr>
                        <a:t>B</a:t>
                      </a:r>
                      <a:r>
                        <a:rPr lang="it-IT" sz="1400">
                          <a:effectLst/>
                        </a:rPr>
                        <a:t>ILE ED AUTONOMO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"/>
                </a:tc>
                <a:tc>
                  <a:txBody>
                    <a:bodyPr/>
                    <a:lstStyle/>
                    <a:p>
                      <a:pPr marL="78740" marR="60960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Partecipa attivamente alla costruzione delle regole di convivenza in classe e nella scuola e le rispetta.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62230"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Partecipa alla costruzione delle regole di convivenza in classe e nella scuola e le rispetta.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89535"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Rispetta</a:t>
                      </a:r>
                      <a:r>
                        <a:rPr lang="en-US" sz="1400" dirty="0">
                          <a:effectLst/>
                        </a:rPr>
                        <a:t> le </a:t>
                      </a:r>
                      <a:r>
                        <a:rPr lang="en-US" sz="1400" dirty="0" err="1">
                          <a:effectLst/>
                        </a:rPr>
                        <a:t>regole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condivise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91135"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L’alunno va sollecitato a rispettare le regole condivise.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40640"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L’alunno fatica a rispettare le regole condivise.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0850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Collabora attivamente al proprio processo di formazione, intervenendo nelle attività in modo costruttivo.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Collabora attivamente al proprio processo di formazione, intervenendo nelle attività in modo generalmente pertinente.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Collabora abbastanza attivamente al proprio processo di formazione, impegnandosi quasi sempre nelle diverse attività.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Collabora discretamente al proprio processo di formazione, impegnandosi in modo abbastanza adeguato nelle diverse attività.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Collabora sufficientemente al proprio al proprio processo di formazione.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720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Mantiene un comportamento rispettoso verso l’adulto ed i compagni, anche nei momenti di disaccordo, e sa accettare l’insuccesso.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Mantiene un comportamento rispettoso verso l’adulto ed i compagni; accetta generalmente l’insuccesso.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Mantiene un comportamento quasi sempre rispettoso verso l’adulto ed i compagni.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Va sostenuto nel mantenere un comportamento rispettoso verso l’adulto ed i compagni.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Fatica a mantenere un comportamento rispettoso verso l’adulto ed i compagni.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21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1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354427"/>
              </p:ext>
            </p:extLst>
          </p:nvPr>
        </p:nvGraphicFramePr>
        <p:xfrm>
          <a:off x="323528" y="404664"/>
          <a:ext cx="8640960" cy="6046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{284E427A-3D55-4303-BF80-6455036E1DE7}</a:tableStyleId>
              </a:tblPr>
              <a:tblGrid>
                <a:gridCol w="360040"/>
                <a:gridCol w="1800200"/>
                <a:gridCol w="1656184"/>
                <a:gridCol w="1656184"/>
                <a:gridCol w="1584176"/>
                <a:gridCol w="1584176"/>
              </a:tblGrid>
              <a:tr h="285320">
                <a:tc gridSpan="6">
                  <a:txBody>
                    <a:bodyPr/>
                    <a:lstStyle/>
                    <a:p>
                      <a:pPr marL="90170" marR="927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SCHEDA PER LA RILEVAZIONE DELLA VALUTAZIONE DEL COMPORTAMENTO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5320">
                <a:tc>
                  <a:txBody>
                    <a:bodyPr/>
                    <a:lstStyle/>
                    <a:p>
                      <a:pPr marL="14605" algn="ctr"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OTTIMO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600"/>
                        </a:spcAft>
                        <a:tabLst>
                          <a:tab pos="1600200" algn="l"/>
                        </a:tabLst>
                      </a:pPr>
                      <a:r>
                        <a:rPr lang="en-US" sz="1400" dirty="0">
                          <a:effectLst/>
                        </a:rPr>
                        <a:t>DISTINTO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BUONO 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166370"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SUFFICIENTE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166370"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 NON SUFFICIENTE 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53452">
                <a:tc>
                  <a:txBody>
                    <a:bodyPr/>
                    <a:lstStyle/>
                    <a:p>
                      <a:pPr marL="78740" marR="66040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R</a:t>
                      </a:r>
                      <a:r>
                        <a:rPr lang="en-US" sz="1400" spc="-5" dirty="0">
                          <a:effectLst/>
                        </a:rPr>
                        <a:t>I</a:t>
                      </a:r>
                      <a:r>
                        <a:rPr lang="en-US" sz="1400" dirty="0">
                          <a:effectLst/>
                        </a:rPr>
                        <a:t>S</a:t>
                      </a:r>
                      <a:r>
                        <a:rPr lang="en-US" sz="1400" spc="-5" dirty="0">
                          <a:effectLst/>
                        </a:rPr>
                        <a:t>OL</a:t>
                      </a:r>
                      <a:r>
                        <a:rPr lang="en-US" sz="1400" spc="-10" dirty="0">
                          <a:effectLst/>
                        </a:rPr>
                        <a:t>V</a:t>
                      </a:r>
                      <a:r>
                        <a:rPr lang="en-US" sz="1400" dirty="0">
                          <a:effectLst/>
                        </a:rPr>
                        <a:t>E</a:t>
                      </a:r>
                      <a:r>
                        <a:rPr lang="en-US" sz="1400" spc="-10" dirty="0">
                          <a:effectLst/>
                        </a:rPr>
                        <a:t>R</a:t>
                      </a:r>
                      <a:r>
                        <a:rPr lang="en-US" sz="1400" dirty="0">
                          <a:effectLst/>
                        </a:rPr>
                        <a:t>E </a:t>
                      </a:r>
                      <a:r>
                        <a:rPr lang="en-US" sz="1400" spc="-5" dirty="0">
                          <a:effectLst/>
                        </a:rPr>
                        <a:t>PRO</a:t>
                      </a:r>
                      <a:r>
                        <a:rPr lang="en-US" sz="1400" dirty="0">
                          <a:effectLst/>
                        </a:rPr>
                        <a:t>B</a:t>
                      </a:r>
                      <a:r>
                        <a:rPr lang="en-US" sz="1400" spc="-15" dirty="0">
                          <a:effectLst/>
                        </a:rPr>
                        <a:t>L</a:t>
                      </a:r>
                      <a:r>
                        <a:rPr lang="en-US" sz="1400" dirty="0">
                          <a:effectLst/>
                        </a:rPr>
                        <a:t>E</a:t>
                      </a:r>
                      <a:r>
                        <a:rPr lang="en-US" sz="1400" spc="-5" dirty="0">
                          <a:effectLst/>
                        </a:rPr>
                        <a:t>M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"/>
                </a:tc>
                <a:tc>
                  <a:txBody>
                    <a:bodyPr/>
                    <a:lstStyle/>
                    <a:p>
                      <a:pPr marL="78740" marR="66040"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Sa pianificare con efficacia il proprio lavoro e risolvere autonomamente situazioni problematiche; si avvale di strategie e strumenti adeguati, utilizzando le competenze acquisite anche in soluzioni</a:t>
                      </a:r>
                      <a:r>
                        <a:rPr lang="it-IT" sz="1400" spc="-5" dirty="0">
                          <a:effectLst/>
                        </a:rPr>
                        <a:t> </a:t>
                      </a:r>
                      <a:r>
                        <a:rPr lang="it-IT" sz="1400" dirty="0">
                          <a:effectLst/>
                        </a:rPr>
                        <a:t>divergenti.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78105"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Sa pianificare il lavoro e risolvere autonomamente situazioni problematiche; si avvale degli strumenti a disposizione e delle competenze acquisite.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49530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Sa risolvere situazioni problematiche, avvalendosi con discreta sicurezza degli strumenti e delle competenze acquisite.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36525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Guidato dall’insegnante, risolve situazioni problematiche avvalendosi degli strumenti a disposizione.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22555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Guidato dall’insegnante, cerca di risolvere situazioni problematiche.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89889">
                <a:tc>
                  <a:txBody>
                    <a:bodyPr/>
                    <a:lstStyle/>
                    <a:p>
                      <a:pPr marL="78740" marR="68580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r>
                        <a:rPr lang="en-US" sz="1400" spc="-5">
                          <a:effectLst/>
                        </a:rPr>
                        <a:t>OLL</a:t>
                      </a:r>
                      <a:r>
                        <a:rPr lang="en-US" sz="1400" spc="-10">
                          <a:effectLst/>
                        </a:rPr>
                        <a:t>A</a:t>
                      </a:r>
                      <a:r>
                        <a:rPr lang="en-US" sz="1400">
                          <a:effectLst/>
                        </a:rPr>
                        <a:t>B</a:t>
                      </a:r>
                      <a:r>
                        <a:rPr lang="en-US" sz="1400" spc="-5">
                          <a:effectLst/>
                        </a:rPr>
                        <a:t>O</a:t>
                      </a:r>
                      <a:r>
                        <a:rPr lang="en-US" sz="1400" spc="-15">
                          <a:effectLst/>
                        </a:rPr>
                        <a:t>R</a:t>
                      </a:r>
                      <a:r>
                        <a:rPr lang="en-US" sz="1400">
                          <a:effectLst/>
                        </a:rPr>
                        <a:t>A</a:t>
                      </a:r>
                      <a:r>
                        <a:rPr lang="en-US" sz="1400" spc="-10">
                          <a:effectLst/>
                        </a:rPr>
                        <a:t>R</a:t>
                      </a:r>
                      <a:r>
                        <a:rPr lang="en-US" sz="1400">
                          <a:effectLst/>
                        </a:rPr>
                        <a:t>E E </a:t>
                      </a:r>
                      <a:r>
                        <a:rPr lang="en-US" sz="1400" spc="-5">
                          <a:effectLst/>
                        </a:rPr>
                        <a:t>P</a:t>
                      </a:r>
                      <a:r>
                        <a:rPr lang="en-US" sz="1400" spc="-10">
                          <a:effectLst/>
                        </a:rPr>
                        <a:t>A</a:t>
                      </a:r>
                      <a:r>
                        <a:rPr lang="en-US" sz="1400">
                          <a:effectLst/>
                        </a:rPr>
                        <a:t>RT</a:t>
                      </a:r>
                      <a:r>
                        <a:rPr lang="en-US" sz="1400" spc="-15">
                          <a:effectLst/>
                        </a:rPr>
                        <a:t>E</a:t>
                      </a:r>
                      <a:r>
                        <a:rPr lang="en-US" sz="1400" spc="-10">
                          <a:effectLst/>
                        </a:rPr>
                        <a:t>C</a:t>
                      </a:r>
                      <a:r>
                        <a:rPr lang="en-US" sz="1400">
                          <a:effectLst/>
                        </a:rPr>
                        <a:t>I</a:t>
                      </a:r>
                      <a:r>
                        <a:rPr lang="en-US" sz="1400" spc="-5">
                          <a:effectLst/>
                        </a:rPr>
                        <a:t>P</a:t>
                      </a:r>
                      <a:r>
                        <a:rPr lang="en-US" sz="1400" spc="-10">
                          <a:effectLst/>
                        </a:rPr>
                        <a:t>A</a:t>
                      </a:r>
                      <a:r>
                        <a:rPr lang="en-US" sz="1400">
                          <a:effectLst/>
                        </a:rPr>
                        <a:t>RE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"/>
                </a:tc>
                <a:tc>
                  <a:txBody>
                    <a:bodyPr/>
                    <a:lstStyle/>
                    <a:p>
                      <a:pPr marL="78740" marR="68580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Partecipa in modo produttivo e pertinente al lavoro collettivo, valorizzando i propri e gli altrui punti di forza per un fine comune.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135255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Partecipa in modo adeguato al lavoro collettivo, riconoscendo i propri e gli altrui punti di forza.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40005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Generalmente partecipa al lavoro collettivo, apportando contributi personali e rispettando il punto di vista altrui.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37160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Nelle attività collettive e nei lavori di gruppo apporta semplici contributi ed assume per lo più un ruolo gregario.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22555"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Nelle attività collettive e nei lavori di gruppo assume generalmente un ruolo gregario, talvolta oppositivo.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460432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22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459292"/>
              </p:ext>
            </p:extLst>
          </p:nvPr>
        </p:nvGraphicFramePr>
        <p:xfrm>
          <a:off x="179512" y="188640"/>
          <a:ext cx="8856984" cy="6548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{284E427A-3D55-4303-BF80-6455036E1DE7}</a:tableStyleId>
              </a:tblPr>
              <a:tblGrid>
                <a:gridCol w="360040"/>
                <a:gridCol w="1800200"/>
                <a:gridCol w="1584176"/>
                <a:gridCol w="1728192"/>
                <a:gridCol w="1728192"/>
                <a:gridCol w="1656184"/>
              </a:tblGrid>
              <a:tr h="285320">
                <a:tc gridSpan="6">
                  <a:txBody>
                    <a:bodyPr/>
                    <a:lstStyle/>
                    <a:p>
                      <a:pPr marL="90170" marR="927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SCHEDA PER LA RILEVAZIONE DELLA VALUTAZIONE DEL COMPORTAMENTO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5320">
                <a:tc>
                  <a:txBody>
                    <a:bodyPr/>
                    <a:lstStyle/>
                    <a:p>
                      <a:pPr marL="14605" algn="ctr"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OTTIMO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600"/>
                        </a:spcAft>
                        <a:tabLst>
                          <a:tab pos="1600200" algn="l"/>
                        </a:tabLst>
                      </a:pPr>
                      <a:r>
                        <a:rPr lang="en-US" sz="1400" dirty="0">
                          <a:effectLst/>
                        </a:rPr>
                        <a:t>DISTINTO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BUONO 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166370"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SUFFICIENTE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166370"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NON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SUFFICIENTE 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96470">
                <a:tc>
                  <a:txBody>
                    <a:bodyPr/>
                    <a:lstStyle/>
                    <a:p>
                      <a:pPr marL="78740" marR="106680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en-US" sz="1400" spc="-5" dirty="0">
                          <a:effectLst/>
                        </a:rPr>
                        <a:t>MP</a:t>
                      </a:r>
                      <a:r>
                        <a:rPr lang="en-US" sz="1400" dirty="0">
                          <a:effectLst/>
                        </a:rPr>
                        <a:t>A</a:t>
                      </a:r>
                      <a:r>
                        <a:rPr lang="en-US" sz="1400" spc="-10" dirty="0">
                          <a:effectLst/>
                        </a:rPr>
                        <a:t>R</a:t>
                      </a:r>
                      <a:r>
                        <a:rPr lang="en-US" sz="1400" dirty="0">
                          <a:effectLst/>
                        </a:rPr>
                        <a:t>A</a:t>
                      </a:r>
                      <a:r>
                        <a:rPr lang="en-US" sz="1400" spc="-10" dirty="0">
                          <a:effectLst/>
                        </a:rPr>
                        <a:t>R</a:t>
                      </a:r>
                      <a:r>
                        <a:rPr lang="en-US" sz="1400" dirty="0">
                          <a:effectLst/>
                        </a:rPr>
                        <a:t>E AD I</a:t>
                      </a:r>
                      <a:r>
                        <a:rPr lang="en-US" sz="1400" spc="-20" dirty="0">
                          <a:effectLst/>
                        </a:rPr>
                        <a:t>M</a:t>
                      </a:r>
                      <a:r>
                        <a:rPr lang="en-US" sz="1400" spc="-5" dirty="0">
                          <a:effectLst/>
                        </a:rPr>
                        <a:t>P</a:t>
                      </a:r>
                      <a:r>
                        <a:rPr lang="en-US" sz="1400" dirty="0">
                          <a:effectLst/>
                        </a:rPr>
                        <a:t>A</a:t>
                      </a:r>
                      <a:r>
                        <a:rPr lang="en-US" sz="1400" spc="-10" dirty="0">
                          <a:effectLst/>
                        </a:rPr>
                        <a:t>R</a:t>
                      </a:r>
                      <a:r>
                        <a:rPr lang="en-US" sz="1400" dirty="0">
                          <a:effectLst/>
                        </a:rPr>
                        <a:t>AE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"/>
                </a:tc>
                <a:tc>
                  <a:txBody>
                    <a:bodyPr/>
                    <a:lstStyle/>
                    <a:p>
                      <a:pPr marL="78740" marR="106680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Sceglie modalità di studio efficaci: si serve di varie fonti d’informazione, individua collegamenti e relazioni, trasferisce in altri contesti le conoscenze.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80010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Sceglie modalità di studio efficaci: utilizza varie fonti d’informazione ed individua collegamenti e relazioni.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59055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Gestisce il tempo studio in modo soddisfacente.</a:t>
                      </a:r>
                    </a:p>
                    <a:p>
                      <a:pPr marL="67945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Se richiesto dall’insegnante, seleziona ed utilizza varie fonti d’informazione, individuando con discreta sicurezza collegamenti e relazioni.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93345"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Gestisce il tempo studio e gli impegni scolastici con sufficiente efficacia.</a:t>
                      </a:r>
                    </a:p>
                    <a:p>
                      <a:pPr marL="67945" marR="322580"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Utilizza in modo accettabile varie fonti d’informazione.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96520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Gestisce il tempo studio e gli impegni scolastici con sufficiente autonomia.</a:t>
                      </a:r>
                    </a:p>
                    <a:p>
                      <a:pPr marL="67945" marR="149225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Guidato, utilizza semplici fonti d’informazione.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44143">
                <a:tc>
                  <a:txBody>
                    <a:bodyPr/>
                    <a:lstStyle/>
                    <a:p>
                      <a:pPr marL="78740" marR="78105">
                        <a:spcAft>
                          <a:spcPts val="600"/>
                        </a:spcAft>
                      </a:pPr>
                      <a:r>
                        <a:rPr lang="en-US" sz="1400" spc="-5">
                          <a:effectLst/>
                        </a:rPr>
                        <a:t>PRO</a:t>
                      </a:r>
                      <a:r>
                        <a:rPr lang="en-US" sz="1400">
                          <a:effectLst/>
                        </a:rPr>
                        <a:t>G</a:t>
                      </a:r>
                      <a:r>
                        <a:rPr lang="en-US" sz="1400" spc="-15">
                          <a:effectLst/>
                        </a:rPr>
                        <a:t>E</a:t>
                      </a:r>
                      <a:r>
                        <a:rPr lang="en-US" sz="1400" spc="-10">
                          <a:effectLst/>
                        </a:rPr>
                        <a:t>T</a:t>
                      </a:r>
                      <a:r>
                        <a:rPr lang="en-US" sz="1400">
                          <a:effectLst/>
                        </a:rPr>
                        <a:t>T</a:t>
                      </a:r>
                      <a:r>
                        <a:rPr lang="en-US" sz="1400" spc="-10">
                          <a:effectLst/>
                        </a:rPr>
                        <a:t>A</a:t>
                      </a:r>
                      <a:r>
                        <a:rPr lang="en-US" sz="1400">
                          <a:effectLst/>
                        </a:rPr>
                        <a:t>RE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"/>
                </a:tc>
                <a:tc>
                  <a:txBody>
                    <a:bodyPr/>
                    <a:lstStyle/>
                    <a:p>
                      <a:pPr marL="78740" marR="78105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Organizza autonomamente la realizzazione di un semplice progetto: pianifica il lavoro, utilizza le conoscenze anche in modo creativo, ne verifica l’efficacia, trovando soluzioni alternative.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109220"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Organizza, in genere autonomamente, la realizzazione di un </a:t>
                      </a:r>
                      <a:r>
                        <a:rPr lang="it-IT" sz="1400" dirty="0" err="1" smtClean="0">
                          <a:effectLst/>
                        </a:rPr>
                        <a:t>sem-plice</a:t>
                      </a:r>
                      <a:r>
                        <a:rPr lang="it-IT" sz="1400" dirty="0" smtClean="0">
                          <a:effectLst/>
                        </a:rPr>
                        <a:t> </a:t>
                      </a:r>
                      <a:r>
                        <a:rPr lang="it-IT" sz="1400" dirty="0" err="1" smtClean="0">
                          <a:effectLst/>
                        </a:rPr>
                        <a:t>proget</a:t>
                      </a:r>
                      <a:r>
                        <a:rPr lang="it-IT" sz="1400" dirty="0" smtClean="0">
                          <a:effectLst/>
                        </a:rPr>
                        <a:t>-to</a:t>
                      </a:r>
                      <a:r>
                        <a:rPr lang="it-IT" sz="1400" dirty="0">
                          <a:effectLst/>
                        </a:rPr>
                        <a:t>: pianifica il lavoro, </a:t>
                      </a:r>
                      <a:r>
                        <a:rPr lang="it-IT" sz="1400" dirty="0" err="1" smtClean="0">
                          <a:effectLst/>
                        </a:rPr>
                        <a:t>utiliz</a:t>
                      </a:r>
                      <a:r>
                        <a:rPr lang="it-IT" sz="1400" dirty="0" smtClean="0">
                          <a:effectLst/>
                        </a:rPr>
                        <a:t>-za </a:t>
                      </a:r>
                      <a:r>
                        <a:rPr lang="it-IT" sz="1400" dirty="0">
                          <a:effectLst/>
                        </a:rPr>
                        <a:t>le </a:t>
                      </a:r>
                      <a:r>
                        <a:rPr lang="it-IT" sz="1400" dirty="0" smtClean="0">
                          <a:effectLst/>
                        </a:rPr>
                        <a:t>cono-</a:t>
                      </a:r>
                      <a:r>
                        <a:rPr lang="it-IT" sz="1400" dirty="0" err="1" smtClean="0">
                          <a:effectLst/>
                        </a:rPr>
                        <a:t>scenze</a:t>
                      </a:r>
                      <a:r>
                        <a:rPr lang="it-IT" sz="1400" dirty="0">
                          <a:effectLst/>
                        </a:rPr>
                        <a:t>, ne verifica </a:t>
                      </a:r>
                      <a:r>
                        <a:rPr lang="it-IT" sz="1400" dirty="0" smtClean="0">
                          <a:effectLst/>
                        </a:rPr>
                        <a:t>l’</a:t>
                      </a:r>
                      <a:r>
                        <a:rPr lang="it-IT" sz="1400" dirty="0" err="1" smtClean="0">
                          <a:effectLst/>
                        </a:rPr>
                        <a:t>effi</a:t>
                      </a:r>
                      <a:r>
                        <a:rPr lang="it-IT" sz="1400" dirty="0" smtClean="0">
                          <a:effectLst/>
                        </a:rPr>
                        <a:t>-cacia</a:t>
                      </a:r>
                      <a:r>
                        <a:rPr lang="it-IT" sz="1400" dirty="0">
                          <a:effectLst/>
                        </a:rPr>
                        <a:t>, </a:t>
                      </a:r>
                      <a:r>
                        <a:rPr lang="it-IT" sz="1400" dirty="0" err="1" smtClean="0">
                          <a:effectLst/>
                        </a:rPr>
                        <a:t>trovan</a:t>
                      </a:r>
                      <a:r>
                        <a:rPr lang="it-IT" sz="1400" dirty="0" smtClean="0">
                          <a:effectLst/>
                        </a:rPr>
                        <a:t>-do </a:t>
                      </a:r>
                      <a:r>
                        <a:rPr lang="it-IT" sz="1400" dirty="0">
                          <a:effectLst/>
                        </a:rPr>
                        <a:t>soluzioni alternative.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99390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Procede con discreta autonomia nella realizzazione di un semplice progetto, pianificando il lavoro ed organizzando le conoscenze.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78435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Procede con sufficiente autonomia nella realizzazione di un semplice progetto; con qualche aiuto pianifica il lavoro ed organizza le conoscenze.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80010"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Va guidato nella realizzazione di un semplice progetto, nella pianificazione del lavoro e nell’organizzazione delle conoscenze.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23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2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629138"/>
              </p:ext>
            </p:extLst>
          </p:nvPr>
        </p:nvGraphicFramePr>
        <p:xfrm>
          <a:off x="395536" y="404664"/>
          <a:ext cx="8424936" cy="561136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168352"/>
                <a:gridCol w="1872208"/>
                <a:gridCol w="2198943"/>
                <a:gridCol w="1185433"/>
              </a:tblGrid>
              <a:tr h="2160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Giudizio sintetico RELIGIONE </a:t>
                      </a:r>
                      <a:r>
                        <a:rPr lang="it-IT" sz="1400" dirty="0">
                          <a:effectLst/>
                        </a:rPr>
                        <a:t>CATTOLICA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1740">
                <a:tc>
                  <a:txBody>
                    <a:bodyPr/>
                    <a:lstStyle/>
                    <a:p>
                      <a:pPr marL="107950" marR="90170"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CONOSCENZE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 marL="67945" marR="90170"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ABILITÀ’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COMPETENZE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 marL="90170" marR="90170"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LIVELLI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/>
                </a:tc>
              </a:tr>
              <a:tr h="100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Conoscenze ampie e molto approfondite dei contenuti, che comprende e rielabora in maniera autonoma e personale.  Presentazione ordinata degli argomenti con proprietà di linguaggio, apporti ed approfondimenti personali.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piena capacità di riflessione e valutazione, l’impegno è assiduo e la partecipazione vivace.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Analizza e valuta criticamente contenuti e procedure. Rielabora in modo autonomo ed originale cogliendo correlazioni tra più discipline.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Ottimo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</a:tr>
              <a:tr h="1084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Conoscenza completa approfondita dei contenuti, che comprende e rielabora in modo sicuro. Presentazione ordinata degli argomenti con apporti personali.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capacità di riflessione e valutazione notevoli, l’impegno è costante e la partecipazione attiva.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Individua e risolve problemi complessi.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Rielabora correttamente cogliendo correlazioni tra più discipline.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Distinto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</a:tr>
              <a:tr h="719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Conoscenza buona, corretta e completa dei contenuti, che comprende e rielabora in maniera abbastanza sicura.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buone capacità di riflessione e valutazione, buono anche l’impegno e la partecipazione.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Risolve problemi adeguati alle richieste, cogliendo spunti interni alla disciplina.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Buono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24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0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522590"/>
              </p:ext>
            </p:extLst>
          </p:nvPr>
        </p:nvGraphicFramePr>
        <p:xfrm>
          <a:off x="395536" y="404664"/>
          <a:ext cx="8424936" cy="544220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168352"/>
                <a:gridCol w="1872208"/>
                <a:gridCol w="2198943"/>
                <a:gridCol w="1185433"/>
              </a:tblGrid>
              <a:tr h="2160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Giudizio sintetico RELIGIONE </a:t>
                      </a:r>
                      <a:r>
                        <a:rPr lang="it-IT" sz="1400" dirty="0">
                          <a:effectLst/>
                        </a:rPr>
                        <a:t>CATTOLICA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1740">
                <a:tc>
                  <a:txBody>
                    <a:bodyPr/>
                    <a:lstStyle/>
                    <a:p>
                      <a:pPr marL="107950" marR="90170"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CONOSCENZE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 marL="67945" marR="90170"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ABILITÀ’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COMPETENZE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 marL="90170" marR="90170"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LIVELLI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/>
                </a:tc>
              </a:tr>
              <a:tr h="80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conoscenza discreta dei contenuti e presentazione ordinata degli argomenti.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sostanziale capacità di riflessione e valutazione.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Adeguate sono l’impegno e la valutazione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I traguardi di competenza sono stati sostanzialmente raggiunti.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Discreto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</a:tr>
              <a:tr h="902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conoscenza incerta dei contenuti, che risultano da consolidare, e che comprende e rielabora con sufficiente certezza.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sufficienti capacità di riflessione e valutazione, discontinuo è l’impegno e solo se sollecitata la partecipazione.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Coglie sufficientemente la complessità dei problemi, fornendo prestazioni solo in parte adeguate alle richieste.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Sufficiente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</a:tr>
              <a:tr h="719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Conoscenza scarsa e lacunosa degli argomenti, che comprende e rielabora in maniera parziale.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inadeguate capacità di riflessione e valutazione , scarso l’impegno e la partecipazione.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Affronta situazioni in un contesto semplice solo se guidato, fornendo, però, prestazioni non adeguate alle richieste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Non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Sufficiente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19" marR="52319" marT="0" marB="0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25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933523"/>
              </p:ext>
            </p:extLst>
          </p:nvPr>
        </p:nvGraphicFramePr>
        <p:xfrm>
          <a:off x="323528" y="332656"/>
          <a:ext cx="8568952" cy="619963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22088"/>
                <a:gridCol w="1795082"/>
                <a:gridCol w="3571662"/>
                <a:gridCol w="1080120"/>
              </a:tblGrid>
              <a:tr h="432048">
                <a:tc gridSpan="4">
                  <a:txBody>
                    <a:bodyPr/>
                    <a:lstStyle/>
                    <a:p>
                      <a:pPr marL="13843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Giudizio sintetico DI </a:t>
                      </a:r>
                      <a:r>
                        <a:rPr lang="it-IT" sz="1400" dirty="0">
                          <a:effectLst/>
                        </a:rPr>
                        <a:t>ATTIVITÀ ALTERNATIVA </a:t>
                      </a:r>
                      <a:r>
                        <a:rPr lang="it-IT" sz="1400" dirty="0" smtClean="0">
                          <a:effectLst/>
                        </a:rPr>
                        <a:t/>
                      </a:r>
                      <a:br>
                        <a:rPr lang="it-IT" sz="1400" dirty="0" smtClean="0">
                          <a:effectLst/>
                        </a:rPr>
                      </a:br>
                      <a:r>
                        <a:rPr lang="it-IT" sz="1400" dirty="0" smtClean="0">
                          <a:effectLst/>
                        </a:rPr>
                        <a:t>ALL’INSEGNAMENTO </a:t>
                      </a:r>
                      <a:r>
                        <a:rPr lang="it-IT" sz="1400" dirty="0">
                          <a:effectLst/>
                        </a:rPr>
                        <a:t>DELLA RELIGIONE </a:t>
                      </a:r>
                      <a:r>
                        <a:rPr lang="it-IT" sz="1400" dirty="0" smtClean="0">
                          <a:effectLst/>
                        </a:rPr>
                        <a:t>CATTOLICA</a:t>
                      </a:r>
                      <a:r>
                        <a:rPr lang="it-IT" sz="1400" baseline="0" dirty="0" smtClean="0">
                          <a:effectLst/>
                        </a:rPr>
                        <a:t> </a:t>
                      </a:r>
                      <a:r>
                        <a:rPr lang="it-IT" sz="1400" dirty="0" smtClean="0">
                          <a:effectLst/>
                        </a:rPr>
                        <a:t>(Cittadinanza </a:t>
                      </a:r>
                      <a:r>
                        <a:rPr lang="it-IT" sz="1400" dirty="0">
                          <a:effectLst/>
                        </a:rPr>
                        <a:t>e Costituzione)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23" marR="46623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2435">
                <a:tc>
                  <a:txBody>
                    <a:bodyPr/>
                    <a:lstStyle/>
                    <a:p>
                      <a:pPr marL="107950" marR="90170"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CONOSCENZE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 marL="67945" marR="90170"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ABILITÀ’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COMPETENZE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 marL="90170" marR="90170"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LIVELLI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3" marR="46623" marT="0" marB="0"/>
                </a:tc>
              </a:tr>
              <a:tr h="1030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Padronanza delle conoscenze approfondite e articolate/esaustive, relative ai contenuti trattati e del lessico di riferimento 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Si esprime in modo convincente / puntuale e rigoroso. Espone in modo disinvolto/ circostanziato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 marL="90170" marR="89535"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Partecipazione al dialogo educativo, interesse, motivazione ineccepibili. Capacità matura di individuare nessi con contenuti disciplinari diversi. Spiccata capacità di cogliere implicazioni individuali e relative al contesto di appartenenza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Ottimo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23" marR="46623" marT="0" marB="0"/>
                </a:tc>
              </a:tr>
              <a:tr h="857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Padronanza delle conoscenze pertinenti ed estese/ampie, relative ai contenuti trattati e del lessico di riferimento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 marL="67945" marR="90170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Utilizzo del lessico specifico appropriato. Esposizione efficace dei contenuti appresi 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 marL="90170" marR="89535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Partecipazione al dialogo educativo, interesse, motivazione efficace. Capacità di individuare nessi con contenuti disciplinari diversi idonea. Valida capacità di cogliere implicazioni individuali e relative al contesto di appartenenza 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Distinto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23" marR="46623" marT="0" marB="0"/>
                </a:tc>
              </a:tr>
              <a:tr h="919128">
                <a:tc>
                  <a:txBody>
                    <a:bodyPr/>
                    <a:lstStyle/>
                    <a:p>
                      <a:pPr marL="66675" marR="78740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Padronanza delle conoscenze pertinenti, relative ai contenuti trattati e del lessico di riferimento 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 marL="66675" marR="197485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Usa in modo corretto il lessico Specifico. Espone con sicurezza/in modo preciso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 marL="66675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Partecipazione al dialogo educativo, interesse, motivazione significativi. Evidente capacità di individuare nessi con contenuti disciplinari diversi. Chiara capacità di cogliere implicazioni individuali e relative al contesto di appartenenza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Buono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23" marR="46623" marT="0" marB="0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26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2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762379"/>
              </p:ext>
            </p:extLst>
          </p:nvPr>
        </p:nvGraphicFramePr>
        <p:xfrm>
          <a:off x="323528" y="332656"/>
          <a:ext cx="8568952" cy="563270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22088"/>
                <a:gridCol w="1795082"/>
                <a:gridCol w="3571662"/>
                <a:gridCol w="1080120"/>
              </a:tblGrid>
              <a:tr h="432048">
                <a:tc gridSpan="4">
                  <a:txBody>
                    <a:bodyPr/>
                    <a:lstStyle/>
                    <a:p>
                      <a:pPr marL="13843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Giudizio sintetico DI </a:t>
                      </a:r>
                      <a:r>
                        <a:rPr lang="it-IT" sz="1400" dirty="0">
                          <a:effectLst/>
                        </a:rPr>
                        <a:t>ATTIVITÀ ALTERNATIVA </a:t>
                      </a:r>
                      <a:r>
                        <a:rPr lang="it-IT" sz="1400" dirty="0" smtClean="0">
                          <a:effectLst/>
                        </a:rPr>
                        <a:t/>
                      </a:r>
                      <a:br>
                        <a:rPr lang="it-IT" sz="1400" dirty="0" smtClean="0">
                          <a:effectLst/>
                        </a:rPr>
                      </a:br>
                      <a:r>
                        <a:rPr lang="it-IT" sz="1400" dirty="0" smtClean="0">
                          <a:effectLst/>
                        </a:rPr>
                        <a:t>ALL’INSEGNAMENTO </a:t>
                      </a:r>
                      <a:r>
                        <a:rPr lang="it-IT" sz="1400" dirty="0">
                          <a:effectLst/>
                        </a:rPr>
                        <a:t>DELLA RELIGIONE </a:t>
                      </a:r>
                      <a:r>
                        <a:rPr lang="it-IT" sz="1400" dirty="0" smtClean="0">
                          <a:effectLst/>
                        </a:rPr>
                        <a:t>CATTOLICA</a:t>
                      </a:r>
                      <a:r>
                        <a:rPr lang="it-IT" sz="1400" baseline="0" dirty="0" smtClean="0">
                          <a:effectLst/>
                        </a:rPr>
                        <a:t> </a:t>
                      </a:r>
                      <a:r>
                        <a:rPr lang="it-IT" sz="1400" dirty="0" smtClean="0">
                          <a:effectLst/>
                        </a:rPr>
                        <a:t>(Cittadinanza </a:t>
                      </a:r>
                      <a:r>
                        <a:rPr lang="it-IT" sz="1400" dirty="0">
                          <a:effectLst/>
                        </a:rPr>
                        <a:t>e Costituzione)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23" marR="46623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2435">
                <a:tc>
                  <a:txBody>
                    <a:bodyPr/>
                    <a:lstStyle/>
                    <a:p>
                      <a:pPr marL="107950" marR="90170"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CONOSCENZE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 marL="67945" marR="90170"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ABILITÀ’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COMPETENZE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 marL="90170" marR="90170"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LIVELLI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3" marR="46623" marT="0" marB="0"/>
                </a:tc>
              </a:tr>
              <a:tr h="795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Padronanza delle conoscenze pertinenti ed essenziali, relative ai contenuti trattati e del lessico di riferimento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 marL="67945" marR="90170"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Utilizzo del lessico specifico pertinente, Esposizione dei contenuti appresi sostanziale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 marL="90170" marR="89535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Partecipazione concreta al dialogo educativo, interesse, motivazione. Capacità essenziale di individuare nessi con contenuti disciplinari diversi. Capacità sostanziale di cogliere implicazioni individuali e relative al contesto di appartenenza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Discreto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23" marR="46623" marT="0" marB="0"/>
                </a:tc>
              </a:tr>
              <a:tr h="857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Padronanza delle conoscenze accettabili, relative ai contenuti trattati e del lessico di riferimento 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Impiega correttamente il lessico di</a:t>
                      </a:r>
                      <a:r>
                        <a:rPr lang="it-IT" sz="1400" spc="-20">
                          <a:effectLst/>
                        </a:rPr>
                        <a:t> </a:t>
                      </a:r>
                      <a:r>
                        <a:rPr lang="it-IT" sz="1400">
                          <a:effectLst/>
                        </a:rPr>
                        <a:t>base. Espone in modo semplice, ma lineare e chiaro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 marL="66675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Partecipazione al dialogo educativo, interesse, motivazione apprezzabili. Capacità di individuare nessi con contenuti disciplinari diversi essenziale. Capacità di cogliere implicazioni individuali e relative al contesto di appartenenza elementare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Sufficiente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23" marR="46623" marT="0" marB="0"/>
                </a:tc>
              </a:tr>
              <a:tr h="762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Conoscenze nulle o scarse/ superficiali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Impiego scarso o modesto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Esposizione assai impropria/ confusa/ incoerente o meccanica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 marL="90170" marR="89535"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Partecipazione al dialogo educativo, interesse, motivazione Scarsi o modesti. Capacità di individuare nessi con contenuti disciplinari diversi inadeguata/ incostante. Capacità di cogliere implicazioni individuali e relative al contesto di appartenenza poco sviluppata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3" marR="46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Non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Sufficiente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23" marR="46623" marT="0" marB="0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27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889418"/>
              </p:ext>
            </p:extLst>
          </p:nvPr>
        </p:nvGraphicFramePr>
        <p:xfrm>
          <a:off x="323528" y="404664"/>
          <a:ext cx="8496945" cy="5974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{00A15C55-8517-42AA-B614-E9B94910E393}</a:tableStyleId>
              </a:tblPr>
              <a:tblGrid>
                <a:gridCol w="648072"/>
                <a:gridCol w="1296144"/>
                <a:gridCol w="2776127"/>
                <a:gridCol w="2696481"/>
                <a:gridCol w="1080121"/>
              </a:tblGrid>
              <a:tr h="576064">
                <a:tc gridSpan="5">
                  <a:txBody>
                    <a:bodyPr/>
                    <a:lstStyle/>
                    <a:p>
                      <a:pPr marL="90170" marR="90170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marL="90170" marR="90170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DESCRITTORI DI LIVELLO – SCUOLA PRIMARIA E SECONDARIA DI I GRADO</a:t>
                      </a:r>
                    </a:p>
                    <a:p>
                      <a:pPr marL="90170" marR="90170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5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Voto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CONOSCENZE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ABILITÀ’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COMPETENZE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LIVELLI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888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90170"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Conoscenze organiche, approfondite ed ampliate in modo del tutto personale</a:t>
                      </a:r>
                    </a:p>
                    <a:p>
                      <a:pPr marR="90170"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9017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it-IT" sz="1400" dirty="0">
                          <a:effectLst/>
                        </a:rPr>
                        <a:t>Acquisizione sicura e costruttiva del lavoro.</a:t>
                      </a:r>
                    </a:p>
                    <a:p>
                      <a:pPr marL="342900" marR="9017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it-IT" sz="1400" dirty="0">
                          <a:effectLst/>
                        </a:rPr>
                        <a:t>Spiccata capacità di rielaborazione critica delle conoscenze, produzione di nuove idee, creatività e trasferibilità.</a:t>
                      </a:r>
                    </a:p>
                    <a:p>
                      <a:pPr marL="342900" marR="9017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it-IT" sz="1400" dirty="0">
                          <a:effectLst/>
                        </a:rPr>
                        <a:t>Esposizione fluida e ben articolata.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L’alunno padroneggia in modo completo e approfondito le conoscenze e le abilità per la risoluzione autonoma dei problemi. E’ in grado di recuperare e organizzare conoscenze nuove e di utilizzare procedure e soluzioni anche in contesti non familiari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90170"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</a:p>
                    <a:p>
                      <a:pPr marL="90170" marR="90170"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Ottimo 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888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Conoscenze organiche articolate e con approfondimenti autonomi</a:t>
                      </a:r>
                      <a:endParaRPr lang="it-IT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9017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it-IT" sz="1400">
                          <a:effectLst/>
                        </a:rPr>
                        <a:t>Sicura organizzazione del lavoro.</a:t>
                      </a:r>
                    </a:p>
                    <a:p>
                      <a:pPr marL="342900" marR="9017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it-IT" sz="1400">
                          <a:effectLst/>
                        </a:rPr>
                        <a:t>Capacità di rielaborazione critica delle conoscenze e trasferibilità in contesti diversi</a:t>
                      </a:r>
                    </a:p>
                    <a:p>
                      <a:pPr marL="342900" marR="9017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it-IT" sz="1400">
                          <a:effectLst/>
                        </a:rPr>
                        <a:t>Esposizione chiara e ben articolata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L’alunno padroneggia in modo adeguato le conoscenze e le abilità per risolvere autonomamente problemi legati all’esperienza con istruzioni date e in contesti noti. Riesce a recuperare e organizzare conoscenze nuove e ad utilizzarle.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90170"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marL="67945" marR="90170"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Distinto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28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2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738683"/>
              </p:ext>
            </p:extLst>
          </p:nvPr>
        </p:nvGraphicFramePr>
        <p:xfrm>
          <a:off x="323528" y="404664"/>
          <a:ext cx="8496945" cy="52379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{00A15C55-8517-42AA-B614-E9B94910E393}</a:tableStyleId>
              </a:tblPr>
              <a:tblGrid>
                <a:gridCol w="648072"/>
                <a:gridCol w="1512168"/>
                <a:gridCol w="2560103"/>
                <a:gridCol w="2552465"/>
                <a:gridCol w="1224137"/>
              </a:tblGrid>
              <a:tr h="576064">
                <a:tc gridSpan="5">
                  <a:txBody>
                    <a:bodyPr/>
                    <a:lstStyle/>
                    <a:p>
                      <a:pPr marL="90170" marR="90170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marL="90170" marR="90170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DESCRITTORI DI LIVELLO – SCUOLA PRIMARIA E SECONDARIA DI I GRADO</a:t>
                      </a:r>
                    </a:p>
                    <a:p>
                      <a:pPr marL="90170" marR="90170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5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Voto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CONOSCENZE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ABILITÀ’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COMPETENZE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LIVELLI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612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Conoscenze complete; con qualche approfondimento autonomo</a:t>
                      </a:r>
                      <a:endParaRPr lang="it-IT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9017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it-IT" sz="1400">
                          <a:effectLst/>
                        </a:rPr>
                        <a:t>Precisa organizzazione del lavoro</a:t>
                      </a:r>
                    </a:p>
                    <a:p>
                      <a:pPr marL="342900" marR="9017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it-IT" sz="1400">
                          <a:effectLst/>
                        </a:rPr>
                        <a:t>Buona capacità di comprensione, di analisi e di applicazione di concetti e procedure in situazioni via via più complesse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Rielabora in modo corretto e completo i contenuti. Fa valutazioni critiche e collegamenti appropriati. Risolve autonomamente problemi legati all’esperienza con istruzioni date e in contesti noti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90170"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</a:p>
                    <a:p>
                      <a:pPr marL="90170" marR="90170"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Buono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8754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it-IT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Conoscenze pertinenti ed esaurienti di fatti, principi e processi di studio</a:t>
                      </a:r>
                      <a:endParaRPr lang="it-IT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9017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it-IT" sz="1400" dirty="0">
                          <a:effectLst/>
                        </a:rPr>
                        <a:t>Discreta autonomia nell’organizzazione del lavoro</a:t>
                      </a:r>
                    </a:p>
                    <a:p>
                      <a:pPr marL="342900" marR="9017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it-IT" sz="1400" dirty="0">
                          <a:effectLst/>
                        </a:rPr>
                        <a:t>Adeguata capacità di comprensione e di analisi.</a:t>
                      </a:r>
                    </a:p>
                    <a:p>
                      <a:pPr marL="342900" marR="9017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it-IT" sz="1400" dirty="0">
                          <a:effectLst/>
                        </a:rPr>
                        <a:t>Esposizione chiara e sostanzialmente corretta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Rielabora in modo corretto i contenuti. Riesce a fare valutazione autonome e collegamenti adeguati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90170"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marL="90170" marR="90170"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Discreto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29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41256" y="335913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N</a:t>
            </a:r>
            <a:r>
              <a:rPr lang="it-IT" sz="3600" dirty="0" smtClean="0"/>
              <a:t>ormativa </a:t>
            </a:r>
            <a:r>
              <a:rPr lang="it-IT" sz="3600" dirty="0"/>
              <a:t>di </a:t>
            </a:r>
            <a:r>
              <a:rPr lang="it-IT" sz="3600" dirty="0" smtClean="0"/>
              <a:t>riferimento</a:t>
            </a:r>
          </a:p>
          <a:p>
            <a:endParaRPr lang="it-IT" sz="3600" dirty="0"/>
          </a:p>
          <a:p>
            <a:r>
              <a:rPr lang="it-IT" sz="3600" dirty="0" smtClean="0"/>
              <a:t>Legge </a:t>
            </a:r>
            <a:r>
              <a:rPr lang="it-IT" sz="3600" dirty="0"/>
              <a:t>n. </a:t>
            </a:r>
            <a:r>
              <a:rPr lang="it-IT" sz="3600" dirty="0" smtClean="0"/>
              <a:t>107/2015</a:t>
            </a:r>
            <a:endParaRPr lang="it-IT" sz="3600" dirty="0"/>
          </a:p>
          <a:p>
            <a:endParaRPr lang="it-IT" sz="3600" dirty="0" smtClean="0"/>
          </a:p>
          <a:p>
            <a:r>
              <a:rPr lang="it-IT" sz="3600" dirty="0" smtClean="0"/>
              <a:t>D.lgs</a:t>
            </a:r>
            <a:r>
              <a:rPr lang="it-IT" sz="3600" dirty="0"/>
              <a:t>. n. </a:t>
            </a:r>
            <a:r>
              <a:rPr lang="it-IT" sz="3600" dirty="0" smtClean="0"/>
              <a:t>62/2017 - </a:t>
            </a:r>
          </a:p>
          <a:p>
            <a:endParaRPr lang="it-IT" sz="3600" dirty="0"/>
          </a:p>
          <a:p>
            <a:r>
              <a:rPr lang="it-IT" sz="3600" dirty="0" smtClean="0"/>
              <a:t>DM </a:t>
            </a:r>
            <a:r>
              <a:rPr lang="it-IT" sz="3600" dirty="0"/>
              <a:t>n. </a:t>
            </a:r>
            <a:r>
              <a:rPr lang="it-IT" sz="3600" dirty="0" smtClean="0"/>
              <a:t>741/2017</a:t>
            </a:r>
          </a:p>
          <a:p>
            <a:endParaRPr lang="it-IT" sz="3600" dirty="0"/>
          </a:p>
          <a:p>
            <a:r>
              <a:rPr lang="it-IT" sz="3600" dirty="0" smtClean="0"/>
              <a:t>DM </a:t>
            </a:r>
            <a:r>
              <a:rPr lang="it-IT" sz="3600" dirty="0"/>
              <a:t>n. 742/2017 </a:t>
            </a:r>
          </a:p>
          <a:p>
            <a:endParaRPr lang="it-IT" sz="3600" dirty="0" smtClean="0"/>
          </a:p>
          <a:p>
            <a:r>
              <a:rPr lang="it-IT" sz="3600" dirty="0"/>
              <a:t>N</a:t>
            </a:r>
            <a:r>
              <a:rPr lang="it-IT" sz="3600" dirty="0" smtClean="0"/>
              <a:t>ota </a:t>
            </a:r>
            <a:r>
              <a:rPr lang="it-IT" sz="3600" dirty="0"/>
              <a:t>n. 1865/2017 </a:t>
            </a:r>
            <a:endParaRPr lang="it-IT" sz="3600" b="1" dirty="0"/>
          </a:p>
        </p:txBody>
      </p:sp>
      <p:pic>
        <p:nvPicPr>
          <p:cNvPr id="1026" name="Picture 2" descr="Risultati immagini per Normativa di riferiment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02712"/>
            <a:ext cx="4716016" cy="530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308776" y="6051658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3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21623"/>
              </p:ext>
            </p:extLst>
          </p:nvPr>
        </p:nvGraphicFramePr>
        <p:xfrm>
          <a:off x="323528" y="404664"/>
          <a:ext cx="8496945" cy="57287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{00A15C55-8517-42AA-B614-E9B94910E393}</a:tableStyleId>
              </a:tblPr>
              <a:tblGrid>
                <a:gridCol w="648072"/>
                <a:gridCol w="1440160"/>
                <a:gridCol w="3024336"/>
                <a:gridCol w="2088232"/>
                <a:gridCol w="1296145"/>
              </a:tblGrid>
              <a:tr h="576064">
                <a:tc gridSpan="5">
                  <a:txBody>
                    <a:bodyPr/>
                    <a:lstStyle/>
                    <a:p>
                      <a:pPr marL="90170" marR="90170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marL="90170" marR="90170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DESCRITTORI DI LIVELLO – SCUOLA PRIMARIA E SECONDARIA DI I GRADO</a:t>
                      </a:r>
                    </a:p>
                    <a:p>
                      <a:pPr marL="90170" marR="90170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5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Voto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CONOSCENZE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ABILITÀ’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COMPETENZE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LIVELLI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8754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Conoscenze essenziali di fatti, principi e processi.</a:t>
                      </a:r>
                      <a:endParaRPr lang="it-IT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9017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it-IT" sz="1400">
                          <a:effectLst/>
                        </a:rPr>
                        <a:t>Abilità essenziali di comprensione e di analisi.</a:t>
                      </a:r>
                    </a:p>
                    <a:p>
                      <a:pPr marL="342900" marR="9017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it-IT" sz="1400">
                          <a:effectLst/>
                        </a:rPr>
                        <a:t>Accettabile applicazione di concetti e procedure.</a:t>
                      </a:r>
                    </a:p>
                    <a:p>
                      <a:pPr marL="342900" marR="9017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it-IT" sz="1400">
                          <a:effectLst/>
                        </a:rPr>
                        <a:t>Esposizione semplificata con lessico povero ma appropriato.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Riesce a organizzare i contenuti; le valutazioni e i collegamenti risultano accettabili.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90170"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</a:p>
                    <a:p>
                      <a:pPr marR="90170"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Sufficiente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1672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5/4</a:t>
                      </a:r>
                      <a:endParaRPr lang="it-IT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90170"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Conoscenze generali di base approssimative, lacunose e parziali</a:t>
                      </a:r>
                    </a:p>
                    <a:p>
                      <a:pPr marL="107950" marR="90170"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9017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300"/>
                        <a:buFont typeface="Times New Roman"/>
                        <a:buChar char="•"/>
                      </a:pPr>
                      <a:r>
                        <a:rPr lang="it-IT" sz="1400">
                          <a:effectLst/>
                        </a:rPr>
                        <a:t>Notevoli difficoltà nell’organizzazione del lavoro</a:t>
                      </a:r>
                    </a:p>
                    <a:p>
                      <a:pPr marL="342900" marR="9017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300"/>
                        <a:buFont typeface="Times New Roman"/>
                        <a:buChar char="•"/>
                      </a:pPr>
                      <a:r>
                        <a:rPr lang="it-IT" sz="1400">
                          <a:effectLst/>
                        </a:rPr>
                        <a:t>Scarsa capacità di applicazione di concetti, regole e procedure.</a:t>
                      </a:r>
                    </a:p>
                    <a:p>
                      <a:pPr marL="342900" marR="9017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300"/>
                        <a:buFont typeface="Times New Roman"/>
                        <a:buChar char="•"/>
                      </a:pPr>
                      <a:r>
                        <a:rPr lang="it-IT" sz="1400">
                          <a:effectLst/>
                        </a:rPr>
                        <a:t>Scarsa autonomia di rielaborazione delle conoscenze acquisite.</a:t>
                      </a:r>
                    </a:p>
                    <a:p>
                      <a:pPr marL="342900" marR="9017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300"/>
                        <a:buFont typeface="Times New Roman"/>
                        <a:buChar char="•"/>
                      </a:pPr>
                      <a:r>
                        <a:rPr lang="it-IT" sz="1400">
                          <a:effectLst/>
                        </a:rPr>
                        <a:t>Povertà lessicale e utilizzo di termini ripetitivi e generici</a:t>
                      </a:r>
                      <a:endParaRPr lang="it-IT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Riesce ad organizzare semplici contenuti, ma le valutazioni e collegamenti risultano impropri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90170"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marR="9017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 </a:t>
                      </a:r>
                      <a:r>
                        <a:rPr lang="en-US" sz="1400" dirty="0" err="1">
                          <a:effectLst/>
                        </a:rPr>
                        <a:t>sufficiente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30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5" t="17187" r="32607" b="7188"/>
          <a:stretch/>
        </p:blipFill>
        <p:spPr bwMode="auto">
          <a:xfrm>
            <a:off x="2123728" y="0"/>
            <a:ext cx="5214346" cy="68580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31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1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2" t="16875" r="32994" b="6251"/>
          <a:stretch/>
        </p:blipFill>
        <p:spPr bwMode="auto">
          <a:xfrm>
            <a:off x="2195736" y="20920"/>
            <a:ext cx="5235266" cy="68580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32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18125" r="32818" b="7500"/>
          <a:stretch/>
        </p:blipFill>
        <p:spPr bwMode="auto">
          <a:xfrm>
            <a:off x="1979712" y="-1"/>
            <a:ext cx="5400600" cy="688115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33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5" t="17501" r="32642" b="5937"/>
          <a:stretch/>
        </p:blipFill>
        <p:spPr bwMode="auto">
          <a:xfrm>
            <a:off x="2123728" y="-24780"/>
            <a:ext cx="5219442" cy="688278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34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2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2" t="18438" r="32994" b="5625"/>
          <a:stretch/>
        </p:blipFill>
        <p:spPr bwMode="auto">
          <a:xfrm>
            <a:off x="1907704" y="0"/>
            <a:ext cx="5328592" cy="68951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35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t="17671" r="32855" b="6391"/>
          <a:stretch/>
        </p:blipFill>
        <p:spPr bwMode="auto">
          <a:xfrm>
            <a:off x="1907704" y="12576"/>
            <a:ext cx="5267878" cy="684542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36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6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7" t="17813" r="32906" b="7187"/>
          <a:stretch/>
        </p:blipFill>
        <p:spPr bwMode="auto">
          <a:xfrm>
            <a:off x="1773237" y="-26681"/>
            <a:ext cx="5391051" cy="6908221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37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8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isultati immagini per GRAZIE PER L’ATTEN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904656" cy="392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172400" y="6051658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mtClean="0">
                <a:solidFill>
                  <a:srgbClr val="FF0000"/>
                </a:solidFill>
              </a:rPr>
              <a:t>38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4224" y="585162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FEBBRAIO 2018</a:t>
            </a:r>
          </a:p>
          <a:p>
            <a:r>
              <a:rPr lang="it-IT" dirty="0" smtClean="0"/>
              <a:t>F.S. MARINO ANGELA TERESA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0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0496" y="3218896"/>
            <a:ext cx="332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it-IT" sz="2800" b="1" dirty="0" smtClean="0"/>
              <a:t>Valutazione</a:t>
            </a:r>
            <a:endParaRPr lang="it-IT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85664" y="1400294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sz="2800" dirty="0" smtClean="0"/>
              <a:t>È un processo formativo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78692" y="3145284"/>
            <a:ext cx="2611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sz="2800" dirty="0" smtClean="0"/>
              <a:t>Ha funzione </a:t>
            </a:r>
            <a:r>
              <a:rPr lang="it-IT" sz="2800" dirty="0"/>
              <a:t>formativa </a:t>
            </a:r>
            <a:endParaRPr lang="it-IT" sz="28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6178300" y="569847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sz="2800" dirty="0" smtClean="0"/>
              <a:t>Ha funzione di orientamento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895785" y="490846"/>
            <a:ext cx="3826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sz="2800" dirty="0" smtClean="0"/>
              <a:t>documenta gli </a:t>
            </a:r>
            <a:r>
              <a:rPr lang="it-IT" sz="2800" dirty="0"/>
              <a:t>esiti </a:t>
            </a:r>
            <a:r>
              <a:rPr lang="it-IT" sz="2800" dirty="0" smtClean="0"/>
              <a:t>dell’apprendimento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5536" y="4965846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sz="2800" i="1" dirty="0" smtClean="0"/>
              <a:t>Concorre al </a:t>
            </a:r>
            <a:r>
              <a:rPr lang="it-IT" sz="2800" i="1" dirty="0"/>
              <a:t>successo formativo.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106292" y="2556155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documenta </a:t>
            </a:r>
            <a:r>
              <a:rPr lang="it-IT" sz="2800" dirty="0"/>
              <a:t>lo sviluppo dell’identità </a:t>
            </a:r>
            <a:r>
              <a:rPr lang="it-IT" sz="2800" dirty="0" smtClean="0"/>
              <a:t>personale</a:t>
            </a:r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753876" y="3902549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sz="2800" i="1" dirty="0" smtClean="0"/>
              <a:t>concorre </a:t>
            </a:r>
            <a:r>
              <a:rPr lang="it-IT" sz="2800" i="1" dirty="0"/>
              <a:t>al miglioramento degli apprendimenti </a:t>
            </a:r>
            <a:endParaRPr lang="it-IT" sz="2800" i="1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5753416" y="5157192"/>
            <a:ext cx="3402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sz="2800" i="1" dirty="0" smtClean="0"/>
              <a:t>promuove l’autovalutazione</a:t>
            </a:r>
            <a:endParaRPr lang="it-IT" sz="2800" dirty="0"/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2699792" y="3313657"/>
            <a:ext cx="6547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 flipV="1">
            <a:off x="2206002" y="2092791"/>
            <a:ext cx="2024038" cy="1126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4514398" y="3622337"/>
            <a:ext cx="180391" cy="4422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5149438" y="3622337"/>
            <a:ext cx="1510794" cy="15348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H="1">
            <a:off x="1943708" y="3622337"/>
            <a:ext cx="1260140" cy="1343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H="1" flipV="1">
            <a:off x="4230040" y="1314697"/>
            <a:ext cx="152400" cy="1971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V="1">
            <a:off x="4694789" y="1556793"/>
            <a:ext cx="1411503" cy="16621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flipV="1">
            <a:off x="5400540" y="3145285"/>
            <a:ext cx="705752" cy="140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8308776" y="6051658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4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40655"/>
            <a:ext cx="5040560" cy="404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35144" y="424718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la valutazione </a:t>
            </a:r>
            <a:r>
              <a:rPr lang="it-IT" sz="3200" b="1" dirty="0"/>
              <a:t>periodica e finale degli </a:t>
            </a:r>
            <a:r>
              <a:rPr lang="it-IT" sz="3200" b="1" dirty="0" smtClean="0"/>
              <a:t>apprendimenti</a:t>
            </a:r>
            <a:r>
              <a:rPr lang="it-IT" sz="3200" dirty="0"/>
              <a:t> </a:t>
            </a:r>
            <a:r>
              <a:rPr lang="it-IT" sz="3200" dirty="0" smtClean="0"/>
              <a:t>è </a:t>
            </a:r>
            <a:r>
              <a:rPr lang="it-IT" sz="3200" dirty="0"/>
              <a:t>riferita </a:t>
            </a:r>
          </a:p>
          <a:p>
            <a:endParaRPr lang="it-IT" sz="3200" dirty="0"/>
          </a:p>
          <a:p>
            <a:r>
              <a:rPr lang="it-IT" sz="3200" dirty="0" smtClean="0"/>
              <a:t>- alle </a:t>
            </a:r>
            <a:r>
              <a:rPr lang="it-IT" sz="3200" dirty="0"/>
              <a:t>discipline di studio </a:t>
            </a:r>
            <a:r>
              <a:rPr lang="it-IT" sz="3200" dirty="0" smtClean="0"/>
              <a:t>delle </a:t>
            </a:r>
            <a:r>
              <a:rPr lang="it-IT" sz="3200" dirty="0"/>
              <a:t>Indicazioni </a:t>
            </a:r>
            <a:endParaRPr lang="it-IT" sz="3200" dirty="0" smtClean="0"/>
          </a:p>
          <a:p>
            <a:r>
              <a:rPr lang="it-IT" sz="3200" dirty="0" smtClean="0"/>
              <a:t>Nazionali </a:t>
            </a:r>
            <a:r>
              <a:rPr lang="it-IT" sz="3200" dirty="0"/>
              <a:t>per il </a:t>
            </a:r>
            <a:endParaRPr lang="it-IT" sz="3200" dirty="0" smtClean="0"/>
          </a:p>
          <a:p>
            <a:r>
              <a:rPr lang="it-IT" sz="3200" dirty="0" smtClean="0"/>
              <a:t>curricolo </a:t>
            </a:r>
          </a:p>
          <a:p>
            <a:r>
              <a:rPr lang="it-IT" sz="3200" dirty="0" smtClean="0"/>
              <a:t>- alle </a:t>
            </a:r>
            <a:r>
              <a:rPr lang="it-IT" sz="3200" dirty="0"/>
              <a:t>attività </a:t>
            </a:r>
            <a:r>
              <a:rPr lang="it-IT" sz="3200" dirty="0" smtClean="0"/>
              <a:t>di </a:t>
            </a:r>
          </a:p>
          <a:p>
            <a:r>
              <a:rPr lang="it-IT" sz="3200" dirty="0" smtClean="0"/>
              <a:t>“</a:t>
            </a:r>
            <a:r>
              <a:rPr lang="it-IT" sz="3200" dirty="0"/>
              <a:t>Cittadinanza e </a:t>
            </a:r>
            <a:endParaRPr lang="it-IT" sz="3200" dirty="0" smtClean="0"/>
          </a:p>
          <a:p>
            <a:r>
              <a:rPr lang="it-IT" sz="3200" dirty="0" smtClean="0"/>
              <a:t>Costituzione</a:t>
            </a:r>
            <a:r>
              <a:rPr lang="it-IT" sz="3200" dirty="0"/>
              <a:t>”.</a:t>
            </a:r>
          </a:p>
          <a:p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308776" y="6051658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5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332656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la </a:t>
            </a:r>
            <a:r>
              <a:rPr lang="it-IT" sz="2800" b="1" dirty="0"/>
              <a:t>valutazione delle attività di </a:t>
            </a:r>
            <a:r>
              <a:rPr lang="it-IT" sz="2800" b="1" dirty="0" smtClean="0"/>
              <a:t>Cittadinanza e </a:t>
            </a:r>
            <a:r>
              <a:rPr lang="it-IT" sz="2800" b="1" dirty="0"/>
              <a:t>Costituzione </a:t>
            </a:r>
            <a:endParaRPr lang="it-IT" sz="2800" b="1" dirty="0" smtClean="0"/>
          </a:p>
          <a:p>
            <a:endParaRPr lang="it-IT" sz="2800" b="1" dirty="0"/>
          </a:p>
          <a:p>
            <a:r>
              <a:rPr lang="it-IT" sz="2800" dirty="0" smtClean="0"/>
              <a:t>È compresa </a:t>
            </a:r>
            <a:r>
              <a:rPr lang="it-IT" sz="2800" dirty="0"/>
              <a:t>nel voto complessivo delle discipline dell’area storico-geografica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pic>
        <p:nvPicPr>
          <p:cNvPr id="3074" name="Picture 2" descr="Risultati immagini per cittadinanza e costitu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0" y="2579425"/>
            <a:ext cx="8333608" cy="392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308776" y="6051658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6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1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404664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la valutazione periodica e finale</a:t>
            </a:r>
          </a:p>
          <a:p>
            <a:endParaRPr lang="it-IT" sz="3200" dirty="0"/>
          </a:p>
          <a:p>
            <a:r>
              <a:rPr lang="it-IT" sz="3200" dirty="0" smtClean="0"/>
              <a:t>è </a:t>
            </a:r>
            <a:r>
              <a:rPr lang="it-IT" sz="3200" dirty="0"/>
              <a:t>espressa in </a:t>
            </a:r>
            <a:r>
              <a:rPr lang="it-IT" sz="3200" dirty="0" smtClean="0"/>
              <a:t>decimi. I </a:t>
            </a:r>
            <a:r>
              <a:rPr lang="it-IT" sz="3200" dirty="0"/>
              <a:t>voti vanno accompagnati da una descrizione dei livelli di apprendimento</a:t>
            </a:r>
            <a:r>
              <a:rPr lang="it-IT" sz="3200" dirty="0" smtClean="0"/>
              <a:t>.</a:t>
            </a:r>
            <a:endParaRPr lang="it-IT" sz="3200" dirty="0"/>
          </a:p>
        </p:txBody>
      </p:sp>
      <p:pic>
        <p:nvPicPr>
          <p:cNvPr id="4098" name="Picture 2" descr="Risultati immagini per valut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06" y="2959209"/>
            <a:ext cx="5670198" cy="356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308776" y="6051658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7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2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magine corre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t="32456" r="8036" b="9321"/>
          <a:stretch/>
        </p:blipFill>
        <p:spPr bwMode="auto">
          <a:xfrm>
            <a:off x="791580" y="2564904"/>
            <a:ext cx="7711440" cy="39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91580" y="2566065"/>
            <a:ext cx="353168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95536" y="320457"/>
            <a:ext cx="8431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La </a:t>
            </a:r>
            <a:r>
              <a:rPr lang="it-IT" sz="2800" b="1" dirty="0"/>
              <a:t>corrispondenza tra voto e livelli di apprendimento </a:t>
            </a:r>
            <a:endParaRPr lang="it-IT" sz="2800" b="1" dirty="0" smtClean="0"/>
          </a:p>
          <a:p>
            <a:endParaRPr lang="it-IT" sz="2800" b="1" dirty="0"/>
          </a:p>
          <a:p>
            <a:r>
              <a:rPr lang="it-IT" sz="2800" dirty="0" smtClean="0"/>
              <a:t>può </a:t>
            </a:r>
            <a:r>
              <a:rPr lang="it-IT" sz="2800" dirty="0"/>
              <a:t>essere esplicitata tramite la definizione di </a:t>
            </a:r>
            <a:endParaRPr lang="it-IT" sz="2800" dirty="0" smtClean="0"/>
          </a:p>
          <a:p>
            <a:pPr marL="285750" indent="-285750">
              <a:buFontTx/>
              <a:buChar char="-"/>
            </a:pPr>
            <a:r>
              <a:rPr lang="it-IT" sz="2800" dirty="0" smtClean="0"/>
              <a:t>descrittori 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rubriche </a:t>
            </a:r>
            <a:r>
              <a:rPr lang="it-IT" sz="2800" dirty="0"/>
              <a:t>di </a:t>
            </a:r>
            <a:r>
              <a:rPr lang="it-IT" sz="2800" dirty="0" smtClean="0"/>
              <a:t>valutazione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308776" y="6051658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8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260648"/>
            <a:ext cx="8280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la </a:t>
            </a:r>
            <a:r>
              <a:rPr lang="it-IT" sz="2800" b="1" dirty="0"/>
              <a:t>valutazione periodica e </a:t>
            </a:r>
            <a:r>
              <a:rPr lang="it-IT" sz="2800" b="1" dirty="0" smtClean="0"/>
              <a:t>finale</a:t>
            </a:r>
          </a:p>
          <a:p>
            <a:endParaRPr lang="it-IT" sz="2800" dirty="0"/>
          </a:p>
          <a:p>
            <a:r>
              <a:rPr lang="it-IT" sz="2800" dirty="0" smtClean="0"/>
              <a:t>viene </a:t>
            </a:r>
            <a:r>
              <a:rPr lang="it-IT" sz="2800" dirty="0"/>
              <a:t>effettuata collegialmente dai docenti contitolari della classe per la scuola primaria e dal consiglio di classe per la scuola secondaria di primo grado. </a:t>
            </a:r>
            <a:endParaRPr lang="it-IT" sz="2800" dirty="0" smtClean="0"/>
          </a:p>
          <a:p>
            <a:r>
              <a:rPr lang="it-IT" sz="2800" dirty="0" smtClean="0"/>
              <a:t>Per </a:t>
            </a:r>
            <a:r>
              <a:rPr lang="it-IT" sz="2800" dirty="0"/>
              <a:t>la scuola </a:t>
            </a:r>
            <a:endParaRPr lang="it-IT" sz="2800" dirty="0" smtClean="0"/>
          </a:p>
          <a:p>
            <a:r>
              <a:rPr lang="it-IT" sz="2800" dirty="0" smtClean="0"/>
              <a:t>primaria le </a:t>
            </a:r>
          </a:p>
          <a:p>
            <a:r>
              <a:rPr lang="it-IT" sz="2800" dirty="0" smtClean="0"/>
              <a:t>operazioni </a:t>
            </a:r>
            <a:r>
              <a:rPr lang="it-IT" sz="2800" dirty="0"/>
              <a:t>di </a:t>
            </a:r>
            <a:endParaRPr lang="it-IT" sz="2800" dirty="0" smtClean="0"/>
          </a:p>
          <a:p>
            <a:r>
              <a:rPr lang="it-IT" sz="2800" dirty="0" smtClean="0"/>
              <a:t>scrutinio sono </a:t>
            </a:r>
          </a:p>
          <a:p>
            <a:r>
              <a:rPr lang="it-IT" sz="2800" dirty="0" smtClean="0"/>
              <a:t>presiedute </a:t>
            </a:r>
            <a:r>
              <a:rPr lang="it-IT" sz="2800" dirty="0"/>
              <a:t>dal </a:t>
            </a:r>
            <a:endParaRPr lang="it-IT" sz="2800" dirty="0" smtClean="0"/>
          </a:p>
          <a:p>
            <a:r>
              <a:rPr lang="it-IT" sz="2800" dirty="0" smtClean="0"/>
              <a:t>dirigente </a:t>
            </a:r>
          </a:p>
          <a:p>
            <a:r>
              <a:rPr lang="it-IT" sz="2800" dirty="0" smtClean="0"/>
              <a:t>scolastico.</a:t>
            </a:r>
            <a:endParaRPr lang="it-IT" sz="2800" dirty="0"/>
          </a:p>
        </p:txBody>
      </p:sp>
      <p:pic>
        <p:nvPicPr>
          <p:cNvPr id="6146" name="Picture 2" descr="Risultati immagini per scrutini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07" y="2643437"/>
            <a:ext cx="5856697" cy="42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308776" y="6051658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9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5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1858</TotalTime>
  <Words>2678</Words>
  <Application>Microsoft Office PowerPoint</Application>
  <PresentationFormat>Presentazione su schermo (4:3)</PresentationFormat>
  <Paragraphs>458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Astro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ANGELA TERESA MARINO</dc:creator>
  <cp:lastModifiedBy>Marino</cp:lastModifiedBy>
  <cp:revision>53</cp:revision>
  <dcterms:created xsi:type="dcterms:W3CDTF">2018-01-21T10:10:02Z</dcterms:created>
  <dcterms:modified xsi:type="dcterms:W3CDTF">2018-11-14T18:03:54Z</dcterms:modified>
</cp:coreProperties>
</file>