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91" r:id="rId6"/>
    <p:sldId id="264" r:id="rId7"/>
    <p:sldId id="265" r:id="rId8"/>
    <p:sldId id="259" r:id="rId9"/>
    <p:sldId id="263" r:id="rId10"/>
    <p:sldId id="262" r:id="rId11"/>
    <p:sldId id="261" r:id="rId12"/>
    <p:sldId id="266" r:id="rId13"/>
    <p:sldId id="283" r:id="rId14"/>
    <p:sldId id="273" r:id="rId15"/>
    <p:sldId id="279" r:id="rId16"/>
    <p:sldId id="276" r:id="rId17"/>
    <p:sldId id="278" r:id="rId18"/>
    <p:sldId id="281" r:id="rId19"/>
    <p:sldId id="282" r:id="rId20"/>
    <p:sldId id="298" r:id="rId21"/>
    <p:sldId id="280" r:id="rId22"/>
    <p:sldId id="260" r:id="rId23"/>
    <p:sldId id="275" r:id="rId24"/>
    <p:sldId id="274" r:id="rId25"/>
    <p:sldId id="272" r:id="rId26"/>
    <p:sldId id="271" r:id="rId27"/>
    <p:sldId id="297" r:id="rId28"/>
    <p:sldId id="270" r:id="rId29"/>
    <p:sldId id="269" r:id="rId30"/>
    <p:sldId id="267" r:id="rId31"/>
    <p:sldId id="287" r:id="rId32"/>
    <p:sldId id="295" r:id="rId33"/>
    <p:sldId id="294" r:id="rId34"/>
    <p:sldId id="293" r:id="rId35"/>
    <p:sldId id="292" r:id="rId36"/>
    <p:sldId id="290" r:id="rId37"/>
    <p:sldId id="289" r:id="rId38"/>
    <p:sldId id="288" r:id="rId39"/>
    <p:sldId id="335" r:id="rId40"/>
    <p:sldId id="336" r:id="rId41"/>
    <p:sldId id="286" r:id="rId42"/>
    <p:sldId id="285" r:id="rId43"/>
    <p:sldId id="284" r:id="rId44"/>
    <p:sldId id="315" r:id="rId45"/>
    <p:sldId id="317" r:id="rId46"/>
    <p:sldId id="321" r:id="rId47"/>
    <p:sldId id="322" r:id="rId48"/>
    <p:sldId id="268" r:id="rId49"/>
    <p:sldId id="300" r:id="rId50"/>
    <p:sldId id="319" r:id="rId51"/>
    <p:sldId id="318" r:id="rId52"/>
    <p:sldId id="316" r:id="rId53"/>
    <p:sldId id="314" r:id="rId54"/>
    <p:sldId id="324" r:id="rId55"/>
    <p:sldId id="313" r:id="rId56"/>
    <p:sldId id="312" r:id="rId57"/>
    <p:sldId id="323" r:id="rId58"/>
    <p:sldId id="311" r:id="rId59"/>
    <p:sldId id="310" r:id="rId60"/>
    <p:sldId id="309" r:id="rId61"/>
    <p:sldId id="305" r:id="rId62"/>
    <p:sldId id="307" r:id="rId63"/>
    <p:sldId id="325" r:id="rId64"/>
    <p:sldId id="339" r:id="rId65"/>
    <p:sldId id="303" r:id="rId66"/>
    <p:sldId id="301" r:id="rId67"/>
    <p:sldId id="332" r:id="rId68"/>
    <p:sldId id="306" r:id="rId69"/>
    <p:sldId id="326" r:id="rId70"/>
    <p:sldId id="337" r:id="rId71"/>
    <p:sldId id="338" r:id="rId72"/>
    <p:sldId id="374" r:id="rId73"/>
    <p:sldId id="340" r:id="rId74"/>
    <p:sldId id="341" r:id="rId75"/>
    <p:sldId id="308" r:id="rId76"/>
    <p:sldId id="333" r:id="rId77"/>
    <p:sldId id="358" r:id="rId78"/>
    <p:sldId id="328" r:id="rId79"/>
    <p:sldId id="334" r:id="rId80"/>
    <p:sldId id="343" r:id="rId81"/>
    <p:sldId id="366" r:id="rId82"/>
    <p:sldId id="304" r:id="rId83"/>
    <p:sldId id="299" r:id="rId84"/>
    <p:sldId id="344" r:id="rId85"/>
    <p:sldId id="331" r:id="rId86"/>
    <p:sldId id="345" r:id="rId87"/>
    <p:sldId id="361" r:id="rId88"/>
    <p:sldId id="329" r:id="rId89"/>
    <p:sldId id="346" r:id="rId90"/>
    <p:sldId id="359" r:id="rId91"/>
    <p:sldId id="362" r:id="rId92"/>
    <p:sldId id="365" r:id="rId93"/>
    <p:sldId id="327" r:id="rId94"/>
    <p:sldId id="330" r:id="rId95"/>
    <p:sldId id="360" r:id="rId96"/>
    <p:sldId id="352" r:id="rId97"/>
    <p:sldId id="349" r:id="rId98"/>
    <p:sldId id="351" r:id="rId99"/>
    <p:sldId id="363" r:id="rId100"/>
    <p:sldId id="364" r:id="rId101"/>
    <p:sldId id="348" r:id="rId102"/>
    <p:sldId id="350" r:id="rId103"/>
    <p:sldId id="302" r:id="rId104"/>
    <p:sldId id="347" r:id="rId105"/>
    <p:sldId id="357" r:id="rId106"/>
    <p:sldId id="356" r:id="rId107"/>
    <p:sldId id="373" r:id="rId108"/>
    <p:sldId id="354" r:id="rId109"/>
    <p:sldId id="353" r:id="rId110"/>
    <p:sldId id="372" r:id="rId111"/>
    <p:sldId id="371" r:id="rId112"/>
    <p:sldId id="375" r:id="rId113"/>
    <p:sldId id="376" r:id="rId114"/>
    <p:sldId id="370" r:id="rId115"/>
    <p:sldId id="369" r:id="rId116"/>
    <p:sldId id="368" r:id="rId117"/>
    <p:sldId id="377" r:id="rId118"/>
    <p:sldId id="378" r:id="rId119"/>
    <p:sldId id="379" r:id="rId120"/>
    <p:sldId id="380" r:id="rId121"/>
    <p:sldId id="381" r:id="rId1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66FF33"/>
    <a:srgbClr val="CCECFF"/>
    <a:srgbClr val="99CCFF"/>
    <a:srgbClr val="FF9999"/>
    <a:srgbClr val="FFFF66"/>
    <a:srgbClr val="66CCFF"/>
    <a:srgbClr val="FFCC66"/>
    <a:srgbClr val="FF7C8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5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4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8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9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8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35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760C-A666-4CCC-B415-FF5BEC089DF9}" type="datetimeFigureOut">
              <a:rPr lang="it-IT" smtClean="0"/>
              <a:t>09/06/2021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2375-2C78-4B9E-95EA-46BB64C004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41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7.gif"/><Relationship Id="rId4" Type="http://schemas.openxmlformats.org/officeDocument/2006/relationships/image" Target="../media/image11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gif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gif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847528" y="2197291"/>
            <a:ext cx="7802909" cy="2361062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Attività secondo quadrimestre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Scuola Primaria Sorrenti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a.s.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2020-2021</a:t>
            </a:r>
            <a:endParaRPr lang="it-IT" b="1" dirty="0">
              <a:latin typeface="Chiller" panose="04020404031007020602" pitchFamily="82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95443"/>
            <a:ext cx="8496944" cy="171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528">
            <a:off x="8465527" y="3412077"/>
            <a:ext cx="28575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122">
            <a:off x="684322" y="3753753"/>
            <a:ext cx="3267427" cy="2429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yt1s.com - Rapunzel  Aspettando una nuova vita karaoke I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5608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45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98" y="1927274"/>
            <a:ext cx="3350939" cy="341141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0" y="200464"/>
            <a:ext cx="3350939" cy="34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59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59" y="2278964"/>
            <a:ext cx="2525151" cy="25251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2051536"/>
            <a:ext cx="2525151" cy="252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2641" y="474307"/>
            <a:ext cx="3302756" cy="1777574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Le emozioni 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41" y="2931941"/>
            <a:ext cx="3335215" cy="33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Il testo regolativo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26" y="3034942"/>
            <a:ext cx="3034301" cy="282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2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652562" cy="1970112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Il DNA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26" y="2602523"/>
            <a:ext cx="3289126" cy="366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2838734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Inglese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7" y="2982350"/>
            <a:ext cx="3544805" cy="29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6" y="365125"/>
            <a:ext cx="3373305" cy="202638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Esperimento sul funzionamento del cuore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87" y="3298518"/>
            <a:ext cx="1922273" cy="194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415508" cy="206858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Esperimento 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sulla rotazione dei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satelliti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59" y="3460651"/>
            <a:ext cx="3233216" cy="2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861" y="2906648"/>
            <a:ext cx="2994139" cy="198486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7" y="2338094"/>
            <a:ext cx="2994139" cy="19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331102" cy="1829435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Costruzione di strumenti musicali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88" y="3209046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56394" y="365125"/>
            <a:ext cx="3697405" cy="2009585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Realizzazione di Mandala con ascolto di musica rilassante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023" y="3193366"/>
            <a:ext cx="3068146" cy="314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8516" cy="1627448"/>
          </a:xfrm>
        </p:spPr>
        <p:txBody>
          <a:bodyPr>
            <a:noAutofit/>
          </a:bodyPr>
          <a:lstStyle/>
          <a:p>
            <a:pPr algn="ctr"/>
            <a:r>
              <a:rPr lang="it-IT" b="1" dirty="0" smtClean="0">
                <a:solidFill>
                  <a:srgbClr val="FFFF00"/>
                </a:solidFill>
                <a:latin typeface="Chiller" panose="04020404031007020602" pitchFamily="82" charset="0"/>
              </a:rPr>
              <a:t>Carnevale in pixel art</a:t>
            </a:r>
            <a:br>
              <a:rPr lang="it-IT" b="1" dirty="0" smtClean="0">
                <a:solidFill>
                  <a:srgbClr val="FFFF0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FFFF00"/>
                </a:solidFill>
                <a:latin typeface="Chiller" panose="04020404031007020602" pitchFamily="82" charset="0"/>
              </a:rPr>
              <a:t>Classe </a:t>
            </a:r>
            <a:r>
              <a:rPr lang="it-IT" b="1" dirty="0">
                <a:solidFill>
                  <a:srgbClr val="FFFF00"/>
                </a:solidFill>
                <a:latin typeface="Chiller" panose="04020404031007020602" pitchFamily="82" charset="0"/>
              </a:rPr>
              <a:t>quinta A</a:t>
            </a:r>
            <a:br>
              <a:rPr lang="it-IT" b="1" dirty="0">
                <a:solidFill>
                  <a:srgbClr val="FFFF00"/>
                </a:solidFill>
                <a:latin typeface="Chiller" panose="04020404031007020602" pitchFamily="82" charset="0"/>
              </a:rPr>
            </a:b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6" y="2208628"/>
            <a:ext cx="4960810" cy="35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9051"/>
            <a:ext cx="2855742" cy="28557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57" y="2089051"/>
            <a:ext cx="2855742" cy="28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9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794076" cy="2050529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Educazione stradale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5" y="3786405"/>
            <a:ext cx="4790000" cy="215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5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848457"/>
            <a:ext cx="2509324" cy="25093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6" y="3429000"/>
            <a:ext cx="2539219" cy="25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75" y="2882704"/>
            <a:ext cx="2385646" cy="23856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" y="1167618"/>
            <a:ext cx="2115168" cy="1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2838734" cy="13255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L’Italia in puzzle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12" y="2827606"/>
            <a:ext cx="2715449" cy="318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452882" cy="211876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Modellino sulla rotazione della Terra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39" y="2784233"/>
            <a:ext cx="3135691" cy="313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3207" y="897388"/>
            <a:ext cx="4203510" cy="177757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Spettacolo di fine anno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«Nel mezzo del </a:t>
            </a:r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cammin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»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50" y="3671667"/>
            <a:ext cx="2947182" cy="29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8" y="617000"/>
            <a:ext cx="2381250" cy="34575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322" y="3245314"/>
            <a:ext cx="23812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854548"/>
            <a:ext cx="2566387" cy="213125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3" y="1109003"/>
            <a:ext cx="2566387" cy="21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024" y="2082019"/>
            <a:ext cx="2753061" cy="19512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5" y="2082019"/>
            <a:ext cx="2753061" cy="19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74523" y="365125"/>
            <a:ext cx="47970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Laboratorio artistico-creativo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10" y="2698066"/>
            <a:ext cx="4038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1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tente\Desktop\FOTO SORRENTI 19-20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61" y="1602334"/>
            <a:ext cx="5295057" cy="357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tente\Desktop\FOTO SORRENTI 19-20\PER+IL+1°+GIORNO+DI+SCUOLA!!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89" y="590883"/>
            <a:ext cx="903922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290655" y="6262106"/>
            <a:ext cx="14902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100" i="1" dirty="0" err="1">
                <a:solidFill>
                  <a:schemeClr val="bg1">
                    <a:lumMod val="50000"/>
                  </a:schemeClr>
                </a:solidFill>
              </a:rPr>
              <a:t>M.V.Gabriele</a:t>
            </a:r>
            <a:endParaRPr lang="it-IT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94649" cy="2237398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Le maschere di Carnevale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61" y="2947548"/>
            <a:ext cx="20669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09911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Carnevale 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8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4317"/>
            <a:ext cx="3039794" cy="30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8710" y="365761"/>
            <a:ext cx="3677529" cy="1578146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Carnevale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63" y="2321168"/>
            <a:ext cx="2925795" cy="40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90448" y="365125"/>
            <a:ext cx="3896751" cy="1325563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Carnevale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10" y="2398908"/>
            <a:ext cx="2638933" cy="363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28074" y="491734"/>
            <a:ext cx="3545057" cy="1871638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Carnevale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07" y="3105590"/>
            <a:ext cx="24574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4351" y="365124"/>
            <a:ext cx="4276578" cy="2293669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Laboratorio d’inglese: ruota degli stati d’animo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Classe terza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36" y="2855742"/>
            <a:ext cx="4815893" cy="35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00754" cy="1998247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Valentine’s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day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0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4" y="2936631"/>
            <a:ext cx="4410638" cy="23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5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33299" cy="151826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C000"/>
                </a:solidFill>
                <a:latin typeface="Chiller" panose="04020404031007020602" pitchFamily="82" charset="0"/>
              </a:rPr>
              <a:t>I giorni della merla </a:t>
            </a:r>
            <a:br>
              <a:rPr lang="it-IT" b="1" dirty="0" smtClean="0">
                <a:solidFill>
                  <a:srgbClr val="FFC00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FFC000"/>
                </a:solidFill>
                <a:latin typeface="Chiller" panose="04020404031007020602" pitchFamily="82" charset="0"/>
              </a:rPr>
              <a:t>Classi prime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4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0" y="2500952"/>
            <a:ext cx="3916054" cy="29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22785" cy="2968918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Partecipazione 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alla diretta streaming con Vivian Salomon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9" y="3714750"/>
            <a:ext cx="4412566" cy="24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35706" y="646479"/>
            <a:ext cx="3644704" cy="2307736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Geografia: colline e montagne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2" y="3567932"/>
            <a:ext cx="3382698" cy="2543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43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2495843" cy="2603158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L’orologio-inglese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Classe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quarta</a:t>
            </a:r>
            <a:r>
              <a:rPr lang="it-IT" b="1" dirty="0">
                <a:latin typeface="Chiller" panose="04020404031007020602" pitchFamily="82" charset="0"/>
              </a:rPr>
              <a:t/>
            </a:r>
            <a:br>
              <a:rPr lang="it-IT" b="1" dirty="0">
                <a:latin typeface="Chiller" panose="04020404031007020602" pitchFamily="82" charset="0"/>
              </a:rPr>
            </a:b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86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17" y="2968283"/>
            <a:ext cx="3037547" cy="30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27363" cy="1325563"/>
          </a:xfrm>
        </p:spPr>
        <p:txBody>
          <a:bodyPr>
            <a:no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5072">
            <a:off x="296301" y="3057818"/>
            <a:ext cx="47625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" dur="2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4" y="1046869"/>
            <a:ext cx="1950724" cy="19507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382" y="2997593"/>
            <a:ext cx="1950724" cy="1950724"/>
          </a:xfrm>
          <a:prstGeom prst="rect">
            <a:avLst/>
          </a:prstGeom>
        </p:spPr>
      </p:pic>
      <p:pic>
        <p:nvPicPr>
          <p:cNvPr id="2" name="yt1s.com - Frozen  Oggi per la prima volta  Karaoke con t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3144" y="5621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2606" y="322922"/>
            <a:ext cx="3002280" cy="1463675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7" y="2419643"/>
            <a:ext cx="3734972" cy="373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9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06374" y="365125"/>
            <a:ext cx="2996419" cy="13255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055" y="2405575"/>
            <a:ext cx="3737317" cy="280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79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7535" cy="13255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0" y="2194560"/>
            <a:ext cx="4505547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33299" cy="146367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2" y="2541172"/>
            <a:ext cx="4333875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3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13" y="3718952"/>
            <a:ext cx="2608292" cy="19736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4" y="1505242"/>
            <a:ext cx="2500359" cy="189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667" y="665375"/>
            <a:ext cx="3474492" cy="2625582"/>
          </a:xfrm>
        </p:spPr>
        <p:txBody>
          <a:bodyPr>
            <a:noAutofit/>
          </a:bodyPr>
          <a:lstStyle/>
          <a:p>
            <a:pPr algn="ctr"/>
            <a:r>
              <a:rPr lang="it-IT" sz="4800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7 febbraio </a:t>
            </a:r>
            <a:br>
              <a:rPr lang="it-IT" sz="4800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sz="4800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giornata nazionale contro il bullismo</a:t>
            </a:r>
            <a:br>
              <a:rPr lang="it-IT" sz="4800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sz="4800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r>
              <a:rPr lang="it-IT" sz="4800" dirty="0" smtClean="0">
                <a:latin typeface="Chiller" panose="04020404031007020602" pitchFamily="82" charset="0"/>
              </a:rPr>
              <a:t/>
            </a:r>
            <a:br>
              <a:rPr lang="it-IT" sz="4800" dirty="0" smtClean="0">
                <a:latin typeface="Chiller" panose="04020404031007020602" pitchFamily="82" charset="0"/>
              </a:rPr>
            </a:br>
            <a:endParaRPr lang="it-IT" sz="4800" dirty="0">
              <a:latin typeface="Chiller" panose="040204040310070206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71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5" y="3783326"/>
            <a:ext cx="4031356" cy="11544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55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52179" y="419716"/>
            <a:ext cx="3766782" cy="1791221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15" y="2638241"/>
            <a:ext cx="2617018" cy="359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5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23163" y="365125"/>
            <a:ext cx="4304713" cy="201231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donna (inglese)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63" y="3429000"/>
            <a:ext cx="3393684" cy="226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66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1803" y="365125"/>
            <a:ext cx="3165231" cy="1984180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Costruzione di strumenti musicali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335">
            <a:off x="7302029" y="3452666"/>
            <a:ext cx="4351206" cy="18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916680" cy="219519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L’arte nel Paleolitico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5" y="2900462"/>
            <a:ext cx="4811151" cy="250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112454"/>
            <a:ext cx="2337809" cy="23141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" y="1643574"/>
            <a:ext cx="2337809" cy="231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92857" cy="21460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22 marzo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dell’acqua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15" y="2831342"/>
            <a:ext cx="2562225" cy="2714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5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7398" y="365125"/>
            <a:ext cx="3305908" cy="175909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Educazione alimentare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06" y="2924713"/>
            <a:ext cx="3810000" cy="317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71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3" y="1485860"/>
            <a:ext cx="2193095" cy="14986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82" y="4060107"/>
            <a:ext cx="2189871" cy="14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96821" cy="1941347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I rischi del fumo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8" y="3536851"/>
            <a:ext cx="2252003" cy="22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70276" y="365125"/>
            <a:ext cx="298352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Le focacce nel Paleolitico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4" y="2883877"/>
            <a:ext cx="3519265" cy="17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0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69946" y="252583"/>
            <a:ext cx="3981156" cy="2757903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rgbClr val="FFC000"/>
                </a:solidFill>
                <a:latin typeface="Chiller" panose="04020404031007020602" pitchFamily="82" charset="0"/>
              </a:rPr>
              <a:t>7 febbraio </a:t>
            </a:r>
            <a:br>
              <a:rPr lang="it-IT" sz="4000" b="1" dirty="0">
                <a:solidFill>
                  <a:srgbClr val="FFC000"/>
                </a:solidFill>
                <a:latin typeface="Chiller" panose="04020404031007020602" pitchFamily="82" charset="0"/>
              </a:rPr>
            </a:br>
            <a:r>
              <a:rPr lang="it-IT" sz="4000" b="1" dirty="0">
                <a:solidFill>
                  <a:srgbClr val="FFC000"/>
                </a:solidFill>
                <a:latin typeface="Chiller" panose="04020404031007020602" pitchFamily="82" charset="0"/>
              </a:rPr>
              <a:t>giornata nazionale contro il bullismo</a:t>
            </a:r>
            <a:br>
              <a:rPr lang="it-IT" sz="4000" b="1" dirty="0">
                <a:solidFill>
                  <a:srgbClr val="FFC000"/>
                </a:solidFill>
                <a:latin typeface="Chiller" panose="04020404031007020602" pitchFamily="82" charset="0"/>
              </a:rPr>
            </a:br>
            <a:r>
              <a:rPr lang="it-IT" sz="4000" b="1" dirty="0">
                <a:solidFill>
                  <a:srgbClr val="FFC000"/>
                </a:solidFill>
                <a:latin typeface="Chiller" panose="04020404031007020602" pitchFamily="82" charset="0"/>
              </a:rPr>
              <a:t>Classe quinta </a:t>
            </a:r>
            <a:r>
              <a:rPr lang="it-IT" sz="4000" b="1" dirty="0" smtClean="0">
                <a:solidFill>
                  <a:srgbClr val="FFC000"/>
                </a:solidFill>
                <a:latin typeface="Chiller" panose="04020404031007020602" pitchFamily="82" charset="0"/>
              </a:rPr>
              <a:t>B</a:t>
            </a:r>
            <a:r>
              <a:rPr lang="it-IT" sz="4000" dirty="0">
                <a:solidFill>
                  <a:srgbClr val="FFC000"/>
                </a:solidFill>
                <a:latin typeface="Chiller" panose="04020404031007020602" pitchFamily="82" charset="0"/>
              </a:rPr>
              <a:t/>
            </a:r>
            <a:br>
              <a:rPr lang="it-IT" sz="4000" dirty="0">
                <a:solidFill>
                  <a:srgbClr val="FFC000"/>
                </a:solidFill>
                <a:latin typeface="Chiller" panose="04020404031007020602" pitchFamily="82" charset="0"/>
              </a:rPr>
            </a:br>
            <a:endParaRPr lang="it-IT" sz="4000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02" y="3305908"/>
            <a:ext cx="3519116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50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2195">
            <a:off x="9814561" y="3446585"/>
            <a:ext cx="1861623" cy="8508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967">
            <a:off x="149832" y="3048935"/>
            <a:ext cx="2546626" cy="11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63462" cy="2321804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 papà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86" y="3223794"/>
            <a:ext cx="2381244" cy="2164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9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26548" y="365125"/>
            <a:ext cx="2771335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 papà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06" y="2914306"/>
            <a:ext cx="2799177" cy="254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04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951869"/>
            <a:ext cx="2417797" cy="22578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" y="2951869"/>
            <a:ext cx="2417797" cy="22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10622" y="365125"/>
            <a:ext cx="4065563" cy="226553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Disco orario per la festa del papà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622" y="3429000"/>
            <a:ext cx="3854547" cy="21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82486" y="365125"/>
            <a:ext cx="3771313" cy="2054518"/>
          </a:xfrm>
        </p:spPr>
        <p:txBody>
          <a:bodyPr>
            <a:normAutofit/>
          </a:bodyPr>
          <a:lstStyle/>
          <a:p>
            <a:pPr algn="ctr"/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Father’s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</a:t>
            </a:r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day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57" y="3249637"/>
            <a:ext cx="2667038" cy="25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99606" y="365124"/>
            <a:ext cx="3954193" cy="220926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La potenza della parola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805817"/>
            <a:ext cx="3080823" cy="19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84" y="3332211"/>
            <a:ext cx="2130100" cy="208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8" y="1543269"/>
            <a:ext cx="2130100" cy="208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73991" cy="1763926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Primavera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84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4" y="3919589"/>
            <a:ext cx="4479388" cy="23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72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72" y="2590039"/>
            <a:ext cx="2847788" cy="22000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5" y="4543863"/>
            <a:ext cx="1907477" cy="14735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184"/>
            <a:ext cx="2232132" cy="17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792104" cy="1325563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Cyber 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b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ullismo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5" y="3429000"/>
            <a:ext cx="3534117" cy="1219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77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Primavera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84" y="2363372"/>
            <a:ext cx="4636364" cy="27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Primavera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787" y="2897944"/>
            <a:ext cx="2700982" cy="313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7672" y="365124"/>
            <a:ext cx="3798906" cy="232180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Scienze e tecnologia: i muscoli antagonisti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26" y="3291840"/>
            <a:ext cx="3942039" cy="22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" y="2106889"/>
            <a:ext cx="2866724" cy="17429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76" y="2978373"/>
            <a:ext cx="2866724" cy="17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9310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Laboratorio artistico con materiale di recupero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48111"/>
            <a:ext cx="3572595" cy="261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6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765103" cy="219519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Tecnologia: la raccolta differenziata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54" y="3080824"/>
            <a:ext cx="3803184" cy="213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3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4" y="421396"/>
            <a:ext cx="3525954" cy="171689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Domenica delle Palme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2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74" y="2885489"/>
            <a:ext cx="220027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572336"/>
            <a:ext cx="3048000" cy="22479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539"/>
            <a:ext cx="3048000" cy="2247900"/>
          </a:xfrm>
          <a:prstGeom prst="rect">
            <a:avLst/>
          </a:prstGeom>
        </p:spPr>
      </p:pic>
      <p:pic>
        <p:nvPicPr>
          <p:cNvPr id="2" name="Oceania - Vaiana - Oltre lorizzonte - Karaoke con t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200" y="5534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6" y="365125"/>
            <a:ext cx="3753133" cy="2181127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Pasqua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21" y="3319974"/>
            <a:ext cx="2930777" cy="27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6" y="365124"/>
            <a:ext cx="3373305" cy="2110789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Pasqua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3" y="1933134"/>
            <a:ext cx="4446563" cy="44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55831" cy="2546887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Laboratorio di geometria: la girandola trova angoli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Classe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terza</a:t>
            </a: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00" y="3116945"/>
            <a:ext cx="3371850" cy="33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95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4687540"/>
            <a:ext cx="3043309" cy="20574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9856"/>
            <a:ext cx="3043309" cy="205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2838734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Pasqua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579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7" y="2568114"/>
            <a:ext cx="3384745" cy="31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2838734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Pasqua 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85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" y="2854452"/>
            <a:ext cx="3487627" cy="24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677" y="3865098"/>
            <a:ext cx="238125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3" y="978877"/>
            <a:ext cx="238125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80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82672" cy="1641096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Pasqua 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4" y="2472548"/>
            <a:ext cx="3584152" cy="36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93502" y="365125"/>
            <a:ext cx="3560297" cy="1463675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Happy </a:t>
            </a:r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Easter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38" y="2841674"/>
            <a:ext cx="3335361" cy="296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93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Pasqua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8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93" y="2489982"/>
            <a:ext cx="2842348" cy="33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744" y="3868616"/>
            <a:ext cx="2363046" cy="243195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0" y="757311"/>
            <a:ext cx="2363046" cy="24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8640" y="365125"/>
            <a:ext cx="3868615" cy="170282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Le regole del fair  play 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25" y="3474721"/>
            <a:ext cx="3033053" cy="184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1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19" y="3429000"/>
            <a:ext cx="2211209" cy="161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2" y="1348154"/>
            <a:ext cx="2211209" cy="161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62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65698" y="365125"/>
            <a:ext cx="3179299" cy="1941977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Carnevale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r>
              <a:rPr lang="it-IT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13" y="182880"/>
            <a:ext cx="4932113" cy="65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554350" y="365125"/>
            <a:ext cx="3799449" cy="1325563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I vasi del Neolitico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284" y="2644726"/>
            <a:ext cx="2239525" cy="261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8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1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20" y="4149968"/>
            <a:ext cx="1939652" cy="25814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1" y="4149968"/>
            <a:ext cx="1939652" cy="258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68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12" y="4065563"/>
            <a:ext cx="1846619" cy="25421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2" y="4403188"/>
            <a:ext cx="1783190" cy="24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858000" y="365125"/>
            <a:ext cx="4916658" cy="175909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22 aprile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della Terra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45" y="2841675"/>
            <a:ext cx="3418293" cy="30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326">
            <a:off x="295421" y="1037493"/>
            <a:ext cx="2763715" cy="207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130">
            <a:off x="9112766" y="2878017"/>
            <a:ext cx="2763715" cy="207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5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542118" cy="215299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22 aprile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della Terra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3" y="2869809"/>
            <a:ext cx="3728952" cy="35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95" y="3756074"/>
            <a:ext cx="2240280" cy="22402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066800"/>
            <a:ext cx="2240280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7132" y="815501"/>
            <a:ext cx="32697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22 aprile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della Terra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71" y="3076484"/>
            <a:ext cx="2560325" cy="26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736968" cy="206858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22 aprile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della Terra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03" y="3025137"/>
            <a:ext cx="2566421" cy="2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79" y="3788679"/>
            <a:ext cx="3069321" cy="306932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" y="3896751"/>
            <a:ext cx="2776024" cy="277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Chiller" panose="04020404031007020602" pitchFamily="82" charset="0"/>
              </a:rPr>
              <a:t/>
            </a:r>
            <a:br>
              <a:rPr lang="it-IT" dirty="0">
                <a:latin typeface="Chiller" panose="04020404031007020602" pitchFamily="82" charset="0"/>
              </a:rPr>
            </a:b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15"/>
            <a:ext cx="12094236" cy="652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61346" cy="236442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22 aprile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della Terra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4" y="2940567"/>
            <a:ext cx="3137848" cy="31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65325" y="365125"/>
            <a:ext cx="3888475" cy="199593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22 aprile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Giornata mondiale della Terra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Classi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62" y="316640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9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2838734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Risparmio idrico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7" y="2533503"/>
            <a:ext cx="39624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mamma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826" y="2360733"/>
            <a:ext cx="3332286" cy="299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329">
            <a:off x="9706705" y="2946008"/>
            <a:ext cx="1950724" cy="19507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4536">
            <a:off x="483045" y="2338752"/>
            <a:ext cx="1950724" cy="19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246696" cy="1759097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mamma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3358441"/>
            <a:ext cx="2883877" cy="197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yt1s.com - Frozen  Oggi per la prima volta  Karaoke con tes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3624" y="5654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963">
            <a:off x="9628886" y="2757266"/>
            <a:ext cx="2229729" cy="22297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7507">
            <a:off x="235917" y="1863969"/>
            <a:ext cx="2229729" cy="22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3916680" cy="184350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Festa della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mamma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" y="3453618"/>
            <a:ext cx="3848100" cy="16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8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Festa della mamma (inglese)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quinte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76" y="2419644"/>
            <a:ext cx="3865103" cy="38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767">
            <a:off x="9107578" y="2715066"/>
            <a:ext cx="2827132" cy="21026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0282">
            <a:off x="563558" y="2713577"/>
            <a:ext cx="2553403" cy="21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3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52491" y="365125"/>
            <a:ext cx="52753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Carnevale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r>
              <a:rPr lang="it-IT" b="1" dirty="0">
                <a:latin typeface="Chiller" panose="04020404031007020602" pitchFamily="82" charset="0"/>
              </a:rPr>
              <a:t/>
            </a:r>
            <a:br>
              <a:rPr lang="it-IT" b="1" dirty="0">
                <a:latin typeface="Chiller" panose="04020404031007020602" pitchFamily="82" charset="0"/>
              </a:rPr>
            </a:br>
            <a:endParaRPr lang="it-IT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58" y="2222621"/>
            <a:ext cx="26098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142957" cy="222333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Festa della mamma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prime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06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31" y="2855815"/>
            <a:ext cx="36195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4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06042" y="365125"/>
            <a:ext cx="3447757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Festa della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mamma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94" y="2686929"/>
            <a:ext cx="2946252" cy="286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3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53972" cy="1325563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Festa della mamma</a:t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>Classe 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quinta B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5" y="2532183"/>
            <a:ext cx="3805311" cy="38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08029" y="491734"/>
            <a:ext cx="3666629" cy="1913841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Geografia – I paesaggi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16" y="3429000"/>
            <a:ext cx="4262511" cy="1478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0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7" y="365125"/>
            <a:ext cx="3724998" cy="149181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Laboratorio artistico-creativo: bottiglie con sale colorato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terza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6" y="3429000"/>
            <a:ext cx="3460359" cy="260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0" y="1871003"/>
            <a:ext cx="2734357" cy="27080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413" y="2712719"/>
            <a:ext cx="2734357" cy="270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65826" y="365125"/>
            <a:ext cx="328797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err="1" smtClean="0">
                <a:solidFill>
                  <a:srgbClr val="002060"/>
                </a:solidFill>
                <a:latin typeface="Chiller" panose="04020404031007020602" pitchFamily="82" charset="0"/>
              </a:rPr>
              <a:t>Lapbook</a:t>
            </a: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 di geografia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quarta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53" y="2771336"/>
            <a:ext cx="2504840" cy="32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866" y="365125"/>
            <a:ext cx="3106019" cy="170282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Tecnologia: il riciclo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Classi seconde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2" y="3018859"/>
            <a:ext cx="2902713" cy="26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24690" y="365125"/>
            <a:ext cx="4121834" cy="2701632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Progetto «Un albero per il futuro» </a:t>
            </a:r>
            <a:b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(Reparto Carabinieri Biodiversità)</a:t>
            </a:r>
            <a: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Chiller" panose="04020404031007020602" pitchFamily="82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Chiller" panose="04020404031007020602" pitchFamily="82" charset="0"/>
              </a:rPr>
              <a:t>Classe quinta 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98" y="3066756"/>
            <a:ext cx="4407780" cy="37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8111"/>
            <a:ext cx="3331579" cy="35098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14" y="3348110"/>
            <a:ext cx="3331579" cy="35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276</Words>
  <Application>Microsoft Office PowerPoint</Application>
  <PresentationFormat>Widescreen</PresentationFormat>
  <Paragraphs>87</Paragraphs>
  <Slides>121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121</vt:i4>
      </vt:variant>
    </vt:vector>
  </HeadingPairs>
  <TitlesOfParts>
    <vt:vector size="126" baseType="lpstr">
      <vt:lpstr>Arial</vt:lpstr>
      <vt:lpstr>Calibri</vt:lpstr>
      <vt:lpstr>Calibri Light</vt:lpstr>
      <vt:lpstr>Chiller</vt:lpstr>
      <vt:lpstr>Tema di Office</vt:lpstr>
      <vt:lpstr>Attività secondo quadrimestre Scuola Primaria Sorrenti a.s. 2020-2021</vt:lpstr>
      <vt:lpstr>I giorni della merla  Classi prime</vt:lpstr>
      <vt:lpstr>7 febbraio  giornata nazionale contro il bullismo Classe quinta A </vt:lpstr>
      <vt:lpstr>7 febbraio  giornata nazionale contro il bullismo Classe quinta B </vt:lpstr>
      <vt:lpstr>Cyber bullismo Classi quinte</vt:lpstr>
      <vt:lpstr>Laboratorio di geometria: la girandola trova angoli Classe terza</vt:lpstr>
      <vt:lpstr>Carnevale classi seconde </vt:lpstr>
      <vt:lpstr> </vt:lpstr>
      <vt:lpstr>Carnevale Classe quarta </vt:lpstr>
      <vt:lpstr>Presentazione standard di PowerPoint</vt:lpstr>
      <vt:lpstr>Carnevale in pixel art Classe quinta A </vt:lpstr>
      <vt:lpstr>Laboratorio artistico-creativo Classe quinta A</vt:lpstr>
      <vt:lpstr>Le maschere di Carnevale  Classe quinta A</vt:lpstr>
      <vt:lpstr>Carnevale Classi prime</vt:lpstr>
      <vt:lpstr>Carnevale  Classe quinta B</vt:lpstr>
      <vt:lpstr>Carnevale  Classi prime</vt:lpstr>
      <vt:lpstr>Carnevale  Classe quinta B</vt:lpstr>
      <vt:lpstr>Laboratorio d’inglese: ruota degli stati d’animo  Classe terza </vt:lpstr>
      <vt:lpstr>Valentine’s day  Classe quarta</vt:lpstr>
      <vt:lpstr>Partecipazione alla diretta streaming con Vivian Salomon Classi quinte</vt:lpstr>
      <vt:lpstr>Geografia: colline e montagne Classi seconde</vt:lpstr>
      <vt:lpstr>L’orologio-inglese Classe quarta </vt:lpstr>
      <vt:lpstr>Festa della donna  Classi prime</vt:lpstr>
      <vt:lpstr>Presentazione standard di PowerPoint</vt:lpstr>
      <vt:lpstr>Festa della donna  Classi seconde </vt:lpstr>
      <vt:lpstr>Festa della donna  Classe terza</vt:lpstr>
      <vt:lpstr>Festa della donna  Classe quinta B</vt:lpstr>
      <vt:lpstr>Festa della donna  Classe quarta</vt:lpstr>
      <vt:lpstr>Presentazione standard di PowerPoint</vt:lpstr>
      <vt:lpstr>Festa della donna Classe quinta A</vt:lpstr>
      <vt:lpstr>Festa della donna (inglese) Classe quarta </vt:lpstr>
      <vt:lpstr>Costruzione di strumenti musicali Classi seconde</vt:lpstr>
      <vt:lpstr>L’arte nel Paleolitico Classe terza</vt:lpstr>
      <vt:lpstr>Presentazione standard di PowerPoint</vt:lpstr>
      <vt:lpstr>22 marzo Giornata mondiale dell’acqua Classi seconde</vt:lpstr>
      <vt:lpstr>Educazione alimentare Classi quinte</vt:lpstr>
      <vt:lpstr>Presentazione standard di PowerPoint</vt:lpstr>
      <vt:lpstr>I rischi del fumo Classi quinte</vt:lpstr>
      <vt:lpstr>Le focacce nel Paleolitico Classe terza</vt:lpstr>
      <vt:lpstr>Presentazione standard di PowerPoint</vt:lpstr>
      <vt:lpstr>Festa del papà Classe quinta B</vt:lpstr>
      <vt:lpstr>Festa del papà Classe quarta </vt:lpstr>
      <vt:lpstr>Presentazione standard di PowerPoint</vt:lpstr>
      <vt:lpstr>Disco orario per la festa del papà Classe quinta A</vt:lpstr>
      <vt:lpstr>Father’s day Classe quinta B</vt:lpstr>
      <vt:lpstr>La potenza della parola Classe terza</vt:lpstr>
      <vt:lpstr>Presentazione standard di PowerPoint</vt:lpstr>
      <vt:lpstr>Primavera Classi seconde</vt:lpstr>
      <vt:lpstr>Presentazione standard di PowerPoint</vt:lpstr>
      <vt:lpstr>Primavera Classe quarta</vt:lpstr>
      <vt:lpstr>Primavera Classe quinta B</vt:lpstr>
      <vt:lpstr>Scienze e tecnologia: i muscoli antagonisti Classi quinte</vt:lpstr>
      <vt:lpstr>Presentazione standard di PowerPoint</vt:lpstr>
      <vt:lpstr>Laboratorio artistico con materiale di recupero Classe terza</vt:lpstr>
      <vt:lpstr>Tecnologia: la raccolta differenziata Classi seconde</vt:lpstr>
      <vt:lpstr> Domenica delle Palme Classe quinta A</vt:lpstr>
      <vt:lpstr>Presentazione standard di PowerPoint</vt:lpstr>
      <vt:lpstr>Pasqua Classe quarta</vt:lpstr>
      <vt:lpstr>Pasqua Classi seconde</vt:lpstr>
      <vt:lpstr>Presentazione standard di PowerPoint</vt:lpstr>
      <vt:lpstr>Pasqua Classe quinta A</vt:lpstr>
      <vt:lpstr>Pasqua  Classe terza</vt:lpstr>
      <vt:lpstr>Presentazione standard di PowerPoint</vt:lpstr>
      <vt:lpstr>Pasqua  Classi quinte</vt:lpstr>
      <vt:lpstr>Happy Easter Classi seconde</vt:lpstr>
      <vt:lpstr>Pasqua Classe quinta A</vt:lpstr>
      <vt:lpstr>Presentazione standard di PowerPoint</vt:lpstr>
      <vt:lpstr>Le regole del fair  play  Classi quinte</vt:lpstr>
      <vt:lpstr>Presentazione standard di PowerPoint</vt:lpstr>
      <vt:lpstr>I vasi del Neolitico Classe terza</vt:lpstr>
      <vt:lpstr>Presentazione standard di PowerPoint</vt:lpstr>
      <vt:lpstr>Presentazione standard di PowerPoint</vt:lpstr>
      <vt:lpstr>22 aprile Giornata mondiale della Terra Classe quarta</vt:lpstr>
      <vt:lpstr>Presentazione standard di PowerPoint</vt:lpstr>
      <vt:lpstr>22 aprile Giornata mondiale della Terra Classe quinta B</vt:lpstr>
      <vt:lpstr>Presentazione standard di PowerPoint</vt:lpstr>
      <vt:lpstr>22 aprile Giornata mondiale della Terra Classi seconde</vt:lpstr>
      <vt:lpstr>22 aprile Giornata mondiale della Terra Classe terza</vt:lpstr>
      <vt:lpstr>Presentazione standard di PowerPoint</vt:lpstr>
      <vt:lpstr>22 aprile Giornata mondiale della Terra Classi prime</vt:lpstr>
      <vt:lpstr>22 aprile Giornata mondiale della Terra Classi quinte</vt:lpstr>
      <vt:lpstr>Risparmio idrico Classi quinte</vt:lpstr>
      <vt:lpstr>Festa della mamma Classi prime</vt:lpstr>
      <vt:lpstr>Presentazione standard di PowerPoint</vt:lpstr>
      <vt:lpstr>Festa della mamma Classi seconde</vt:lpstr>
      <vt:lpstr>Presentazione standard di PowerPoint</vt:lpstr>
      <vt:lpstr>Festa della mamma Classe quarta</vt:lpstr>
      <vt:lpstr>Festa della mamma (inglese) Classi quinte</vt:lpstr>
      <vt:lpstr>Presentazione standard di PowerPoint</vt:lpstr>
      <vt:lpstr>Festa della mamma  Classi prime</vt:lpstr>
      <vt:lpstr>Festa della mamma Classe quarta</vt:lpstr>
      <vt:lpstr>Festa della mamma Classe quinta B</vt:lpstr>
      <vt:lpstr>Geografia – I paesaggi  Classi seconde</vt:lpstr>
      <vt:lpstr>Laboratorio artistico-creativo: bottiglie con sale colorato Classe terza</vt:lpstr>
      <vt:lpstr>Presentazione standard di PowerPoint</vt:lpstr>
      <vt:lpstr>Lapbook di geografia Classe quarta</vt:lpstr>
      <vt:lpstr>Tecnologia: il riciclo Classi seconde</vt:lpstr>
      <vt:lpstr>Progetto «Un albero per il futuro»  (Reparto Carabinieri Biodiversità) Classe quinta A</vt:lpstr>
      <vt:lpstr>Presentazione standard di PowerPoint</vt:lpstr>
      <vt:lpstr>Presentazione standard di PowerPoint</vt:lpstr>
      <vt:lpstr>Le emozioni  Classi prime</vt:lpstr>
      <vt:lpstr>Il testo regolativo Classe terza</vt:lpstr>
      <vt:lpstr>Il DNA Classi quinte</vt:lpstr>
      <vt:lpstr>Inglese Classi seconde</vt:lpstr>
      <vt:lpstr>Esperimento sul funzionamento del cuore Classi quinte</vt:lpstr>
      <vt:lpstr>Esperimento sulla rotazione dei satelliti Classi quinte</vt:lpstr>
      <vt:lpstr>Presentazione standard di PowerPoint</vt:lpstr>
      <vt:lpstr>Costruzione di strumenti musicali Classe quinta B</vt:lpstr>
      <vt:lpstr>Realizzazione di Mandala con ascolto di musica rilassante Classe quinta A</vt:lpstr>
      <vt:lpstr>Presentazione standard di PowerPoint</vt:lpstr>
      <vt:lpstr>Educazione stradale Classi prime</vt:lpstr>
      <vt:lpstr>Presentazione standard di PowerPoint</vt:lpstr>
      <vt:lpstr>Presentazione standard di PowerPoint</vt:lpstr>
      <vt:lpstr>L’Italia in puzzle Classi quinte</vt:lpstr>
      <vt:lpstr>Modellino sulla rotazione della Terra Classi quinte</vt:lpstr>
      <vt:lpstr>Spettacolo di fine anno  «Nel mezzo del cammin» Classi quinte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secondo quadrimestre Scuola Primaria Sorrenti a.s. 2020-2021</dc:title>
  <dc:creator>utente</dc:creator>
  <cp:lastModifiedBy>utente</cp:lastModifiedBy>
  <cp:revision>139</cp:revision>
  <dcterms:created xsi:type="dcterms:W3CDTF">2021-02-09T16:56:08Z</dcterms:created>
  <dcterms:modified xsi:type="dcterms:W3CDTF">2021-06-09T14:40:09Z</dcterms:modified>
</cp:coreProperties>
</file>