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812" r:id="rId3"/>
    <p:sldId id="275" r:id="rId4"/>
    <p:sldId id="297" r:id="rId5"/>
    <p:sldId id="806" r:id="rId6"/>
    <p:sldId id="302" r:id="rId7"/>
    <p:sldId id="285" r:id="rId8"/>
    <p:sldId id="389" r:id="rId9"/>
    <p:sldId id="803" r:id="rId10"/>
    <p:sldId id="392" r:id="rId11"/>
    <p:sldId id="393" r:id="rId12"/>
    <p:sldId id="632" r:id="rId13"/>
    <p:sldId id="299" r:id="rId14"/>
    <p:sldId id="694" r:id="rId15"/>
    <p:sldId id="690" r:id="rId16"/>
    <p:sldId id="687" r:id="rId17"/>
    <p:sldId id="440" r:id="rId18"/>
    <p:sldId id="474" r:id="rId19"/>
    <p:sldId id="552" r:id="rId20"/>
    <p:sldId id="733" r:id="rId21"/>
    <p:sldId id="739" r:id="rId22"/>
    <p:sldId id="740" r:id="rId23"/>
    <p:sldId id="811" r:id="rId24"/>
    <p:sldId id="796" r:id="rId25"/>
    <p:sldId id="267" r:id="rId26"/>
    <p:sldId id="738" r:id="rId27"/>
    <p:sldId id="723" r:id="rId28"/>
    <p:sldId id="736" r:id="rId29"/>
    <p:sldId id="737" r:id="rId30"/>
    <p:sldId id="742" r:id="rId31"/>
    <p:sldId id="797" r:id="rId32"/>
    <p:sldId id="799" r:id="rId33"/>
    <p:sldId id="767" r:id="rId34"/>
    <p:sldId id="276" r:id="rId35"/>
    <p:sldId id="763" r:id="rId36"/>
    <p:sldId id="783" r:id="rId37"/>
    <p:sldId id="766" r:id="rId38"/>
    <p:sldId id="750" r:id="rId39"/>
    <p:sldId id="748" r:id="rId40"/>
    <p:sldId id="784" r:id="rId41"/>
    <p:sldId id="787" r:id="rId42"/>
    <p:sldId id="549" r:id="rId43"/>
    <p:sldId id="338" r:id="rId44"/>
    <p:sldId id="347" r:id="rId45"/>
    <p:sldId id="375" r:id="rId46"/>
    <p:sldId id="334" r:id="rId47"/>
    <p:sldId id="752" r:id="rId48"/>
    <p:sldId id="386" r:id="rId49"/>
    <p:sldId id="513" r:id="rId50"/>
    <p:sldId id="628" r:id="rId51"/>
    <p:sldId id="486" r:id="rId52"/>
    <p:sldId id="488" r:id="rId53"/>
    <p:sldId id="494" r:id="rId54"/>
    <p:sldId id="498" r:id="rId55"/>
    <p:sldId id="526" r:id="rId56"/>
    <p:sldId id="576" r:id="rId57"/>
    <p:sldId id="595" r:id="rId58"/>
    <p:sldId id="601" r:id="rId59"/>
    <p:sldId id="789" r:id="rId60"/>
    <p:sldId id="791" r:id="rId61"/>
    <p:sldId id="790" r:id="rId62"/>
    <p:sldId id="604" r:id="rId63"/>
    <p:sldId id="602" r:id="rId64"/>
    <p:sldId id="606" r:id="rId65"/>
    <p:sldId id="653" r:id="rId66"/>
    <p:sldId id="656" r:id="rId67"/>
    <p:sldId id="654" r:id="rId68"/>
    <p:sldId id="660" r:id="rId69"/>
    <p:sldId id="663" r:id="rId70"/>
    <p:sldId id="671" r:id="rId71"/>
    <p:sldId id="673" r:id="rId72"/>
    <p:sldId id="683" r:id="rId73"/>
    <p:sldId id="685" r:id="rId74"/>
    <p:sldId id="680" r:id="rId75"/>
    <p:sldId id="681" r:id="rId76"/>
    <p:sldId id="707" r:id="rId77"/>
    <p:sldId id="708" r:id="rId78"/>
    <p:sldId id="711" r:id="rId79"/>
    <p:sldId id="712" r:id="rId80"/>
    <p:sldId id="755" r:id="rId81"/>
    <p:sldId id="316" r:id="rId82"/>
    <p:sldId id="289" r:id="rId83"/>
    <p:sldId id="509" r:id="rId84"/>
    <p:sldId id="704" r:id="rId85"/>
    <p:sldId id="701" r:id="rId86"/>
    <p:sldId id="699" r:id="rId87"/>
    <p:sldId id="700" r:id="rId88"/>
    <p:sldId id="702" r:id="rId89"/>
    <p:sldId id="716" r:id="rId90"/>
    <p:sldId id="721" r:id="rId91"/>
    <p:sldId id="793" r:id="rId92"/>
    <p:sldId id="795" r:id="rId93"/>
    <p:sldId id="621" r:id="rId94"/>
    <p:sldId id="756" r:id="rId95"/>
    <p:sldId id="757" r:id="rId96"/>
    <p:sldId id="758" r:id="rId97"/>
    <p:sldId id="760" r:id="rId98"/>
    <p:sldId id="759" r:id="rId99"/>
    <p:sldId id="772" r:id="rId100"/>
    <p:sldId id="773" r:id="rId101"/>
    <p:sldId id="775" r:id="rId102"/>
    <p:sldId id="777" r:id="rId103"/>
    <p:sldId id="781" r:id="rId104"/>
    <p:sldId id="778" r:id="rId105"/>
    <p:sldId id="780" r:id="rId106"/>
    <p:sldId id="782" r:id="rId107"/>
    <p:sldId id="774" r:id="rId108"/>
    <p:sldId id="813" r:id="rId10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413" autoAdjust="0"/>
    <p:restoredTop sz="94660"/>
  </p:normalViewPr>
  <p:slideViewPr>
    <p:cSldViewPr snapToGrid="0">
      <p:cViewPr varScale="1">
        <p:scale>
          <a:sx n="57" d="100"/>
          <a:sy n="57" d="100"/>
        </p:scale>
        <p:origin x="108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C829F77-90F4-4788-BF97-3EC08F4476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68003E0-84DC-47D8-9246-CBAE25322C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D37E8D6-3E69-44BF-A05E-16984DDAF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1A931-9624-4FCC-A5EC-2197E6C1E67D}" type="datetimeFigureOut">
              <a:rPr lang="it-IT" smtClean="0"/>
              <a:t>05/07/2021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01AFF05-5AFC-461E-9404-5A42704DF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59FC519-6783-4911-8322-D8C9176F5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9B1BF-BD13-4D88-BB58-54F1788FA6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609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9C0FABC-274B-4266-8837-F75D09DFB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77786D4-10B4-4B35-B42F-57982F928D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3CC67D1-DFD2-4DF9-9545-75F872111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1A931-9624-4FCC-A5EC-2197E6C1E67D}" type="datetimeFigureOut">
              <a:rPr lang="it-IT" smtClean="0"/>
              <a:t>05/07/2021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95B68D9-F422-457A-9F43-1833E0AB4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D273BCA-8AEC-4D79-97FA-82E5CF127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9B1BF-BD13-4D88-BB58-54F1788FA6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239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61FEC17E-8201-4C9E-83AE-B8CFE0AB15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E76BB20-008C-47C6-913F-BAA7BF80BA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6161452-A583-4396-86FD-B2CAE8049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1A931-9624-4FCC-A5EC-2197E6C1E67D}" type="datetimeFigureOut">
              <a:rPr lang="it-IT" smtClean="0"/>
              <a:t>05/07/2021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F7B2978-FD1C-4753-8492-5A7866EAE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7F767D6-BBC5-4AAC-93A9-BC0C181FA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9B1BF-BD13-4D88-BB58-54F1788FA6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5695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CC605E7-2BEB-4C99-8B9C-222273F40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C206A08-568E-4A02-ACD8-EEEF4D2765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CFD477B-288D-40D1-A04F-87AEADFDD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1A931-9624-4FCC-A5EC-2197E6C1E67D}" type="datetimeFigureOut">
              <a:rPr lang="it-IT" smtClean="0"/>
              <a:t>05/07/2021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1AAE003-35E8-4D09-8B34-6A5AE114A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323EB44-8862-44C0-BE06-C2F3B7144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9B1BF-BD13-4D88-BB58-54F1788FA6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048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6842BDD-4C5E-4827-8DEB-6E9416256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0B52EF6-7CF3-4349-8817-7362BD7137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3C4703B-A51B-4B8F-A283-DBEE7CD86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1A931-9624-4FCC-A5EC-2197E6C1E67D}" type="datetimeFigureOut">
              <a:rPr lang="it-IT" smtClean="0"/>
              <a:t>05/07/2021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C4B7DC1-E064-4861-8CFA-3870EF8FC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BB0F110-412C-42B4-B91F-B1B628A5D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9B1BF-BD13-4D88-BB58-54F1788FA6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6756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D27452F-BAF9-4958-AC67-77E565CA4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4695FCB-37C0-410F-9233-7D02B5C976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EBD3648-8DB9-427E-A129-A3B305239E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89002BF-8B81-4C8D-847A-E5ECBADB9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1A931-9624-4FCC-A5EC-2197E6C1E67D}" type="datetimeFigureOut">
              <a:rPr lang="it-IT" smtClean="0"/>
              <a:t>05/07/2021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8EA15EB-2EE7-4D62-888A-1EE8DC343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BECAA13-8AB5-4FCD-9E29-46D691063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9B1BF-BD13-4D88-BB58-54F1788FA6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390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2B1AC33-5B77-436F-8AC5-748B894D8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C87A5F1-A82A-4E32-8F70-EA53EB3C61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C23E750-D49A-4D80-B70D-26761576C6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EAD183AC-C87D-498C-B259-B2048C13FA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9C1AD550-32F0-478A-9D0C-E0D3CF61F3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6A21BAF-004B-4EDB-B686-F84776396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1A931-9624-4FCC-A5EC-2197E6C1E67D}" type="datetimeFigureOut">
              <a:rPr lang="it-IT" smtClean="0"/>
              <a:t>05/07/2021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A826CA95-4950-42B9-9449-5F61531C3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4BBF335-2E61-49BF-B25D-08E40B9FC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9B1BF-BD13-4D88-BB58-54F1788FA6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882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A9BFFB7-8478-4BC2-958F-C859B8591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A45EB5B-EF54-4DD7-A6BA-0771CD81F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1A931-9624-4FCC-A5EC-2197E6C1E67D}" type="datetimeFigureOut">
              <a:rPr lang="it-IT" smtClean="0"/>
              <a:t>05/07/2021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164AE5F-2804-452C-A289-F6F38B6F2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29FA01E-D689-41E6-B9E3-BDEB9A7D3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9B1BF-BD13-4D88-BB58-54F1788FA6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671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6B4D2D14-6E75-4665-A198-19A38FA6D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1A931-9624-4FCC-A5EC-2197E6C1E67D}" type="datetimeFigureOut">
              <a:rPr lang="it-IT" smtClean="0"/>
              <a:t>05/07/2021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4BDBB122-EF7E-4BB5-B0B9-6904AD4D2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7A7F412-1CF3-492C-AEEB-1B07B0D7E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9B1BF-BD13-4D88-BB58-54F1788FA6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8824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A3DB6B4-58B5-4D2B-B795-AEA815C46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E988A0F-044C-42F9-B29F-6246ABDA3F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31D0F11-C104-4A33-A8B6-D67E3C6C60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A8B9263-E5AF-4A1F-9BE6-2AD30A9DC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1A931-9624-4FCC-A5EC-2197E6C1E67D}" type="datetimeFigureOut">
              <a:rPr lang="it-IT" smtClean="0"/>
              <a:t>05/07/2021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5E59233-A949-4918-A562-5D3128FE7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06CF259-8EAB-4603-AAED-DCFDD59E3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9B1BF-BD13-4D88-BB58-54F1788FA6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0497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0F94A0D-F13A-4A26-A562-9D421E968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642F1192-AF2D-449A-932B-4BD6BE7F5E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C372F91-60EE-459A-86AF-4D80EED5AA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35D67AE-E173-421C-AD29-2D25C8A29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1A931-9624-4FCC-A5EC-2197E6C1E67D}" type="datetimeFigureOut">
              <a:rPr lang="it-IT" smtClean="0"/>
              <a:t>05/07/2021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FE1CA36-D5C9-4FD6-B0D1-362E592D9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86D378F-4A45-4E48-A4D8-AA4DEA800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9B1BF-BD13-4D88-BB58-54F1788FA6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008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A9B593EA-5A48-4E10-91CC-89CBAC090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6D58EEA-1B53-419C-AAAB-6D9FE9B411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D99B939-6234-4EB8-8146-4A40CC2F9F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1A931-9624-4FCC-A5EC-2197E6C1E67D}" type="datetimeFigureOut">
              <a:rPr lang="it-IT" smtClean="0"/>
              <a:t>05/07/2021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C2EF613-035E-429A-99E2-FA29F0FEF7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9C96AEA-993B-4527-B185-F2AFE10E29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19B1BF-BD13-4D88-BB58-54F1788FA6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946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8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0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D1B58DEE-E336-40E7-883A-59D5F0509D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048" y="-32051"/>
            <a:ext cx="12191999" cy="6857990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65DD86B-3996-488D-9921-4FF33C335D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11867" y="325550"/>
            <a:ext cx="9194800" cy="15258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it-IT" sz="5200" b="1" i="1">
                <a:solidFill>
                  <a:schemeClr val="accent4">
                    <a:lumMod val="60000"/>
                    <a:lumOff val="40000"/>
                  </a:schemeClr>
                </a:solidFill>
                <a:latin typeface="Calisto MT" panose="02040603050505030304" pitchFamily="18" charset="0"/>
              </a:rPr>
              <a:t>Attività secondo quadrimestre</a:t>
            </a:r>
            <a:br>
              <a:rPr lang="it-IT" sz="520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endParaRPr lang="it-IT" sz="520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18DA1E6-7332-441A-8233-C3C4B08073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9145" y="1851386"/>
            <a:ext cx="5113867" cy="117124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lnSpcReduction="10000"/>
          </a:bodyPr>
          <a:lstStyle/>
          <a:p>
            <a:r>
              <a:rPr lang="it-IT" sz="2200" b="1" i="1">
                <a:solidFill>
                  <a:schemeClr val="accent4">
                    <a:lumMod val="60000"/>
                    <a:lumOff val="40000"/>
                  </a:schemeClr>
                </a:solidFill>
              </a:rPr>
              <a:t>SCUOLA DELL’INFANZIA SOTTOFERROVIA</a:t>
            </a:r>
          </a:p>
          <a:p>
            <a:r>
              <a:rPr lang="it-IT" sz="2200" b="1" i="1">
                <a:solidFill>
                  <a:schemeClr val="accent4">
                    <a:lumMod val="60000"/>
                    <a:lumOff val="40000"/>
                  </a:schemeClr>
                </a:solidFill>
              </a:rPr>
              <a:t>a.s. 2020/21</a:t>
            </a:r>
          </a:p>
          <a:p>
            <a:r>
              <a:rPr lang="it-IT" sz="2200" b="1" i="1">
                <a:solidFill>
                  <a:schemeClr val="accent4">
                    <a:lumMod val="60000"/>
                    <a:lumOff val="40000"/>
                  </a:schemeClr>
                </a:solidFill>
              </a:rPr>
              <a:t>I.C. CROSIA-MIRTO</a:t>
            </a:r>
          </a:p>
          <a:p>
            <a:endParaRPr lang="it-IT" sz="2200">
              <a:solidFill>
                <a:srgbClr val="FFFFFF"/>
              </a:solidFill>
            </a:endParaRPr>
          </a:p>
        </p:txBody>
      </p:sp>
      <p:pic>
        <p:nvPicPr>
          <p:cNvPr id="7" name="Custodi del mondo - 63° Zecchino d'Oro 2020 (320  kbps) (cdn.youtubemp3.us)">
            <a:hlinkClick r:id="" action="ppaction://media"/>
            <a:extLst>
              <a:ext uri="{FF2B5EF4-FFF2-40B4-BE49-F238E27FC236}">
                <a16:creationId xmlns:a16="http://schemas.microsoft.com/office/drawing/2014/main" id="{BA7981CC-0D80-4413-A92D-7229899FE7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4783" y="2493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56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doors dir="vert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25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3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10118111608">
            <a:extLst>
              <a:ext uri="{FF2B5EF4-FFF2-40B4-BE49-F238E27FC236}">
                <a16:creationId xmlns:a16="http://schemas.microsoft.com/office/drawing/2014/main" id="{2996CF3A-7365-49AA-8C52-A543C9D5E44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4800" y="333494"/>
            <a:ext cx="5537200" cy="6524506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812F7808-B725-49B1-A665-780E037258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533" y="11290"/>
            <a:ext cx="6253237" cy="697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10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persona, figlio, interni, giovane&#10;&#10;Descrizione generata automaticamente">
            <a:extLst>
              <a:ext uri="{FF2B5EF4-FFF2-40B4-BE49-F238E27FC236}">
                <a16:creationId xmlns:a16="http://schemas.microsoft.com/office/drawing/2014/main" id="{4F351D12-6C82-4754-BA1F-908282B8FC8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388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pianta, verde, verdura, lattuga&#10;&#10;Descrizione generata automaticamente">
            <a:extLst>
              <a:ext uri="{FF2B5EF4-FFF2-40B4-BE49-F238E27FC236}">
                <a16:creationId xmlns:a16="http://schemas.microsoft.com/office/drawing/2014/main" id="{237EE568-26B1-425B-BF57-51B0C4C7DCD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067" b="1894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14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persona, arancia, verdura&#10;&#10;Descrizione generata automaticamente">
            <a:extLst>
              <a:ext uri="{FF2B5EF4-FFF2-40B4-BE49-F238E27FC236}">
                <a16:creationId xmlns:a16="http://schemas.microsoft.com/office/drawing/2014/main" id="{7E70283B-F929-41B3-8A07-0D111546E1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803" r="32297"/>
          <a:stretch/>
        </p:blipFill>
        <p:spPr>
          <a:xfrm>
            <a:off x="20" y="10"/>
            <a:ext cx="4654276" cy="6857990"/>
          </a:xfrm>
          <a:prstGeom prst="rect">
            <a:avLst/>
          </a:prstGeom>
        </p:spPr>
      </p:pic>
      <p:pic>
        <p:nvPicPr>
          <p:cNvPr id="5" name="Immagine 4" descr="Immagine che contiene tavolo, persona, interni, pasto&#10;&#10;Descrizione generata automaticamente">
            <a:extLst>
              <a:ext uri="{FF2B5EF4-FFF2-40B4-BE49-F238E27FC236}">
                <a16:creationId xmlns:a16="http://schemas.microsoft.com/office/drawing/2014/main" id="{C4920EBB-BBAD-4DD0-ADFF-2527E5D3651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79" r="15587"/>
          <a:stretch/>
        </p:blipFill>
        <p:spPr>
          <a:xfrm>
            <a:off x="4910666" y="233262"/>
            <a:ext cx="7281333" cy="662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17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persona, figlio, interni, gruppo&#10;&#10;Descrizione generata automaticamente">
            <a:extLst>
              <a:ext uri="{FF2B5EF4-FFF2-40B4-BE49-F238E27FC236}">
                <a16:creationId xmlns:a16="http://schemas.microsoft.com/office/drawing/2014/main" id="{D64DF683-4F32-44F0-B204-F5E40246EC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345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persona, gruppo, folla&#10;&#10;Descrizione generata automaticamente">
            <a:extLst>
              <a:ext uri="{FF2B5EF4-FFF2-40B4-BE49-F238E27FC236}">
                <a16:creationId xmlns:a16="http://schemas.microsoft.com/office/drawing/2014/main" id="{DF5E9359-CD47-4F07-B3B9-A55110B779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930" r="17404"/>
          <a:stretch/>
        </p:blipFill>
        <p:spPr>
          <a:xfrm>
            <a:off x="20" y="254000"/>
            <a:ext cx="5870212" cy="6604000"/>
          </a:xfrm>
          <a:prstGeom prst="rect">
            <a:avLst/>
          </a:prstGeom>
        </p:spPr>
      </p:pic>
      <p:pic>
        <p:nvPicPr>
          <p:cNvPr id="4" name="Immagine 3" descr="Immagine che contiene persona, tavolo&#10;&#10;Descrizione generata automaticamente">
            <a:extLst>
              <a:ext uri="{FF2B5EF4-FFF2-40B4-BE49-F238E27FC236}">
                <a16:creationId xmlns:a16="http://schemas.microsoft.com/office/drawing/2014/main" id="{F0A97D37-B883-40CD-AFDF-FC3EF39663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625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200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persona, figlio, giovane, sport&#10;&#10;Descrizione generata automaticamente">
            <a:extLst>
              <a:ext uri="{FF2B5EF4-FFF2-40B4-BE49-F238E27FC236}">
                <a16:creationId xmlns:a16="http://schemas.microsoft.com/office/drawing/2014/main" id="{B9C08E41-DAB3-4EA5-8F0E-2BBD58A56B6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866" b="12148"/>
          <a:stretch/>
        </p:blipFill>
        <p:spPr>
          <a:xfrm>
            <a:off x="-169314" y="0"/>
            <a:ext cx="12361314" cy="7027334"/>
          </a:xfrm>
          <a:prstGeom prst="rect">
            <a:avLst/>
          </a:prstGeom>
        </p:spPr>
      </p:pic>
      <p:sp>
        <p:nvSpPr>
          <p:cNvPr id="3" name="Titolo 2">
            <a:extLst>
              <a:ext uri="{FF2B5EF4-FFF2-40B4-BE49-F238E27FC236}">
                <a16:creationId xmlns:a16="http://schemas.microsoft.com/office/drawing/2014/main" id="{4168A777-A3FB-43DF-AFF8-453C905A3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8600" y="5224992"/>
            <a:ext cx="8119533" cy="1325563"/>
          </a:xfrm>
        </p:spPr>
        <p:txBody>
          <a:bodyPr>
            <a:normAutofit/>
          </a:bodyPr>
          <a:lstStyle/>
          <a:p>
            <a:r>
              <a:rPr lang="it-IT" b="1" i="1">
                <a:solidFill>
                  <a:schemeClr val="accent4">
                    <a:lumMod val="60000"/>
                    <a:lumOff val="40000"/>
                  </a:schemeClr>
                </a:solidFill>
              </a:rPr>
              <a:t>Nella nostra scuola c’è tanta gioia…</a:t>
            </a:r>
          </a:p>
        </p:txBody>
      </p:sp>
    </p:spTree>
    <p:extLst>
      <p:ext uri="{BB962C8B-B14F-4D97-AF65-F5344CB8AC3E}">
        <p14:creationId xmlns:p14="http://schemas.microsoft.com/office/powerpoint/2010/main" val="4045365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7000">
        <p14:doors dir="vert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esterni, cielo, terra, persona&#10;&#10;Descrizione generata automaticamente">
            <a:extLst>
              <a:ext uri="{FF2B5EF4-FFF2-40B4-BE49-F238E27FC236}">
                <a16:creationId xmlns:a16="http://schemas.microsoft.com/office/drawing/2014/main" id="{EA13A755-D408-4223-A62E-2B2219F000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0799" b="17013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04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cielo, esterni, persona, albero&#10;&#10;Descrizione generata automaticamente">
            <a:extLst>
              <a:ext uri="{FF2B5EF4-FFF2-40B4-BE49-F238E27FC236}">
                <a16:creationId xmlns:a16="http://schemas.microsoft.com/office/drawing/2014/main" id="{80D15C45-A42B-489D-B0DC-622A8AE813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638" b="237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04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2964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2000">
        <p14:doors dir="vert"/>
      </p:transition>
    </mc:Choice>
    <mc:Fallback xmlns="">
      <p:transition spd="slow" advClick="0" advTm="2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10118111611">
            <a:extLst>
              <a:ext uri="{FF2B5EF4-FFF2-40B4-BE49-F238E27FC236}">
                <a16:creationId xmlns:a16="http://schemas.microsoft.com/office/drawing/2014/main" id="{F5BA0858-147B-49A7-ACAF-91F72DF57D8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86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4000">
        <p14:doors dir="vert"/>
      </p:transition>
    </mc:Choice>
    <mc:Fallback xmlns="">
      <p:transition spd="slow" advClick="0" advTm="4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1-01-22 at 12.43.40 (3)">
            <a:extLst>
              <a:ext uri="{FF2B5EF4-FFF2-40B4-BE49-F238E27FC236}">
                <a16:creationId xmlns:a16="http://schemas.microsoft.com/office/drawing/2014/main" id="{88C0B2CA-410C-4465-BAEC-F56F937572C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480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doors dir="vert"/>
      </p:transition>
    </mc:Choice>
    <mc:Fallback xmlns="">
      <p:transition spd="slow" advClick="0" advTm="3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507C1A7-7AD4-4AC0-A62C-206E33C575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3" name="Immagine 2" descr="IMG20210108132533">
            <a:extLst>
              <a:ext uri="{FF2B5EF4-FFF2-40B4-BE49-F238E27FC236}">
                <a16:creationId xmlns:a16="http://schemas.microsoft.com/office/drawing/2014/main" id="{2EB7A2D4-91EF-49EF-9CDB-AF15BC9FFF2C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238" r="3748" b="1"/>
          <a:stretch/>
        </p:blipFill>
        <p:spPr>
          <a:xfrm>
            <a:off x="5063089" y="1"/>
            <a:ext cx="7128913" cy="6853457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5219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AD1F6898-4E8F-4A14-AA99-A8A7583F09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135486" y="-321723"/>
            <a:ext cx="12191980" cy="6857990"/>
          </a:xfrm>
          <a:prstGeom prst="rect">
            <a:avLst/>
          </a:prstGeom>
        </p:spPr>
      </p:pic>
      <p:pic>
        <p:nvPicPr>
          <p:cNvPr id="3" name="Immagine 2" descr="WhatsApp Image 2021-02-23 at 15.42.36">
            <a:extLst>
              <a:ext uri="{FF2B5EF4-FFF2-40B4-BE49-F238E27FC236}">
                <a16:creationId xmlns:a16="http://schemas.microsoft.com/office/drawing/2014/main" id="{85C4C0E1-E74A-48B5-B45A-D7D4FA6E6598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90" r="1" b="53446"/>
          <a:stretch/>
        </p:blipFill>
        <p:spPr>
          <a:xfrm>
            <a:off x="5063089" y="1"/>
            <a:ext cx="7128913" cy="6853457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27199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7000">
        <p14:doors dir="vert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1-02-23 at 15.42.23">
            <a:extLst>
              <a:ext uri="{FF2B5EF4-FFF2-40B4-BE49-F238E27FC236}">
                <a16:creationId xmlns:a16="http://schemas.microsoft.com/office/drawing/2014/main" id="{2D9C8B83-AF93-4FC2-A7B3-B9D3BE4373E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377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doors dir="vert"/>
      </p:transition>
    </mc:Choice>
    <mc:Fallback xmlns="">
      <p:transition spd="slow" advClick="0" advTm="3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1-02-23 at 15.42.20">
            <a:extLst>
              <a:ext uri="{FF2B5EF4-FFF2-40B4-BE49-F238E27FC236}">
                <a16:creationId xmlns:a16="http://schemas.microsoft.com/office/drawing/2014/main" id="{6499EE2C-1B0F-4242-8D7A-94D29F771025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985" r="14348"/>
          <a:stretch/>
        </p:blipFill>
        <p:spPr>
          <a:xfrm>
            <a:off x="20" y="209560"/>
            <a:ext cx="5909713" cy="6648439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3CB83254-0AC6-4E54-B71C-E63EF2C87A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05" r="31495"/>
          <a:stretch/>
        </p:blipFill>
        <p:spPr>
          <a:xfrm>
            <a:off x="6095980" y="10"/>
            <a:ext cx="60960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48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10119105615">
            <a:extLst>
              <a:ext uri="{FF2B5EF4-FFF2-40B4-BE49-F238E27FC236}">
                <a16:creationId xmlns:a16="http://schemas.microsoft.com/office/drawing/2014/main" id="{C5015446-6A17-40FB-8FF3-82CA0085D13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38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doors dir="vert"/>
      </p:transition>
    </mc:Choice>
    <mc:Fallback xmlns="">
      <p:transition spd="slow" advClick="0" advTm="3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10121085020">
            <a:extLst>
              <a:ext uri="{FF2B5EF4-FFF2-40B4-BE49-F238E27FC236}">
                <a16:creationId xmlns:a16="http://schemas.microsoft.com/office/drawing/2014/main" id="{7DFDAD7F-99B1-4C71-B06C-E332D2A0CF37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587" r="16746"/>
          <a:stretch/>
        </p:blipFill>
        <p:spPr>
          <a:xfrm>
            <a:off x="20" y="152400"/>
            <a:ext cx="5960522" cy="6705600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DD9EE344-F0AB-4686-ADBC-61A24A67C2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624" r="5376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44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5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accel="10000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195256E0-C8AC-4D81-9BB2-5FFF1ACEB5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71" r="16707" b="-1"/>
          <a:stretch/>
        </p:blipFill>
        <p:spPr>
          <a:xfrm>
            <a:off x="20" y="10"/>
            <a:ext cx="9141724" cy="6863475"/>
          </a:xfrm>
          <a:custGeom>
            <a:avLst/>
            <a:gdLst/>
            <a:ahLst/>
            <a:cxnLst/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" name="Immagine 2" descr="IMG20210128141807">
            <a:extLst>
              <a:ext uri="{FF2B5EF4-FFF2-40B4-BE49-F238E27FC236}">
                <a16:creationId xmlns:a16="http://schemas.microsoft.com/office/drawing/2014/main" id="{8737EEB9-9A9C-4C57-9196-1DCE0E624D7F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845" r="5094" b="-1"/>
          <a:stretch/>
        </p:blipFill>
        <p:spPr>
          <a:xfrm>
            <a:off x="5790353" y="10"/>
            <a:ext cx="6401647" cy="6852984"/>
          </a:xfrm>
          <a:custGeom>
            <a:avLst/>
            <a:gdLst/>
            <a:ahLst/>
            <a:cxnLst/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13034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acqua, esterni, stagno, uccello acquatico&#10;&#10;Descrizione generata automaticamente">
            <a:extLst>
              <a:ext uri="{FF2B5EF4-FFF2-40B4-BE49-F238E27FC236}">
                <a16:creationId xmlns:a16="http://schemas.microsoft.com/office/drawing/2014/main" id="{F8BC4184-B92C-4103-B4A2-50A95FA1990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1E943C99-CB31-40BD-9C46-C1307B818D30}"/>
              </a:ext>
            </a:extLst>
          </p:cNvPr>
          <p:cNvSpPr txBox="1"/>
          <p:nvPr/>
        </p:nvSpPr>
        <p:spPr>
          <a:xfrm>
            <a:off x="-1" y="676057"/>
            <a:ext cx="1219200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000" b="1" i="1">
                <a:solidFill>
                  <a:schemeClr val="accent4">
                    <a:lumMod val="60000"/>
                    <a:lumOff val="40000"/>
                  </a:schemeClr>
                </a:solidFill>
              </a:rPr>
              <a:t>Nel cuore di ogni bambino, c’è un fantastico custode del mondo, dai poteri speciali… racchiusi nella bellezza dello stare insieme, nei  momenti di circle-time, nei momenti di  gioco, nei colori delle  risate, della gioia e la voglia di sognare … </a:t>
            </a:r>
          </a:p>
        </p:txBody>
      </p:sp>
    </p:spTree>
    <p:extLst>
      <p:ext uri="{BB962C8B-B14F-4D97-AF65-F5344CB8AC3E}">
        <p14:creationId xmlns:p14="http://schemas.microsoft.com/office/powerpoint/2010/main" val="4200540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5000">
        <p14:doors dir="vert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5B69BB96-D960-40D7-ACBA-E61A6AA1DE9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277" r="14925" b="-2"/>
          <a:stretch/>
        </p:blipFill>
        <p:spPr>
          <a:xfrm>
            <a:off x="7794519" y="3506112"/>
            <a:ext cx="4397481" cy="3351888"/>
          </a:xfrm>
          <a:custGeom>
            <a:avLst/>
            <a:gdLst/>
            <a:ahLst/>
            <a:cxnLst/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</p:spPr>
      </p:pic>
      <p:pic>
        <p:nvPicPr>
          <p:cNvPr id="3" name="Immagine 2" descr="Immagine che contiene persona, interni, pavimento, ragazzo&#10;&#10;Descrizione generata automaticamente">
            <a:extLst>
              <a:ext uri="{FF2B5EF4-FFF2-40B4-BE49-F238E27FC236}">
                <a16:creationId xmlns:a16="http://schemas.microsoft.com/office/drawing/2014/main" id="{2364B154-1B51-418D-A1B9-1E28809DCEA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" b="38"/>
          <a:stretch/>
        </p:blipFill>
        <p:spPr>
          <a:xfrm>
            <a:off x="0" y="-85334"/>
            <a:ext cx="9154673" cy="6863475"/>
          </a:xfrm>
          <a:custGeom>
            <a:avLst/>
            <a:gdLst/>
            <a:ahLst/>
            <a:cxnLst/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ADE5D8AC-E372-4996-9476-78F42911D8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39" r="3" b="3"/>
          <a:stretch/>
        </p:blipFill>
        <p:spPr>
          <a:xfrm>
            <a:off x="6168189" y="10"/>
            <a:ext cx="6023811" cy="3346394"/>
          </a:xfrm>
          <a:custGeom>
            <a:avLst/>
            <a:gdLst/>
            <a:ahLst/>
            <a:cxnLst/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</p:spPr>
      </p:pic>
      <p:sp>
        <p:nvSpPr>
          <p:cNvPr id="5" name="Titolo 4">
            <a:extLst>
              <a:ext uri="{FF2B5EF4-FFF2-40B4-BE49-F238E27FC236}">
                <a16:creationId xmlns:a16="http://schemas.microsoft.com/office/drawing/2014/main" id="{6DBF0CFB-85C0-4B68-B0FF-E874BB13A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6511636" cy="1325563"/>
          </a:xfrm>
        </p:spPr>
        <p:txBody>
          <a:bodyPr>
            <a:normAutofit/>
          </a:bodyPr>
          <a:lstStyle/>
          <a:p>
            <a:r>
              <a:rPr lang="it-IT" b="1" i="1">
                <a:solidFill>
                  <a:schemeClr val="accent4">
                    <a:lumMod val="60000"/>
                    <a:lumOff val="40000"/>
                  </a:schemeClr>
                </a:solidFill>
              </a:rPr>
              <a:t>Facciamo attività di coding…</a:t>
            </a:r>
          </a:p>
        </p:txBody>
      </p:sp>
    </p:spTree>
    <p:extLst>
      <p:ext uri="{BB962C8B-B14F-4D97-AF65-F5344CB8AC3E}">
        <p14:creationId xmlns:p14="http://schemas.microsoft.com/office/powerpoint/2010/main" val="46275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9000">
        <p14:doors dir="vert"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03A9C1F-E4CA-420B-B6A5-A27EAB455D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32" r="20866"/>
          <a:stretch/>
        </p:blipFill>
        <p:spPr>
          <a:xfrm>
            <a:off x="0" y="-2"/>
            <a:ext cx="7998225" cy="6858000"/>
          </a:xfrm>
          <a:prstGeom prst="rect">
            <a:avLst/>
          </a:prstGeom>
        </p:spPr>
      </p:pic>
      <p:pic>
        <p:nvPicPr>
          <p:cNvPr id="7" name="Immagine 6" descr="Immagine che contiene persona, pavimento&#10;&#10;Descrizione generata automaticamente">
            <a:extLst>
              <a:ext uri="{FF2B5EF4-FFF2-40B4-BE49-F238E27FC236}">
                <a16:creationId xmlns:a16="http://schemas.microsoft.com/office/drawing/2014/main" id="{4927393E-46A7-41FC-8560-F8D740BABA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269" r="16867"/>
          <a:stretch/>
        </p:blipFill>
        <p:spPr>
          <a:xfrm>
            <a:off x="7998225" y="-1"/>
            <a:ext cx="4193775" cy="6857999"/>
          </a:xfrm>
          <a:prstGeom prst="rect">
            <a:avLst/>
          </a:prstGeom>
        </p:spPr>
      </p:pic>
      <p:sp>
        <p:nvSpPr>
          <p:cNvPr id="3" name="Titolo 2">
            <a:extLst>
              <a:ext uri="{FF2B5EF4-FFF2-40B4-BE49-F238E27FC236}">
                <a16:creationId xmlns:a16="http://schemas.microsoft.com/office/drawing/2014/main" id="{C8DC326B-DD95-43BF-99C8-2D7371B6C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200" y="534459"/>
            <a:ext cx="10515600" cy="1325563"/>
          </a:xfrm>
        </p:spPr>
        <p:txBody>
          <a:bodyPr>
            <a:normAutofit/>
          </a:bodyPr>
          <a:lstStyle/>
          <a:p>
            <a:r>
              <a:rPr lang="it-IT" b="1" i="1">
                <a:solidFill>
                  <a:schemeClr val="accent4">
                    <a:lumMod val="60000"/>
                    <a:lumOff val="40000"/>
                  </a:schemeClr>
                </a:solidFill>
              </a:rPr>
              <a:t>Realizziamo un progetto condiviso per giocare insieme…</a:t>
            </a:r>
          </a:p>
        </p:txBody>
      </p:sp>
    </p:spTree>
    <p:extLst>
      <p:ext uri="{BB962C8B-B14F-4D97-AF65-F5344CB8AC3E}">
        <p14:creationId xmlns:p14="http://schemas.microsoft.com/office/powerpoint/2010/main" val="1441451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8000">
        <p14:doors dir="vert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figlio, pavimento, ragazzo, persona&#10;&#10;Descrizione generata automaticamente">
            <a:extLst>
              <a:ext uri="{FF2B5EF4-FFF2-40B4-BE49-F238E27FC236}">
                <a16:creationId xmlns:a16="http://schemas.microsoft.com/office/drawing/2014/main" id="{DD3B9186-23D0-4DF2-8190-8B238D0D729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32" y="0"/>
            <a:ext cx="5977467" cy="6858000"/>
          </a:xfrm>
          <a:prstGeom prst="rect">
            <a:avLst/>
          </a:prstGeom>
        </p:spPr>
      </p:pic>
      <p:pic>
        <p:nvPicPr>
          <p:cNvPr id="5" name="Immagine 4" descr="Immagine che contiene pavimento, persona, figlio, interni&#10;&#10;Descrizione generata automaticamente">
            <a:extLst>
              <a:ext uri="{FF2B5EF4-FFF2-40B4-BE49-F238E27FC236}">
                <a16:creationId xmlns:a16="http://schemas.microsoft.com/office/drawing/2014/main" id="{D9AE106F-4955-4ED4-A268-17F36C101D1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4800" y="0"/>
            <a:ext cx="6688667" cy="665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37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pavimento, interni, piastrellato&#10;&#10;Descrizione generata automaticamente">
            <a:extLst>
              <a:ext uri="{FF2B5EF4-FFF2-40B4-BE49-F238E27FC236}">
                <a16:creationId xmlns:a16="http://schemas.microsoft.com/office/drawing/2014/main" id="{CB8F4D41-7301-4A18-91EF-FC2D5F3B8D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39" r="6839" b="-2"/>
          <a:stretch/>
        </p:blipFill>
        <p:spPr>
          <a:xfrm>
            <a:off x="6176433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</p:spPr>
      </p:pic>
      <p:pic>
        <p:nvPicPr>
          <p:cNvPr id="3" name="Immagine 2" descr="Immagine che contiene pavimento, interni, figlio, persona&#10;&#10;Descrizione generata automaticamente">
            <a:extLst>
              <a:ext uri="{FF2B5EF4-FFF2-40B4-BE49-F238E27FC236}">
                <a16:creationId xmlns:a16="http://schemas.microsoft.com/office/drawing/2014/main" id="{80DBE3C4-5CE2-409F-908D-7AA761E0AA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32" r="2762" b="-4"/>
          <a:stretch/>
        </p:blipFill>
        <p:spPr>
          <a:xfrm>
            <a:off x="20" y="4069976"/>
            <a:ext cx="3535311" cy="2788023"/>
          </a:xfrm>
          <a:prstGeom prst="rect">
            <a:avLst/>
          </a:prstGeom>
        </p:spPr>
      </p:pic>
      <p:pic>
        <p:nvPicPr>
          <p:cNvPr id="7" name="Immagine 6" descr="Immagine che contiene pavimento, interni, figlio, ragazzo&#10;&#10;Descrizione generata automaticamente">
            <a:extLst>
              <a:ext uri="{FF2B5EF4-FFF2-40B4-BE49-F238E27FC236}">
                <a16:creationId xmlns:a16="http://schemas.microsoft.com/office/drawing/2014/main" id="{5346A464-0BC6-418F-8FB8-D1B98628564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5189" b="2"/>
          <a:stretch/>
        </p:blipFill>
        <p:spPr>
          <a:xfrm>
            <a:off x="3696199" y="3257176"/>
            <a:ext cx="4789093" cy="3600824"/>
          </a:xfrm>
          <a:prstGeom prst="rect">
            <a:avLst/>
          </a:prstGeom>
        </p:spPr>
      </p:pic>
      <p:pic>
        <p:nvPicPr>
          <p:cNvPr id="5" name="Immagine 4" descr="Immagine che contiene pavimento, interni, figlio, persona&#10;&#10;Descrizione generata automaticamente">
            <a:extLst>
              <a:ext uri="{FF2B5EF4-FFF2-40B4-BE49-F238E27FC236}">
                <a16:creationId xmlns:a16="http://schemas.microsoft.com/office/drawing/2014/main" id="{800E7746-E584-4CB3-B96A-FA2B11DF729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004" r="3675" b="-2"/>
          <a:stretch/>
        </p:blipFill>
        <p:spPr>
          <a:xfrm>
            <a:off x="1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</p:spPr>
      </p:pic>
      <p:pic>
        <p:nvPicPr>
          <p:cNvPr id="6" name="Immagine 5" descr="Immagine che contiene pavimento, interni, figlio, ragazzo&#10;&#10;Descrizione generata automaticamente">
            <a:extLst>
              <a:ext uri="{FF2B5EF4-FFF2-40B4-BE49-F238E27FC236}">
                <a16:creationId xmlns:a16="http://schemas.microsoft.com/office/drawing/2014/main" id="{759F130F-AFC2-4DEF-9D74-0A7CE910A3B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37" r="22523" b="-2"/>
          <a:stretch/>
        </p:blipFill>
        <p:spPr>
          <a:xfrm>
            <a:off x="8646161" y="4069976"/>
            <a:ext cx="3545840" cy="278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49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cielo, persona, esterni, albero&#10;&#10;Descrizione generata automaticamente">
            <a:extLst>
              <a:ext uri="{FF2B5EF4-FFF2-40B4-BE49-F238E27FC236}">
                <a16:creationId xmlns:a16="http://schemas.microsoft.com/office/drawing/2014/main" id="{79F98A9D-B9CF-4F17-9AF0-0E943897D7B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505" b="4509"/>
          <a:stretch/>
        </p:blipFill>
        <p:spPr>
          <a:xfrm>
            <a:off x="20" y="0"/>
            <a:ext cx="12191980" cy="7221843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9CADD16E-0FF0-4121-8BC8-A979ECDC4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1998"/>
            <a:ext cx="6350000" cy="1325563"/>
          </a:xfrm>
        </p:spPr>
        <p:txBody>
          <a:bodyPr/>
          <a:lstStyle/>
          <a:p>
            <a:r>
              <a:rPr lang="it-IT" b="1" i="1">
                <a:solidFill>
                  <a:schemeClr val="accent4">
                    <a:lumMod val="60000"/>
                    <a:lumOff val="40000"/>
                  </a:schemeClr>
                </a:solidFill>
              </a:rPr>
              <a:t>Ci rechiamo sulla spiaggia…</a:t>
            </a:r>
          </a:p>
        </p:txBody>
      </p:sp>
      <p:pic>
        <p:nvPicPr>
          <p:cNvPr id="4" name="2 yt1s.com - MERAVIGLIOSO E Karaoke Carlo Maria Benedetti piccolesorpreseit zecchino doro">
            <a:hlinkClick r:id="" action="ppaction://media"/>
            <a:extLst>
              <a:ext uri="{FF2B5EF4-FFF2-40B4-BE49-F238E27FC236}">
                <a16:creationId xmlns:a16="http://schemas.microsoft.com/office/drawing/2014/main" id="{A48508A1-8AFB-46A4-91E2-57FB46EF95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2396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59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7000">
        <p14:doors dir="vert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C33F3C1D-6266-46AE-A870-698D2B5AB1E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950" r="-2" b="-2"/>
          <a:stretch/>
        </p:blipFill>
        <p:spPr>
          <a:xfrm>
            <a:off x="-123669" y="0"/>
            <a:ext cx="6016469" cy="6858001"/>
          </a:xfrm>
          <a:custGeom>
            <a:avLst/>
            <a:gdLst/>
            <a:ahLst/>
            <a:cxnLst/>
            <a:rect l="l" t="t" r="r" b="b"/>
            <a:pathLst>
              <a:path w="6016489" h="6858001">
                <a:moveTo>
                  <a:pt x="0" y="0"/>
                </a:moveTo>
                <a:lnTo>
                  <a:pt x="6016489" y="0"/>
                </a:lnTo>
                <a:lnTo>
                  <a:pt x="6016489" y="3"/>
                </a:lnTo>
                <a:lnTo>
                  <a:pt x="4217356" y="3"/>
                </a:lnTo>
                <a:lnTo>
                  <a:pt x="4429187" y="675864"/>
                </a:lnTo>
                <a:lnTo>
                  <a:pt x="4426326" y="675864"/>
                </a:lnTo>
                <a:lnTo>
                  <a:pt x="5659819" y="4611414"/>
                </a:lnTo>
                <a:lnTo>
                  <a:pt x="3962482" y="6858000"/>
                </a:lnTo>
                <a:lnTo>
                  <a:pt x="6016489" y="6858000"/>
                </a:lnTo>
                <a:lnTo>
                  <a:pt x="6016489" y="6858001"/>
                </a:lnTo>
                <a:lnTo>
                  <a:pt x="0" y="6858001"/>
                </a:lnTo>
                <a:close/>
              </a:path>
            </a:pathLst>
          </a:custGeom>
        </p:spPr>
      </p:pic>
      <p:pic>
        <p:nvPicPr>
          <p:cNvPr id="3" name="Immagine 2" descr="IMG20210107073339">
            <a:extLst>
              <a:ext uri="{FF2B5EF4-FFF2-40B4-BE49-F238E27FC236}">
                <a16:creationId xmlns:a16="http://schemas.microsoft.com/office/drawing/2014/main" id="{C09E4204-15F0-4CBD-B704-3C65C5FBC5D1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9831" b="2"/>
          <a:stretch/>
        </p:blipFill>
        <p:spPr>
          <a:xfrm>
            <a:off x="4307056" y="10"/>
            <a:ext cx="4831627" cy="4520001"/>
          </a:xfrm>
          <a:custGeom>
            <a:avLst/>
            <a:gdLst/>
            <a:ahLst/>
            <a:cxnLst/>
            <a:rect l="l" t="t" r="r" b="b"/>
            <a:pathLst>
              <a:path w="4831627" h="4520011">
                <a:moveTo>
                  <a:pt x="0" y="0"/>
                </a:moveTo>
                <a:lnTo>
                  <a:pt x="4831627" y="0"/>
                </a:lnTo>
                <a:lnTo>
                  <a:pt x="1416677" y="4520011"/>
                </a:lnTo>
                <a:close/>
              </a:path>
            </a:pathLst>
          </a:cu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AD7A76D7-E08F-41A1-865B-9C89CE6C19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112" r="17258"/>
          <a:stretch/>
        </p:blipFill>
        <p:spPr>
          <a:xfrm>
            <a:off x="4068531" y="-1"/>
            <a:ext cx="8123469" cy="6858000"/>
          </a:xfrm>
          <a:custGeom>
            <a:avLst/>
            <a:gdLst/>
            <a:ahLst/>
            <a:cxnLst/>
            <a:rect l="l" t="t" r="r" b="b"/>
            <a:pathLst>
              <a:path w="8123469" h="6858000">
                <a:moveTo>
                  <a:pt x="5181344" y="0"/>
                </a:moveTo>
                <a:lnTo>
                  <a:pt x="8123469" y="0"/>
                </a:lnTo>
                <a:lnTo>
                  <a:pt x="8123469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Titolo 4">
            <a:extLst>
              <a:ext uri="{FF2B5EF4-FFF2-40B4-BE49-F238E27FC236}">
                <a16:creationId xmlns:a16="http://schemas.microsoft.com/office/drawing/2014/main" id="{B852AC3B-DFF9-479B-BC3E-C11D2A35E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7593" y="626533"/>
            <a:ext cx="7382932" cy="1134533"/>
          </a:xfrm>
        </p:spPr>
        <p:txBody>
          <a:bodyPr>
            <a:normAutofit/>
          </a:bodyPr>
          <a:lstStyle/>
          <a:p>
            <a:r>
              <a:rPr lang="it-IT" b="1" i="1">
                <a:solidFill>
                  <a:schemeClr val="accent4">
                    <a:lumMod val="60000"/>
                    <a:lumOff val="40000"/>
                  </a:schemeClr>
                </a:solidFill>
              </a:rPr>
              <a:t>Alla scoperta del Giglio di Mare</a:t>
            </a:r>
          </a:p>
        </p:txBody>
      </p:sp>
    </p:spTree>
    <p:extLst>
      <p:ext uri="{BB962C8B-B14F-4D97-AF65-F5344CB8AC3E}">
        <p14:creationId xmlns:p14="http://schemas.microsoft.com/office/powerpoint/2010/main" val="224846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9000">
        <p14:doors dir="vert"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lavagnabianca&#10;&#10;Descrizione generata automaticamente">
            <a:extLst>
              <a:ext uri="{FF2B5EF4-FFF2-40B4-BE49-F238E27FC236}">
                <a16:creationId xmlns:a16="http://schemas.microsoft.com/office/drawing/2014/main" id="{D9C37972-B3BE-4B26-913A-02E499E909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333"/>
          <a:stretch/>
        </p:blipFill>
        <p:spPr>
          <a:xfrm rot="10800000">
            <a:off x="20" y="212724"/>
            <a:ext cx="5906891" cy="6645265"/>
          </a:xfrm>
          <a:prstGeom prst="rect">
            <a:avLst/>
          </a:prstGeom>
        </p:spPr>
      </p:pic>
      <p:pic>
        <p:nvPicPr>
          <p:cNvPr id="5" name="Immagine 4" descr="Immagine che contiene testo, lavagnabianca&#10;&#10;Descrizione generata automaticamente">
            <a:extLst>
              <a:ext uri="{FF2B5EF4-FFF2-40B4-BE49-F238E27FC236}">
                <a16:creationId xmlns:a16="http://schemas.microsoft.com/office/drawing/2014/main" id="{2EEA5431-C80A-49DD-9CBC-9F96CAE594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333"/>
          <a:stretch/>
        </p:blipFill>
        <p:spPr>
          <a:xfrm>
            <a:off x="6096000" y="0"/>
            <a:ext cx="6317673" cy="6857991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087B4C8D-A2C3-40FC-A9F1-E3856E354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7933" y="212725"/>
            <a:ext cx="4546600" cy="1325563"/>
          </a:xfrm>
        </p:spPr>
        <p:txBody>
          <a:bodyPr>
            <a:normAutofit fontScale="90000"/>
          </a:bodyPr>
          <a:lstStyle/>
          <a:p>
            <a:r>
              <a:rPr lang="it-IT" b="1" i="1">
                <a:solidFill>
                  <a:schemeClr val="accent4">
                    <a:lumMod val="60000"/>
                    <a:lumOff val="40000"/>
                  </a:schemeClr>
                </a:solidFill>
              </a:rPr>
              <a:t>Le nostre attività , grafico pittoriche, di prescrittura…</a:t>
            </a:r>
          </a:p>
        </p:txBody>
      </p:sp>
    </p:spTree>
    <p:extLst>
      <p:ext uri="{BB962C8B-B14F-4D97-AF65-F5344CB8AC3E}">
        <p14:creationId xmlns:p14="http://schemas.microsoft.com/office/powerpoint/2010/main" val="228282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6000">
        <p14:doors dir="vert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2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1-03-31 at 10.52.01">
            <a:extLst>
              <a:ext uri="{FF2B5EF4-FFF2-40B4-BE49-F238E27FC236}">
                <a16:creationId xmlns:a16="http://schemas.microsoft.com/office/drawing/2014/main" id="{24D56F37-9889-460E-8630-710227DD66C6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60" r="2" b="15758"/>
          <a:stretch/>
        </p:blipFill>
        <p:spPr>
          <a:xfrm>
            <a:off x="20" y="169332"/>
            <a:ext cx="4654276" cy="6688667"/>
          </a:xfrm>
          <a:prstGeom prst="rect">
            <a:avLst/>
          </a:prstGeom>
        </p:spPr>
      </p:pic>
      <p:pic>
        <p:nvPicPr>
          <p:cNvPr id="2" name="Immagine 1" descr="Immagine che contiene persona, interni, parete, figlio&#10;&#10;Descrizione generata automaticamente">
            <a:extLst>
              <a:ext uri="{FF2B5EF4-FFF2-40B4-BE49-F238E27FC236}">
                <a16:creationId xmlns:a16="http://schemas.microsoft.com/office/drawing/2014/main" id="{CD302798-5481-4BF1-8CF8-270B82DA69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212" r="12963"/>
          <a:stretch/>
        </p:blipFill>
        <p:spPr>
          <a:xfrm>
            <a:off x="4792132" y="169332"/>
            <a:ext cx="7399867" cy="6688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82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26BFCCC0-591F-465E-990C-3BE8F94475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793" r="43032"/>
          <a:stretch/>
        </p:blipFill>
        <p:spPr>
          <a:xfrm>
            <a:off x="0" y="0"/>
            <a:ext cx="4521180" cy="685799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953BE1E-6205-4308-9B17-F538C4FA3F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47" r="2919"/>
          <a:stretch/>
        </p:blipFill>
        <p:spPr>
          <a:xfrm>
            <a:off x="4654276" y="0"/>
            <a:ext cx="7537704" cy="658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14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interni&#10;&#10;Descrizione generata automaticamente">
            <a:extLst>
              <a:ext uri="{FF2B5EF4-FFF2-40B4-BE49-F238E27FC236}">
                <a16:creationId xmlns:a16="http://schemas.microsoft.com/office/drawing/2014/main" id="{3157D10D-BD54-4108-85FD-485773CD51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619" r="23714"/>
          <a:stretch/>
        </p:blipFill>
        <p:spPr>
          <a:xfrm rot="10800000">
            <a:off x="20" y="220132"/>
            <a:ext cx="6095980" cy="6637867"/>
          </a:xfrm>
          <a:prstGeom prst="rect">
            <a:avLst/>
          </a:prstGeom>
        </p:spPr>
      </p:pic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D2B4760C-7192-41B1-BF53-0D9D3E8071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457" r="22876"/>
          <a:stretch/>
        </p:blipFill>
        <p:spPr>
          <a:xfrm>
            <a:off x="6248400" y="10"/>
            <a:ext cx="59436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053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10107074213">
            <a:extLst>
              <a:ext uri="{FF2B5EF4-FFF2-40B4-BE49-F238E27FC236}">
                <a16:creationId xmlns:a16="http://schemas.microsoft.com/office/drawing/2014/main" id="{FDD44FE4-46C3-4A7F-BC79-F476BB2F64E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A0C06D4D-26E4-4356-91FA-7A46A2D1D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82533"/>
            <a:ext cx="11353800" cy="2336800"/>
          </a:xfrm>
        </p:spPr>
        <p:txBody>
          <a:bodyPr/>
          <a:lstStyle/>
          <a:p>
            <a:r>
              <a:rPr lang="it-IT" b="1" i="1">
                <a:solidFill>
                  <a:schemeClr val="accent4">
                    <a:lumMod val="60000"/>
                    <a:lumOff val="40000"/>
                  </a:schemeClr>
                </a:solidFill>
              </a:rPr>
              <a:t>Nella nostra scuola meravigliosa… dove ogni giorno si realizzano tante attività</a:t>
            </a:r>
            <a:r>
              <a:rPr lang="it-IT">
                <a:solidFill>
                  <a:schemeClr val="accent4">
                    <a:lumMod val="60000"/>
                    <a:lumOff val="40000"/>
                  </a:schemeClr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878745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1000">
        <p14:doors dir="vert"/>
      </p:transition>
    </mc:Choice>
    <mc:Fallback xmlns="">
      <p:transition spd="slow" advClick="0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8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8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05E1E57-1FA5-44D4-9737-B21B7D51CF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253" b="77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393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B90AAA3B-7896-4901-B192-F5AAE4B79AEF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909733" cy="6858000"/>
          </a:xfr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EAAA1463-6A52-42DF-B466-CAD9DE8F00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08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mmagine che contiene testo, persona, interni, ragazza&#10;&#10;Descrizione generata automaticamente">
            <a:extLst>
              <a:ext uri="{FF2B5EF4-FFF2-40B4-BE49-F238E27FC236}">
                <a16:creationId xmlns:a16="http://schemas.microsoft.com/office/drawing/2014/main" id="{51E33717-C6E9-4280-85EA-9FD21A036A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693" b="2812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85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1-06-09 at 12.40.53">
            <a:extLst>
              <a:ext uri="{FF2B5EF4-FFF2-40B4-BE49-F238E27FC236}">
                <a16:creationId xmlns:a16="http://schemas.microsoft.com/office/drawing/2014/main" id="{EA70864A-EE09-4FD9-8898-C188E368D1F2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285" r="1793" b="-1"/>
          <a:stretch/>
        </p:blipFill>
        <p:spPr>
          <a:xfrm>
            <a:off x="20" y="10"/>
            <a:ext cx="9141724" cy="6863475"/>
          </a:xfrm>
          <a:custGeom>
            <a:avLst/>
            <a:gdLst/>
            <a:ahLst/>
            <a:cxnLst/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6E1B30AF-E8A7-4915-9905-AAF49367FB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57" r="34098" b="1"/>
          <a:stretch/>
        </p:blipFill>
        <p:spPr>
          <a:xfrm>
            <a:off x="5790353" y="10"/>
            <a:ext cx="6401647" cy="6852984"/>
          </a:xfrm>
          <a:custGeom>
            <a:avLst/>
            <a:gdLst/>
            <a:ahLst/>
            <a:cxnLst/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30430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testo, bigliettodavisita&#10;&#10;Descrizione generata automaticamente">
            <a:extLst>
              <a:ext uri="{FF2B5EF4-FFF2-40B4-BE49-F238E27FC236}">
                <a16:creationId xmlns:a16="http://schemas.microsoft.com/office/drawing/2014/main" id="{CF15DD4D-2198-4DF0-8B85-5B51C26090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625"/>
          <a:stretch/>
        </p:blipFill>
        <p:spPr>
          <a:xfrm>
            <a:off x="20" y="135466"/>
            <a:ext cx="6095980" cy="6722533"/>
          </a:xfrm>
          <a:prstGeom prst="rect">
            <a:avLst/>
          </a:prstGeom>
        </p:spPr>
      </p:pic>
      <p:pic>
        <p:nvPicPr>
          <p:cNvPr id="3" name="Immagine 2" descr="WhatsApp Image 2021-06-09 at 12.40.55 (1)">
            <a:extLst>
              <a:ext uri="{FF2B5EF4-FFF2-40B4-BE49-F238E27FC236}">
                <a16:creationId xmlns:a16="http://schemas.microsoft.com/office/drawing/2014/main" id="{C8086718-317E-4828-805A-7EC90F03722E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683" b="20651"/>
          <a:stretch/>
        </p:blipFill>
        <p:spPr>
          <a:xfrm rot="16200000">
            <a:off x="5782733" y="313267"/>
            <a:ext cx="6722534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646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interni, persona&#10;&#10;Descrizione generata automaticamente">
            <a:extLst>
              <a:ext uri="{FF2B5EF4-FFF2-40B4-BE49-F238E27FC236}">
                <a16:creationId xmlns:a16="http://schemas.microsoft.com/office/drawing/2014/main" id="{A05BB48D-69D4-40D4-AE3A-6DB08EDB16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81" b="2223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57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utensiledimetallo, oggetto da esterni&#10;&#10;Descrizione generata automaticamente">
            <a:extLst>
              <a:ext uri="{FF2B5EF4-FFF2-40B4-BE49-F238E27FC236}">
                <a16:creationId xmlns:a16="http://schemas.microsoft.com/office/drawing/2014/main" id="{B7DA5766-6565-4D7B-BF7C-43BC7E35A2B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F4B3B32D-0436-45E2-B99E-EF0E68D0F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667" y="4615392"/>
            <a:ext cx="5579533" cy="1325563"/>
          </a:xfrm>
        </p:spPr>
        <p:txBody>
          <a:bodyPr/>
          <a:lstStyle/>
          <a:p>
            <a:r>
              <a:rPr lang="it-IT" b="1" i="1">
                <a:solidFill>
                  <a:schemeClr val="accent4">
                    <a:lumMod val="60000"/>
                    <a:lumOff val="40000"/>
                  </a:schemeClr>
                </a:solidFill>
              </a:rPr>
              <a:t>La giornata delle Api…</a:t>
            </a:r>
          </a:p>
        </p:txBody>
      </p:sp>
    </p:spTree>
    <p:extLst>
      <p:ext uri="{BB962C8B-B14F-4D97-AF65-F5344CB8AC3E}">
        <p14:creationId xmlns:p14="http://schemas.microsoft.com/office/powerpoint/2010/main" val="312006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6000">
        <p14:doors dir="vert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screenshot, elettronico, schermo&#10;&#10;Descrizione generata automaticamente">
            <a:extLst>
              <a:ext uri="{FF2B5EF4-FFF2-40B4-BE49-F238E27FC236}">
                <a16:creationId xmlns:a16="http://schemas.microsoft.com/office/drawing/2014/main" id="{1E75D715-C8FA-42A1-BDDE-DA0D7EAB854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28937" y="0"/>
            <a:ext cx="8505751" cy="6854653"/>
          </a:xfrm>
          <a:prstGeom prst="rect">
            <a:avLst/>
          </a:prstGeom>
        </p:spPr>
      </p:pic>
      <p:pic>
        <p:nvPicPr>
          <p:cNvPr id="5" name="Immagine 4" descr="Immagine che contiene testo, screenshot, elettronico, schermo&#10;&#10;Descrizione generata automaticamente">
            <a:extLst>
              <a:ext uri="{FF2B5EF4-FFF2-40B4-BE49-F238E27FC236}">
                <a16:creationId xmlns:a16="http://schemas.microsoft.com/office/drawing/2014/main" id="{B45FFBB3-0611-4B5B-A6D1-EA5FB05E444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2402" y="203092"/>
            <a:ext cx="5689598" cy="6651561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7B95B916-4C67-4D7C-8F6F-F3D3046CA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2402" y="1253067"/>
            <a:ext cx="6206067" cy="1947333"/>
          </a:xfrm>
        </p:spPr>
        <p:txBody>
          <a:bodyPr/>
          <a:lstStyle/>
          <a:p>
            <a:r>
              <a:rPr lang="it-IT" b="1" i="1">
                <a:solidFill>
                  <a:schemeClr val="accent4">
                    <a:lumMod val="60000"/>
                    <a:lumOff val="40000"/>
                  </a:schemeClr>
                </a:solidFill>
              </a:rPr>
              <a:t>Le nostre video chiamate</a:t>
            </a:r>
            <a:r>
              <a:rPr lang="it-IT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75735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6000">
        <p14:doors dir="vert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screenshot, diverso, schermo&#10;&#10;Descrizione generata automaticamente">
            <a:extLst>
              <a:ext uri="{FF2B5EF4-FFF2-40B4-BE49-F238E27FC236}">
                <a16:creationId xmlns:a16="http://schemas.microsoft.com/office/drawing/2014/main" id="{EACAB5D6-E861-4FB6-A7C3-50F44D98AF0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"/>
          <a:stretch/>
        </p:blipFill>
        <p:spPr>
          <a:xfrm>
            <a:off x="6096000" y="0"/>
            <a:ext cx="6096000" cy="6854653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E94B8C69-63CD-4EEE-9016-78F5EB7D4B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47"/>
            <a:ext cx="6096000" cy="6851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453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screenshot, elettronico, schermo&#10;&#10;Descrizione generata automaticamente">
            <a:extLst>
              <a:ext uri="{FF2B5EF4-FFF2-40B4-BE49-F238E27FC236}">
                <a16:creationId xmlns:a16="http://schemas.microsoft.com/office/drawing/2014/main" id="{61D02DB6-C82D-4B65-9020-804EF3080C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"/>
          <a:stretch/>
        </p:blipFill>
        <p:spPr>
          <a:xfrm>
            <a:off x="0" y="1673"/>
            <a:ext cx="5556738" cy="6854653"/>
          </a:xfrm>
          <a:prstGeom prst="rect">
            <a:avLst/>
          </a:prstGeom>
        </p:spPr>
      </p:pic>
      <p:pic>
        <p:nvPicPr>
          <p:cNvPr id="6" name="Immagine 5" descr="Immagine che contiene testo, screenshot, diverso&#10;&#10;Descrizione generata automaticamente">
            <a:extLst>
              <a:ext uri="{FF2B5EF4-FFF2-40B4-BE49-F238E27FC236}">
                <a16:creationId xmlns:a16="http://schemas.microsoft.com/office/drawing/2014/main" id="{D364C176-52F3-46B2-8417-ECDA5E4050C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6738" y="1673"/>
            <a:ext cx="6635262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08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8E71032-E696-4A88-9653-997C8B5141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1" y="0"/>
            <a:ext cx="12191999" cy="6857990"/>
          </a:xfrm>
          <a:prstGeom prst="rect">
            <a:avLst/>
          </a:prstGeom>
        </p:spPr>
      </p:pic>
      <p:sp>
        <p:nvSpPr>
          <p:cNvPr id="7" name="Titolo 6">
            <a:extLst>
              <a:ext uri="{FF2B5EF4-FFF2-40B4-BE49-F238E27FC236}">
                <a16:creationId xmlns:a16="http://schemas.microsoft.com/office/drawing/2014/main" id="{093609B3-4FE8-49E0-AB8E-F9182CCB7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0" y="551392"/>
            <a:ext cx="8449733" cy="1325563"/>
          </a:xfrm>
        </p:spPr>
        <p:txBody>
          <a:bodyPr>
            <a:normAutofit fontScale="90000"/>
          </a:bodyPr>
          <a:lstStyle/>
          <a:p>
            <a:r>
              <a:rPr lang="it-IT" b="1" i="1">
                <a:solidFill>
                  <a:schemeClr val="accent4">
                    <a:lumMod val="60000"/>
                    <a:lumOff val="40000"/>
                  </a:schemeClr>
                </a:solidFill>
              </a:rPr>
              <a:t>Festosi, osserviamo i nostri amici gabbiani che volano tra gli albri degli ulivi</a:t>
            </a:r>
          </a:p>
        </p:txBody>
      </p:sp>
    </p:spTree>
    <p:extLst>
      <p:ext uri="{BB962C8B-B14F-4D97-AF65-F5344CB8AC3E}">
        <p14:creationId xmlns:p14="http://schemas.microsoft.com/office/powerpoint/2010/main" val="384192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8000">
        <p14:doors dir="vert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9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CADC6C5E-DAE5-49C3-805B-81DB2995A9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927" r="15074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3" name="Immagine 2" descr="Immagine che contiene testo, interni, elettronico, schermo&#10;&#10;Descrizione generata automaticamente">
            <a:extLst>
              <a:ext uri="{FF2B5EF4-FFF2-40B4-BE49-F238E27FC236}">
                <a16:creationId xmlns:a16="http://schemas.microsoft.com/office/drawing/2014/main" id="{A2897616-E69E-41E4-B1FF-F9580CEA9D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132" r="24202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01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FD68B8E-9696-4809-9019-6AB2EDB38DF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72" r="1" b="1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6D25494E-615B-4820-B65C-E58C742D6F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792" b="3288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DBC4E571-8E75-42AA-B990-7CEB56D107B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945"/>
          <a:stretch/>
        </p:blipFill>
        <p:spPr>
          <a:xfrm>
            <a:off x="20" y="10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1708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10128125651">
            <a:extLst>
              <a:ext uri="{FF2B5EF4-FFF2-40B4-BE49-F238E27FC236}">
                <a16:creationId xmlns:a16="http://schemas.microsoft.com/office/drawing/2014/main" id="{417BAF80-F216-478C-825E-D71B4DCC9B0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A63DFF65-A721-4626-83D2-55283D394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0067" y="1719792"/>
            <a:ext cx="4749800" cy="1325563"/>
          </a:xfrm>
        </p:spPr>
        <p:txBody>
          <a:bodyPr/>
          <a:lstStyle/>
          <a:p>
            <a:r>
              <a:rPr lang="it-IT" b="1" i="1" u="sng">
                <a:solidFill>
                  <a:schemeClr val="accent4">
                    <a:lumMod val="60000"/>
                    <a:lumOff val="40000"/>
                  </a:schemeClr>
                </a:solidFill>
              </a:rPr>
              <a:t>I giochi all’aperto… </a:t>
            </a:r>
          </a:p>
        </p:txBody>
      </p:sp>
    </p:spTree>
    <p:extLst>
      <p:ext uri="{BB962C8B-B14F-4D97-AF65-F5344CB8AC3E}">
        <p14:creationId xmlns:p14="http://schemas.microsoft.com/office/powerpoint/2010/main" val="337390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7000">
        <p14:doors dir="vert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10113101755">
            <a:extLst>
              <a:ext uri="{FF2B5EF4-FFF2-40B4-BE49-F238E27FC236}">
                <a16:creationId xmlns:a16="http://schemas.microsoft.com/office/drawing/2014/main" id="{F82C7708-A434-407B-91F6-A426DBFAB70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05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10113103617">
            <a:extLst>
              <a:ext uri="{FF2B5EF4-FFF2-40B4-BE49-F238E27FC236}">
                <a16:creationId xmlns:a16="http://schemas.microsoft.com/office/drawing/2014/main" id="{52F88879-9C65-4158-B8D3-E2225431534E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0" r="31163"/>
          <a:stretch/>
        </p:blipFill>
        <p:spPr>
          <a:xfrm>
            <a:off x="20" y="152400"/>
            <a:ext cx="5960522" cy="6705600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0E625449-62D2-4AA3-9695-E68FBA2443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89" r="39711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40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7000">
        <p14:doors dir="vert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10114114430">
            <a:extLst>
              <a:ext uri="{FF2B5EF4-FFF2-40B4-BE49-F238E27FC236}">
                <a16:creationId xmlns:a16="http://schemas.microsoft.com/office/drawing/2014/main" id="{76B2D8E8-4C8C-4079-B30F-165F91BA6F5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6218" y="0"/>
            <a:ext cx="5735781" cy="6858000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E564B8E4-ADAD-4760-9EDA-2635B9EDC0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0933"/>
            <a:ext cx="6201158" cy="658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249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3BFFFD5A-D8A1-4961-9F2B-E940396CE8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3" name="Immagine 2" descr="IMG20210113101240">
            <a:extLst>
              <a:ext uri="{FF2B5EF4-FFF2-40B4-BE49-F238E27FC236}">
                <a16:creationId xmlns:a16="http://schemas.microsoft.com/office/drawing/2014/main" id="{CB360B52-B5EA-4790-94AC-942FD8FA7867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985" r="1" b="1"/>
          <a:stretch/>
        </p:blipFill>
        <p:spPr>
          <a:xfrm>
            <a:off x="5063089" y="1"/>
            <a:ext cx="7128913" cy="6853457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9365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7000">
        <p14:doors dir="vert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10115094249">
            <a:extLst>
              <a:ext uri="{FF2B5EF4-FFF2-40B4-BE49-F238E27FC236}">
                <a16:creationId xmlns:a16="http://schemas.microsoft.com/office/drawing/2014/main" id="{AF1387E0-87A3-4709-B75E-8E4EA1577FD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6C6C5F6C-4967-4A9A-B8EC-7DF51DB41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532437"/>
            <a:ext cx="7543800" cy="1325563"/>
          </a:xfrm>
        </p:spPr>
        <p:txBody>
          <a:bodyPr>
            <a:normAutofit/>
          </a:bodyPr>
          <a:lstStyle/>
          <a:p>
            <a:r>
              <a:rPr lang="it-IT" b="1" i="1">
                <a:solidFill>
                  <a:schemeClr val="accent4">
                    <a:lumMod val="60000"/>
                    <a:lumOff val="40000"/>
                  </a:schemeClr>
                </a:solidFill>
              </a:rPr>
              <a:t>Ripetiamo le lettere e i numeri….</a:t>
            </a:r>
          </a:p>
        </p:txBody>
      </p:sp>
    </p:spTree>
    <p:extLst>
      <p:ext uri="{BB962C8B-B14F-4D97-AF65-F5344CB8AC3E}">
        <p14:creationId xmlns:p14="http://schemas.microsoft.com/office/powerpoint/2010/main" val="1271585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6000">
        <p14:doors dir="vert"/>
      </p:transition>
    </mc:Choice>
    <mc:Fallback xmlns="">
      <p:transition spd="slow" advClick="0" advTm="6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10115094406">
            <a:extLst>
              <a:ext uri="{FF2B5EF4-FFF2-40B4-BE49-F238E27FC236}">
                <a16:creationId xmlns:a16="http://schemas.microsoft.com/office/drawing/2014/main" id="{1909C2D4-6576-4638-A0C1-A7AB70847A2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ED414C5D-39B6-419C-B7A5-3255FF346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986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10125094544">
            <a:extLst>
              <a:ext uri="{FF2B5EF4-FFF2-40B4-BE49-F238E27FC236}">
                <a16:creationId xmlns:a16="http://schemas.microsoft.com/office/drawing/2014/main" id="{E3A1A08C-A9D0-44AF-BEDB-03725689530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F77B87A5-AFED-4521-89FD-3FE1E4985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134" y="5532437"/>
            <a:ext cx="8492067" cy="1325563"/>
          </a:xfrm>
        </p:spPr>
        <p:txBody>
          <a:bodyPr>
            <a:normAutofit/>
          </a:bodyPr>
          <a:lstStyle/>
          <a:p>
            <a:r>
              <a:rPr lang="it-IT" b="1" i="1">
                <a:solidFill>
                  <a:schemeClr val="accent4">
                    <a:lumMod val="60000"/>
                    <a:lumOff val="40000"/>
                  </a:schemeClr>
                </a:solidFill>
              </a:rPr>
              <a:t>Giochiamo con la nostra amica Tea: la tartaruga…</a:t>
            </a:r>
          </a:p>
        </p:txBody>
      </p:sp>
    </p:spTree>
    <p:extLst>
      <p:ext uri="{BB962C8B-B14F-4D97-AF65-F5344CB8AC3E}">
        <p14:creationId xmlns:p14="http://schemas.microsoft.com/office/powerpoint/2010/main" val="2370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F19088-4368-494E-AE79-B2760B940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 descr="Immagine che contiene albero, erba, persona, esterni&#10;&#10;Descrizione generata automaticamente">
            <a:extLst>
              <a:ext uri="{FF2B5EF4-FFF2-40B4-BE49-F238E27FC236}">
                <a16:creationId xmlns:a16="http://schemas.microsoft.com/office/drawing/2014/main" id="{7DD6C6C5-B169-4D4A-9D4E-DBCBAE7472C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3859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56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1-01-22 at 12.34.13">
            <a:extLst>
              <a:ext uri="{FF2B5EF4-FFF2-40B4-BE49-F238E27FC236}">
                <a16:creationId xmlns:a16="http://schemas.microsoft.com/office/drawing/2014/main" id="{D1E05892-6730-4C26-B5E0-05512FB0F67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160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10121105104">
            <a:extLst>
              <a:ext uri="{FF2B5EF4-FFF2-40B4-BE49-F238E27FC236}">
                <a16:creationId xmlns:a16="http://schemas.microsoft.com/office/drawing/2014/main" id="{ECB7FFF9-8231-4FBC-B0EF-B26D4B0ADD1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6FBE6442-C932-4E98-B3D0-70A279798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2600" y="5309658"/>
            <a:ext cx="7899400" cy="1325563"/>
          </a:xfrm>
        </p:spPr>
        <p:txBody>
          <a:bodyPr/>
          <a:lstStyle/>
          <a:p>
            <a:r>
              <a:rPr lang="it-IT" b="1" i="1">
                <a:solidFill>
                  <a:schemeClr val="accent4">
                    <a:lumMod val="60000"/>
                    <a:lumOff val="40000"/>
                  </a:schemeClr>
                </a:solidFill>
              </a:rPr>
              <a:t>Ci divertiamo a correre  sul prato…</a:t>
            </a:r>
          </a:p>
        </p:txBody>
      </p:sp>
    </p:spTree>
    <p:extLst>
      <p:ext uri="{BB962C8B-B14F-4D97-AF65-F5344CB8AC3E}">
        <p14:creationId xmlns:p14="http://schemas.microsoft.com/office/powerpoint/2010/main" val="366218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10121105118">
            <a:extLst>
              <a:ext uri="{FF2B5EF4-FFF2-40B4-BE49-F238E27FC236}">
                <a16:creationId xmlns:a16="http://schemas.microsoft.com/office/drawing/2014/main" id="{6681859F-FA04-4BDB-9E7C-08F07A5C28D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4 yt1s.com - IL ROMPIGATTO Karaoke Carlo Maria Benedetti piccolesorpreseit zecchino doro">
            <a:hlinkClick r:id="" action="ppaction://media"/>
            <a:extLst>
              <a:ext uri="{FF2B5EF4-FFF2-40B4-BE49-F238E27FC236}">
                <a16:creationId xmlns:a16="http://schemas.microsoft.com/office/drawing/2014/main" id="{3D8CE8FF-B3B1-4AC6-8EC0-49024674DA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7333" y="4995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269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10121112104">
            <a:extLst>
              <a:ext uri="{FF2B5EF4-FFF2-40B4-BE49-F238E27FC236}">
                <a16:creationId xmlns:a16="http://schemas.microsoft.com/office/drawing/2014/main" id="{6C6D9606-89B7-463E-9580-37E7FD168AEC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420" r="9914"/>
          <a:stretch/>
        </p:blipFill>
        <p:spPr>
          <a:xfrm>
            <a:off x="20" y="10"/>
            <a:ext cx="5960533" cy="6705612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E274F4AE-B8FC-44F1-A896-50F998C9B3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762" r="28238"/>
          <a:stretch/>
        </p:blipFill>
        <p:spPr>
          <a:xfrm>
            <a:off x="6096000" y="152410"/>
            <a:ext cx="5960533" cy="6705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629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10121112158">
            <a:extLst>
              <a:ext uri="{FF2B5EF4-FFF2-40B4-BE49-F238E27FC236}">
                <a16:creationId xmlns:a16="http://schemas.microsoft.com/office/drawing/2014/main" id="{77E25935-B7E5-4BF1-85AE-2D59A4ED458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33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10127095348">
            <a:extLst>
              <a:ext uri="{FF2B5EF4-FFF2-40B4-BE49-F238E27FC236}">
                <a16:creationId xmlns:a16="http://schemas.microsoft.com/office/drawing/2014/main" id="{94CCAC8D-C9D9-4CB0-BEAE-16219856CE8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569527" cy="6858000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E4484CB5-E8AC-4015-A691-31D2D1E577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9526" y="0"/>
            <a:ext cx="687185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84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A2E0245-4075-43EE-8DB4-0BAE658D9C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l="21591" r="4078"/>
          <a:stretch/>
        </p:blipFill>
        <p:spPr>
          <a:xfrm>
            <a:off x="3132160" y="1021"/>
            <a:ext cx="9059839" cy="6855958"/>
          </a:xfrm>
          <a:prstGeom prst="rect">
            <a:avLst/>
          </a:prstGeom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984CB08F-4C92-4F87-999A-9A7142B54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2634" y="287865"/>
            <a:ext cx="4972511" cy="223202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100" b="1" i="1">
                <a:solidFill>
                  <a:schemeClr val="accent4">
                    <a:lumMod val="60000"/>
                    <a:lumOff val="40000"/>
                  </a:schemeClr>
                </a:solidFill>
              </a:rPr>
              <a:t>Manipoliamo e giochiamo con la pasta di sale…</a:t>
            </a:r>
            <a:endParaRPr lang="en-US" sz="5100" b="1" i="1" kern="120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Immagine 2" descr="IMG20210129100308">
            <a:extLst>
              <a:ext uri="{FF2B5EF4-FFF2-40B4-BE49-F238E27FC236}">
                <a16:creationId xmlns:a16="http://schemas.microsoft.com/office/drawing/2014/main" id="{EB88197F-DEFE-4020-8EB7-C2AABC5E18A5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418" r="21918"/>
          <a:stretch/>
        </p:blipFill>
        <p:spPr>
          <a:xfrm>
            <a:off x="1" y="2"/>
            <a:ext cx="6095695" cy="6857997"/>
          </a:xfrm>
          <a:custGeom>
            <a:avLst/>
            <a:gdLst/>
            <a:ahLst/>
            <a:cxnLst/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827049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6000">
        <p14:doors dir="vert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250"/>
                            </p:stCondLst>
                            <p:childTnLst>
                              <p:par>
                                <p:cTn id="16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B44E807D-4661-4A53-931F-A01D0455D0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84" r="19394" b="-1"/>
          <a:stretch/>
        </p:blipFill>
        <p:spPr>
          <a:xfrm>
            <a:off x="20" y="10"/>
            <a:ext cx="9141724" cy="6863475"/>
          </a:xfrm>
          <a:custGeom>
            <a:avLst/>
            <a:gdLst/>
            <a:ahLst/>
            <a:cxnLst/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" name="Immagine 2" descr="IMG20210129103649">
            <a:extLst>
              <a:ext uri="{FF2B5EF4-FFF2-40B4-BE49-F238E27FC236}">
                <a16:creationId xmlns:a16="http://schemas.microsoft.com/office/drawing/2014/main" id="{52956E25-E93E-42E2-8148-88C2B3477C9A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9939" b="-1"/>
          <a:stretch/>
        </p:blipFill>
        <p:spPr>
          <a:xfrm>
            <a:off x="5790353" y="10"/>
            <a:ext cx="6401647" cy="6852984"/>
          </a:xfrm>
          <a:custGeom>
            <a:avLst/>
            <a:gdLst/>
            <a:ahLst/>
            <a:cxnLst/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64180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10129104043">
            <a:extLst>
              <a:ext uri="{FF2B5EF4-FFF2-40B4-BE49-F238E27FC236}">
                <a16:creationId xmlns:a16="http://schemas.microsoft.com/office/drawing/2014/main" id="{BFE4C04A-8E07-4948-9055-B123A1C4A3B1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42" r="22792"/>
          <a:stretch/>
        </p:blipFill>
        <p:spPr>
          <a:xfrm>
            <a:off x="20" y="342910"/>
            <a:ext cx="5791180" cy="6515089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CE39F7BB-2318-41D8-9AA0-72A63DB9B1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980" r="19020"/>
          <a:stretch/>
        </p:blipFill>
        <p:spPr>
          <a:xfrm flipH="1">
            <a:off x="6096000" y="10"/>
            <a:ext cx="60960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42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48DD8CA-42C5-4A53-9277-19035754DF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603" b="10411"/>
          <a:stretch/>
        </p:blipFill>
        <p:spPr>
          <a:xfrm>
            <a:off x="20" y="-363843"/>
            <a:ext cx="12191980" cy="6856718"/>
          </a:xfrm>
          <a:prstGeom prst="rect">
            <a:avLst/>
          </a:prstGeom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9E1BBAF3-81CF-4E5A-AD85-D59A1A983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it-IT" b="1" i="1">
                <a:solidFill>
                  <a:schemeClr val="accent4">
                    <a:lumMod val="60000"/>
                    <a:lumOff val="40000"/>
                  </a:schemeClr>
                </a:solidFill>
              </a:rPr>
              <a:t>Costruiamo con la pasta di sale un reticolo…</a:t>
            </a:r>
          </a:p>
        </p:txBody>
      </p:sp>
    </p:spTree>
    <p:extLst>
      <p:ext uri="{BB962C8B-B14F-4D97-AF65-F5344CB8AC3E}">
        <p14:creationId xmlns:p14="http://schemas.microsoft.com/office/powerpoint/2010/main" val="429243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7000">
        <p14:doors dir="vert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10108141649">
            <a:extLst>
              <a:ext uri="{FF2B5EF4-FFF2-40B4-BE49-F238E27FC236}">
                <a16:creationId xmlns:a16="http://schemas.microsoft.com/office/drawing/2014/main" id="{F79E5547-49AC-45F3-A560-A6B36B8658A0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68C979B4-6C09-4395-ACB0-52065CF79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b="1" i="1">
                <a:solidFill>
                  <a:schemeClr val="accent4">
                    <a:lumMod val="60000"/>
                    <a:lumOff val="40000"/>
                  </a:schemeClr>
                </a:solidFill>
              </a:rPr>
              <a:t>Festeggiamo insieme con la befana smemorina…</a:t>
            </a:r>
          </a:p>
        </p:txBody>
      </p:sp>
    </p:spTree>
    <p:extLst>
      <p:ext uri="{BB962C8B-B14F-4D97-AF65-F5344CB8AC3E}">
        <p14:creationId xmlns:p14="http://schemas.microsoft.com/office/powerpoint/2010/main" val="6210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8000">
        <p14:doors dir="vert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27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3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30" tmFilter="0, 0; 0.125,0.2665; 0.25,0.4; 0.375,0.465; 0.5,0.5;  0.625,0.535; 0.75,0.6; 0.875,0.7335; 1,1">
                                          <p:stCondLst>
                                            <p:cond delay="8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15" tmFilter="0, 0; 0.125,0.2665; 0.25,0.4; 0.375,0.465; 0.5,0.5;  0.625,0.535; 0.75,0.6; 0.875,0.7335; 1,1">
                                          <p:stCondLst>
                                            <p:cond delay="16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5" tmFilter="0, 0; 0.125,0.2665; 0.25,0.4; 0.375,0.465; 0.5,0.5;  0.625,0.535; 0.75,0.6; 0.875,0.7335; 1,1">
                                          <p:stCondLst>
                                            <p:cond delay="20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3">
                                          <p:stCondLst>
                                            <p:cond delay="8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07" decel="50000">
                                          <p:stCondLst>
                                            <p:cond delay="84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3">
                                          <p:stCondLst>
                                            <p:cond delay="164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07" decel="50000">
                                          <p:stCondLst>
                                            <p:cond delay="167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3">
                                          <p:stCondLst>
                                            <p:cond delay="205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07" decel="50000">
                                          <p:stCondLst>
                                            <p:cond delay="208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3">
                                          <p:stCondLst>
                                            <p:cond delay="226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07" decel="50000">
                                          <p:stCondLst>
                                            <p:cond delay="22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141151E-2E07-45AF-A217-E68B25E7C38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2532" y="0"/>
            <a:ext cx="5469467" cy="6858000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5727B151-1407-4A7B-9F1D-534F053A19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6267"/>
            <a:ext cx="6539944" cy="667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880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6000">
        <p14:doors dir="vert"/>
      </p:transition>
    </mc:Choice>
    <mc:Fallback xmlns="">
      <p:transition spd="slow" advClick="0" advTm="6000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2951C74B-84DE-4DD3-90FF-06D8B13D2E9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530" b="548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8F696B2C-FA93-4276-B8BD-F2A45C3AB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it-IT" b="1" i="1">
                <a:solidFill>
                  <a:schemeClr val="accent4">
                    <a:lumMod val="60000"/>
                    <a:lumOff val="40000"/>
                  </a:schemeClr>
                </a:solidFill>
              </a:rPr>
              <a:t>e guidiamo la macchinina superando gli ostacoli che incontriamo…</a:t>
            </a:r>
          </a:p>
        </p:txBody>
      </p:sp>
    </p:spTree>
    <p:extLst>
      <p:ext uri="{BB962C8B-B14F-4D97-AF65-F5344CB8AC3E}">
        <p14:creationId xmlns:p14="http://schemas.microsoft.com/office/powerpoint/2010/main" val="1471426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7000">
        <p14:doors dir="vert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10129115637">
            <a:extLst>
              <a:ext uri="{FF2B5EF4-FFF2-40B4-BE49-F238E27FC236}">
                <a16:creationId xmlns:a16="http://schemas.microsoft.com/office/drawing/2014/main" id="{34CF100B-E166-44F5-AB85-94B3D8AB9FB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318609" cy="6858000"/>
          </a:xfrm>
          <a:prstGeom prst="rect">
            <a:avLst/>
          </a:prstGeom>
        </p:spPr>
      </p:pic>
      <p:sp>
        <p:nvSpPr>
          <p:cNvPr id="6" name="Titolo 5">
            <a:extLst>
              <a:ext uri="{FF2B5EF4-FFF2-40B4-BE49-F238E27FC236}">
                <a16:creationId xmlns:a16="http://schemas.microsoft.com/office/drawing/2014/main" id="{4162120B-2C20-4848-BF4C-8B5B60E48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5200" y="355601"/>
            <a:ext cx="7848600" cy="1335088"/>
          </a:xfrm>
        </p:spPr>
        <p:txBody>
          <a:bodyPr/>
          <a:lstStyle/>
          <a:p>
            <a:r>
              <a:rPr lang="it-IT" b="1" i="1">
                <a:solidFill>
                  <a:schemeClr val="accent4">
                    <a:lumMod val="60000"/>
                    <a:lumOff val="40000"/>
                  </a:schemeClr>
                </a:solidFill>
              </a:rPr>
              <a:t>La giornata della spremuta…</a:t>
            </a:r>
          </a:p>
        </p:txBody>
      </p:sp>
    </p:spTree>
    <p:extLst>
      <p:ext uri="{BB962C8B-B14F-4D97-AF65-F5344CB8AC3E}">
        <p14:creationId xmlns:p14="http://schemas.microsoft.com/office/powerpoint/2010/main" val="326971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7000">
        <p14:doors dir="vert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10129115600">
            <a:extLst>
              <a:ext uri="{FF2B5EF4-FFF2-40B4-BE49-F238E27FC236}">
                <a16:creationId xmlns:a16="http://schemas.microsoft.com/office/drawing/2014/main" id="{81FBD43B-ABB3-44EC-92C7-B022254CC40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065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119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10129123000">
            <a:extLst>
              <a:ext uri="{FF2B5EF4-FFF2-40B4-BE49-F238E27FC236}">
                <a16:creationId xmlns:a16="http://schemas.microsoft.com/office/drawing/2014/main" id="{EC03C908-19A3-4C00-B0A5-CDBC977B7EF2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445" r="12889"/>
          <a:stretch/>
        </p:blipFill>
        <p:spPr>
          <a:xfrm>
            <a:off x="19" y="0"/>
            <a:ext cx="6095989" cy="68580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BD84DBB4-AFCE-49C6-BBF1-84E0DF6BE5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234" r="27766"/>
          <a:stretch/>
        </p:blipFill>
        <p:spPr>
          <a:xfrm>
            <a:off x="6096000" y="209560"/>
            <a:ext cx="5909733" cy="664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599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1-02-09 at 13.04.40">
            <a:extLst>
              <a:ext uri="{FF2B5EF4-FFF2-40B4-BE49-F238E27FC236}">
                <a16:creationId xmlns:a16="http://schemas.microsoft.com/office/drawing/2014/main" id="{A6AAA9B9-E0E6-4ECF-AF88-092826A1A81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400" y="0"/>
            <a:ext cx="12496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68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1-02-09 at 13.04.43">
            <a:extLst>
              <a:ext uri="{FF2B5EF4-FFF2-40B4-BE49-F238E27FC236}">
                <a16:creationId xmlns:a16="http://schemas.microsoft.com/office/drawing/2014/main" id="{8439C00B-8F8C-4554-AE3E-9EE4893DF59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11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1-02-09 at 13.04.43 (1)">
            <a:extLst>
              <a:ext uri="{FF2B5EF4-FFF2-40B4-BE49-F238E27FC236}">
                <a16:creationId xmlns:a16="http://schemas.microsoft.com/office/drawing/2014/main" id="{56484FDE-B964-4414-B183-687F7A5AC5B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77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1-02-09 at 21.03.49">
            <a:extLst>
              <a:ext uri="{FF2B5EF4-FFF2-40B4-BE49-F238E27FC236}">
                <a16:creationId xmlns:a16="http://schemas.microsoft.com/office/drawing/2014/main" id="{77073AE8-5739-478B-AB4C-EA78E694DDE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7538"/>
            <a:ext cx="12192000" cy="562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5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1-02-09 at 21.03.50 (3)">
            <a:extLst>
              <a:ext uri="{FF2B5EF4-FFF2-40B4-BE49-F238E27FC236}">
                <a16:creationId xmlns:a16="http://schemas.microsoft.com/office/drawing/2014/main" id="{8686AE58-4EEE-4D60-B643-5CC9E025C35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74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81F5EF20-32D9-4300-943D-ED20528978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79" r="-1" b="-1"/>
          <a:stretch/>
        </p:blipFill>
        <p:spPr>
          <a:xfrm>
            <a:off x="20" y="-39824"/>
            <a:ext cx="9194780" cy="6903309"/>
          </a:xfrm>
          <a:custGeom>
            <a:avLst/>
            <a:gdLst/>
            <a:ahLst/>
            <a:cxnLst/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" name="Immagine 2" descr="IMG20210107102719">
            <a:extLst>
              <a:ext uri="{FF2B5EF4-FFF2-40B4-BE49-F238E27FC236}">
                <a16:creationId xmlns:a16="http://schemas.microsoft.com/office/drawing/2014/main" id="{B944DB83-BE82-4BCC-AD6E-043734B0CB27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083" r="7856" b="-1"/>
          <a:stretch/>
        </p:blipFill>
        <p:spPr>
          <a:xfrm>
            <a:off x="5790353" y="10"/>
            <a:ext cx="6401647" cy="6852984"/>
          </a:xfrm>
          <a:custGeom>
            <a:avLst/>
            <a:gdLst/>
            <a:ahLst/>
            <a:cxnLst/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991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750"/>
                            </p:stCondLst>
                            <p:childTnLst>
                              <p:par>
                                <p:cTn id="11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1-02-10 at 10.56.46 (1)">
            <a:extLst>
              <a:ext uri="{FF2B5EF4-FFF2-40B4-BE49-F238E27FC236}">
                <a16:creationId xmlns:a16="http://schemas.microsoft.com/office/drawing/2014/main" id="{504BB5DE-F3C0-4299-8E51-5B4BDEF60DC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00" y="0"/>
            <a:ext cx="12166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59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1-02-10 at 10.56.46">
            <a:extLst>
              <a:ext uri="{FF2B5EF4-FFF2-40B4-BE49-F238E27FC236}">
                <a16:creationId xmlns:a16="http://schemas.microsoft.com/office/drawing/2014/main" id="{6A8863BE-60AA-4B54-A9CC-C6A57B17DC4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908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1-02-17 at 22.09.41">
            <a:extLst>
              <a:ext uri="{FF2B5EF4-FFF2-40B4-BE49-F238E27FC236}">
                <a16:creationId xmlns:a16="http://schemas.microsoft.com/office/drawing/2014/main" id="{7AAC442F-7D6D-47D5-9902-05787BB6FD54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745" r="1" b="58245"/>
          <a:stretch/>
        </p:blipFill>
        <p:spPr>
          <a:xfrm>
            <a:off x="20" y="0"/>
            <a:ext cx="12191980" cy="7272355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11C5E89A-F1C0-439D-AC85-92B29D1E6E0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269067" y="118533"/>
            <a:ext cx="5723467" cy="1464205"/>
          </a:xfrm>
        </p:spPr>
        <p:txBody>
          <a:bodyPr/>
          <a:lstStyle/>
          <a:p>
            <a:r>
              <a:rPr lang="it-IT" b="1" i="1">
                <a:solidFill>
                  <a:schemeClr val="accent4">
                    <a:lumMod val="60000"/>
                    <a:lumOff val="40000"/>
                  </a:schemeClr>
                </a:solidFill>
              </a:rPr>
              <a:t>         Evviva il carnevale…</a:t>
            </a:r>
          </a:p>
        </p:txBody>
      </p:sp>
    </p:spTree>
    <p:extLst>
      <p:ext uri="{BB962C8B-B14F-4D97-AF65-F5344CB8AC3E}">
        <p14:creationId xmlns:p14="http://schemas.microsoft.com/office/powerpoint/2010/main" val="45743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7000">
        <p14:doors dir="vert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1-02-18 at 12.10.32 (2)">
            <a:extLst>
              <a:ext uri="{FF2B5EF4-FFF2-40B4-BE49-F238E27FC236}">
                <a16:creationId xmlns:a16="http://schemas.microsoft.com/office/drawing/2014/main" id="{5ABE2634-BD93-47F4-A18E-95EAF2AA143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307" y="0"/>
            <a:ext cx="5143500" cy="6858000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DDE0D937-E4F5-431D-9420-C99A5E45C7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7192" y="0"/>
            <a:ext cx="707480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8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1-02-16 at 18.34.09 (2)">
            <a:extLst>
              <a:ext uri="{FF2B5EF4-FFF2-40B4-BE49-F238E27FC236}">
                <a16:creationId xmlns:a16="http://schemas.microsoft.com/office/drawing/2014/main" id="{A0CE8C5C-684A-4CE0-8686-9AAA84F542A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37" r="13324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399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1-02-16 at 18.34.09">
            <a:extLst>
              <a:ext uri="{FF2B5EF4-FFF2-40B4-BE49-F238E27FC236}">
                <a16:creationId xmlns:a16="http://schemas.microsoft.com/office/drawing/2014/main" id="{998F76C9-2004-41EE-B5BF-B42CADBCD101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74" r="11088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64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1-02-23 at 15.49.08 (1)">
            <a:extLst>
              <a:ext uri="{FF2B5EF4-FFF2-40B4-BE49-F238E27FC236}">
                <a16:creationId xmlns:a16="http://schemas.microsoft.com/office/drawing/2014/main" id="{E8B209C2-0EBD-4079-A768-2B8D11C078C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853" b="131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927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1-02-23 at 15.49.08 (2)">
            <a:extLst>
              <a:ext uri="{FF2B5EF4-FFF2-40B4-BE49-F238E27FC236}">
                <a16:creationId xmlns:a16="http://schemas.microsoft.com/office/drawing/2014/main" id="{2ED0BD5F-92AF-472A-A3F6-2ACBA51B57E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86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1-02-23 at 15.49.13">
            <a:extLst>
              <a:ext uri="{FF2B5EF4-FFF2-40B4-BE49-F238E27FC236}">
                <a16:creationId xmlns:a16="http://schemas.microsoft.com/office/drawing/2014/main" id="{0A56DF23-D60B-4DF3-BC21-77097A82E80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7370" y="-1"/>
            <a:ext cx="5846837" cy="6858000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27F1E0F2-D21F-4859-877E-2C2F335E61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6056" y="0"/>
            <a:ext cx="654594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12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1-02-23 at 15.49.15 (1)">
            <a:extLst>
              <a:ext uri="{FF2B5EF4-FFF2-40B4-BE49-F238E27FC236}">
                <a16:creationId xmlns:a16="http://schemas.microsoft.com/office/drawing/2014/main" id="{15E80F18-1943-4112-8136-86EAEECF3BE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6824" y="0"/>
            <a:ext cx="5381674" cy="68580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0C69EA2F-DD8C-485C-BAF8-2A6E3B1129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0629" y="186267"/>
            <a:ext cx="5639991" cy="667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701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10118111530">
            <a:extLst>
              <a:ext uri="{FF2B5EF4-FFF2-40B4-BE49-F238E27FC236}">
                <a16:creationId xmlns:a16="http://schemas.microsoft.com/office/drawing/2014/main" id="{248ED1C0-7E3E-4981-8526-609CF9FBD30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076375F3-3E19-4DB6-8BA7-10A7BDE06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i="1">
                <a:solidFill>
                  <a:schemeClr val="accent4">
                    <a:lumMod val="60000"/>
                    <a:lumOff val="40000"/>
                  </a:schemeClr>
                </a:solidFill>
              </a:rPr>
              <a:t>Giochiamo con la neve…</a:t>
            </a:r>
          </a:p>
        </p:txBody>
      </p:sp>
    </p:spTree>
    <p:extLst>
      <p:ext uri="{BB962C8B-B14F-4D97-AF65-F5344CB8AC3E}">
        <p14:creationId xmlns:p14="http://schemas.microsoft.com/office/powerpoint/2010/main" val="246120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1-02-23 at 15.49.08">
            <a:extLst>
              <a:ext uri="{FF2B5EF4-FFF2-40B4-BE49-F238E27FC236}">
                <a16:creationId xmlns:a16="http://schemas.microsoft.com/office/drawing/2014/main" id="{6FA09503-2F63-4870-9DE4-9B14F7ADB0F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7599" y="0"/>
            <a:ext cx="6081485" cy="6858000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5C81A7FB-191E-474B-AD7A-C6B86A473B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543" y="223280"/>
            <a:ext cx="6037945" cy="6634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044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10112135819">
            <a:extLst>
              <a:ext uri="{FF2B5EF4-FFF2-40B4-BE49-F238E27FC236}">
                <a16:creationId xmlns:a16="http://schemas.microsoft.com/office/drawing/2014/main" id="{62F64192-7842-4BDA-9507-5F9F668760AC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04"/>
          <a:stretch/>
        </p:blipFill>
        <p:spPr>
          <a:xfrm>
            <a:off x="7794519" y="3506112"/>
            <a:ext cx="4397481" cy="3351888"/>
          </a:xfrm>
          <a:custGeom>
            <a:avLst/>
            <a:gdLst/>
            <a:ahLst/>
            <a:cxnLst/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B6162181-5520-47F7-AF40-9EA727CCD3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905" r="4066" b="-1"/>
          <a:stretch/>
        </p:blipFill>
        <p:spPr>
          <a:xfrm>
            <a:off x="20" y="10"/>
            <a:ext cx="9154673" cy="6863475"/>
          </a:xfrm>
          <a:custGeom>
            <a:avLst/>
            <a:gdLst/>
            <a:ahLst/>
            <a:cxnLst/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8EEBC4F5-804C-4370-A1AD-F850BB351F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" b="1243"/>
          <a:stretch/>
        </p:blipFill>
        <p:spPr>
          <a:xfrm>
            <a:off x="6168189" y="10"/>
            <a:ext cx="6023811" cy="3346394"/>
          </a:xfrm>
          <a:custGeom>
            <a:avLst/>
            <a:gdLst/>
            <a:ahLst/>
            <a:cxnLst/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99354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8000">
        <p14:doors dir="vert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750"/>
                            </p:stCondLst>
                            <p:childTnLst>
                              <p:par>
                                <p:cTn id="16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10107110946">
            <a:extLst>
              <a:ext uri="{FF2B5EF4-FFF2-40B4-BE49-F238E27FC236}">
                <a16:creationId xmlns:a16="http://schemas.microsoft.com/office/drawing/2014/main" id="{0ECB606F-448A-4393-B341-8EBA542A9420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" r="-1" b="-1"/>
          <a:stretch/>
        </p:blipFill>
        <p:spPr>
          <a:xfrm>
            <a:off x="20" y="10"/>
            <a:ext cx="9141724" cy="6863475"/>
          </a:xfrm>
          <a:custGeom>
            <a:avLst/>
            <a:gdLst/>
            <a:ahLst/>
            <a:cxnLst/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FC78E812-60A5-4223-A212-8511B8B687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796" r="21659" b="1"/>
          <a:stretch/>
        </p:blipFill>
        <p:spPr>
          <a:xfrm>
            <a:off x="5790353" y="10"/>
            <a:ext cx="6401647" cy="6852984"/>
          </a:xfrm>
          <a:custGeom>
            <a:avLst/>
            <a:gdLst/>
            <a:ahLst/>
            <a:cxnLst/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A91821C4-0C3E-4F02-AD8C-8999E928E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1353800" cy="1151466"/>
          </a:xfrm>
        </p:spPr>
        <p:txBody>
          <a:bodyPr/>
          <a:lstStyle/>
          <a:p>
            <a:r>
              <a:rPr lang="it-IT" b="1" i="1">
                <a:solidFill>
                  <a:schemeClr val="accent4">
                    <a:lumMod val="60000"/>
                    <a:lumOff val="40000"/>
                  </a:schemeClr>
                </a:solidFill>
              </a:rPr>
              <a:t>Giochiamo con le forme…</a:t>
            </a:r>
          </a:p>
        </p:txBody>
      </p:sp>
    </p:spTree>
    <p:extLst>
      <p:ext uri="{BB962C8B-B14F-4D97-AF65-F5344CB8AC3E}">
        <p14:creationId xmlns:p14="http://schemas.microsoft.com/office/powerpoint/2010/main" val="414015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7000">
        <p14:doors dir="vert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10122142227">
            <a:extLst>
              <a:ext uri="{FF2B5EF4-FFF2-40B4-BE49-F238E27FC236}">
                <a16:creationId xmlns:a16="http://schemas.microsoft.com/office/drawing/2014/main" id="{118C0232-35A9-49CE-8B90-019C61C31B7F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27" r="28007"/>
          <a:stretch/>
        </p:blipFill>
        <p:spPr>
          <a:xfrm>
            <a:off x="20" y="10"/>
            <a:ext cx="5892780" cy="6857990"/>
          </a:xfrm>
          <a:prstGeom prst="rect">
            <a:avLst/>
          </a:prstGeom>
        </p:spPr>
      </p:pic>
      <p:pic>
        <p:nvPicPr>
          <p:cNvPr id="2" name="Immagine 1" descr="Immagine che contiene interni, persona, gatto, giallo&#10;&#10;Descrizione generata automaticamente">
            <a:extLst>
              <a:ext uri="{FF2B5EF4-FFF2-40B4-BE49-F238E27FC236}">
                <a16:creationId xmlns:a16="http://schemas.microsoft.com/office/drawing/2014/main" id="{FAEEBDAB-E106-40A8-B68D-75987B5F9E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313" r="33687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155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6000">
        <p14:doors dir="vert"/>
      </p:transition>
    </mc:Choice>
    <mc:Fallback xmlns="">
      <p:transition spd="slow" advClick="0" advTm="6000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1-02-23 at 15.45.53 (1)">
            <a:extLst>
              <a:ext uri="{FF2B5EF4-FFF2-40B4-BE49-F238E27FC236}">
                <a16:creationId xmlns:a16="http://schemas.microsoft.com/office/drawing/2014/main" id="{AED32AF4-1650-46C6-BAD7-77F49A6DA62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162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7000">
        <p14:doors dir="vert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1-02-23 at 15.45.48">
            <a:extLst>
              <a:ext uri="{FF2B5EF4-FFF2-40B4-BE49-F238E27FC236}">
                <a16:creationId xmlns:a16="http://schemas.microsoft.com/office/drawing/2014/main" id="{67BE4C2C-AC63-46B8-B3BD-3BFA99F50E4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5979886" cy="6858000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285F01CA-58F6-4555-808D-2487E1DCC3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9886" y="0"/>
            <a:ext cx="621211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492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1-02-23 at 15.45.48 (1)">
            <a:extLst>
              <a:ext uri="{FF2B5EF4-FFF2-40B4-BE49-F238E27FC236}">
                <a16:creationId xmlns:a16="http://schemas.microsoft.com/office/drawing/2014/main" id="{9A6C11AF-349D-4CFF-8600-4AB9A12CD11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443" b="1257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21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1-02-23 at 15.45.48 (2)">
            <a:extLst>
              <a:ext uri="{FF2B5EF4-FFF2-40B4-BE49-F238E27FC236}">
                <a16:creationId xmlns:a16="http://schemas.microsoft.com/office/drawing/2014/main" id="{79C19763-E522-43C0-B0A0-1120808312B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21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1-02-23 at 15.45.49">
            <a:extLst>
              <a:ext uri="{FF2B5EF4-FFF2-40B4-BE49-F238E27FC236}">
                <a16:creationId xmlns:a16="http://schemas.microsoft.com/office/drawing/2014/main" id="{0EBAF28C-1B0B-4C64-BFC8-F13A8447EEE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72572"/>
            <a:ext cx="123661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40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1-03-05 at 10.02.14">
            <a:extLst>
              <a:ext uri="{FF2B5EF4-FFF2-40B4-BE49-F238E27FC236}">
                <a16:creationId xmlns:a16="http://schemas.microsoft.com/office/drawing/2014/main" id="{FB199026-E0D3-4C47-B72F-F855BDAF3612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866" r="16532"/>
          <a:stretch/>
        </p:blipFill>
        <p:spPr>
          <a:xfrm>
            <a:off x="20" y="10"/>
            <a:ext cx="9141724" cy="6863475"/>
          </a:xfrm>
          <a:custGeom>
            <a:avLst/>
            <a:gdLst/>
            <a:ahLst/>
            <a:cxnLst/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C64435C1-78EE-46F8-BC9B-D1610EA59E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181" r="22275" b="1"/>
          <a:stretch/>
        </p:blipFill>
        <p:spPr>
          <a:xfrm>
            <a:off x="5790353" y="10"/>
            <a:ext cx="6401647" cy="6852984"/>
          </a:xfrm>
          <a:custGeom>
            <a:avLst/>
            <a:gdLst/>
            <a:ahLst/>
            <a:cxnLst/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F58BE6F1-401F-4D4D-A297-74936BF98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4144" y="365125"/>
            <a:ext cx="5347836" cy="1325563"/>
          </a:xfrm>
        </p:spPr>
        <p:txBody>
          <a:bodyPr>
            <a:normAutofit/>
          </a:bodyPr>
          <a:lstStyle/>
          <a:p>
            <a:r>
              <a:rPr lang="it-IT" b="1" i="1">
                <a:solidFill>
                  <a:schemeClr val="accent4">
                    <a:lumMod val="60000"/>
                    <a:lumOff val="40000"/>
                  </a:schemeClr>
                </a:solidFill>
              </a:rPr>
              <a:t>La festa della donna…</a:t>
            </a:r>
          </a:p>
        </p:txBody>
      </p:sp>
    </p:spTree>
    <p:extLst>
      <p:ext uri="{BB962C8B-B14F-4D97-AF65-F5344CB8AC3E}">
        <p14:creationId xmlns:p14="http://schemas.microsoft.com/office/powerpoint/2010/main" val="163160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6000">
        <p14:doors dir="vert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750"/>
                            </p:stCondLst>
                            <p:childTnLst>
                              <p:par>
                                <p:cTn id="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72E29AB4-CF29-46B0-BA2B-F10B927EF7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72" r="1" b="1"/>
          <a:stretch/>
        </p:blipFill>
        <p:spPr>
          <a:xfrm>
            <a:off x="5622232" y="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3" name="Immagine 2" descr="IMG20210118111726">
            <a:extLst>
              <a:ext uri="{FF2B5EF4-FFF2-40B4-BE49-F238E27FC236}">
                <a16:creationId xmlns:a16="http://schemas.microsoft.com/office/drawing/2014/main" id="{84AFF4B7-7139-46B5-81C7-031965867EF0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3907" b="28283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9574EBCD-A169-4902-80FE-20407E73BE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042" r="25417"/>
          <a:stretch/>
        </p:blipFill>
        <p:spPr>
          <a:xfrm>
            <a:off x="20" y="10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63524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1-03-18 at 16.14.19">
            <a:extLst>
              <a:ext uri="{FF2B5EF4-FFF2-40B4-BE49-F238E27FC236}">
                <a16:creationId xmlns:a16="http://schemas.microsoft.com/office/drawing/2014/main" id="{F8B317F3-5CB7-49B4-96CF-058A34641F5C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819" b="3195"/>
          <a:stretch/>
        </p:blipFill>
        <p:spPr>
          <a:xfrm>
            <a:off x="20" y="152400"/>
            <a:ext cx="5862267" cy="6705600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15FDE14F-70C6-4D70-A100-0EA9E0796B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4400" y="1"/>
            <a:ext cx="6197599" cy="6858000"/>
          </a:xfrm>
          <a:prstGeom prst="rect">
            <a:avLst/>
          </a:prstGeom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4DC54854-C569-46DA-9BF6-F1D0C02CE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926" y="365125"/>
            <a:ext cx="5504853" cy="1325563"/>
          </a:xfrm>
        </p:spPr>
        <p:txBody>
          <a:bodyPr>
            <a:normAutofit/>
          </a:bodyPr>
          <a:lstStyle/>
          <a:p>
            <a:r>
              <a:rPr lang="it-IT" b="1" i="1">
                <a:solidFill>
                  <a:schemeClr val="accent4">
                    <a:lumMod val="60000"/>
                    <a:lumOff val="40000"/>
                  </a:schemeClr>
                </a:solidFill>
              </a:rPr>
              <a:t>La festa del papà…</a:t>
            </a:r>
          </a:p>
        </p:txBody>
      </p:sp>
    </p:spTree>
    <p:extLst>
      <p:ext uri="{BB962C8B-B14F-4D97-AF65-F5344CB8AC3E}">
        <p14:creationId xmlns:p14="http://schemas.microsoft.com/office/powerpoint/2010/main" val="197624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75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bigliettodavisita, stazionario, busta&#10;&#10;Descrizione generata automaticamente">
            <a:extLst>
              <a:ext uri="{FF2B5EF4-FFF2-40B4-BE49-F238E27FC236}">
                <a16:creationId xmlns:a16="http://schemas.microsoft.com/office/drawing/2014/main" id="{B6BE2005-0D2E-46A9-B5F0-830A5B093C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594" r="17740"/>
          <a:stretch/>
        </p:blipFill>
        <p:spPr>
          <a:xfrm>
            <a:off x="19" y="118532"/>
            <a:ext cx="5990627" cy="6739467"/>
          </a:xfrm>
          <a:prstGeom prst="rect">
            <a:avLst/>
          </a:prstGeom>
        </p:spPr>
      </p:pic>
      <p:pic>
        <p:nvPicPr>
          <p:cNvPr id="4" name="Immagine 3" descr="Immagine che contiene testo&#10;&#10;Descrizione generata automaticamente">
            <a:extLst>
              <a:ext uri="{FF2B5EF4-FFF2-40B4-BE49-F238E27FC236}">
                <a16:creationId xmlns:a16="http://schemas.microsoft.com/office/drawing/2014/main" id="{7F46B9FC-B887-4293-95A1-38914CD40E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438" r="16562"/>
          <a:stretch/>
        </p:blipFill>
        <p:spPr>
          <a:xfrm>
            <a:off x="6096000" y="10"/>
            <a:ext cx="5855170" cy="6587057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9AE46106-2534-4653-AF87-0BADC5898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5382" y="1"/>
            <a:ext cx="5008418" cy="1117599"/>
          </a:xfrm>
        </p:spPr>
        <p:txBody>
          <a:bodyPr>
            <a:normAutofit fontScale="90000"/>
          </a:bodyPr>
          <a:lstStyle/>
          <a:p>
            <a:r>
              <a:rPr lang="it-IT" b="1" i="1">
                <a:solidFill>
                  <a:schemeClr val="accent4">
                    <a:lumMod val="60000"/>
                    <a:lumOff val="40000"/>
                  </a:schemeClr>
                </a:solidFill>
              </a:rPr>
              <a:t>La festa della mamma…</a:t>
            </a:r>
          </a:p>
        </p:txBody>
      </p:sp>
    </p:spTree>
    <p:extLst>
      <p:ext uri="{BB962C8B-B14F-4D97-AF65-F5344CB8AC3E}">
        <p14:creationId xmlns:p14="http://schemas.microsoft.com/office/powerpoint/2010/main" val="204256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6000">
        <p14:doors dir="vert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interni, persona, neonato&#10;&#10;Descrizione generata automaticamente">
            <a:extLst>
              <a:ext uri="{FF2B5EF4-FFF2-40B4-BE49-F238E27FC236}">
                <a16:creationId xmlns:a16="http://schemas.microsoft.com/office/drawing/2014/main" id="{44D0585C-ADCC-4BB7-A9E9-79965821CB4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642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63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1-01-11 at 17.00.10 (2)">
            <a:extLst>
              <a:ext uri="{FF2B5EF4-FFF2-40B4-BE49-F238E27FC236}">
                <a16:creationId xmlns:a16="http://schemas.microsoft.com/office/drawing/2014/main" id="{C2CCB4B7-6464-4752-BA04-FAE741BFBE0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B709C975-7F1F-40A3-82B7-DA38627C6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562600" cy="1325563"/>
          </a:xfrm>
        </p:spPr>
        <p:txBody>
          <a:bodyPr/>
          <a:lstStyle/>
          <a:p>
            <a:r>
              <a:rPr lang="it-IT" b="1" i="1">
                <a:solidFill>
                  <a:schemeClr val="accent4">
                    <a:lumMod val="60000"/>
                    <a:lumOff val="40000"/>
                  </a:schemeClr>
                </a:solidFill>
              </a:rPr>
              <a:t>La merenda all’aperto…</a:t>
            </a:r>
          </a:p>
        </p:txBody>
      </p:sp>
    </p:spTree>
    <p:extLst>
      <p:ext uri="{BB962C8B-B14F-4D97-AF65-F5344CB8AC3E}">
        <p14:creationId xmlns:p14="http://schemas.microsoft.com/office/powerpoint/2010/main" val="370559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6000">
        <p14:doors dir="vert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erba, esterni, persona&#10;&#10;Descrizione generata automaticamente">
            <a:extLst>
              <a:ext uri="{FF2B5EF4-FFF2-40B4-BE49-F238E27FC236}">
                <a16:creationId xmlns:a16="http://schemas.microsoft.com/office/drawing/2014/main" id="{B7869F19-47E7-4C62-AC66-88972D91E6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210" b="475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38FF8F1F-6382-4C1D-A387-88C483B1E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b="1" i="1">
                <a:solidFill>
                  <a:schemeClr val="accent4">
                    <a:lumMod val="60000"/>
                    <a:lumOff val="40000"/>
                  </a:schemeClr>
                </a:solidFill>
              </a:rPr>
              <a:t>La giornata un albero per il fututro…</a:t>
            </a:r>
          </a:p>
        </p:txBody>
      </p:sp>
    </p:spTree>
    <p:extLst>
      <p:ext uri="{BB962C8B-B14F-4D97-AF65-F5344CB8AC3E}">
        <p14:creationId xmlns:p14="http://schemas.microsoft.com/office/powerpoint/2010/main" val="108929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6000">
        <p14:doors dir="vert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erba, esterni, cielo, persona&#10;&#10;Descrizione generata automaticamente">
            <a:extLst>
              <a:ext uri="{FF2B5EF4-FFF2-40B4-BE49-F238E27FC236}">
                <a16:creationId xmlns:a16="http://schemas.microsoft.com/office/drawing/2014/main" id="{4CA3056B-5EEF-49BA-9C69-DF3DA110B2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065" b="4365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16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8000">
        <p14:doors dir="vert"/>
      </p:transition>
    </mc:Choice>
    <mc:Fallback xmlns="">
      <p:transition spd="slow" advClick="0" advTm="8000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erba, esterni, persona, figlio&#10;&#10;Descrizione generata automaticamente">
            <a:extLst>
              <a:ext uri="{FF2B5EF4-FFF2-40B4-BE49-F238E27FC236}">
                <a16:creationId xmlns:a16="http://schemas.microsoft.com/office/drawing/2014/main" id="{D7484345-C6E0-4B62-8149-F930726BB47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31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erba, esterni, figlio, ragazzo&#10;&#10;Descrizione generata automaticamente">
            <a:extLst>
              <a:ext uri="{FF2B5EF4-FFF2-40B4-BE49-F238E27FC236}">
                <a16:creationId xmlns:a16="http://schemas.microsoft.com/office/drawing/2014/main" id="{74DAECFA-E636-4434-B4B4-D362D9E752E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23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erba, esterni, cielo, campo&#10;&#10;Descrizione generata automaticamente">
            <a:extLst>
              <a:ext uri="{FF2B5EF4-FFF2-40B4-BE49-F238E27FC236}">
                <a16:creationId xmlns:a16="http://schemas.microsoft.com/office/drawing/2014/main" id="{81BAF770-6914-4C6E-A118-75307BDD8E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630" b="4409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24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persona, verdura&#10;&#10;Descrizione generata automaticamente">
            <a:extLst>
              <a:ext uri="{FF2B5EF4-FFF2-40B4-BE49-F238E27FC236}">
                <a16:creationId xmlns:a16="http://schemas.microsoft.com/office/drawing/2014/main" id="{D33E363B-CEA5-45BF-BC4F-8670FAB7E78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930C32A8-D829-4EE6-8A3B-EC71FB06E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b="1" i="1">
                <a:solidFill>
                  <a:schemeClr val="accent4">
                    <a:lumMod val="60000"/>
                    <a:lumOff val="40000"/>
                  </a:schemeClr>
                </a:solidFill>
              </a:rPr>
              <a:t>Osserviamo, accarezziamo il baco da seta…</a:t>
            </a:r>
          </a:p>
        </p:txBody>
      </p:sp>
    </p:spTree>
    <p:extLst>
      <p:ext uri="{BB962C8B-B14F-4D97-AF65-F5344CB8AC3E}">
        <p14:creationId xmlns:p14="http://schemas.microsoft.com/office/powerpoint/2010/main" val="220580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6000">
        <p14:doors dir="vert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2018</TotalTime>
  <Words>260</Words>
  <Application>Microsoft Office PowerPoint</Application>
  <PresentationFormat>Widescreen</PresentationFormat>
  <Paragraphs>33</Paragraphs>
  <Slides>108</Slides>
  <Notes>0</Notes>
  <HiddenSlides>0</HiddenSlides>
  <MMClips>3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108</vt:i4>
      </vt:variant>
    </vt:vector>
  </HeadingPairs>
  <TitlesOfParts>
    <vt:vector size="113" baseType="lpstr">
      <vt:lpstr>Arial</vt:lpstr>
      <vt:lpstr>Calibri</vt:lpstr>
      <vt:lpstr>Calibri Light</vt:lpstr>
      <vt:lpstr>Calisto MT</vt:lpstr>
      <vt:lpstr>Tema di Office</vt:lpstr>
      <vt:lpstr>Attività secondo quadrimestre </vt:lpstr>
      <vt:lpstr>Presentazione standard di PowerPoint</vt:lpstr>
      <vt:lpstr>Nella nostra scuola meravigliosa… dove ogni giorno si realizzano tante attività…</vt:lpstr>
      <vt:lpstr>Festosi, osserviamo i nostri amici gabbiani che volano tra gli albri degli ulivi</vt:lpstr>
      <vt:lpstr>Presentazione standard di PowerPoint</vt:lpstr>
      <vt:lpstr>Festeggiamo insieme con la befana smemorina…</vt:lpstr>
      <vt:lpstr>Presentazione standard di PowerPoint</vt:lpstr>
      <vt:lpstr>Giochiamo con la neve…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Facciamo attività di coding…</vt:lpstr>
      <vt:lpstr>Realizziamo un progetto condiviso per giocare insieme…</vt:lpstr>
      <vt:lpstr>Presentazione standard di PowerPoint</vt:lpstr>
      <vt:lpstr>Presentazione standard di PowerPoint</vt:lpstr>
      <vt:lpstr>Ci rechiamo sulla spiaggia…</vt:lpstr>
      <vt:lpstr>Alla scoperta del Giglio di Mare</vt:lpstr>
      <vt:lpstr>Le nostre attività , grafico pittoriche, di prescrittura…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La giornata delle Api…</vt:lpstr>
      <vt:lpstr>Le nostre video chiamate…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 giochi all’aperto…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Ripetiamo le lettere e i numeri….</vt:lpstr>
      <vt:lpstr>Presentazione standard di PowerPoint</vt:lpstr>
      <vt:lpstr>Giochiamo con la nostra amica Tea: la tartaruga…</vt:lpstr>
      <vt:lpstr>Presentazione standard di PowerPoint</vt:lpstr>
      <vt:lpstr>Ci divertiamo a correre  sul prato…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Manipoliamo e giochiamo con la pasta di sale…</vt:lpstr>
      <vt:lpstr>Presentazione standard di PowerPoint</vt:lpstr>
      <vt:lpstr>Presentazione standard di PowerPoint</vt:lpstr>
      <vt:lpstr>Costruiamo con la pasta di sale un reticolo…</vt:lpstr>
      <vt:lpstr>Presentazione standard di PowerPoint</vt:lpstr>
      <vt:lpstr>e guidiamo la macchinina superando gli ostacoli che incontriamo…</vt:lpstr>
      <vt:lpstr>La giornata della spremuta…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         Evviva il carnevale…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Giochiamo con le forme…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La festa della donna…</vt:lpstr>
      <vt:lpstr>La festa del papà…</vt:lpstr>
      <vt:lpstr>La festa della mamma…</vt:lpstr>
      <vt:lpstr>Presentazione standard di PowerPoint</vt:lpstr>
      <vt:lpstr>La merenda all’aperto…</vt:lpstr>
      <vt:lpstr>La giornata un albero per il fututro…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Osserviamo, accarezziamo il baco da seta…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Nella nostra scuola c’è tanta gioia…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Foto secondo quadrimestre</dc:title>
  <dc:creator>g santoro</dc:creator>
  <cp:lastModifiedBy>g santoro</cp:lastModifiedBy>
  <cp:revision>162</cp:revision>
  <dcterms:created xsi:type="dcterms:W3CDTF">2021-05-16T10:16:00Z</dcterms:created>
  <dcterms:modified xsi:type="dcterms:W3CDTF">2021-07-05T07:40:09Z</dcterms:modified>
</cp:coreProperties>
</file>