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21" r:id="rId32"/>
    <p:sldId id="318" r:id="rId33"/>
    <p:sldId id="319" r:id="rId34"/>
    <p:sldId id="320" r:id="rId35"/>
    <p:sldId id="322" r:id="rId36"/>
    <p:sldId id="323" r:id="rId37"/>
    <p:sldId id="331" r:id="rId38"/>
    <p:sldId id="324" r:id="rId39"/>
    <p:sldId id="325" r:id="rId40"/>
    <p:sldId id="326" r:id="rId41"/>
    <p:sldId id="327" r:id="rId42"/>
    <p:sldId id="328" r:id="rId43"/>
    <p:sldId id="329" r:id="rId44"/>
    <p:sldId id="276" r:id="rId45"/>
    <p:sldId id="277" r:id="rId46"/>
    <p:sldId id="278" r:id="rId47"/>
    <p:sldId id="279" r:id="rId48"/>
    <p:sldId id="280" r:id="rId49"/>
    <p:sldId id="281" r:id="rId50"/>
    <p:sldId id="282" r:id="rId51"/>
    <p:sldId id="283" r:id="rId52"/>
    <p:sldId id="284" r:id="rId53"/>
    <p:sldId id="285" r:id="rId54"/>
    <p:sldId id="286" r:id="rId55"/>
    <p:sldId id="287" r:id="rId56"/>
    <p:sldId id="288" r:id="rId57"/>
    <p:sldId id="289" r:id="rId58"/>
    <p:sldId id="290" r:id="rId59"/>
    <p:sldId id="291" r:id="rId60"/>
    <p:sldId id="292" r:id="rId61"/>
    <p:sldId id="293" r:id="rId62"/>
    <p:sldId id="294" r:id="rId63"/>
    <p:sldId id="295" r:id="rId64"/>
    <p:sldId id="296" r:id="rId65"/>
    <p:sldId id="297" r:id="rId66"/>
    <p:sldId id="298" r:id="rId67"/>
    <p:sldId id="299" r:id="rId68"/>
    <p:sldId id="300" r:id="rId69"/>
    <p:sldId id="301" r:id="rId70"/>
    <p:sldId id="302" r:id="rId71"/>
    <p:sldId id="303" r:id="rId72"/>
    <p:sldId id="304" r:id="rId73"/>
    <p:sldId id="305" r:id="rId74"/>
    <p:sldId id="306" r:id="rId75"/>
    <p:sldId id="307" r:id="rId76"/>
    <p:sldId id="330" r:id="rId7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5FCA-D5F7-4AD9-AF21-7F8810C1F9CA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0408-B0A0-4909-8ABA-9376DFC005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313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5FCA-D5F7-4AD9-AF21-7F8810C1F9CA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0408-B0A0-4909-8ABA-9376DFC005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785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5FCA-D5F7-4AD9-AF21-7F8810C1F9CA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0408-B0A0-4909-8ABA-9376DFC005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8355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5FCA-D5F7-4AD9-AF21-7F8810C1F9CA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0408-B0A0-4909-8ABA-9376DFC005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451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5FCA-D5F7-4AD9-AF21-7F8810C1F9CA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0408-B0A0-4909-8ABA-9376DFC005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1494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5FCA-D5F7-4AD9-AF21-7F8810C1F9CA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0408-B0A0-4909-8ABA-9376DFC005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477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5FCA-D5F7-4AD9-AF21-7F8810C1F9CA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0408-B0A0-4909-8ABA-9376DFC005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426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5FCA-D5F7-4AD9-AF21-7F8810C1F9CA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0408-B0A0-4909-8ABA-9376DFC005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6147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5FCA-D5F7-4AD9-AF21-7F8810C1F9CA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0408-B0A0-4909-8ABA-9376DFC005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3501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5FCA-D5F7-4AD9-AF21-7F8810C1F9CA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0408-B0A0-4909-8ABA-9376DFC005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9798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5FCA-D5F7-4AD9-AF21-7F8810C1F9CA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0408-B0A0-4909-8ABA-9376DFC005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330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E5FCA-D5F7-4AD9-AF21-7F8810C1F9CA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90408-B0A0-4909-8ABA-9376DFC005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05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gif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12" Type="http://schemas.openxmlformats.org/officeDocument/2006/relationships/image" Target="../media/image145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11" Type="http://schemas.openxmlformats.org/officeDocument/2006/relationships/image" Target="../media/image144.jpe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Relationship Id="rId9" Type="http://schemas.openxmlformats.org/officeDocument/2006/relationships/image" Target="../media/image1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wmf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7" Type="http://schemas.openxmlformats.org/officeDocument/2006/relationships/image" Target="../media/image233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jpeg"/><Relationship Id="rId5" Type="http://schemas.openxmlformats.org/officeDocument/2006/relationships/image" Target="../media/image231.jpeg"/><Relationship Id="rId4" Type="http://schemas.openxmlformats.org/officeDocument/2006/relationships/image" Target="../media/image23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2.jpeg"/><Relationship Id="rId4" Type="http://schemas.openxmlformats.org/officeDocument/2006/relationships/image" Target="../media/image24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5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jpeg"/><Relationship Id="rId3" Type="http://schemas.openxmlformats.org/officeDocument/2006/relationships/image" Target="../media/image247.jpeg"/><Relationship Id="rId7" Type="http://schemas.openxmlformats.org/officeDocument/2006/relationships/image" Target="../media/image251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jpeg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6.jpeg"/><Relationship Id="rId4" Type="http://schemas.openxmlformats.org/officeDocument/2006/relationships/image" Target="../media/image26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3.jpeg"/><Relationship Id="rId5" Type="http://schemas.openxmlformats.org/officeDocument/2006/relationships/image" Target="../media/image272.jpeg"/><Relationship Id="rId4" Type="http://schemas.openxmlformats.org/officeDocument/2006/relationships/image" Target="../media/image271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jpeg"/><Relationship Id="rId3" Type="http://schemas.openxmlformats.org/officeDocument/2006/relationships/image" Target="../media/image275.jpeg"/><Relationship Id="rId7" Type="http://schemas.openxmlformats.org/officeDocument/2006/relationships/image" Target="../media/image279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8.jpeg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Relationship Id="rId9" Type="http://schemas.openxmlformats.org/officeDocument/2006/relationships/image" Target="../media/image28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5.jpeg"/><Relationship Id="rId4" Type="http://schemas.openxmlformats.org/officeDocument/2006/relationships/image" Target="../media/image28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8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Algerian" pitchFamily="82" charset="0"/>
              </a:rPr>
              <a:t>Attività  2°  Quadrimestre</a:t>
            </a:r>
            <a:br>
              <a:rPr lang="it-IT" dirty="0" smtClean="0">
                <a:latin typeface="Algerian" pitchFamily="82" charset="0"/>
              </a:rPr>
            </a:br>
            <a:r>
              <a:rPr lang="it-IT" dirty="0" err="1" smtClean="0">
                <a:latin typeface="Algerian" pitchFamily="82" charset="0"/>
              </a:rPr>
              <a:t>a.s.</a:t>
            </a:r>
            <a:r>
              <a:rPr lang="it-IT" dirty="0" smtClean="0">
                <a:latin typeface="Algerian" pitchFamily="82" charset="0"/>
              </a:rPr>
              <a:t>  2020/2021</a:t>
            </a:r>
            <a:endParaRPr lang="it-IT" dirty="0">
              <a:latin typeface="Algerian" pitchFamily="82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>
                <a:latin typeface="Algerian" pitchFamily="82" charset="0"/>
              </a:rPr>
              <a:t>SCUOLA  PRIMARIA</a:t>
            </a:r>
          </a:p>
          <a:p>
            <a:r>
              <a:rPr lang="it-IT" sz="4000" dirty="0" smtClean="0">
                <a:latin typeface="Algerian" pitchFamily="82" charset="0"/>
              </a:rPr>
              <a:t>«</a:t>
            </a:r>
            <a:r>
              <a:rPr lang="it-IT" sz="4000" b="1" dirty="0" smtClean="0">
                <a:latin typeface="Algerian" pitchFamily="82" charset="0"/>
              </a:rPr>
              <a:t>Via del Sole</a:t>
            </a:r>
            <a:r>
              <a:rPr lang="it-IT" sz="4000" dirty="0" smtClean="0">
                <a:latin typeface="Algerian" pitchFamily="82" charset="0"/>
              </a:rPr>
              <a:t>»</a:t>
            </a:r>
            <a:endParaRPr lang="it-IT" sz="4000" dirty="0">
              <a:latin typeface="Algerian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57" y="188640"/>
            <a:ext cx="8352928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ARCI\AppData\Local\Microsoft\Windows\INetCache\IE\LOAIME65\sun-308966_128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373216"/>
            <a:ext cx="1356916" cy="13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CI\AppData\Local\Microsoft\Windows\INetCache\IE\LOAIME65\sun-308966_128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40" y="5373215"/>
            <a:ext cx="1356915" cy="13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WhatsApp-Audio-2021-06-30-at-18.26.4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6597" y="4045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3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500">
        <p:randomBar dir="vert"/>
      </p:transition>
    </mc:Choice>
    <mc:Fallback>
      <p:transition spd="slow" advClick="0" advTm="35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4118573" cy="389606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0648"/>
            <a:ext cx="2793251" cy="29969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99" y="3501008"/>
            <a:ext cx="3673212" cy="319263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23528" y="5097325"/>
            <a:ext cx="3024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/>
              <a:t>Festa della</a:t>
            </a:r>
          </a:p>
          <a:p>
            <a:pPr algn="ctr"/>
            <a:r>
              <a:rPr lang="it-IT" sz="4000" b="1" dirty="0" smtClean="0"/>
              <a:t>MAMMA</a:t>
            </a:r>
            <a:endParaRPr lang="it-IT" sz="4000" b="1" dirty="0"/>
          </a:p>
        </p:txBody>
      </p:sp>
      <p:pic>
        <p:nvPicPr>
          <p:cNvPr id="4098" name="Picture 2" descr="C:\Users\ARCI\AppData\Local\Microsoft\Windows\INetCache\IE\2F4SY17L\floating-hearts-background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76425">
            <a:off x="3353671" y="4296014"/>
            <a:ext cx="1499657" cy="112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3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27648" y="27856"/>
            <a:ext cx="4440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GIORNATA MONDIALE DELLE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52665"/>
            <a:ext cx="3419872" cy="256490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657" y="752665"/>
            <a:ext cx="3419872" cy="256490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01008"/>
            <a:ext cx="2409732" cy="321297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2867" y="3128967"/>
            <a:ext cx="2232248" cy="297633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861048"/>
            <a:ext cx="2139702" cy="285293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229907" y="880955"/>
            <a:ext cx="55816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 smtClean="0"/>
              <a:t>A</a:t>
            </a:r>
          </a:p>
          <a:p>
            <a:r>
              <a:rPr lang="it-IT" sz="4800" b="1" dirty="0" smtClean="0"/>
              <a:t>P</a:t>
            </a:r>
          </a:p>
          <a:p>
            <a:r>
              <a:rPr lang="it-IT" sz="4800" b="1" dirty="0"/>
              <a:t>I</a:t>
            </a:r>
          </a:p>
        </p:txBody>
      </p:sp>
      <p:pic>
        <p:nvPicPr>
          <p:cNvPr id="5122" name="Picture 2" descr="C:\Users\ARCI\AppData\Local\Microsoft\Windows\INetCache\IE\6YQU15BR\c430bf06-ba02-441a-8c01-e88559c94801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686" y="5868508"/>
            <a:ext cx="1270610" cy="88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01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8640"/>
            <a:ext cx="3635896" cy="272692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8012"/>
            <a:ext cx="4043941" cy="303295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7032"/>
            <a:ext cx="4536504" cy="271900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140968"/>
            <a:ext cx="2672726" cy="356363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591496" y="476672"/>
            <a:ext cx="3930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B</a:t>
            </a:r>
          </a:p>
          <a:p>
            <a:r>
              <a:rPr lang="it-IT" sz="2400" b="1" dirty="0" smtClean="0"/>
              <a:t>U</a:t>
            </a:r>
          </a:p>
          <a:p>
            <a:r>
              <a:rPr lang="it-IT" sz="2400" b="1" dirty="0" smtClean="0"/>
              <a:t>O</a:t>
            </a:r>
          </a:p>
          <a:p>
            <a:r>
              <a:rPr lang="it-IT" sz="2400" b="1" dirty="0" smtClean="0"/>
              <a:t>N</a:t>
            </a:r>
          </a:p>
          <a:p>
            <a:r>
              <a:rPr lang="it-IT" sz="2400" b="1" dirty="0"/>
              <a:t>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136301" y="3165172"/>
            <a:ext cx="45557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0070C0"/>
                </a:solidFill>
              </a:rPr>
              <a:t>V</a:t>
            </a:r>
          </a:p>
          <a:p>
            <a:r>
              <a:rPr lang="it-IT" sz="3200" b="1" dirty="0" smtClean="0">
                <a:solidFill>
                  <a:srgbClr val="0070C0"/>
                </a:solidFill>
              </a:rPr>
              <a:t>A</a:t>
            </a:r>
          </a:p>
          <a:p>
            <a:r>
              <a:rPr lang="it-IT" sz="3200" b="1" dirty="0" smtClean="0">
                <a:solidFill>
                  <a:srgbClr val="0070C0"/>
                </a:solidFill>
              </a:rPr>
              <a:t>C</a:t>
            </a:r>
          </a:p>
          <a:p>
            <a:r>
              <a:rPr lang="it-IT" sz="3200" b="1" dirty="0" smtClean="0">
                <a:solidFill>
                  <a:srgbClr val="0070C0"/>
                </a:solidFill>
              </a:rPr>
              <a:t>A</a:t>
            </a:r>
          </a:p>
          <a:p>
            <a:r>
              <a:rPr lang="it-IT" sz="3200" b="1" dirty="0" smtClean="0">
                <a:solidFill>
                  <a:srgbClr val="0070C0"/>
                </a:solidFill>
              </a:rPr>
              <a:t>N</a:t>
            </a:r>
          </a:p>
          <a:p>
            <a:r>
              <a:rPr lang="it-IT" sz="3200" b="1" dirty="0" smtClean="0">
                <a:solidFill>
                  <a:srgbClr val="0070C0"/>
                </a:solidFill>
              </a:rPr>
              <a:t>Z</a:t>
            </a:r>
          </a:p>
          <a:p>
            <a:r>
              <a:rPr lang="it-IT" sz="3200" b="1" dirty="0">
                <a:solidFill>
                  <a:srgbClr val="0070C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6149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6952"/>
            <a:ext cx="3258674" cy="378904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544"/>
            <a:ext cx="8460432" cy="319543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220072" y="3717031"/>
            <a:ext cx="26677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/>
              <a:t>CLASSE  2^</a:t>
            </a:r>
            <a:endParaRPr lang="it-IT" sz="4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211960" y="5157192"/>
            <a:ext cx="43284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latin typeface="Gigi" pitchFamily="82" charset="0"/>
              </a:rPr>
              <a:t>Nella nostra classe siamo</a:t>
            </a:r>
          </a:p>
          <a:p>
            <a:pPr algn="ctr"/>
            <a:r>
              <a:rPr lang="it-IT" sz="3200" dirty="0" smtClean="0">
                <a:latin typeface="Gigi" pitchFamily="82" charset="0"/>
              </a:rPr>
              <a:t>Tutti </a:t>
            </a:r>
            <a:r>
              <a:rPr lang="it-IT" sz="3200" b="1" dirty="0" smtClean="0">
                <a:latin typeface="Gigi" pitchFamily="82" charset="0"/>
              </a:rPr>
              <a:t>AMICI</a:t>
            </a:r>
            <a:endParaRPr lang="it-IT" sz="3200" dirty="0">
              <a:latin typeface="Gigi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14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2247"/>
            <a:ext cx="2733767" cy="364502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3630700" cy="390905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29000"/>
            <a:ext cx="2673279" cy="317262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528814" y="98076"/>
            <a:ext cx="1129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EVVIVA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918604" y="573597"/>
            <a:ext cx="34977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C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A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R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N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E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V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A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L</a:t>
            </a:r>
          </a:p>
          <a:p>
            <a:r>
              <a:rPr lang="it-IT" sz="2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53940" y="4581128"/>
            <a:ext cx="359072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400" dirty="0" smtClean="0"/>
              <a:t>La maschera di</a:t>
            </a:r>
          </a:p>
          <a:p>
            <a:pPr algn="ctr"/>
            <a:r>
              <a:rPr lang="it-IT" sz="4400" b="1" dirty="0" err="1" smtClean="0"/>
              <a:t>Giangurgolo</a:t>
            </a:r>
            <a:endParaRPr lang="it-IT" sz="4400" b="1" dirty="0"/>
          </a:p>
        </p:txBody>
      </p:sp>
      <p:pic>
        <p:nvPicPr>
          <p:cNvPr id="2050" name="Picture 2" descr="C:\Users\ARCI\AppData\Local\Microsoft\Windows\INetCache\IE\4KNGCT24\ribbons-1586270_960_72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109" y="4273979"/>
            <a:ext cx="1934907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3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55296"/>
            <a:ext cx="2744064" cy="303127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21715"/>
            <a:ext cx="2376264" cy="316835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6632"/>
            <a:ext cx="2966792" cy="354037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94330"/>
            <a:ext cx="3574760" cy="381085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55576" y="509999"/>
            <a:ext cx="202311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Festeggiamo</a:t>
            </a:r>
          </a:p>
          <a:p>
            <a:pPr algn="ctr"/>
            <a:r>
              <a:rPr lang="it-IT" sz="2800" dirty="0" smtClean="0"/>
              <a:t> insieme</a:t>
            </a:r>
          </a:p>
          <a:p>
            <a:pPr algn="ctr"/>
            <a:r>
              <a:rPr lang="it-IT" sz="2800" dirty="0" smtClean="0"/>
              <a:t>i nostri</a:t>
            </a:r>
          </a:p>
          <a:p>
            <a:pPr algn="ctr"/>
            <a:r>
              <a:rPr lang="it-IT" sz="2800" b="1" dirty="0" smtClean="0"/>
              <a:t>PAPA’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73409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286864" cy="422108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636912"/>
            <a:ext cx="3756940" cy="400506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30836" y="5013175"/>
            <a:ext cx="29842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dirty="0" smtClean="0"/>
              <a:t>E’  arrivata  la</a:t>
            </a:r>
          </a:p>
          <a:p>
            <a:pPr algn="ctr"/>
            <a:r>
              <a:rPr lang="it-IT" sz="4000" b="1" dirty="0" smtClean="0"/>
              <a:t>PASQUA</a:t>
            </a:r>
            <a:endParaRPr lang="it-IT" sz="4000" b="1" dirty="0"/>
          </a:p>
        </p:txBody>
      </p:sp>
      <p:pic>
        <p:nvPicPr>
          <p:cNvPr id="1027" name="Picture 3" descr="C:\Users\ARCI\AppData\Local\Microsoft\Windows\INetCache\IE\LOAIME65\Happy_Easter_coniglio_bianco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37" y="260649"/>
            <a:ext cx="3570162" cy="200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26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2" y="29522"/>
            <a:ext cx="3577326" cy="476976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755" y="2755678"/>
            <a:ext cx="5364088" cy="402306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787" y="229870"/>
            <a:ext cx="4788024" cy="218453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07783" y="5085184"/>
            <a:ext cx="33073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/>
              <a:t>Cara TERRA </a:t>
            </a:r>
          </a:p>
          <a:p>
            <a:r>
              <a:rPr lang="it-IT" sz="4000" dirty="0" smtClean="0"/>
              <a:t>io  ti  difendo...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646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05" y="116632"/>
            <a:ext cx="8812109" cy="660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7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948014" cy="6597352"/>
          </a:xfrm>
          <a:prstGeom prst="rect">
            <a:avLst/>
          </a:prstGeom>
        </p:spPr>
      </p:pic>
      <p:pic>
        <p:nvPicPr>
          <p:cNvPr id="2051" name="Picture 3" descr="C:\Users\ARCI\AppData\Local\Microsoft\Windows\INetCache\IE\LOAIME65\auguri-mamma-2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73556"/>
            <a:ext cx="3707904" cy="25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RCI\AppData\Local\Microsoft\Windows\INetCache\IE\6YQU15BR\FestadellaMamma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6113">
            <a:off x="5678568" y="908021"/>
            <a:ext cx="2934931" cy="193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08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674221" cy="335363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212976"/>
            <a:ext cx="5241473" cy="352839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684230" y="1051612"/>
            <a:ext cx="22721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/>
              <a:t>CLASSE  </a:t>
            </a:r>
          </a:p>
          <a:p>
            <a:pPr algn="ctr"/>
            <a:r>
              <a:rPr lang="it-IT" sz="4400" dirty="0" smtClean="0"/>
              <a:t>1^</a:t>
            </a:r>
            <a:endParaRPr lang="it-IT" sz="4400" dirty="0"/>
          </a:p>
        </p:txBody>
      </p:sp>
      <p:sp>
        <p:nvSpPr>
          <p:cNvPr id="5" name="CasellaDiTesto 4"/>
          <p:cNvSpPr txBox="1"/>
          <p:nvPr/>
        </p:nvSpPr>
        <p:spPr>
          <a:xfrm rot="19663757">
            <a:off x="62814" y="4990853"/>
            <a:ext cx="3602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latin typeface="Old English Text MT" pitchFamily="66" charset="0"/>
              </a:rPr>
              <a:t>CARNEVALE</a:t>
            </a:r>
            <a:endParaRPr lang="it-IT" sz="3600" dirty="0">
              <a:latin typeface="Old English Tex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6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2669170" cy="423812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6121">
            <a:off x="3317697" y="227243"/>
            <a:ext cx="2664296" cy="355693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5867">
            <a:off x="6588224" y="246956"/>
            <a:ext cx="2240373" cy="379491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3609">
            <a:off x="2417095" y="3217714"/>
            <a:ext cx="2202161" cy="331672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918294" y="5085184"/>
            <a:ext cx="39825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/>
              <a:t>Un giorno bellissimo…</a:t>
            </a:r>
          </a:p>
          <a:p>
            <a:pPr algn="ctr"/>
            <a:endParaRPr lang="it-IT" sz="2400" dirty="0" smtClean="0"/>
          </a:p>
          <a:p>
            <a:pPr algn="ctr"/>
            <a:r>
              <a:rPr lang="it-IT" sz="2400" b="1" dirty="0" smtClean="0"/>
              <a:t>«UN ALBERO PER IL FUTURO»</a:t>
            </a:r>
            <a:endParaRPr lang="it-IT" sz="2400" b="1" dirty="0"/>
          </a:p>
        </p:txBody>
      </p:sp>
      <p:pic>
        <p:nvPicPr>
          <p:cNvPr id="3074" name="Picture 2" descr="C:\Users\ARCI\AppData\Local\Microsoft\Windows\INetCache\IE\LOAIME65\alberi5[1]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2147"/>
            <a:ext cx="1392187" cy="184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50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35" y="1778961"/>
            <a:ext cx="6228184" cy="467113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283968" y="499319"/>
            <a:ext cx="26677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/>
              <a:t>CLASSE  3^</a:t>
            </a:r>
            <a:endParaRPr lang="it-IT" sz="4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27584" y="1268760"/>
            <a:ext cx="41069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P</a:t>
            </a:r>
          </a:p>
          <a:p>
            <a:r>
              <a:rPr lang="it-IT" sz="2800" dirty="0" smtClean="0"/>
              <a:t>A</a:t>
            </a:r>
          </a:p>
          <a:p>
            <a:r>
              <a:rPr lang="it-IT" sz="2800" dirty="0" smtClean="0"/>
              <a:t>S</a:t>
            </a:r>
          </a:p>
          <a:p>
            <a:r>
              <a:rPr lang="it-IT" sz="2800" dirty="0" smtClean="0"/>
              <a:t>S</a:t>
            </a:r>
          </a:p>
          <a:p>
            <a:r>
              <a:rPr lang="it-IT" sz="2800" dirty="0" smtClean="0"/>
              <a:t>E</a:t>
            </a:r>
          </a:p>
          <a:p>
            <a:r>
              <a:rPr lang="it-IT" sz="2800" dirty="0" smtClean="0"/>
              <a:t>G</a:t>
            </a:r>
          </a:p>
          <a:p>
            <a:r>
              <a:rPr lang="it-IT" sz="2800" dirty="0" smtClean="0"/>
              <a:t>G</a:t>
            </a:r>
          </a:p>
          <a:p>
            <a:r>
              <a:rPr lang="it-IT" sz="2800" dirty="0" smtClean="0"/>
              <a:t>I</a:t>
            </a:r>
          </a:p>
          <a:p>
            <a:r>
              <a:rPr lang="it-IT" sz="2800" dirty="0" smtClean="0"/>
              <a:t>A</a:t>
            </a:r>
          </a:p>
          <a:p>
            <a:r>
              <a:rPr lang="it-IT" sz="2800" dirty="0" smtClean="0"/>
              <a:t>T</a:t>
            </a:r>
          </a:p>
          <a:p>
            <a:r>
              <a:rPr lang="it-IT" sz="2800" dirty="0"/>
              <a:t>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475656" y="1772816"/>
            <a:ext cx="49244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A</a:t>
            </a:r>
          </a:p>
          <a:p>
            <a:r>
              <a:rPr lang="it-IT" sz="2800" dirty="0" smtClean="0"/>
              <a:t>L</a:t>
            </a:r>
          </a:p>
          <a:p>
            <a:endParaRPr lang="it-IT" sz="2800" dirty="0"/>
          </a:p>
          <a:p>
            <a:endParaRPr lang="it-IT" sz="2800" dirty="0" smtClean="0"/>
          </a:p>
          <a:p>
            <a:r>
              <a:rPr lang="it-IT" sz="2800" dirty="0" smtClean="0">
                <a:solidFill>
                  <a:schemeClr val="accent1"/>
                </a:solidFill>
              </a:rPr>
              <a:t>M</a:t>
            </a:r>
          </a:p>
          <a:p>
            <a:r>
              <a:rPr lang="it-IT" sz="2800" dirty="0" smtClean="0">
                <a:solidFill>
                  <a:schemeClr val="accent1"/>
                </a:solidFill>
              </a:rPr>
              <a:t>A</a:t>
            </a:r>
          </a:p>
          <a:p>
            <a:r>
              <a:rPr lang="it-IT" sz="2800" dirty="0" smtClean="0">
                <a:solidFill>
                  <a:schemeClr val="accent1"/>
                </a:solidFill>
              </a:rPr>
              <a:t>R</a:t>
            </a:r>
          </a:p>
          <a:p>
            <a:r>
              <a:rPr lang="it-IT" sz="2800" dirty="0">
                <a:solidFill>
                  <a:schemeClr val="accent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6796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359"/>
            <a:ext cx="3165816" cy="422108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0"/>
            <a:ext cx="5364088" cy="402306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3757">
            <a:off x="678610" y="3957756"/>
            <a:ext cx="3131840" cy="234888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1847">
            <a:off x="4954400" y="3195175"/>
            <a:ext cx="2463738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73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1383"/>
            <a:ext cx="3328303" cy="443773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82813"/>
            <a:ext cx="4934577" cy="370093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749591"/>
            <a:ext cx="4067944" cy="305095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 rot="20768258">
            <a:off x="692584" y="4874269"/>
            <a:ext cx="261539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PIXEL  ART</a:t>
            </a:r>
          </a:p>
          <a:p>
            <a:pPr algn="ctr"/>
            <a:r>
              <a:rPr lang="it-IT" sz="2800" dirty="0" smtClean="0"/>
              <a:t>DI</a:t>
            </a:r>
          </a:p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SAN VALENTINO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0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93237">
            <a:off x="360428" y="308054"/>
            <a:ext cx="2090957" cy="278794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5" y="4346936"/>
            <a:ext cx="1869672" cy="249289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2" y="4357333"/>
            <a:ext cx="1815666" cy="242088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523" y="4307449"/>
            <a:ext cx="1869672" cy="249289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195" y="4349562"/>
            <a:ext cx="1875500" cy="250066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500" y="4349561"/>
            <a:ext cx="1875500" cy="250066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020" y="1806129"/>
            <a:ext cx="1884979" cy="251330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167" y="1786087"/>
            <a:ext cx="1891021" cy="252136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77" y="1806128"/>
            <a:ext cx="1875989" cy="2501319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567420" y="332655"/>
            <a:ext cx="39770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Lavoriamo sul concetto di</a:t>
            </a:r>
          </a:p>
          <a:p>
            <a:pPr algn="ctr"/>
            <a:r>
              <a:rPr lang="it-IT" sz="2800" dirty="0" smtClean="0"/>
              <a:t>ANGOLO</a:t>
            </a:r>
            <a:endParaRPr lang="it-IT" sz="280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4742">
            <a:off x="1447271" y="2447739"/>
            <a:ext cx="1442258" cy="192301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2444">
            <a:off x="2585786" y="236245"/>
            <a:ext cx="1419622" cy="189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5726">
            <a:off x="229940" y="215788"/>
            <a:ext cx="3150912" cy="387136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9481"/>
            <a:ext cx="5130094" cy="389570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789040"/>
            <a:ext cx="2247714" cy="299695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19639679">
            <a:off x="5628082" y="4982646"/>
            <a:ext cx="31390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 smtClean="0">
                <a:solidFill>
                  <a:schemeClr val="accent1"/>
                </a:solidFill>
              </a:rPr>
              <a:t>CARNEVALE</a:t>
            </a:r>
            <a:endParaRPr lang="it-IT" sz="4800" dirty="0">
              <a:solidFill>
                <a:schemeClr val="accent1"/>
              </a:solidFill>
            </a:endParaRPr>
          </a:p>
        </p:txBody>
      </p:sp>
      <p:pic>
        <p:nvPicPr>
          <p:cNvPr id="1027" name="Picture 3" descr="C:\Users\ARCI\AppData\Local\Microsoft\Windows\INetCache\IE\6YQU15BR\R1FullSizeRender-2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4285">
            <a:off x="364863" y="4734918"/>
            <a:ext cx="1768599" cy="132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49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9476">
            <a:off x="82659" y="672460"/>
            <a:ext cx="2989866" cy="22424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39" y="116632"/>
            <a:ext cx="3563887" cy="267291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54188">
            <a:off x="6376735" y="4250932"/>
            <a:ext cx="2689941" cy="201745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5035">
            <a:off x="3161394" y="560118"/>
            <a:ext cx="2816711" cy="211253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652467"/>
            <a:ext cx="2940711" cy="220553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39552" y="4653136"/>
            <a:ext cx="14766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/>
              <a:t>FESTA</a:t>
            </a:r>
          </a:p>
          <a:p>
            <a:pPr algn="ctr"/>
            <a:r>
              <a:rPr lang="it-IT" sz="3200" dirty="0" smtClean="0"/>
              <a:t>DELLA</a:t>
            </a:r>
          </a:p>
          <a:p>
            <a:pPr algn="ctr"/>
            <a:r>
              <a:rPr lang="it-IT" sz="3200" dirty="0" smtClean="0"/>
              <a:t>DONNA</a:t>
            </a:r>
            <a:endParaRPr lang="it-IT" sz="32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7898">
            <a:off x="1905940" y="2877399"/>
            <a:ext cx="2449734" cy="183730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388">
            <a:off x="5006914" y="2570660"/>
            <a:ext cx="2333168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8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433597"/>
            <a:ext cx="3571036" cy="328498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386862" cy="328498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8074">
            <a:off x="4588287" y="164564"/>
            <a:ext cx="2912911" cy="309819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67544" y="3433597"/>
            <a:ext cx="361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/>
              <a:t>UNA COPPA PER IL NOSTRO</a:t>
            </a:r>
          </a:p>
          <a:p>
            <a:pPr algn="ctr"/>
            <a:r>
              <a:rPr lang="it-IT" sz="2400" dirty="0" smtClean="0"/>
              <a:t> SUPER PAPA’</a:t>
            </a:r>
            <a:endParaRPr lang="it-IT" sz="24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16" y="4334896"/>
            <a:ext cx="2166105" cy="234887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8" y="4372140"/>
            <a:ext cx="2264500" cy="23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7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4060">
            <a:off x="694359" y="775728"/>
            <a:ext cx="3230437" cy="413058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6508">
            <a:off x="5199107" y="334433"/>
            <a:ext cx="3286954" cy="501317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99592" y="5786691"/>
            <a:ext cx="47286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/>
              <a:t>IL TESTO REGOLATIVO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149592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498">
            <a:off x="406242" y="115705"/>
            <a:ext cx="3759882" cy="501317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0176">
            <a:off x="5823192" y="499339"/>
            <a:ext cx="2732366" cy="364315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71" y="3284984"/>
            <a:ext cx="2573176" cy="343090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444208" y="4869160"/>
            <a:ext cx="22380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ONORIAMO</a:t>
            </a:r>
          </a:p>
          <a:p>
            <a:pPr algn="ctr"/>
            <a:r>
              <a:rPr lang="it-IT" sz="2800" dirty="0" smtClean="0"/>
              <a:t>IL</a:t>
            </a:r>
          </a:p>
          <a:p>
            <a:pPr algn="ctr"/>
            <a:r>
              <a:rPr lang="it-IT" sz="2800" dirty="0" smtClean="0"/>
              <a:t>SOMMO VATE</a:t>
            </a:r>
          </a:p>
        </p:txBody>
      </p:sp>
    </p:spTree>
    <p:extLst>
      <p:ext uri="{BB962C8B-B14F-4D97-AF65-F5344CB8AC3E}">
        <p14:creationId xmlns:p14="http://schemas.microsoft.com/office/powerpoint/2010/main" val="152709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3744416" cy="591271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391">
            <a:off x="4510329" y="426060"/>
            <a:ext cx="437448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993" y="179877"/>
            <a:ext cx="3034207" cy="361264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7" y="121013"/>
            <a:ext cx="3168352" cy="340349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61589"/>
            <a:ext cx="2558065" cy="32849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1691">
            <a:off x="234704" y="3640336"/>
            <a:ext cx="3263973" cy="292972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3818">
            <a:off x="3371006" y="3980073"/>
            <a:ext cx="2968179" cy="222613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2563507">
            <a:off x="6612069" y="4769106"/>
            <a:ext cx="2078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/>
              <a:t>PASQUA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167573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620">
            <a:off x="366656" y="896184"/>
            <a:ext cx="5272050" cy="317105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717032"/>
            <a:ext cx="4932040" cy="296789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444208" y="620688"/>
            <a:ext cx="222150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/>
              <a:t>ATTESTATO</a:t>
            </a:r>
          </a:p>
          <a:p>
            <a:pPr algn="ctr"/>
            <a:r>
              <a:rPr lang="it-IT" sz="3200" dirty="0" smtClean="0"/>
              <a:t>FREQUENZA</a:t>
            </a:r>
          </a:p>
          <a:p>
            <a:pPr algn="ctr"/>
            <a:r>
              <a:rPr lang="it-IT" sz="3200" dirty="0" smtClean="0"/>
              <a:t>CORSO</a:t>
            </a:r>
          </a:p>
          <a:p>
            <a:pPr algn="ctr"/>
            <a:r>
              <a:rPr lang="it-IT" sz="3200" dirty="0" smtClean="0"/>
              <a:t> </a:t>
            </a:r>
            <a:r>
              <a:rPr lang="it-IT" sz="4000" b="1" dirty="0" smtClean="0"/>
              <a:t>CODING</a:t>
            </a:r>
            <a:endParaRPr lang="it-IT" sz="4000" b="1" dirty="0"/>
          </a:p>
        </p:txBody>
      </p:sp>
      <p:pic>
        <p:nvPicPr>
          <p:cNvPr id="2050" name="Picture 2" descr="C:\Users\ARCI\AppData\Local\Microsoft\Windows\INetCache\IE\2F4SY17L\v203-tang-60-workspace_2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6980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RCI\AppData\Local\Microsoft\Windows\INetCache\IE\2F4SY17L\coding-1024x683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3176"/>
            <a:ext cx="1933600" cy="128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3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080"/>
            <a:ext cx="1925988" cy="263691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282136"/>
            <a:ext cx="1758457" cy="250385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58686"/>
            <a:ext cx="1861970" cy="242730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18" y="4149080"/>
            <a:ext cx="1944609" cy="261680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4017"/>
            <a:ext cx="2565915" cy="393305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4017"/>
            <a:ext cx="2284331" cy="328498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75" y="144017"/>
            <a:ext cx="2524146" cy="328498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661817" y="3461494"/>
            <a:ext cx="3243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La </a:t>
            </a:r>
            <a:r>
              <a:rPr lang="it-IT" sz="2400" b="1" dirty="0" smtClean="0"/>
              <a:t>Giornata della TERRA</a:t>
            </a:r>
          </a:p>
          <a:p>
            <a:pPr algn="ctr"/>
            <a:r>
              <a:rPr lang="it-IT" sz="2400" dirty="0"/>
              <a:t>c</a:t>
            </a:r>
            <a:r>
              <a:rPr lang="it-IT" sz="2400" dirty="0" smtClean="0"/>
              <a:t>on Matematica…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96291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7987">
            <a:off x="6283269" y="348621"/>
            <a:ext cx="2621868" cy="161070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004">
            <a:off x="293061" y="368662"/>
            <a:ext cx="2703228" cy="318088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05064"/>
            <a:ext cx="2527155" cy="263691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11">
            <a:off x="4943479" y="3716126"/>
            <a:ext cx="4027259" cy="302044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24807">
            <a:off x="2926757" y="140888"/>
            <a:ext cx="2136242" cy="331117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98287"/>
            <a:ext cx="2260553" cy="26587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375" y="1992788"/>
            <a:ext cx="1383618" cy="184482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039" y="1180164"/>
            <a:ext cx="1729401" cy="230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9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060848"/>
            <a:ext cx="3355808" cy="277419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59" y="16935"/>
            <a:ext cx="1532935" cy="204391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2" y="16935"/>
            <a:ext cx="1545636" cy="206084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13295"/>
            <a:ext cx="2070376" cy="276050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235" y="16935"/>
            <a:ext cx="2041310" cy="272174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93" y="4382970"/>
            <a:ext cx="1802266" cy="240302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538552"/>
            <a:ext cx="2164320" cy="278092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006" y="37889"/>
            <a:ext cx="1517219" cy="202295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979" y="3901982"/>
            <a:ext cx="2126246" cy="283499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430" y="16935"/>
            <a:ext cx="1545636" cy="2060848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2540699" y="5085184"/>
            <a:ext cx="15632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FESTA</a:t>
            </a:r>
          </a:p>
          <a:p>
            <a:pPr algn="ctr"/>
            <a:r>
              <a:rPr lang="it-IT" sz="2800" dirty="0" smtClean="0"/>
              <a:t>DELLA</a:t>
            </a:r>
          </a:p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MAMMA</a:t>
            </a:r>
            <a:endParaRPr lang="it-IT" sz="2800" b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092" y="5036816"/>
            <a:ext cx="1329612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9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24944"/>
            <a:ext cx="5076056" cy="380704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824536" cy="361840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854578" y="620688"/>
            <a:ext cx="28195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400" dirty="0" smtClean="0"/>
              <a:t>Festa </a:t>
            </a:r>
          </a:p>
          <a:p>
            <a:pPr algn="ctr"/>
            <a:r>
              <a:rPr lang="it-IT" sz="4400" dirty="0" smtClean="0"/>
              <a:t>dell’</a:t>
            </a:r>
            <a:r>
              <a:rPr lang="it-IT" sz="4400" b="1" dirty="0" smtClean="0"/>
              <a:t>Europa</a:t>
            </a:r>
            <a:endParaRPr lang="it-IT" sz="44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60426" y="4653136"/>
            <a:ext cx="22624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dirty="0" smtClean="0"/>
              <a:t>Diretta</a:t>
            </a:r>
          </a:p>
          <a:p>
            <a:pPr algn="ctr"/>
            <a:r>
              <a:rPr lang="it-IT" sz="4000" dirty="0" smtClean="0"/>
              <a:t>streaming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89993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1" y="116632"/>
            <a:ext cx="2139702" cy="285293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640" y="32923"/>
            <a:ext cx="2088232" cy="278431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4" y="3140968"/>
            <a:ext cx="2283718" cy="304495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44" y="171682"/>
            <a:ext cx="2427734" cy="323697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8565">
            <a:off x="2028850" y="3306660"/>
            <a:ext cx="2427734" cy="323697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469">
            <a:off x="4938084" y="3390340"/>
            <a:ext cx="2302214" cy="306961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966" y="32923"/>
            <a:ext cx="2331034" cy="310804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884368" y="3178178"/>
            <a:ext cx="53572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T</a:t>
            </a:r>
          </a:p>
          <a:p>
            <a:r>
              <a:rPr lang="it-IT" sz="3200" dirty="0" smtClean="0"/>
              <a:t>A</a:t>
            </a:r>
          </a:p>
          <a:p>
            <a:r>
              <a:rPr lang="it-IT" sz="3200" dirty="0" smtClean="0"/>
              <a:t>N</a:t>
            </a:r>
          </a:p>
          <a:p>
            <a:r>
              <a:rPr lang="it-IT" sz="3200" dirty="0" smtClean="0"/>
              <a:t>G</a:t>
            </a:r>
          </a:p>
          <a:p>
            <a:r>
              <a:rPr lang="it-IT" sz="3200" dirty="0" smtClean="0"/>
              <a:t>R</a:t>
            </a:r>
          </a:p>
          <a:p>
            <a:r>
              <a:rPr lang="it-IT" sz="3200" dirty="0" smtClean="0"/>
              <a:t>A</a:t>
            </a:r>
          </a:p>
          <a:p>
            <a:r>
              <a:rPr lang="it-IT" sz="3200" dirty="0" smtClean="0"/>
              <a:t>M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055" y="2231301"/>
            <a:ext cx="2309401" cy="189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7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610" y="3816424"/>
            <a:ext cx="2264970" cy="278092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99" y="105722"/>
            <a:ext cx="2334208" cy="358392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79" y="116632"/>
            <a:ext cx="2492131" cy="357301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87" y="131230"/>
            <a:ext cx="2273433" cy="355841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58" y="3429000"/>
            <a:ext cx="1958972" cy="31683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832" y="3797560"/>
            <a:ext cx="2264970" cy="278092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311721" y="476672"/>
            <a:ext cx="35458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P</a:t>
            </a:r>
          </a:p>
          <a:p>
            <a:r>
              <a:rPr lang="it-IT" sz="2000" dirty="0" smtClean="0"/>
              <a:t>R</a:t>
            </a:r>
          </a:p>
          <a:p>
            <a:r>
              <a:rPr lang="it-IT" sz="2000" dirty="0" smtClean="0"/>
              <a:t>O</a:t>
            </a:r>
          </a:p>
          <a:p>
            <a:r>
              <a:rPr lang="it-IT" sz="2000" dirty="0" smtClean="0"/>
              <a:t>G</a:t>
            </a:r>
          </a:p>
          <a:p>
            <a:r>
              <a:rPr lang="it-IT" sz="2000" dirty="0" smtClean="0"/>
              <a:t>E</a:t>
            </a:r>
          </a:p>
          <a:p>
            <a:r>
              <a:rPr lang="it-IT" sz="2000" dirty="0" smtClean="0"/>
              <a:t>T</a:t>
            </a:r>
          </a:p>
          <a:p>
            <a:r>
              <a:rPr lang="it-IT" sz="2000" dirty="0" smtClean="0"/>
              <a:t>T</a:t>
            </a:r>
          </a:p>
          <a:p>
            <a:r>
              <a:rPr lang="it-IT" sz="2000" dirty="0"/>
              <a:t>O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553696" y="4064639"/>
            <a:ext cx="141545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UN  </a:t>
            </a:r>
          </a:p>
          <a:p>
            <a:pPr algn="ctr"/>
            <a:r>
              <a:rPr lang="it-IT" sz="2800" dirty="0" smtClean="0"/>
              <a:t>ALBERO</a:t>
            </a:r>
          </a:p>
          <a:p>
            <a:pPr algn="ctr"/>
            <a:r>
              <a:rPr lang="it-IT" sz="2800" dirty="0" smtClean="0"/>
              <a:t>PER </a:t>
            </a:r>
          </a:p>
          <a:p>
            <a:pPr algn="ctr"/>
            <a:r>
              <a:rPr lang="it-IT" sz="2800" dirty="0" smtClean="0"/>
              <a:t> IL</a:t>
            </a:r>
          </a:p>
          <a:p>
            <a:pPr algn="ctr"/>
            <a:r>
              <a:rPr lang="it-IT" sz="2800" dirty="0" smtClean="0"/>
              <a:t>FUTURO</a:t>
            </a:r>
          </a:p>
        </p:txBody>
      </p:sp>
    </p:spTree>
    <p:extLst>
      <p:ext uri="{BB962C8B-B14F-4D97-AF65-F5344CB8AC3E}">
        <p14:creationId xmlns:p14="http://schemas.microsoft.com/office/powerpoint/2010/main" val="392020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614159" y="140439"/>
            <a:ext cx="55940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 smtClean="0"/>
              <a:t>20 Maggio</a:t>
            </a:r>
          </a:p>
          <a:p>
            <a:pPr algn="ctr"/>
            <a:r>
              <a:rPr lang="it-IT" sz="3600" b="1" dirty="0" smtClean="0"/>
              <a:t>Giornata Mondiale delle Api</a:t>
            </a:r>
            <a:endParaRPr lang="it-IT" sz="36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60848"/>
            <a:ext cx="4897211" cy="469724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44913"/>
            <a:ext cx="3282054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3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808312" cy="374441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85474"/>
            <a:ext cx="2880320" cy="384042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3" y="3572015"/>
            <a:ext cx="4363651" cy="327273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34759"/>
            <a:ext cx="2415097" cy="322013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1805"/>
            <a:ext cx="4211960" cy="3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2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13" y="3140968"/>
            <a:ext cx="4764021" cy="357301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96" y="188640"/>
            <a:ext cx="4427984" cy="332098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896"/>
            <a:ext cx="2671823" cy="356243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81686"/>
            <a:ext cx="3852885" cy="303229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131840" y="476672"/>
            <a:ext cx="13321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Merenda</a:t>
            </a:r>
          </a:p>
          <a:p>
            <a:pPr algn="ctr"/>
            <a:endParaRPr lang="it-IT" sz="2400" dirty="0" smtClean="0"/>
          </a:p>
          <a:p>
            <a:pPr algn="ctr"/>
            <a:r>
              <a:rPr lang="it-IT" sz="2400" dirty="0"/>
              <a:t>c</a:t>
            </a:r>
            <a:r>
              <a:rPr lang="it-IT" sz="2400" dirty="0" smtClean="0"/>
              <a:t>on la</a:t>
            </a:r>
          </a:p>
          <a:p>
            <a:pPr algn="ctr"/>
            <a:endParaRPr lang="it-IT" sz="2400" dirty="0" smtClean="0"/>
          </a:p>
          <a:p>
            <a:pPr algn="ctr"/>
            <a:r>
              <a:rPr lang="it-IT" sz="3200" b="1" dirty="0" smtClean="0"/>
              <a:t>frutta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420661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2256"/>
            <a:ext cx="4211960" cy="315897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70" y="3327531"/>
            <a:ext cx="2643757" cy="352500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2256"/>
            <a:ext cx="3995936" cy="29969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31226"/>
            <a:ext cx="2643758" cy="352501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279231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7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" y="94185"/>
            <a:ext cx="3547711" cy="436547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94186"/>
            <a:ext cx="3179420" cy="396454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814452"/>
            <a:ext cx="2160355" cy="201801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6286">
            <a:off x="6758070" y="1889863"/>
            <a:ext cx="1589710" cy="146224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289812"/>
            <a:ext cx="2964095" cy="356317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189" y="94185"/>
            <a:ext cx="1864026" cy="179567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106067" y="4819177"/>
            <a:ext cx="22485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 smtClean="0"/>
              <a:t>Festa</a:t>
            </a:r>
          </a:p>
          <a:p>
            <a:pPr algn="ctr"/>
            <a:r>
              <a:rPr lang="it-IT" sz="3600" dirty="0" smtClean="0"/>
              <a:t>Della</a:t>
            </a:r>
          </a:p>
          <a:p>
            <a:pPr algn="ctr"/>
            <a:r>
              <a:rPr lang="it-IT" sz="3600" dirty="0" smtClean="0"/>
              <a:t>Repubblica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89715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281" y="3164970"/>
            <a:ext cx="2391730" cy="318897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462"/>
            <a:ext cx="3370165" cy="413596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7961"/>
            <a:ext cx="3779912" cy="276878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924944"/>
            <a:ext cx="2571750" cy="3429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305" y="620688"/>
            <a:ext cx="2010284" cy="19365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65104"/>
            <a:ext cx="1689906" cy="225320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150423"/>
            <a:ext cx="1851670" cy="246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8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441"/>
            <a:ext cx="3456384" cy="531939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155" y="41711"/>
            <a:ext cx="4900428" cy="367532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365" y="3140968"/>
            <a:ext cx="4644007" cy="348300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32663" y="5517232"/>
            <a:ext cx="22381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 smtClean="0"/>
              <a:t>Arrivederci</a:t>
            </a:r>
          </a:p>
          <a:p>
            <a:pPr algn="ctr"/>
            <a:r>
              <a:rPr lang="it-IT" sz="3600" dirty="0" smtClean="0"/>
              <a:t>Ragazzi!!!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57273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861048"/>
            <a:ext cx="4812829" cy="287807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982"/>
            <a:ext cx="4404718" cy="409912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868144" y="1124744"/>
            <a:ext cx="18453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400" dirty="0" smtClean="0"/>
              <a:t>CLASSE</a:t>
            </a:r>
          </a:p>
          <a:p>
            <a:pPr algn="ctr"/>
            <a:r>
              <a:rPr lang="it-IT" sz="4400" dirty="0" smtClean="0"/>
              <a:t>4^ A </a:t>
            </a:r>
            <a:endParaRPr lang="it-IT" sz="4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099520" y="4581128"/>
            <a:ext cx="19704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latin typeface="Arial Narrow" pitchFamily="34" charset="0"/>
              </a:rPr>
              <a:t>Le nostre</a:t>
            </a:r>
          </a:p>
          <a:p>
            <a:r>
              <a:rPr lang="it-IT" sz="2800" dirty="0" smtClean="0">
                <a:latin typeface="Arial Narrow" pitchFamily="34" charset="0"/>
              </a:rPr>
              <a:t>riflessioni</a:t>
            </a:r>
          </a:p>
          <a:p>
            <a:r>
              <a:rPr lang="it-IT" sz="2800" dirty="0">
                <a:latin typeface="Arial Narrow" pitchFamily="34" charset="0"/>
              </a:rPr>
              <a:t>s</a:t>
            </a:r>
            <a:r>
              <a:rPr lang="it-IT" sz="2800" dirty="0" smtClean="0">
                <a:latin typeface="Arial Narrow" pitchFamily="34" charset="0"/>
              </a:rPr>
              <a:t>ul</a:t>
            </a:r>
          </a:p>
          <a:p>
            <a:r>
              <a:rPr lang="it-IT" sz="2800" dirty="0" smtClean="0">
                <a:latin typeface="Arial Narrow" pitchFamily="34" charset="0"/>
              </a:rPr>
              <a:t>BULLISMO…</a:t>
            </a:r>
            <a:endParaRPr lang="it-IT" sz="28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7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8172400" cy="507516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221450" y="188639"/>
            <a:ext cx="66603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La  Shoah  vista  con  gli  occhi  dei  nostri  bambini…</a:t>
            </a:r>
          </a:p>
          <a:p>
            <a:endParaRPr lang="it-IT" sz="2400" dirty="0"/>
          </a:p>
          <a:p>
            <a:r>
              <a:rPr lang="it-IT" sz="2400" dirty="0" smtClean="0"/>
              <a:t>INCONTRO  CON  </a:t>
            </a:r>
            <a:r>
              <a:rPr lang="it-IT" sz="2400" b="1" dirty="0" smtClean="0"/>
              <a:t>VIVIAN  SALOMON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65109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5806644" cy="609329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rot="20494536">
            <a:off x="7262200" y="378206"/>
            <a:ext cx="38664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accent4"/>
                </a:solidFill>
              </a:rPr>
              <a:t>C</a:t>
            </a:r>
          </a:p>
          <a:p>
            <a:r>
              <a:rPr lang="it-IT" sz="2400" b="1" dirty="0" smtClean="0">
                <a:solidFill>
                  <a:schemeClr val="accent4"/>
                </a:solidFill>
              </a:rPr>
              <a:t>A</a:t>
            </a:r>
          </a:p>
          <a:p>
            <a:r>
              <a:rPr lang="it-IT" sz="2400" b="1" dirty="0" smtClean="0">
                <a:solidFill>
                  <a:schemeClr val="accent4"/>
                </a:solidFill>
              </a:rPr>
              <a:t>R</a:t>
            </a:r>
          </a:p>
          <a:p>
            <a:r>
              <a:rPr lang="it-IT" sz="2400" b="1" dirty="0" smtClean="0">
                <a:solidFill>
                  <a:schemeClr val="accent4"/>
                </a:solidFill>
              </a:rPr>
              <a:t>N</a:t>
            </a:r>
          </a:p>
          <a:p>
            <a:r>
              <a:rPr lang="it-IT" sz="2400" b="1" dirty="0" smtClean="0">
                <a:solidFill>
                  <a:schemeClr val="accent4"/>
                </a:solidFill>
              </a:rPr>
              <a:t>E</a:t>
            </a:r>
          </a:p>
          <a:p>
            <a:r>
              <a:rPr lang="it-IT" sz="2400" b="1" dirty="0" smtClean="0">
                <a:solidFill>
                  <a:schemeClr val="accent4"/>
                </a:solidFill>
              </a:rPr>
              <a:t>V</a:t>
            </a:r>
          </a:p>
          <a:p>
            <a:r>
              <a:rPr lang="it-IT" sz="2400" b="1" dirty="0" smtClean="0">
                <a:solidFill>
                  <a:schemeClr val="accent4"/>
                </a:solidFill>
              </a:rPr>
              <a:t>A</a:t>
            </a:r>
          </a:p>
          <a:p>
            <a:r>
              <a:rPr lang="it-IT" sz="2400" b="1" dirty="0" smtClean="0">
                <a:solidFill>
                  <a:schemeClr val="accent4"/>
                </a:solidFill>
              </a:rPr>
              <a:t>L</a:t>
            </a:r>
          </a:p>
          <a:p>
            <a:r>
              <a:rPr lang="it-IT" sz="2400" b="1" dirty="0" smtClean="0">
                <a:solidFill>
                  <a:schemeClr val="accent4"/>
                </a:solidFill>
              </a:rPr>
              <a:t>E</a:t>
            </a:r>
            <a:endParaRPr lang="it-IT" sz="2400" b="1" dirty="0">
              <a:solidFill>
                <a:schemeClr val="accent4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247311" y="3936635"/>
            <a:ext cx="2710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accent2"/>
                </a:solidFill>
              </a:rPr>
              <a:t>…Ogni  scherzo  vale</a:t>
            </a:r>
            <a:endParaRPr lang="it-IT" sz="2400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C:\Program Files (x86)\Microsoft Office\MEDIA\CAGCAT10\j0216516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26" y="4752465"/>
            <a:ext cx="1572768" cy="182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36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227934" cy="563724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148064" y="116632"/>
            <a:ext cx="3280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Noi come Frida </a:t>
            </a:r>
            <a:r>
              <a:rPr lang="it-IT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Kahlo</a:t>
            </a:r>
            <a:endParaRPr lang="it-IT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 descr="C:\Users\ARCI\AppData\Local\Microsoft\Windows\INetCache\IE\6YQU15BR\frida_kahlo_by_nidhogge-dbnebni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604" y="1124744"/>
            <a:ext cx="3901689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51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1" y="2639507"/>
            <a:ext cx="4646972" cy="40576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346" y="116632"/>
            <a:ext cx="4351887" cy="504575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 rot="20360681">
            <a:off x="55740" y="901389"/>
            <a:ext cx="4555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Facciamo scuola all’aperto</a:t>
            </a:r>
            <a:endParaRPr lang="it-IT" sz="3200" dirty="0"/>
          </a:p>
        </p:txBody>
      </p:sp>
      <p:pic>
        <p:nvPicPr>
          <p:cNvPr id="6146" name="Picture 2" descr="C:\Users\ARCI\AppData\Local\Microsoft\Windows\INetCache\IE\LOAIME65\PSX_20180719_192958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262" y="5367129"/>
            <a:ext cx="2540053" cy="132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58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677984" cy="6237312"/>
          </a:xfrm>
          <a:prstGeom prst="rect">
            <a:avLst/>
          </a:prstGeom>
        </p:spPr>
      </p:pic>
      <p:pic>
        <p:nvPicPr>
          <p:cNvPr id="7170" name="Picture 2" descr="C:\Users\ARCI\AppData\Local\Microsoft\Windows\INetCache\IE\4KNGCT24\papi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248" y="787016"/>
            <a:ext cx="366623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4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186012"/>
            <a:ext cx="4860031" cy="364502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6631"/>
            <a:ext cx="7848872" cy="315837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 rot="20528831">
            <a:off x="726379" y="4039027"/>
            <a:ext cx="2448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/>
              <a:t>Attività</a:t>
            </a:r>
          </a:p>
          <a:p>
            <a:pPr algn="ctr"/>
            <a:endParaRPr lang="it-IT" sz="4000" dirty="0" smtClean="0"/>
          </a:p>
          <a:p>
            <a:pPr algn="ctr"/>
            <a:r>
              <a:rPr lang="it-IT" sz="4000" dirty="0"/>
              <a:t>a</a:t>
            </a:r>
            <a:r>
              <a:rPr lang="it-IT" sz="4000" dirty="0" smtClean="0"/>
              <a:t>ll’aperto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19412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785"/>
            <a:ext cx="4526955" cy="339521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59" y="3447786"/>
            <a:ext cx="4427983" cy="332098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 rot="19742064">
            <a:off x="4427939" y="1435818"/>
            <a:ext cx="4866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B050"/>
                </a:solidFill>
              </a:rPr>
              <a:t>Finalmente </a:t>
            </a:r>
            <a:r>
              <a:rPr lang="it-IT" sz="3600" b="1" dirty="0" smtClean="0">
                <a:solidFill>
                  <a:srgbClr val="00B050"/>
                </a:solidFill>
              </a:rPr>
              <a:t>PRIMAVERA!</a:t>
            </a:r>
            <a:endParaRPr lang="it-IT" sz="3600" b="1" dirty="0">
              <a:solidFill>
                <a:srgbClr val="00B05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 rot="20831539">
            <a:off x="510869" y="4088510"/>
            <a:ext cx="34862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 smtClean="0"/>
              <a:t>Ed arriva anche la</a:t>
            </a:r>
          </a:p>
          <a:p>
            <a:pPr algn="ctr"/>
            <a:r>
              <a:rPr lang="it-IT" sz="3600" dirty="0" smtClean="0"/>
              <a:t>  </a:t>
            </a:r>
            <a:r>
              <a:rPr lang="it-IT" sz="3600" dirty="0"/>
              <a:t>P</a:t>
            </a:r>
            <a:r>
              <a:rPr lang="it-IT" sz="3600" dirty="0" smtClean="0"/>
              <a:t>ASQUA</a:t>
            </a:r>
            <a:endParaRPr lang="it-IT" sz="3600" dirty="0"/>
          </a:p>
        </p:txBody>
      </p:sp>
      <p:pic>
        <p:nvPicPr>
          <p:cNvPr id="8194" name="Picture 2" descr="C:\Program Files (x86)\Microsoft Office\MEDIA\CAGCAT10\j0304933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301208"/>
            <a:ext cx="1395073" cy="127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71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013148" cy="448134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05064"/>
            <a:ext cx="4572000" cy="273029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07504" y="5401042"/>
            <a:ext cx="2976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FESTA DELLA MAMMA</a:t>
            </a:r>
            <a:endParaRPr lang="it-IT" sz="2400" dirty="0"/>
          </a:p>
        </p:txBody>
      </p:sp>
      <p:sp>
        <p:nvSpPr>
          <p:cNvPr id="5" name="CasellaDiTesto 4"/>
          <p:cNvSpPr txBox="1"/>
          <p:nvPr/>
        </p:nvSpPr>
        <p:spPr>
          <a:xfrm rot="1109398">
            <a:off x="5580112" y="836711"/>
            <a:ext cx="213391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/>
              <a:t>GIORNATA </a:t>
            </a:r>
          </a:p>
          <a:p>
            <a:pPr algn="ctr"/>
            <a:r>
              <a:rPr lang="it-IT" sz="3200" dirty="0" smtClean="0"/>
              <a:t>MONDIALE </a:t>
            </a:r>
          </a:p>
          <a:p>
            <a:pPr algn="ctr"/>
            <a:r>
              <a:rPr lang="it-IT" sz="3200" dirty="0" smtClean="0"/>
              <a:t>DELLA </a:t>
            </a:r>
          </a:p>
          <a:p>
            <a:pPr algn="ctr"/>
            <a:r>
              <a:rPr lang="it-IT" sz="3200" dirty="0" smtClean="0">
                <a:solidFill>
                  <a:srgbClr val="0070C0"/>
                </a:solidFill>
              </a:rPr>
              <a:t>TERRA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6" name="Freccia a destra 5"/>
          <p:cNvSpPr/>
          <p:nvPr/>
        </p:nvSpPr>
        <p:spPr>
          <a:xfrm>
            <a:off x="3347864" y="54010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428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7133"/>
            <a:ext cx="4113289" cy="537321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87133"/>
            <a:ext cx="3875029" cy="530120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525098" y="87133"/>
            <a:ext cx="381836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</a:t>
            </a:r>
          </a:p>
          <a:p>
            <a:r>
              <a:rPr lang="it-IT" dirty="0" smtClean="0"/>
              <a:t>S</a:t>
            </a:r>
          </a:p>
          <a:p>
            <a:r>
              <a:rPr lang="it-IT" dirty="0" smtClean="0"/>
              <a:t>P</a:t>
            </a:r>
          </a:p>
          <a:p>
            <a:r>
              <a:rPr lang="it-IT" dirty="0" smtClean="0"/>
              <a:t>E</a:t>
            </a:r>
          </a:p>
          <a:p>
            <a:r>
              <a:rPr lang="it-IT" dirty="0" smtClean="0"/>
              <a:t>R</a:t>
            </a:r>
          </a:p>
          <a:p>
            <a:r>
              <a:rPr lang="it-IT" dirty="0" smtClean="0"/>
              <a:t>I</a:t>
            </a:r>
          </a:p>
          <a:p>
            <a:r>
              <a:rPr lang="it-IT" dirty="0" smtClean="0"/>
              <a:t>E</a:t>
            </a:r>
          </a:p>
          <a:p>
            <a:r>
              <a:rPr lang="it-IT" dirty="0" smtClean="0"/>
              <a:t>N</a:t>
            </a:r>
          </a:p>
          <a:p>
            <a:r>
              <a:rPr lang="it-IT" dirty="0" smtClean="0"/>
              <a:t>Z</a:t>
            </a:r>
          </a:p>
          <a:p>
            <a:r>
              <a:rPr lang="it-IT" dirty="0" smtClean="0"/>
              <a:t>A</a:t>
            </a:r>
          </a:p>
          <a:p>
            <a:endParaRPr lang="it-IT" dirty="0"/>
          </a:p>
          <a:p>
            <a:r>
              <a:rPr lang="it-IT" dirty="0" smtClean="0"/>
              <a:t>B</a:t>
            </a:r>
          </a:p>
          <a:p>
            <a:r>
              <a:rPr lang="it-IT" dirty="0" smtClean="0"/>
              <a:t>E</a:t>
            </a:r>
          </a:p>
          <a:p>
            <a:r>
              <a:rPr lang="it-IT" dirty="0" smtClean="0"/>
              <a:t>L</a:t>
            </a:r>
          </a:p>
          <a:p>
            <a:r>
              <a:rPr lang="it-IT" dirty="0" smtClean="0"/>
              <a:t>L</a:t>
            </a:r>
          </a:p>
          <a:p>
            <a:r>
              <a:rPr lang="it-IT" dirty="0" smtClean="0"/>
              <a:t>I</a:t>
            </a:r>
          </a:p>
          <a:p>
            <a:r>
              <a:rPr lang="it-IT" dirty="0" smtClean="0"/>
              <a:t>S</a:t>
            </a:r>
          </a:p>
          <a:p>
            <a:r>
              <a:rPr lang="it-IT" dirty="0" smtClean="0"/>
              <a:t>S</a:t>
            </a:r>
          </a:p>
          <a:p>
            <a:r>
              <a:rPr lang="it-IT" dirty="0" smtClean="0"/>
              <a:t>I</a:t>
            </a:r>
          </a:p>
          <a:p>
            <a:r>
              <a:rPr lang="it-IT" dirty="0" smtClean="0"/>
              <a:t>M</a:t>
            </a:r>
          </a:p>
          <a:p>
            <a:r>
              <a:rPr lang="it-IT" dirty="0"/>
              <a:t>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241771" y="5944922"/>
            <a:ext cx="4603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«Un albero per il futuro…»</a:t>
            </a:r>
            <a:endParaRPr lang="it-IT" sz="3200" dirty="0"/>
          </a:p>
        </p:txBody>
      </p:sp>
      <p:pic>
        <p:nvPicPr>
          <p:cNvPr id="2050" name="Picture 2" descr="C:\Users\ARCI\AppData\Local\Microsoft\Windows\INetCache\IE\4KNGCT24\alberi-natura-e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706564"/>
            <a:ext cx="2056644" cy="106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RCI\AppData\Local\Microsoft\Windows\INetCache\IE\4KNGCT24\alberi-natura-e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54" y="5706564"/>
            <a:ext cx="2056642" cy="106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74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9648"/>
            <a:ext cx="3960440" cy="528058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48747"/>
            <a:ext cx="4173928" cy="556523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150701" y="371342"/>
            <a:ext cx="3448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Le nostre tecniche di…</a:t>
            </a:r>
            <a:endParaRPr lang="it-IT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73032" y="5790455"/>
            <a:ext cx="2429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Rappresentazione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18789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5897715" cy="638132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372200" y="260648"/>
            <a:ext cx="232467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 smtClean="0"/>
              <a:t>Il nodo </a:t>
            </a:r>
            <a:r>
              <a:rPr lang="it-IT" sz="3600" dirty="0" smtClean="0">
                <a:solidFill>
                  <a:srgbClr val="0070C0"/>
                </a:solidFill>
              </a:rPr>
              <a:t>blu</a:t>
            </a:r>
          </a:p>
          <a:p>
            <a:pPr algn="ctr"/>
            <a:r>
              <a:rPr lang="it-IT" sz="3600" dirty="0" smtClean="0"/>
              <a:t> per dire</a:t>
            </a:r>
          </a:p>
          <a:p>
            <a:pPr algn="ctr"/>
            <a:r>
              <a:rPr lang="it-IT" sz="3600" dirty="0" smtClean="0"/>
              <a:t> </a:t>
            </a:r>
            <a:r>
              <a:rPr lang="it-IT" sz="3600" b="1" dirty="0" smtClean="0"/>
              <a:t>NO</a:t>
            </a:r>
          </a:p>
          <a:p>
            <a:pPr algn="ctr"/>
            <a:r>
              <a:rPr lang="it-IT" sz="3600" dirty="0" smtClean="0"/>
              <a:t> al Bullismo</a:t>
            </a:r>
            <a:endParaRPr lang="it-IT" sz="36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948264" y="5441647"/>
            <a:ext cx="1542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FF0000"/>
                </a:solidFill>
              </a:rPr>
              <a:t>CLASSE</a:t>
            </a:r>
          </a:p>
          <a:p>
            <a:pPr algn="ctr"/>
            <a:r>
              <a:rPr lang="it-IT" sz="3600" dirty="0" smtClean="0">
                <a:solidFill>
                  <a:srgbClr val="FF0000"/>
                </a:solidFill>
              </a:rPr>
              <a:t>4^ B</a:t>
            </a:r>
            <a:endParaRPr lang="it-IT" sz="3600" dirty="0">
              <a:solidFill>
                <a:srgbClr val="FF0000"/>
              </a:solidFill>
            </a:endParaRPr>
          </a:p>
        </p:txBody>
      </p:sp>
      <p:pic>
        <p:nvPicPr>
          <p:cNvPr id="9219" name="Picture 3" descr="C:\Users\ARCI\AppData\Local\Microsoft\Windows\INetCache\IE\2F4SY17L\knot_protection_fixing_blue_boot_by_slings_risk_certainty-646465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52" y="3284984"/>
            <a:ext cx="2771800" cy="155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20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8460432" cy="532478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11560" y="14920"/>
            <a:ext cx="53012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La Shoah vista con gli occhi dei bambini…</a:t>
            </a:r>
          </a:p>
          <a:p>
            <a:endParaRPr lang="it-IT" sz="2400" dirty="0"/>
          </a:p>
          <a:p>
            <a:r>
              <a:rPr lang="it-IT" sz="2400" dirty="0" smtClean="0"/>
              <a:t>Incontro con </a:t>
            </a:r>
            <a:r>
              <a:rPr lang="it-IT" sz="2400" b="1" dirty="0" smtClean="0"/>
              <a:t>Vivian Salomon</a:t>
            </a:r>
            <a:endParaRPr lang="it-IT" sz="2400" b="1" dirty="0"/>
          </a:p>
        </p:txBody>
      </p:sp>
      <p:pic>
        <p:nvPicPr>
          <p:cNvPr id="10242" name="Picture 2" descr="C:\Users\ARCI\AppData\Local\Microsoft\Windows\INetCache\IE\6YQU15BR\Giornata-della-Memoria-3-797x516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604" y="68945"/>
            <a:ext cx="1911364" cy="123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68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328" y="3026529"/>
            <a:ext cx="4113062" cy="383146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390" y="116632"/>
            <a:ext cx="4572000" cy="311239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6025" y="-428140"/>
            <a:ext cx="2926132" cy="451460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35024"/>
            <a:ext cx="4502843" cy="3377132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 rot="19975944">
            <a:off x="2782088" y="2967335"/>
            <a:ext cx="3579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CARNEVALE</a:t>
            </a:r>
            <a:endParaRPr lang="it-IT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291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4634"/>
            <a:ext cx="3299858" cy="247489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442" y="2852936"/>
            <a:ext cx="4716016" cy="353701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94412"/>
            <a:ext cx="4536504" cy="340237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19" y="3046051"/>
            <a:ext cx="3112936" cy="37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9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00808"/>
            <a:ext cx="6660232" cy="499517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60363" y="548680"/>
            <a:ext cx="26731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/>
              <a:t>Noi  come…</a:t>
            </a:r>
            <a:endParaRPr lang="it-IT" sz="4000" dirty="0"/>
          </a:p>
        </p:txBody>
      </p:sp>
      <p:pic>
        <p:nvPicPr>
          <p:cNvPr id="11266" name="Picture 2" descr="C:\Users\ARCI\AppData\Local\Microsoft\Windows\INetCache\IE\6YQU15BR\250px-Frida_Kahlo_signature_firma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01939"/>
            <a:ext cx="3248430" cy="5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14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6372200" cy="477915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1520" y="548680"/>
            <a:ext cx="4777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/>
              <a:t>Festeggiamo  i  papà…</a:t>
            </a:r>
            <a:endParaRPr lang="it-IT" sz="4000" dirty="0"/>
          </a:p>
        </p:txBody>
      </p:sp>
      <p:pic>
        <p:nvPicPr>
          <p:cNvPr id="3074" name="Picture 2" descr="C:\Users\ARCI\AppData\Local\Microsoft\Windows\INetCache\IE\6YQU15BR\06_Sei_di_cuori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51473"/>
            <a:ext cx="1908073" cy="262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RCI\AppData\Local\Microsoft\Windows\INetCache\IE\2F4SY17L\13_K_di_cuori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75" y="3501008"/>
            <a:ext cx="1904662" cy="26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69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20050"/>
            <a:ext cx="2193708" cy="292494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152" y="3820050"/>
            <a:ext cx="2193708" cy="292494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03" y="3824096"/>
            <a:ext cx="2025765" cy="292494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515" y="3834559"/>
            <a:ext cx="2139702" cy="285293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4427984" cy="332098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731697" y="620688"/>
            <a:ext cx="20249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dirty="0" smtClean="0"/>
              <a:t>Semina</a:t>
            </a:r>
          </a:p>
          <a:p>
            <a:pPr algn="ctr"/>
            <a:r>
              <a:rPr lang="it-IT" sz="4800" dirty="0"/>
              <a:t>i</a:t>
            </a:r>
            <a:r>
              <a:rPr lang="it-IT" sz="4800" dirty="0" smtClean="0"/>
              <a:t>n</a:t>
            </a:r>
          </a:p>
          <a:p>
            <a:pPr algn="ctr"/>
            <a:r>
              <a:rPr lang="it-IT" sz="4800" dirty="0" smtClean="0"/>
              <a:t>classe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72010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479" y="169834"/>
            <a:ext cx="1863860" cy="300350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8" y="169834"/>
            <a:ext cx="2037471" cy="312059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415060"/>
            <a:ext cx="2464968" cy="32866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473145"/>
            <a:ext cx="2586403" cy="316573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8" y="3429000"/>
            <a:ext cx="2664764" cy="328498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251433" y="184770"/>
            <a:ext cx="30962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Le piante…</a:t>
            </a:r>
            <a:endParaRPr lang="it-IT" sz="3600" dirty="0"/>
          </a:p>
          <a:p>
            <a:r>
              <a:rPr lang="it-IT" sz="3600" dirty="0" smtClean="0"/>
              <a:t>La riproduzione</a:t>
            </a:r>
            <a:endParaRPr lang="it-IT" sz="3600" dirty="0"/>
          </a:p>
        </p:txBody>
      </p:sp>
      <p:pic>
        <p:nvPicPr>
          <p:cNvPr id="12290" name="Picture 2" descr="C:\Users\ARCI\AppData\Local\Microsoft\Windows\INetCache\IE\6YQU15BR\seme4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30343"/>
            <a:ext cx="3048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01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629372" cy="393305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38" y="116632"/>
            <a:ext cx="2579713" cy="393305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6632"/>
            <a:ext cx="2756964" cy="393305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928" y="3371832"/>
            <a:ext cx="2365619" cy="346840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371831"/>
            <a:ext cx="2386594" cy="342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4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4986"/>
            <a:ext cx="5403915" cy="327422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443" y="3357184"/>
            <a:ext cx="2499571" cy="3429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69208"/>
            <a:ext cx="2602453" cy="3429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708176" y="94986"/>
            <a:ext cx="218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E’  PASQUA!</a:t>
            </a:r>
            <a:endParaRPr lang="it-IT" sz="3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238874" y="3933056"/>
            <a:ext cx="219246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E’</a:t>
            </a:r>
          </a:p>
          <a:p>
            <a:pPr algn="ctr"/>
            <a:r>
              <a:rPr lang="it-IT" sz="2800" dirty="0" smtClean="0"/>
              <a:t>ARRIVATA</a:t>
            </a:r>
          </a:p>
          <a:p>
            <a:pPr algn="ctr"/>
            <a:r>
              <a:rPr lang="it-IT" sz="2800" dirty="0" smtClean="0"/>
              <a:t>LA</a:t>
            </a:r>
          </a:p>
          <a:p>
            <a:pPr algn="ctr"/>
            <a:endParaRPr lang="it-IT" sz="2800" dirty="0" smtClean="0"/>
          </a:p>
          <a:p>
            <a:pPr algn="ctr"/>
            <a:r>
              <a:rPr lang="it-IT" sz="2800" dirty="0" smtClean="0"/>
              <a:t> </a:t>
            </a:r>
            <a:r>
              <a:rPr lang="it-IT" sz="2800" b="1" dirty="0" smtClean="0">
                <a:solidFill>
                  <a:srgbClr val="00B050"/>
                </a:solidFill>
              </a:rPr>
              <a:t>PRIMAVERA!</a:t>
            </a:r>
            <a:endParaRPr lang="it-IT" sz="2800" b="1" dirty="0">
              <a:solidFill>
                <a:srgbClr val="00B050"/>
              </a:solidFill>
            </a:endParaRPr>
          </a:p>
        </p:txBody>
      </p:sp>
      <p:pic>
        <p:nvPicPr>
          <p:cNvPr id="13314" name="Picture 2" descr="C:\Users\ARCI\AppData\Local\Microsoft\Windows\INetCache\IE\4KNGCT24\pasqua-con-uova-e-conigli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08720"/>
            <a:ext cx="2692896" cy="201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39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6632"/>
            <a:ext cx="4176464" cy="367528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292080" y="430782"/>
            <a:ext cx="256672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dirty="0" smtClean="0"/>
              <a:t>Giornata</a:t>
            </a:r>
          </a:p>
          <a:p>
            <a:pPr algn="ctr"/>
            <a:r>
              <a:rPr lang="it-IT" sz="4800" dirty="0" smtClean="0"/>
              <a:t>Mondiale</a:t>
            </a:r>
          </a:p>
          <a:p>
            <a:pPr algn="ctr"/>
            <a:r>
              <a:rPr lang="it-IT" sz="4800" dirty="0" smtClean="0"/>
              <a:t>Della</a:t>
            </a:r>
          </a:p>
          <a:p>
            <a:pPr algn="ctr"/>
            <a:r>
              <a:rPr lang="it-IT" sz="4800" b="1" dirty="0" smtClean="0">
                <a:solidFill>
                  <a:srgbClr val="00B050"/>
                </a:solidFill>
              </a:rPr>
              <a:t>Terra</a:t>
            </a:r>
            <a:r>
              <a:rPr lang="it-IT" sz="4800" dirty="0" smtClean="0"/>
              <a:t> </a:t>
            </a:r>
            <a:endParaRPr lang="it-IT" sz="4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13" y="3933056"/>
            <a:ext cx="5981560" cy="2702938"/>
          </a:xfrm>
          <a:prstGeom prst="rect">
            <a:avLst/>
          </a:prstGeom>
        </p:spPr>
      </p:pic>
      <p:pic>
        <p:nvPicPr>
          <p:cNvPr id="14338" name="Picture 2" descr="C:\Users\ARCI\AppData\Local\Microsoft\Windows\INetCache\IE\6YQU15BR\foto-s715-e8368142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26504"/>
            <a:ext cx="2448272" cy="13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36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3"/>
            <a:ext cx="3024336" cy="309634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544" y="152443"/>
            <a:ext cx="2918842" cy="179871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268" y="2163217"/>
            <a:ext cx="3115004" cy="230925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78" y="4005122"/>
            <a:ext cx="2430251" cy="270892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547" y="4508622"/>
            <a:ext cx="3953001" cy="229925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47" y="152443"/>
            <a:ext cx="2409732" cy="321297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30" y="3566820"/>
            <a:ext cx="1773765" cy="315336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40138" y="3358791"/>
            <a:ext cx="195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MAMMA</a:t>
            </a:r>
            <a:endParaRPr lang="it-IT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26" y="188640"/>
            <a:ext cx="3547788" cy="436510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97895"/>
            <a:ext cx="4320127" cy="621608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58999" y="5196851"/>
            <a:ext cx="45570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PROGETTO</a:t>
            </a:r>
          </a:p>
          <a:p>
            <a:r>
              <a:rPr lang="it-IT" sz="2800" b="1" dirty="0" smtClean="0"/>
              <a:t>«UN ALBERO PER IL FUTURO</a:t>
            </a:r>
            <a:r>
              <a:rPr lang="it-IT" b="1" dirty="0" smtClean="0"/>
              <a:t>»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87804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19672" y="182402"/>
            <a:ext cx="6423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GIOCHIAMO NEL CORTILE DELLA NOSTRA SCUOLA</a:t>
            </a:r>
            <a:endParaRPr lang="it-IT" sz="2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28240"/>
            <a:ext cx="4329672" cy="343686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703732"/>
            <a:ext cx="5004048" cy="312753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406986" y="1556790"/>
            <a:ext cx="1614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4^  A</a:t>
            </a:r>
            <a:endParaRPr lang="it-IT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Freccia a destra 6"/>
          <p:cNvSpPr/>
          <p:nvPr/>
        </p:nvSpPr>
        <p:spPr>
          <a:xfrm rot="10800000">
            <a:off x="5014355" y="17761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828429" y="5157192"/>
            <a:ext cx="1582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4^  B</a:t>
            </a:r>
            <a:endParaRPr lang="it-IT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Freccia a destra 8"/>
          <p:cNvSpPr/>
          <p:nvPr/>
        </p:nvSpPr>
        <p:spPr>
          <a:xfrm>
            <a:off x="2714644" y="537654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5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220072" cy="391505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41" y="3717032"/>
            <a:ext cx="5626451" cy="299092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56" y="188640"/>
            <a:ext cx="2643758" cy="352501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83568" y="4365104"/>
            <a:ext cx="22333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/>
              <a:t>CLASSI</a:t>
            </a:r>
          </a:p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5^ A  </a:t>
            </a:r>
            <a:r>
              <a:rPr lang="it-IT" sz="3200" dirty="0" smtClean="0"/>
              <a:t>e  </a:t>
            </a:r>
            <a:r>
              <a:rPr lang="it-IT" sz="3200" b="1" dirty="0" smtClean="0">
                <a:solidFill>
                  <a:srgbClr val="0070C0"/>
                </a:solidFill>
              </a:rPr>
              <a:t>5^ B</a:t>
            </a:r>
            <a:endParaRPr lang="it-IT" sz="3200" b="1" dirty="0">
              <a:solidFill>
                <a:srgbClr val="0070C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76781" y="5733256"/>
            <a:ext cx="2696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FFF00"/>
                </a:solidFill>
              </a:rPr>
              <a:t>CARNEVALE</a:t>
            </a:r>
            <a:endParaRPr lang="it-IT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2157">
            <a:off x="4012679" y="710447"/>
            <a:ext cx="4571999" cy="342899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" y="3369029"/>
            <a:ext cx="4495945" cy="337195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2973"/>
            <a:ext cx="2036763" cy="348897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472080" y="5112601"/>
            <a:ext cx="45570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PROGETTO</a:t>
            </a:r>
          </a:p>
          <a:p>
            <a:pPr algn="ctr"/>
            <a:endParaRPr lang="it-IT" sz="2800" dirty="0"/>
          </a:p>
          <a:p>
            <a:pPr algn="ctr"/>
            <a:r>
              <a:rPr lang="it-IT" sz="2800" b="1" dirty="0" smtClean="0"/>
              <a:t>«UN ALBERO PER IL FUTURO</a:t>
            </a:r>
            <a:r>
              <a:rPr lang="it-IT" b="1" dirty="0" smtClean="0"/>
              <a:t>»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574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3139747" cy="284231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0648"/>
            <a:ext cx="4522845" cy="379783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3606">
            <a:off x="777385" y="2758069"/>
            <a:ext cx="2741731" cy="365564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024" y="4136092"/>
            <a:ext cx="5243367" cy="25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68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2507"/>
            <a:ext cx="3230581" cy="494116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92507"/>
            <a:ext cx="2644307" cy="3429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474282"/>
            <a:ext cx="3972867" cy="329811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067944" y="692696"/>
            <a:ext cx="11641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 smtClean="0"/>
              <a:t>Festa</a:t>
            </a:r>
          </a:p>
          <a:p>
            <a:pPr algn="ctr"/>
            <a:r>
              <a:rPr lang="it-IT" sz="3600" dirty="0"/>
              <a:t>d</a:t>
            </a:r>
            <a:r>
              <a:rPr lang="it-IT" sz="3600" dirty="0" smtClean="0"/>
              <a:t>el</a:t>
            </a:r>
          </a:p>
          <a:p>
            <a:pPr algn="ctr"/>
            <a:r>
              <a:rPr lang="it-IT" sz="3600" b="1" dirty="0" smtClean="0"/>
              <a:t>papà</a:t>
            </a:r>
            <a:endParaRPr lang="it-IT" sz="3600" b="1" dirty="0"/>
          </a:p>
        </p:txBody>
      </p:sp>
      <p:pic>
        <p:nvPicPr>
          <p:cNvPr id="1026" name="Picture 2" descr="C:\Users\ARCI\AppData\Local\Microsoft\Windows\INetCache\IE\6YQU15BR\dad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229201"/>
            <a:ext cx="2880320" cy="149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CI\AppData\Local\Microsoft\Windows\INetCache\IE\2F4SY17L\Lamico-del-cuore-foto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378" y="2852936"/>
            <a:ext cx="1642608" cy="151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26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6" y="404664"/>
            <a:ext cx="6393933" cy="611464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656113" y="620688"/>
            <a:ext cx="206518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 smtClean="0"/>
              <a:t>I</a:t>
            </a:r>
          </a:p>
          <a:p>
            <a:pPr algn="ctr"/>
            <a:r>
              <a:rPr lang="it-IT" sz="3600" dirty="0" smtClean="0"/>
              <a:t>NOSTRI</a:t>
            </a:r>
          </a:p>
          <a:p>
            <a:pPr algn="ctr"/>
            <a:r>
              <a:rPr lang="it-IT" sz="3600" dirty="0" smtClean="0"/>
              <a:t>PROGETTI</a:t>
            </a:r>
          </a:p>
          <a:p>
            <a:pPr algn="ctr"/>
            <a:r>
              <a:rPr lang="it-IT" sz="3600" dirty="0" smtClean="0"/>
              <a:t>DI</a:t>
            </a:r>
          </a:p>
          <a:p>
            <a:pPr algn="ctr"/>
            <a:r>
              <a:rPr lang="it-IT" sz="3600" dirty="0" smtClean="0"/>
              <a:t>SCIENZE</a:t>
            </a:r>
            <a:endParaRPr lang="it-IT" sz="3600" dirty="0"/>
          </a:p>
        </p:txBody>
      </p:sp>
      <p:pic>
        <p:nvPicPr>
          <p:cNvPr id="15363" name="Picture 3" descr="C:\Users\ARCI\AppData\Local\Microsoft\Windows\INetCache\IE\4KNGCT24\scienze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344" y="4221088"/>
            <a:ext cx="18859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44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95" y="332656"/>
            <a:ext cx="4788024" cy="291653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2" y="3537702"/>
            <a:ext cx="4242954" cy="318221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37012"/>
            <a:ext cx="4355975" cy="326698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 rot="19742477">
            <a:off x="991603" y="-184597"/>
            <a:ext cx="38664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M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A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N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I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F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E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S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T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A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Z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I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O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N</a:t>
            </a:r>
          </a:p>
          <a:p>
            <a:r>
              <a:rPr lang="it-IT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437330" y="1513366"/>
            <a:ext cx="13548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 smtClean="0"/>
              <a:t>DI</a:t>
            </a:r>
          </a:p>
          <a:p>
            <a:pPr algn="ctr"/>
            <a:r>
              <a:rPr lang="it-IT" sz="3600" dirty="0" smtClean="0"/>
              <a:t>FINE</a:t>
            </a:r>
          </a:p>
          <a:p>
            <a:pPr algn="ctr"/>
            <a:r>
              <a:rPr lang="it-IT" sz="3600" dirty="0" smtClean="0"/>
              <a:t>ANNO</a:t>
            </a:r>
            <a:endParaRPr lang="it-IT" sz="3600" dirty="0"/>
          </a:p>
        </p:txBody>
      </p:sp>
      <p:pic>
        <p:nvPicPr>
          <p:cNvPr id="1026" name="Picture 2" descr="C:\Users\ARCI\AppData\Local\Microsoft\Windows\INetCache\IE\4KNGCT24\confetti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89" y="0"/>
            <a:ext cx="2116611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CI\AppData\Local\Microsoft\Windows\INetCache\IE\4KNGCT24\61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25" y="72253"/>
            <a:ext cx="995314" cy="149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38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" y="1"/>
            <a:ext cx="2517744" cy="335699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7117"/>
            <a:ext cx="2517745" cy="335699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972" y="7473"/>
            <a:ext cx="2517745" cy="335699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930" y="34234"/>
            <a:ext cx="2492070" cy="332276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" y="3374110"/>
            <a:ext cx="2596974" cy="346263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748" y="3356992"/>
            <a:ext cx="2625755" cy="350100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22" y="3352852"/>
            <a:ext cx="2242195" cy="348389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66" y="3352852"/>
            <a:ext cx="2256439" cy="350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0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" y="13166"/>
            <a:ext cx="5206549" cy="346059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84" y="3443648"/>
            <a:ext cx="5830915" cy="333299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9000"/>
            <a:ext cx="2571750" cy="3429000"/>
          </a:xfrm>
          <a:prstGeom prst="rect">
            <a:avLst/>
          </a:prstGeom>
        </p:spPr>
      </p:pic>
      <p:pic>
        <p:nvPicPr>
          <p:cNvPr id="2050" name="Picture 2" descr="C:\Users\ARCI\AppData\Local\Microsoft\Windows\INetCache\IE\LOAIME65\Bambini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029" y="620688"/>
            <a:ext cx="2004814" cy="20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53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9" y="36"/>
            <a:ext cx="8892480" cy="403263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534" y="3841300"/>
            <a:ext cx="4600724" cy="297321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" y="4138705"/>
            <a:ext cx="4800760" cy="268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5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7" y="116632"/>
            <a:ext cx="9144000" cy="444055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922884" y="4941168"/>
            <a:ext cx="52982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Le classi quinte</a:t>
            </a:r>
          </a:p>
          <a:p>
            <a:pPr algn="ctr"/>
            <a:r>
              <a:rPr lang="it-IT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vi salutano</a:t>
            </a:r>
            <a:endParaRPr lang="it-IT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64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71600" y="908720"/>
            <a:ext cx="7272808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BUONE VACANZE</a:t>
            </a:r>
          </a:p>
          <a:p>
            <a:pPr algn="ctr"/>
            <a:r>
              <a:rPr lang="it-IT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 TUTTI </a:t>
            </a:r>
          </a:p>
          <a:p>
            <a:pPr algn="ctr"/>
            <a:r>
              <a:rPr lang="it-IT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</a:t>
            </a:r>
          </a:p>
          <a:p>
            <a:pPr algn="ctr"/>
            <a:r>
              <a:rPr lang="it-IT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ARRIVEDERCI</a:t>
            </a:r>
          </a:p>
          <a:p>
            <a:pPr algn="ctr"/>
            <a:r>
              <a:rPr lang="it-IT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AL PROSSIMO</a:t>
            </a:r>
          </a:p>
          <a:p>
            <a:pPr algn="ctr"/>
            <a:r>
              <a:rPr lang="it-IT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ANNO SCOLASTICO!</a:t>
            </a:r>
            <a:endParaRPr lang="it-IT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517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">
        <p14:ripple/>
      </p:transition>
    </mc:Choice>
    <mc:Fallback>
      <p:transition spd="slow" advClick="0" advTm="2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12976"/>
            <a:ext cx="5292080" cy="297679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5789"/>
            <a:ext cx="3744416" cy="210623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76672"/>
            <a:ext cx="4256471" cy="2394265"/>
          </a:xfrm>
          <a:prstGeom prst="rect">
            <a:avLst/>
          </a:prstGeom>
        </p:spPr>
      </p:pic>
      <p:pic>
        <p:nvPicPr>
          <p:cNvPr id="2050" name="Picture 2" descr="C:\Users\ARCI\AppData\Local\Microsoft\Windows\INetCache\IE\6YQU15BR\cuore_in_mano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56992"/>
            <a:ext cx="2212010" cy="240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74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5364088" cy="320264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11" y="3429000"/>
            <a:ext cx="5577273" cy="326413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60648"/>
            <a:ext cx="2031425" cy="283974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 rot="20442054">
            <a:off x="432614" y="3760191"/>
            <a:ext cx="21350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 smtClean="0">
                <a:solidFill>
                  <a:schemeClr val="accent6">
                    <a:lumMod val="75000"/>
                  </a:schemeClr>
                </a:solidFill>
              </a:rPr>
              <a:t>PASQUA</a:t>
            </a:r>
            <a:endParaRPr lang="it-IT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ARCI\AppData\Local\Microsoft\Windows\INetCache\IE\4KNGCT24\uova-di-pasqua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44" y="5034893"/>
            <a:ext cx="2117713" cy="165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86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431</Words>
  <Application>Microsoft Office PowerPoint</Application>
  <PresentationFormat>Presentazione su schermo (4:3)</PresentationFormat>
  <Paragraphs>260</Paragraphs>
  <Slides>76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76</vt:i4>
      </vt:variant>
    </vt:vector>
  </HeadingPairs>
  <TitlesOfParts>
    <vt:vector size="77" baseType="lpstr">
      <vt:lpstr>Tema di Office</vt:lpstr>
      <vt:lpstr>Attività  2°  Quadrimestre a.s.  2020/2021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Attività 2°  Quadrimestre</dc:title>
  <dc:creator>ARCI</dc:creator>
  <cp:lastModifiedBy>ARCI</cp:lastModifiedBy>
  <cp:revision>82</cp:revision>
  <dcterms:created xsi:type="dcterms:W3CDTF">2021-06-18T16:34:45Z</dcterms:created>
  <dcterms:modified xsi:type="dcterms:W3CDTF">2021-06-30T16:51:31Z</dcterms:modified>
</cp:coreProperties>
</file>