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7" r:id="rId20"/>
    <p:sldId id="278" r:id="rId21"/>
    <p:sldId id="279" r:id="rId22"/>
    <p:sldId id="27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62399" y="352697"/>
            <a:ext cx="7197726" cy="25733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Children Think Waiting For · Free photo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23852" y="352697"/>
            <a:ext cx="102674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b="1" dirty="0"/>
              <a:t>NATALE E’ UN DONO!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sz="2400" b="1" dirty="0">
                <a:latin typeface="Arial Black" panose="020B0A04020102020204" pitchFamily="34" charset="0"/>
              </a:rPr>
              <a:t>a cura degli alunni delle CLASSI QUINTE della scuola primaria di « VIA DEL SOLE »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34194" y="6257109"/>
            <a:ext cx="640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IC CROSIA-MIRTO 21 dicembre 2020</a:t>
            </a:r>
          </a:p>
        </p:txBody>
      </p:sp>
      <p:pic>
        <p:nvPicPr>
          <p:cNvPr id="7" name="mix_4m45s (audio-joiner.com)">
            <a:hlinkClick r:id="" action="ppaction://media"/>
            <a:extLst>
              <a:ext uri="{FF2B5EF4-FFF2-40B4-BE49-F238E27FC236}">
                <a16:creationId xmlns:a16="http://schemas.microsoft.com/office/drawing/2014/main" id="{5A91B660-10E4-4487-BBDB-4B3A641CA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8326" y="1494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4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1" y="0"/>
            <a:ext cx="11861074" cy="1456267"/>
          </a:xfrm>
        </p:spPr>
        <p:txBody>
          <a:bodyPr/>
          <a:lstStyle/>
          <a:p>
            <a:r>
              <a:rPr lang="it-IT" b="1" dirty="0"/>
              <a:t>Prendiamo la speranza e regaliamola a chi è sfiduciato…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330">
            <a:off x="1135342" y="1451317"/>
            <a:ext cx="4499854" cy="507080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89" y="809897"/>
            <a:ext cx="4267891" cy="58565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837492">
            <a:off x="3840478" y="5904411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Francesco </a:t>
            </a:r>
            <a:r>
              <a:rPr lang="it-IT" dirty="0" err="1"/>
              <a:t>Bevacqua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955280" y="5904411"/>
            <a:ext cx="177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Andrea </a:t>
            </a:r>
            <a:r>
              <a:rPr lang="it-IT" dirty="0" err="1"/>
              <a:t>Gulluscio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74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567" y="0"/>
            <a:ext cx="11848010" cy="1456267"/>
          </a:xfrm>
        </p:spPr>
        <p:txBody>
          <a:bodyPr/>
          <a:lstStyle/>
          <a:p>
            <a:r>
              <a:rPr lang="it-IT" b="1" dirty="0"/>
              <a:t>Prendiamo la bontà e regaliamola a chi non sa donare….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28" y="1361682"/>
            <a:ext cx="4035346" cy="530787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13" y="1059545"/>
            <a:ext cx="4315514" cy="551542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268413">
            <a:off x="1426743" y="5105791"/>
            <a:ext cx="18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Antonella </a:t>
            </a:r>
            <a:r>
              <a:rPr lang="it-IT" dirty="0" err="1"/>
              <a:t>Lefosse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522822" y="609522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Mario Carlino</a:t>
            </a:r>
          </a:p>
        </p:txBody>
      </p:sp>
    </p:spTree>
    <p:extLst>
      <p:ext uri="{BB962C8B-B14F-4D97-AF65-F5344CB8AC3E}">
        <p14:creationId xmlns:p14="http://schemas.microsoft.com/office/powerpoint/2010/main" val="16731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057016" cy="1456267"/>
          </a:xfrm>
        </p:spPr>
        <p:txBody>
          <a:bodyPr/>
          <a:lstStyle/>
          <a:p>
            <a:r>
              <a:rPr lang="it-IT" b="1" dirty="0"/>
              <a:t>Prendiamo il perdono e regaliamolo a chi vive nel rancore…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8" y="1326789"/>
            <a:ext cx="4146733" cy="5361062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81" y="967469"/>
            <a:ext cx="3861254" cy="559090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772184">
            <a:off x="2099379" y="5955263"/>
            <a:ext cx="20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Debora De Vincenti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984570" y="5655786"/>
            <a:ext cx="12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Sofia Trotta</a:t>
            </a:r>
          </a:p>
        </p:txBody>
      </p:sp>
      <p:pic>
        <p:nvPicPr>
          <p:cNvPr id="8" name="Immagine 7" descr="Free picture: close-up, decoration, gifts, &lt;strong&gt;snowflakes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215013"/>
            <a:ext cx="2675964" cy="26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9453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1991702" cy="1456267"/>
          </a:xfrm>
        </p:spPr>
        <p:txBody>
          <a:bodyPr/>
          <a:lstStyle/>
          <a:p>
            <a:r>
              <a:rPr lang="it-IT" b="1" dirty="0"/>
              <a:t>            Prendiamo la gioia e regaliamola a chi è triste…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180">
            <a:off x="608882" y="1286290"/>
            <a:ext cx="3658478" cy="5333169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301">
            <a:off x="7734758" y="1244813"/>
            <a:ext cx="3971108" cy="509451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730913">
            <a:off x="2973246" y="5928751"/>
            <a:ext cx="136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Giovanni Via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210515" y="5092177"/>
            <a:ext cx="173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Alessia Speranza</a:t>
            </a:r>
          </a:p>
        </p:txBody>
      </p:sp>
      <p:pic>
        <p:nvPicPr>
          <p:cNvPr id="8" name="Immagine 7" descr="Aspettando &lt;strong&gt;Natale&lt;/strong&gt;: albero creativo con le &lt;strong&gt;palline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56" y="1941193"/>
            <a:ext cx="2469038" cy="24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0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070079" cy="1456267"/>
          </a:xfrm>
        </p:spPr>
        <p:txBody>
          <a:bodyPr/>
          <a:lstStyle/>
          <a:p>
            <a:r>
              <a:rPr lang="it-IT" b="1" dirty="0"/>
              <a:t>Scopriamo la vita e raccontiamola a chi non sa capirla….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244">
            <a:off x="482860" y="1254391"/>
            <a:ext cx="3927270" cy="5244444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585">
            <a:off x="7441988" y="1040770"/>
            <a:ext cx="4167720" cy="529990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769911">
            <a:off x="2120540" y="5880072"/>
            <a:ext cx="215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Maria Francesca Acri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771857" y="5695406"/>
            <a:ext cx="149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Matilda</a:t>
            </a:r>
            <a:r>
              <a:rPr lang="it-IT" dirty="0"/>
              <a:t> </a:t>
            </a:r>
            <a:r>
              <a:rPr lang="it-IT" dirty="0" err="1"/>
              <a:t>Gjoka</a:t>
            </a:r>
            <a:endParaRPr lang="it-IT" dirty="0"/>
          </a:p>
        </p:txBody>
      </p:sp>
      <p:pic>
        <p:nvPicPr>
          <p:cNvPr id="8" name="Immagine 7" descr="Ciao bambini: &lt;strong&gt;NATALE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06" y="1592393"/>
            <a:ext cx="2665225" cy="19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096205" cy="1456267"/>
          </a:xfrm>
        </p:spPr>
        <p:txBody>
          <a:bodyPr/>
          <a:lstStyle/>
          <a:p>
            <a:r>
              <a:rPr lang="it-IT" b="1" dirty="0"/>
              <a:t>Scopriamo l’ amore e facciamolo conoscere al mondo…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478">
            <a:off x="437991" y="1382780"/>
            <a:ext cx="3872837" cy="513746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865">
            <a:off x="7950767" y="1183363"/>
            <a:ext cx="3658780" cy="52904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667878">
            <a:off x="1392086" y="330490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Dominik</a:t>
            </a:r>
            <a:r>
              <a:rPr lang="it-IT" dirty="0"/>
              <a:t> </a:t>
            </a:r>
            <a:r>
              <a:rPr lang="it-IT" dirty="0" err="1"/>
              <a:t>Madeo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830491" y="5865223"/>
            <a:ext cx="158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Enrico Martino</a:t>
            </a:r>
          </a:p>
        </p:txBody>
      </p:sp>
      <p:pic>
        <p:nvPicPr>
          <p:cNvPr id="7" name="Immagine 6" descr="Public Domain Clip Art Image | &lt;strong&gt;Christmas&lt;/strong&gt; &lt;strong&gt;balls&lt;/strong&gt; | ID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57" y="1616550"/>
            <a:ext cx="2695052" cy="23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046733" cy="1456267"/>
          </a:xfrm>
        </p:spPr>
        <p:txBody>
          <a:bodyPr/>
          <a:lstStyle/>
          <a:p>
            <a:r>
              <a:rPr lang="it-IT" b="1" dirty="0"/>
              <a:t>                Scopriamo il silenzio per ascoltare l’ altro…</a:t>
            </a: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866">
            <a:off x="416849" y="1243078"/>
            <a:ext cx="4093743" cy="5275296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276">
            <a:off x="7390375" y="1327991"/>
            <a:ext cx="4076188" cy="52098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964370">
            <a:off x="2656709" y="5578475"/>
            <a:ext cx="142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Giovanni Acri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580585" y="5763141"/>
            <a:ext cx="15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Kevin </a:t>
            </a:r>
            <a:r>
              <a:rPr lang="it-IT" dirty="0" err="1"/>
              <a:t>Creolese</a:t>
            </a:r>
            <a:endParaRPr lang="it-IT" dirty="0"/>
          </a:p>
        </p:txBody>
      </p:sp>
      <p:pic>
        <p:nvPicPr>
          <p:cNvPr id="7" name="Immagine 6" descr="Aspettando &lt;strong&gt;Natale&lt;/strong&gt;: albero creativo con le &lt;strong&gt;palline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13" y="1456267"/>
            <a:ext cx="2385387" cy="25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9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prestig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567" y="18168"/>
            <a:ext cx="11952514" cy="1069267"/>
          </a:xfrm>
        </p:spPr>
        <p:txBody>
          <a:bodyPr>
            <a:normAutofit/>
          </a:bodyPr>
          <a:lstStyle/>
          <a:p>
            <a:r>
              <a:rPr lang="it-IT" b="1" dirty="0"/>
              <a:t>    Impariamo a condividere  con chi vive nella povertà…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431">
            <a:off x="827162" y="1073658"/>
            <a:ext cx="3905631" cy="537715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203">
            <a:off x="7528218" y="1072841"/>
            <a:ext cx="3573430" cy="54775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1003091">
            <a:off x="1733847" y="5811186"/>
            <a:ext cx="211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Gianpaolo </a:t>
            </a:r>
            <a:r>
              <a:rPr lang="it-IT" dirty="0" err="1"/>
              <a:t>Mandolfo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556172" y="5446909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Giovanni Brunetti</a:t>
            </a:r>
          </a:p>
        </p:txBody>
      </p:sp>
      <p:pic>
        <p:nvPicPr>
          <p:cNvPr id="7" name="Immagine 6" descr="Public Domain Clip Art Image | &lt;strong&gt;Christmas&lt;/strong&gt; &lt;strong&gt;balls&lt;/strong&gt; | ID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12" y="1352052"/>
            <a:ext cx="2344477" cy="20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7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27909"/>
          </a:xfrm>
        </p:spPr>
        <p:txBody>
          <a:bodyPr/>
          <a:lstStyle/>
          <a:p>
            <a:r>
              <a:rPr lang="it-IT" b="1" dirty="0"/>
              <a:t>Scopriamo la gratitudine e facciamone uno stile di vita !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239">
            <a:off x="946579" y="1462025"/>
            <a:ext cx="3747550" cy="512402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616">
            <a:off x="6530134" y="1281665"/>
            <a:ext cx="4526572" cy="528904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823737">
            <a:off x="2364377" y="5865223"/>
            <a:ext cx="15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Raffaele Greco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849621" y="5865223"/>
            <a:ext cx="200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Francesca Speranza</a:t>
            </a:r>
          </a:p>
        </p:txBody>
      </p:sp>
      <p:pic>
        <p:nvPicPr>
          <p:cNvPr id="7" name="Immagine 6" descr="facebook-italia: Sfondi desktop &lt;strong&gt;Natale&lt;/strong&gt;, eccoli qui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88" y="1457803"/>
            <a:ext cx="1658661" cy="15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8419" y="113211"/>
            <a:ext cx="11506199" cy="145626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I DONI MIGLIORI SONO QUELLI IN CUI ESPRIMIAMO LA NOSTRA </a:t>
            </a:r>
            <a:r>
              <a:rPr lang="it-IT" b="1" dirty="0" err="1"/>
              <a:t>UMANITà</a:t>
            </a:r>
            <a:r>
              <a:rPr lang="it-IT" b="1" dirty="0"/>
              <a:t>…</a:t>
            </a:r>
            <a:br>
              <a:rPr lang="it-IT" b="1" dirty="0"/>
            </a:b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780">
            <a:off x="862231" y="1121859"/>
            <a:ext cx="4504777" cy="5360760"/>
          </a:xfrm>
        </p:spPr>
      </p:pic>
      <p:sp>
        <p:nvSpPr>
          <p:cNvPr id="5" name="CasellaDiTesto 4"/>
          <p:cNvSpPr txBox="1"/>
          <p:nvPr/>
        </p:nvSpPr>
        <p:spPr>
          <a:xfrm rot="20564740">
            <a:off x="3056709" y="5747658"/>
            <a:ext cx="15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Nicoleta</a:t>
            </a:r>
            <a:r>
              <a:rPr lang="it-IT" dirty="0"/>
              <a:t> </a:t>
            </a:r>
            <a:r>
              <a:rPr lang="it-IT" dirty="0" err="1"/>
              <a:t>Barac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413">
            <a:off x="6822620" y="841344"/>
            <a:ext cx="4222569" cy="563009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164286" y="5529282"/>
            <a:ext cx="22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Metodieva</a:t>
            </a:r>
            <a:r>
              <a:rPr lang="it-IT" dirty="0"/>
              <a:t> </a:t>
            </a:r>
            <a:r>
              <a:rPr lang="it-IT" dirty="0" err="1"/>
              <a:t>Sherezada</a:t>
            </a:r>
            <a:endParaRPr lang="it-IT" dirty="0"/>
          </a:p>
        </p:txBody>
      </p:sp>
      <p:pic>
        <p:nvPicPr>
          <p:cNvPr id="7" name="Immagine 6" descr="Bow Red · Free image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40" y="274320"/>
            <a:ext cx="4109392" cy="39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ractur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56267"/>
          </a:xfrm>
        </p:spPr>
        <p:txBody>
          <a:bodyPr/>
          <a:lstStyle/>
          <a:p>
            <a:r>
              <a:rPr lang="it-IT" b="1" dirty="0"/>
              <a:t>Il Natale è la festa più attesa dell’ anno non solo da noi ragazzi ma da tutti…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254">
            <a:off x="679874" y="1445550"/>
            <a:ext cx="3996340" cy="4941246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091">
            <a:off x="7077428" y="1462043"/>
            <a:ext cx="4556827" cy="49252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33748" y="5693620"/>
            <a:ext cx="147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Forte Matteo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117874" y="5878286"/>
            <a:ext cx="172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Russo Francesco</a:t>
            </a:r>
          </a:p>
        </p:txBody>
      </p:sp>
      <p:pic>
        <p:nvPicPr>
          <p:cNvPr id="5" name="Immagine 4" descr="Seasons Greetings and Happy Holidays! | Reed Brothers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99" y="2047291"/>
            <a:ext cx="2076994" cy="12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3550" y="718699"/>
            <a:ext cx="10131425" cy="145626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" y="181642"/>
            <a:ext cx="2879177" cy="3226525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68" y="168622"/>
            <a:ext cx="2353531" cy="306977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13" y="198687"/>
            <a:ext cx="2461680" cy="295680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4" y="3644537"/>
            <a:ext cx="3102584" cy="31035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0" y="3731100"/>
            <a:ext cx="2197826" cy="293043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964">
            <a:off x="2880206" y="4166204"/>
            <a:ext cx="3150870" cy="24950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5710">
            <a:off x="175116" y="4125986"/>
            <a:ext cx="2669177" cy="2377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4" y="168622"/>
            <a:ext cx="2672494" cy="27920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9906" y="3193589"/>
            <a:ext cx="11827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/>
              <a:t>CON GESTI CONCRETI DI SOLIDARIETA’</a:t>
            </a:r>
          </a:p>
        </p:txBody>
      </p:sp>
    </p:spTree>
    <p:extLst>
      <p:ext uri="{BB962C8B-B14F-4D97-AF65-F5344CB8AC3E}">
        <p14:creationId xmlns:p14="http://schemas.microsoft.com/office/powerpoint/2010/main" val="1403325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6" y="241036"/>
            <a:ext cx="2410782" cy="313643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66" y="241036"/>
            <a:ext cx="2395727" cy="32728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68" y="3936659"/>
            <a:ext cx="2311141" cy="26600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69" y="3746035"/>
            <a:ext cx="2287080" cy="26939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31" y="3664906"/>
            <a:ext cx="2216697" cy="29378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8" y="3746036"/>
            <a:ext cx="2152480" cy="285069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19" y="105904"/>
            <a:ext cx="2664823" cy="30553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81" y="3656196"/>
            <a:ext cx="1994061" cy="25254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1010" y="241364"/>
            <a:ext cx="2409192" cy="315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2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76646"/>
            <a:ext cx="12083142" cy="1765421"/>
          </a:xfrm>
        </p:spPr>
        <p:txBody>
          <a:bodyPr>
            <a:normAutofit/>
          </a:bodyPr>
          <a:lstStyle/>
          <a:p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791829" y="3558185"/>
            <a:ext cx="10131425" cy="3649133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" name="Immagine 9" descr="facebook-italia: &lt;strong&gt;Immagini&lt;/strong&gt; e Wallpaper &lt;strong&gt;di Natale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43690" y="0"/>
            <a:ext cx="11795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600" b="1" dirty="0"/>
          </a:p>
          <a:p>
            <a:r>
              <a:rPr lang="it-IT" sz="3600" b="1" dirty="0"/>
              <a:t>« CHI REGALA UN PO’ DI SE STESSO AGLI ALTRI NON TARDA AD ACCORGERSI CHE IL DONO FATTO LO ARRICCHISCE»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0" y="4343015"/>
            <a:ext cx="67251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Riflessioni tratte dall’ analisi dei seguenti testi poetici:</a:t>
            </a:r>
          </a:p>
          <a:p>
            <a:pPr marL="285750" indent="-285750">
              <a:buFontTx/>
              <a:buChar char="-"/>
            </a:pPr>
            <a:r>
              <a:rPr lang="it-IT" sz="2000" b="1" dirty="0"/>
              <a:t>«Un abete speciale»             di G. </a:t>
            </a:r>
            <a:r>
              <a:rPr lang="it-IT" sz="2000" b="1" dirty="0" err="1"/>
              <a:t>Rodari</a:t>
            </a:r>
            <a:endParaRPr lang="it-IT" sz="2000" b="1" dirty="0"/>
          </a:p>
          <a:p>
            <a:pPr marL="285750" indent="-285750">
              <a:buFontTx/>
              <a:buChar char="-"/>
            </a:pPr>
            <a:r>
              <a:rPr lang="it-IT" sz="2000" b="1" dirty="0"/>
              <a:t>«</a:t>
            </a:r>
            <a:r>
              <a:rPr lang="it-IT" sz="2000" b="1" dirty="0" err="1"/>
              <a:t>Er</a:t>
            </a:r>
            <a:r>
              <a:rPr lang="it-IT" sz="2000" b="1" dirty="0"/>
              <a:t> presepe»                          di Trilussa</a:t>
            </a:r>
          </a:p>
          <a:p>
            <a:pPr marL="285750" indent="-285750">
              <a:buFontTx/>
              <a:buChar char="-"/>
            </a:pPr>
            <a:r>
              <a:rPr lang="it-IT" sz="2000" b="1" dirty="0"/>
              <a:t>«Prendi un sorriso»              di Mahatma Gandhi</a:t>
            </a:r>
          </a:p>
          <a:p>
            <a:pPr marL="285750" indent="-285750">
              <a:buFontTx/>
              <a:buChar char="-"/>
            </a:pPr>
            <a:r>
              <a:rPr lang="it-IT" sz="2000" b="1" dirty="0"/>
              <a:t>«Dove v’è amore»                 di Madre Teresa di Calcutta</a:t>
            </a:r>
          </a:p>
          <a:p>
            <a:pPr marL="285750" indent="-285750">
              <a:buFontTx/>
              <a:buChar char="-"/>
            </a:pPr>
            <a:r>
              <a:rPr lang="it-IT" sz="2000" b="1" dirty="0"/>
              <a:t>e dal progetto « Natale per me…»  della Croce Rossa</a:t>
            </a:r>
          </a:p>
          <a:p>
            <a:pPr marL="285750" indent="-285750">
              <a:buFontTx/>
              <a:buChar char="-"/>
            </a:pPr>
            <a:r>
              <a:rPr lang="it-IT" sz="2000" b="1" dirty="0"/>
              <a:t>Brano musicale: «Buon Natale» di Eros Ramazzotti</a:t>
            </a:r>
          </a:p>
          <a:p>
            <a:pPr marL="285750" indent="-285750">
              <a:buFontTx/>
              <a:buChar char="-"/>
            </a:pP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533955758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178526"/>
            <a:ext cx="10131425" cy="1456267"/>
          </a:xfrm>
        </p:spPr>
        <p:txBody>
          <a:bodyPr/>
          <a:lstStyle/>
          <a:p>
            <a:endParaRPr lang="it-IT" b="1" dirty="0"/>
          </a:p>
        </p:txBody>
      </p:sp>
      <p:pic>
        <p:nvPicPr>
          <p:cNvPr id="4" name="Segnaposto contenuto 3" descr="&quot;Villaggio &lt;strong&gt;di Natale&lt;/strong&gt;&quot; e concorso di presepi animano il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asellaDiTesto 4"/>
          <p:cNvSpPr txBox="1"/>
          <p:nvPr/>
        </p:nvSpPr>
        <p:spPr>
          <a:xfrm>
            <a:off x="383177" y="2445903"/>
            <a:ext cx="11808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UN</a:t>
            </a:r>
            <a:r>
              <a:rPr lang="it-IT" sz="3600" b="1" dirty="0">
                <a:solidFill>
                  <a:srgbClr val="FFC000"/>
                </a:solidFill>
              </a:rPr>
              <a:t> </a:t>
            </a:r>
            <a:r>
              <a:rPr lang="it-IT" sz="3600" b="1" dirty="0" smtClean="0">
                <a:solidFill>
                  <a:srgbClr val="FFC000"/>
                </a:solidFill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</a:rPr>
              <a:t>BUON</a:t>
            </a:r>
            <a:r>
              <a:rPr lang="it-IT" sz="3600" b="1" dirty="0" smtClean="0">
                <a:solidFill>
                  <a:srgbClr val="FFC000"/>
                </a:solidFill>
              </a:rPr>
              <a:t> </a:t>
            </a:r>
            <a:r>
              <a:rPr lang="it-IT" sz="3600" b="1" dirty="0">
                <a:solidFill>
                  <a:srgbClr val="FF0000"/>
                </a:solidFill>
              </a:rPr>
              <a:t>NATALE</a:t>
            </a:r>
            <a:r>
              <a:rPr lang="it-IT" sz="3600" b="1" dirty="0">
                <a:solidFill>
                  <a:srgbClr val="FFC000"/>
                </a:solidFill>
              </a:rPr>
              <a:t> </a:t>
            </a:r>
            <a:r>
              <a:rPr lang="it-IT" sz="3600" b="1" dirty="0" smtClean="0">
                <a:solidFill>
                  <a:srgbClr val="FFC000"/>
                </a:solidFill>
              </a:rPr>
              <a:t>E UN </a:t>
            </a:r>
            <a:r>
              <a:rPr lang="it-IT" sz="3600" b="1" dirty="0" smtClean="0">
                <a:solidFill>
                  <a:srgbClr val="FF0000"/>
                </a:solidFill>
              </a:rPr>
              <a:t>SERENO 2021 </a:t>
            </a:r>
            <a:r>
              <a:rPr lang="it-IT" sz="3600" b="1" dirty="0" smtClean="0">
                <a:solidFill>
                  <a:schemeClr val="bg2">
                    <a:lumMod val="75000"/>
                  </a:schemeClr>
                </a:solidFill>
              </a:rPr>
              <a:t>ALLA</a:t>
            </a:r>
            <a:r>
              <a:rPr lang="it-IT" sz="3600" b="1" dirty="0" smtClean="0">
                <a:solidFill>
                  <a:srgbClr val="FFC000"/>
                </a:solidFill>
              </a:rPr>
              <a:t> </a:t>
            </a:r>
            <a:r>
              <a:rPr lang="it-IT" sz="3600" b="1" dirty="0">
                <a:solidFill>
                  <a:schemeClr val="accent5">
                    <a:lumMod val="75000"/>
                  </a:schemeClr>
                </a:solidFill>
              </a:rPr>
              <a:t>DIRIGENTE,</a:t>
            </a:r>
            <a:r>
              <a:rPr lang="it-IT" sz="3600" b="1" dirty="0">
                <a:solidFill>
                  <a:srgbClr val="FFC000"/>
                </a:solidFill>
              </a:rPr>
              <a:t> </a:t>
            </a:r>
            <a:r>
              <a:rPr lang="it-IT" sz="3600" b="1" dirty="0"/>
              <a:t>ALLE </a:t>
            </a:r>
            <a:r>
              <a:rPr lang="it-IT" sz="3600" b="1" dirty="0">
                <a:solidFill>
                  <a:schemeClr val="accent5"/>
                </a:solidFill>
              </a:rPr>
              <a:t>MAESTRE</a:t>
            </a:r>
            <a:r>
              <a:rPr lang="it-IT" sz="3600" b="1" dirty="0">
                <a:solidFill>
                  <a:srgbClr val="FFC000"/>
                </a:solidFill>
              </a:rPr>
              <a:t>, 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AI</a:t>
            </a:r>
            <a:r>
              <a:rPr lang="it-IT" sz="3600" b="1" dirty="0">
                <a:solidFill>
                  <a:srgbClr val="FFC000"/>
                </a:solidFill>
              </a:rPr>
              <a:t> </a:t>
            </a:r>
            <a:r>
              <a:rPr lang="it-IT" sz="3600" b="1" dirty="0">
                <a:solidFill>
                  <a:schemeClr val="tx2"/>
                </a:solidFill>
              </a:rPr>
              <a:t>MAESTRI</a:t>
            </a:r>
            <a:r>
              <a:rPr lang="it-IT" sz="3600" b="1" dirty="0">
                <a:solidFill>
                  <a:srgbClr val="FFC000"/>
                </a:solidFill>
              </a:rPr>
              <a:t> E </a:t>
            </a:r>
            <a:r>
              <a:rPr lang="it-IT" sz="3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AI</a:t>
            </a:r>
            <a:r>
              <a:rPr lang="it-IT" sz="3600" b="1" dirty="0">
                <a:solidFill>
                  <a:srgbClr val="FFC000"/>
                </a:solidFill>
              </a:rPr>
              <a:t> </a:t>
            </a:r>
            <a:r>
              <a:rPr lang="it-IT" sz="3600" b="1" dirty="0">
                <a:solidFill>
                  <a:srgbClr val="FFFF00"/>
                </a:solidFill>
              </a:rPr>
              <a:t>NOSTRI</a:t>
            </a:r>
            <a:r>
              <a:rPr lang="it-IT" sz="3600" b="1" dirty="0">
                <a:solidFill>
                  <a:srgbClr val="FFC000"/>
                </a:solidFill>
              </a:rPr>
              <a:t> </a:t>
            </a:r>
            <a:r>
              <a:rPr lang="it-IT" sz="3600" b="1" dirty="0">
                <a:solidFill>
                  <a:srgbClr val="0070C0"/>
                </a:solidFill>
              </a:rPr>
              <a:t>GENITORI ! </a:t>
            </a:r>
          </a:p>
        </p:txBody>
      </p:sp>
    </p:spTree>
    <p:extLst>
      <p:ext uri="{BB962C8B-B14F-4D97-AF65-F5344CB8AC3E}">
        <p14:creationId xmlns:p14="http://schemas.microsoft.com/office/powerpoint/2010/main" val="342542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4933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 Natale improvvisamente ci sentiamo più buoni e ci ricordiamo di chi è meno fortunato di noi e magari perché no…ci adoperiamo con piccoli gesti di solidarietà !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761">
            <a:off x="1250341" y="1977563"/>
            <a:ext cx="3984171" cy="454587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576">
            <a:off x="6609985" y="1683745"/>
            <a:ext cx="4584207" cy="478100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682366">
            <a:off x="2857206" y="2261661"/>
            <a:ext cx="178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Caterina </a:t>
            </a:r>
            <a:r>
              <a:rPr lang="it-IT" dirty="0" err="1"/>
              <a:t>Caligiuri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 rot="858186">
            <a:off x="9444446" y="2261661"/>
            <a:ext cx="161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Giusy Celestino</a:t>
            </a:r>
          </a:p>
        </p:txBody>
      </p:sp>
    </p:spTree>
    <p:extLst>
      <p:ext uri="{BB962C8B-B14F-4D97-AF65-F5344CB8AC3E}">
        <p14:creationId xmlns:p14="http://schemas.microsoft.com/office/powerpoint/2010/main" val="171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104503"/>
            <a:ext cx="11881213" cy="1593669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Natale 2020 sarà per tutti un natale  particolare …ma con il calore e l’ affetto della famiglia sarà ugualmente un magico natale…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95" y="1563807"/>
            <a:ext cx="3850477" cy="503350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91" y="1347342"/>
            <a:ext cx="4139198" cy="503350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416328">
            <a:off x="3747205" y="3679427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Diego Campana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869485" y="5282747"/>
            <a:ext cx="169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Gerardo Boccuti</a:t>
            </a:r>
          </a:p>
        </p:txBody>
      </p:sp>
    </p:spTree>
    <p:extLst>
      <p:ext uri="{BB962C8B-B14F-4D97-AF65-F5344CB8AC3E}">
        <p14:creationId xmlns:p14="http://schemas.microsoft.com/office/powerpoint/2010/main" val="15888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1257" y="72087"/>
            <a:ext cx="11795760" cy="145626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Questo periodo che stiamo vivendo ci porta a riscoprire </a:t>
            </a:r>
            <a:br>
              <a:rPr lang="it-IT" b="1" dirty="0"/>
            </a:br>
            <a:r>
              <a:rPr lang="it-IT" b="1" dirty="0"/>
              <a:t>l’ essenziale che avevamo forse perso di vista…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685">
            <a:off x="7044834" y="1576240"/>
            <a:ext cx="4438558" cy="4879936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940">
            <a:off x="755962" y="1524509"/>
            <a:ext cx="4320653" cy="5034390"/>
          </a:xfrm>
        </p:spPr>
      </p:pic>
      <p:sp>
        <p:nvSpPr>
          <p:cNvPr id="4" name="CasellaDiTesto 3"/>
          <p:cNvSpPr txBox="1"/>
          <p:nvPr/>
        </p:nvSpPr>
        <p:spPr>
          <a:xfrm rot="21184270">
            <a:off x="1097280" y="6021977"/>
            <a:ext cx="193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Gennaro Campana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435216" y="6021977"/>
            <a:ext cx="180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Gennaro </a:t>
            </a:r>
            <a:r>
              <a:rPr lang="it-IT" dirty="0" err="1"/>
              <a:t>Caligiuri</a:t>
            </a:r>
            <a:endParaRPr lang="it-IT" dirty="0"/>
          </a:p>
        </p:txBody>
      </p:sp>
      <p:pic>
        <p:nvPicPr>
          <p:cNvPr id="7" name="Immagine 6" descr="File:Wreath icon.pn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2268583" cy="21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0"/>
            <a:ext cx="12059442" cy="1456267"/>
          </a:xfrm>
        </p:spPr>
        <p:txBody>
          <a:bodyPr>
            <a:normAutofit/>
          </a:bodyPr>
          <a:lstStyle/>
          <a:p>
            <a:r>
              <a:rPr lang="it-IT" b="1" dirty="0"/>
              <a:t>Facciamo tesoro di questo tempo di riflessione per scoprire i valori autentici del natale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00" y="1424133"/>
            <a:ext cx="4260707" cy="5205534"/>
          </a:xfrm>
        </p:spPr>
      </p:pic>
      <p:sp>
        <p:nvSpPr>
          <p:cNvPr id="3" name="CasellaDiTesto 2"/>
          <p:cNvSpPr txBox="1"/>
          <p:nvPr/>
        </p:nvSpPr>
        <p:spPr>
          <a:xfrm>
            <a:off x="8499353" y="5854799"/>
            <a:ext cx="187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Giuseppe </a:t>
            </a:r>
            <a:r>
              <a:rPr lang="it-IT" dirty="0" err="1"/>
              <a:t>Forciniti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8" y="1456267"/>
            <a:ext cx="3962626" cy="521207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168434" y="6224131"/>
            <a:ext cx="175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Domenico Aurea</a:t>
            </a:r>
          </a:p>
        </p:txBody>
      </p:sp>
      <p:pic>
        <p:nvPicPr>
          <p:cNvPr id="5" name="Immagine 4" descr="&lt;strong&gt;Christmas&lt;/strong&gt; decoration 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3811">
            <a:off x="10222509" y="501326"/>
            <a:ext cx="2344747" cy="136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3212"/>
            <a:ext cx="11991703" cy="1456267"/>
          </a:xfrm>
        </p:spPr>
        <p:txBody>
          <a:bodyPr/>
          <a:lstStyle/>
          <a:p>
            <a:r>
              <a:rPr lang="it-IT" b="1" dirty="0"/>
              <a:t>Prendiamo un sorriso e regaliamolo a chi non l’ ha mai avuto…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15">
            <a:off x="796350" y="1274967"/>
            <a:ext cx="4167052" cy="502919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869">
            <a:off x="6880807" y="1282444"/>
            <a:ext cx="4304756" cy="51425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1023169">
            <a:off x="3424181" y="5651541"/>
            <a:ext cx="16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Michele </a:t>
            </a:r>
            <a:r>
              <a:rPr lang="it-IT" dirty="0" err="1"/>
              <a:t>Groccia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300754" y="5708469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Greta Romano</a:t>
            </a:r>
          </a:p>
        </p:txBody>
      </p:sp>
      <p:pic>
        <p:nvPicPr>
          <p:cNvPr id="7" name="Immagine 6" descr="facebook-italia: Sfondi desktop &lt;strong&gt;Natale&lt;/strong&gt;, eccoli qui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24" y="2105347"/>
            <a:ext cx="2008053" cy="19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503" y="98213"/>
            <a:ext cx="11900263" cy="1456267"/>
          </a:xfrm>
        </p:spPr>
        <p:txBody>
          <a:bodyPr/>
          <a:lstStyle/>
          <a:p>
            <a:r>
              <a:rPr lang="it-IT" b="1" dirty="0"/>
              <a:t>Prendiamo un raggio di sole e facciamolo volare là dove regna la notte….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555">
            <a:off x="1390343" y="1627620"/>
            <a:ext cx="4162116" cy="4970009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512">
            <a:off x="7212664" y="1095885"/>
            <a:ext cx="4183119" cy="529015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971153">
            <a:off x="2037806" y="6165669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Giada </a:t>
            </a:r>
            <a:r>
              <a:rPr lang="it-IT" dirty="0" err="1"/>
              <a:t>Abastante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449277" y="5684404"/>
            <a:ext cx="170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Veronica Anfuso</a:t>
            </a:r>
          </a:p>
        </p:txBody>
      </p:sp>
    </p:spTree>
    <p:extLst>
      <p:ext uri="{BB962C8B-B14F-4D97-AF65-F5344CB8AC3E}">
        <p14:creationId xmlns:p14="http://schemas.microsoft.com/office/powerpoint/2010/main" val="17037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00149"/>
            <a:ext cx="11952513" cy="1310640"/>
          </a:xfrm>
        </p:spPr>
        <p:txBody>
          <a:bodyPr/>
          <a:lstStyle/>
          <a:p>
            <a:r>
              <a:rPr lang="it-IT" b="1" dirty="0"/>
              <a:t>Prendiamo il coraggio e regaliamolo a chi ha smesso </a:t>
            </a:r>
            <a:br>
              <a:rPr lang="it-IT" b="1" dirty="0"/>
            </a:br>
            <a:r>
              <a:rPr lang="it-IT" b="1" dirty="0"/>
              <a:t>di lottare…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419">
            <a:off x="760642" y="1287892"/>
            <a:ext cx="3814354" cy="5213371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307">
            <a:off x="6695352" y="1264267"/>
            <a:ext cx="4252504" cy="53035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913906">
            <a:off x="1410788" y="5987208"/>
            <a:ext cx="15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Mario Santoro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753497" y="5839097"/>
            <a:ext cx="18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Antonio Graziano</a:t>
            </a:r>
          </a:p>
        </p:txBody>
      </p:sp>
      <p:pic>
        <p:nvPicPr>
          <p:cNvPr id="7" name="Immagine 6" descr="La storia del &lt;strong&gt;Natale&lt;/strong&gt; | Sottolostessociel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46" y="1443276"/>
            <a:ext cx="2011680" cy="22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TM03457452[[fn=Celestiale]]</Template>
  <TotalTime>921</TotalTime>
  <Words>451</Words>
  <Application>Microsoft Office PowerPoint</Application>
  <PresentationFormat>Widescreen</PresentationFormat>
  <Paragraphs>78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Celestiale</vt:lpstr>
      <vt:lpstr>Presentazione standard di PowerPoint</vt:lpstr>
      <vt:lpstr>Il Natale è la festa più attesa dell’ anno non solo da noi ragazzi ma da tutti…</vt:lpstr>
      <vt:lpstr>A Natale improvvisamente ci sentiamo più buoni e ci ricordiamo di chi è meno fortunato di noi e magari perché no…ci adoperiamo con piccoli gesti di solidarietà !</vt:lpstr>
      <vt:lpstr>Natale 2020 sarà per tutti un natale  particolare …ma con il calore e l’ affetto della famiglia sarà ugualmente un magico natale…</vt:lpstr>
      <vt:lpstr>Questo periodo che stiamo vivendo ci porta a riscoprire  l’ essenziale che avevamo forse perso di vista…</vt:lpstr>
      <vt:lpstr>Facciamo tesoro di questo tempo di riflessione per scoprire i valori autentici del natale </vt:lpstr>
      <vt:lpstr>Prendiamo un sorriso e regaliamolo a chi non l’ ha mai avuto…</vt:lpstr>
      <vt:lpstr>Prendiamo un raggio di sole e facciamolo volare là dove regna la notte….</vt:lpstr>
      <vt:lpstr>Prendiamo il coraggio e regaliamolo a chi ha smesso  di lottare…</vt:lpstr>
      <vt:lpstr>Prendiamo la speranza e regaliamola a chi è sfiduciato…</vt:lpstr>
      <vt:lpstr>Prendiamo la bontà e regaliamola a chi non sa donare….</vt:lpstr>
      <vt:lpstr>Prendiamo il perdono e regaliamolo a chi vive nel rancore…</vt:lpstr>
      <vt:lpstr>            Prendiamo la gioia e regaliamola a chi è triste…</vt:lpstr>
      <vt:lpstr>Scopriamo la vita e raccontiamola a chi non sa capirla….</vt:lpstr>
      <vt:lpstr>Scopriamo l’ amore e facciamolo conoscere al mondo…</vt:lpstr>
      <vt:lpstr>                Scopriamo il silenzio per ascoltare l’ altro…</vt:lpstr>
      <vt:lpstr>    Impariamo a condividere  con chi vive nella povertà…</vt:lpstr>
      <vt:lpstr>Scopriamo la gratitudine e facciamone uno stile di vita !</vt:lpstr>
      <vt:lpstr>I DONI MIGLIORI SONO QUELLI IN CUI ESPRIMIAMO LA NOSTRA UMANITà… </vt:lpstr>
      <vt:lpstr>Presentazione standard di PowerPoint</vt:lpstr>
      <vt:lpstr>Presentazione standard di PowerPoint</vt:lpstr>
      <vt:lpstr> 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104</cp:revision>
  <dcterms:created xsi:type="dcterms:W3CDTF">2020-12-16T13:39:18Z</dcterms:created>
  <dcterms:modified xsi:type="dcterms:W3CDTF">2020-12-20T19:22:10Z</dcterms:modified>
</cp:coreProperties>
</file>