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9" r:id="rId3"/>
    <p:sldId id="314" r:id="rId4"/>
    <p:sldId id="315" r:id="rId5"/>
    <p:sldId id="316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7" r:id="rId19"/>
    <p:sldId id="275" r:id="rId20"/>
    <p:sldId id="276" r:id="rId21"/>
    <p:sldId id="278" r:id="rId22"/>
    <p:sldId id="280" r:id="rId23"/>
    <p:sldId id="281" r:id="rId24"/>
    <p:sldId id="282" r:id="rId25"/>
    <p:sldId id="283" r:id="rId26"/>
    <p:sldId id="284" r:id="rId27"/>
    <p:sldId id="286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5" r:id="rId36"/>
    <p:sldId id="296" r:id="rId37"/>
    <p:sldId id="301" r:id="rId38"/>
    <p:sldId id="297" r:id="rId39"/>
    <p:sldId id="298" r:id="rId40"/>
    <p:sldId id="299" r:id="rId41"/>
    <p:sldId id="300" r:id="rId42"/>
    <p:sldId id="302" r:id="rId43"/>
    <p:sldId id="317" r:id="rId44"/>
    <p:sldId id="303" r:id="rId45"/>
    <p:sldId id="307" r:id="rId46"/>
    <p:sldId id="308" r:id="rId47"/>
    <p:sldId id="309" r:id="rId48"/>
    <p:sldId id="310" r:id="rId49"/>
    <p:sldId id="311" r:id="rId50"/>
    <p:sldId id="312" r:id="rId51"/>
    <p:sldId id="318" r:id="rId52"/>
    <p:sldId id="320" r:id="rId5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2DF-4C41-4D02-A628-53A94E8CB30D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BA8-A75B-4C29-B154-D54EE9936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77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2DF-4C41-4D02-A628-53A94E8CB30D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BA8-A75B-4C29-B154-D54EE9936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25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2DF-4C41-4D02-A628-53A94E8CB30D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BA8-A75B-4C29-B154-D54EE9936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91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2DF-4C41-4D02-A628-53A94E8CB30D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BA8-A75B-4C29-B154-D54EE9936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86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2DF-4C41-4D02-A628-53A94E8CB30D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BA8-A75B-4C29-B154-D54EE9936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21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2DF-4C41-4D02-A628-53A94E8CB30D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BA8-A75B-4C29-B154-D54EE9936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74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2DF-4C41-4D02-A628-53A94E8CB30D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BA8-A75B-4C29-B154-D54EE9936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99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2DF-4C41-4D02-A628-53A94E8CB30D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BA8-A75B-4C29-B154-D54EE9936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12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2DF-4C41-4D02-A628-53A94E8CB30D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BA8-A75B-4C29-B154-D54EE9936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44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2DF-4C41-4D02-A628-53A94E8CB30D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BA8-A75B-4C29-B154-D54EE9936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64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2DF-4C41-4D02-A628-53A94E8CB30D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BA8-A75B-4C29-B154-D54EE9936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52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843">
              <a:schemeClr val="tx1">
                <a:lumMod val="85000"/>
                <a:lumOff val="15000"/>
              </a:schemeClr>
            </a:gs>
            <a:gs pos="71687">
              <a:srgbClr val="FF0000"/>
            </a:gs>
            <a:gs pos="90000">
              <a:srgbClr val="FF0000"/>
            </a:gs>
            <a:gs pos="10000">
              <a:srgbClr val="7030A0">
                <a:alpha val="95000"/>
              </a:srgbClr>
            </a:gs>
            <a:gs pos="55500">
              <a:srgbClr val="C8DEB1"/>
            </a:gs>
            <a:gs pos="11000">
              <a:srgbClr val="002060"/>
            </a:gs>
            <a:gs pos="44000">
              <a:schemeClr val="tx1">
                <a:lumMod val="75000"/>
                <a:lumOff val="25000"/>
              </a:schemeClr>
            </a:gs>
            <a:gs pos="54000">
              <a:srgbClr val="00B050"/>
            </a:gs>
            <a:gs pos="94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52DF-4C41-4D02-A628-53A94E8CB30D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11BA8-A75B-4C29-B154-D54EE9936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9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OC.2019\19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3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3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4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4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45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ISTITUTO COMPRENSIVO  DI CROSIA </a:t>
            </a:r>
            <a:br>
              <a:rPr lang="it-IT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RISULTATI </a:t>
            </a:r>
            <a:r>
              <a:rPr lang="it-IT" sz="32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MONITORAGGIO DOCENTI </a:t>
            </a:r>
            <a:br>
              <a:rPr lang="it-IT" sz="32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32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A.S. 2018/19</a:t>
            </a:r>
            <a:br>
              <a:rPr lang="it-IT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sz="32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94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02625"/>
              </p:ext>
            </p:extLst>
          </p:nvPr>
        </p:nvGraphicFramePr>
        <p:xfrm>
          <a:off x="272174" y="236634"/>
          <a:ext cx="8097785" cy="625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174" y="236634"/>
                        <a:ext cx="8097785" cy="625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</a:t>
            </a:r>
            <a:r>
              <a:rPr lang="it-IT" dirty="0">
                <a:solidFill>
                  <a:schemeClr val="bg1"/>
                </a:solidFill>
              </a:rPr>
              <a:t>5,9%(5) 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45,9%(39)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48%(41)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844377"/>
              </p:ext>
            </p:extLst>
          </p:nvPr>
        </p:nvGraphicFramePr>
        <p:xfrm>
          <a:off x="176639" y="195689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639" y="195689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1,2%(</a:t>
            </a:r>
            <a:r>
              <a:rPr lang="it-IT" dirty="0">
                <a:solidFill>
                  <a:schemeClr val="bg1"/>
                </a:solidFill>
              </a:rPr>
              <a:t>1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>
                <a:solidFill>
                  <a:schemeClr val="bg1"/>
                </a:solidFill>
              </a:rPr>
              <a:t>6</a:t>
            </a:r>
            <a:r>
              <a:rPr lang="it-IT" dirty="0" smtClean="0">
                <a:solidFill>
                  <a:schemeClr val="bg1"/>
                </a:solidFill>
              </a:rPr>
              <a:t>%(5)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58,3%(49)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34,5%(</a:t>
            </a:r>
            <a:r>
              <a:rPr lang="it-IT" dirty="0">
                <a:solidFill>
                  <a:schemeClr val="bg1"/>
                </a:solidFill>
              </a:rPr>
              <a:t>2</a:t>
            </a:r>
            <a:r>
              <a:rPr lang="it-IT" dirty="0" smtClean="0">
                <a:solidFill>
                  <a:schemeClr val="bg1"/>
                </a:solidFill>
              </a:rPr>
              <a:t>9)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1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425174"/>
              </p:ext>
            </p:extLst>
          </p:nvPr>
        </p:nvGraphicFramePr>
        <p:xfrm>
          <a:off x="258526" y="168394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526" y="168394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2,4%(2)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8,2%(7)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65,9%(56)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23,5%(20)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7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931245"/>
              </p:ext>
            </p:extLst>
          </p:nvPr>
        </p:nvGraphicFramePr>
        <p:xfrm>
          <a:off x="122049" y="236632"/>
          <a:ext cx="8162142" cy="6309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049" y="236632"/>
                        <a:ext cx="8162142" cy="6309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</a:t>
            </a:r>
            <a:r>
              <a:rPr lang="it-IT" dirty="0">
                <a:solidFill>
                  <a:schemeClr val="bg1"/>
                </a:solidFill>
              </a:rPr>
              <a:t>4,7%(4) 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47,1%(</a:t>
            </a:r>
            <a:r>
              <a:rPr lang="it-IT" dirty="0">
                <a:solidFill>
                  <a:schemeClr val="bg1"/>
                </a:solidFill>
              </a:rPr>
              <a:t>4</a:t>
            </a:r>
            <a:r>
              <a:rPr lang="it-IT" dirty="0" smtClean="0">
                <a:solidFill>
                  <a:schemeClr val="bg1"/>
                </a:solidFill>
              </a:rPr>
              <a:t>0)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48,2%(41)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77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82323"/>
              </p:ext>
            </p:extLst>
          </p:nvPr>
        </p:nvGraphicFramePr>
        <p:xfrm>
          <a:off x="326764" y="182042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764" y="182042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/////////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5,9%(5)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40%(34)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54,1%(46)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1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537132"/>
              </p:ext>
            </p:extLst>
          </p:nvPr>
        </p:nvGraphicFramePr>
        <p:xfrm>
          <a:off x="285821" y="250281"/>
          <a:ext cx="8189439" cy="63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821" y="250281"/>
                        <a:ext cx="8189439" cy="63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//////////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4,7%(4)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>
                <a:solidFill>
                  <a:schemeClr val="bg1"/>
                </a:solidFill>
              </a:rPr>
              <a:t>6</a:t>
            </a:r>
            <a:r>
              <a:rPr lang="it-IT" dirty="0" smtClean="0">
                <a:solidFill>
                  <a:schemeClr val="bg1"/>
                </a:solidFill>
              </a:rPr>
              <a:t>9,4%(59)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25,9%(22)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2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60114"/>
              </p:ext>
            </p:extLst>
          </p:nvPr>
        </p:nvGraphicFramePr>
        <p:xfrm>
          <a:off x="176639" y="236633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639" y="236633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7,1%(6)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60%(51)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32,9%(28)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48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796691"/>
              </p:ext>
            </p:extLst>
          </p:nvPr>
        </p:nvGraphicFramePr>
        <p:xfrm>
          <a:off x="2319338" y="509588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9338" y="509588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76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654462"/>
              </p:ext>
            </p:extLst>
          </p:nvPr>
        </p:nvGraphicFramePr>
        <p:xfrm>
          <a:off x="136479" y="354843"/>
          <a:ext cx="9648966" cy="5979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479" y="354843"/>
                        <a:ext cx="9648966" cy="5979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4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623287"/>
              </p:ext>
            </p:extLst>
          </p:nvPr>
        </p:nvGraphicFramePr>
        <p:xfrm>
          <a:off x="2319338" y="509588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9338" y="509588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7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sz="280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REPORT </a:t>
            </a:r>
            <a:r>
              <a:rPr lang="it-IT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FINALE </a:t>
            </a:r>
          </a:p>
          <a:p>
            <a:r>
              <a:rPr lang="it-IT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Come </a:t>
            </a:r>
            <a:r>
              <a:rPr lang="it-IT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nel precedente anno scolastico, anche quest'anno l'autovalutazione di istituto è stata effettuata attraverso la compilazione on line di questionari costruiti con programmi open source con i moduli </a:t>
            </a:r>
            <a:r>
              <a:rPr lang="it-IT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r>
              <a:rPr lang="it-IT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che consentono, in tempo reale, l’elaborazione rapida dei dati. 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772340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304551"/>
              </p:ext>
            </p:extLst>
          </p:nvPr>
        </p:nvGraphicFramePr>
        <p:xfrm>
          <a:off x="272173" y="182041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173" y="182041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4,8%(</a:t>
            </a:r>
            <a:r>
              <a:rPr lang="it-IT" dirty="0">
                <a:solidFill>
                  <a:schemeClr val="bg1"/>
                </a:solidFill>
              </a:rPr>
              <a:t>4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8,3%(7)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58,9%(49)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28,6%(24)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61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343303"/>
              </p:ext>
            </p:extLst>
          </p:nvPr>
        </p:nvGraphicFramePr>
        <p:xfrm>
          <a:off x="163773" y="218365"/>
          <a:ext cx="8570794" cy="6380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Acrobat Document" r:id="rId3" imgW="7552973" imgH="5838685" progId="AcroExch.Document.DC">
                  <p:link updateAutomatic="1"/>
                </p:oleObj>
              </mc:Choice>
              <mc:Fallback>
                <p:oleObj name="Acrobat Document" r:id="rId3" imgW="7552973" imgH="5838685" progId="AcroExch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773" y="218365"/>
                        <a:ext cx="8570794" cy="6380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3,6%(</a:t>
            </a:r>
            <a:r>
              <a:rPr lang="it-IT" dirty="0">
                <a:solidFill>
                  <a:schemeClr val="bg1"/>
                </a:solidFill>
              </a:rPr>
              <a:t>3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7,1%(6)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63,1%(53)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26,2%(22)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719835"/>
              </p:ext>
            </p:extLst>
          </p:nvPr>
        </p:nvGraphicFramePr>
        <p:xfrm>
          <a:off x="367709" y="141098"/>
          <a:ext cx="7553325" cy="6300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709" y="141098"/>
                        <a:ext cx="7553325" cy="6300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625385" y="2729553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2,4%(2)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>
                <a:solidFill>
                  <a:schemeClr val="bg1"/>
                </a:solidFill>
              </a:rPr>
              <a:t>3</a:t>
            </a:r>
            <a:r>
              <a:rPr lang="it-IT" dirty="0" smtClean="0">
                <a:solidFill>
                  <a:schemeClr val="bg1"/>
                </a:solidFill>
              </a:rPr>
              <a:t>,5%(3)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29,4%(25)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64,7%(55)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818999"/>
              </p:ext>
            </p:extLst>
          </p:nvPr>
        </p:nvGraphicFramePr>
        <p:xfrm>
          <a:off x="149344" y="100156"/>
          <a:ext cx="8168407" cy="631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344" y="100156"/>
                        <a:ext cx="8168407" cy="6314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/////////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5,9%(5)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35,3%(</a:t>
            </a:r>
            <a:r>
              <a:rPr lang="it-IT" dirty="0">
                <a:solidFill>
                  <a:schemeClr val="bg1"/>
                </a:solidFill>
              </a:rPr>
              <a:t>3</a:t>
            </a:r>
            <a:r>
              <a:rPr lang="it-IT" dirty="0" smtClean="0">
                <a:solidFill>
                  <a:schemeClr val="bg1"/>
                </a:solidFill>
              </a:rPr>
              <a:t>0)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58,8%(50)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856627"/>
              </p:ext>
            </p:extLst>
          </p:nvPr>
        </p:nvGraphicFramePr>
        <p:xfrm>
          <a:off x="176639" y="345815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639" y="345815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//////////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>
                <a:solidFill>
                  <a:schemeClr val="bg1"/>
                </a:solidFill>
              </a:rPr>
              <a:t>3</a:t>
            </a:r>
            <a:r>
              <a:rPr lang="it-IT" dirty="0" smtClean="0">
                <a:solidFill>
                  <a:schemeClr val="bg1"/>
                </a:solidFill>
              </a:rPr>
              <a:t>,5%(3)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37,6%(32)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58,8%(50)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30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373045"/>
              </p:ext>
            </p:extLst>
          </p:nvPr>
        </p:nvGraphicFramePr>
        <p:xfrm>
          <a:off x="162991" y="304871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991" y="304871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2,4%(2)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3,6%(3)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33,3%(28)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60,7%(51)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82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621448"/>
              </p:ext>
            </p:extLst>
          </p:nvPr>
        </p:nvGraphicFramePr>
        <p:xfrm>
          <a:off x="244879" y="291223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879" y="291223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461612" y="2010306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1,2%(</a:t>
            </a:r>
            <a:r>
              <a:rPr lang="it-IT" dirty="0">
                <a:solidFill>
                  <a:schemeClr val="bg1"/>
                </a:solidFill>
              </a:rPr>
              <a:t>1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4,7%(4)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34,1%(29)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60%(51)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88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46738"/>
              </p:ext>
            </p:extLst>
          </p:nvPr>
        </p:nvGraphicFramePr>
        <p:xfrm>
          <a:off x="217583" y="222985"/>
          <a:ext cx="7553325" cy="635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583" y="222985"/>
                        <a:ext cx="7553325" cy="6355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://///////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</a:t>
            </a:r>
            <a:r>
              <a:rPr lang="it-IT" dirty="0">
                <a:solidFill>
                  <a:schemeClr val="bg1"/>
                </a:solidFill>
              </a:rPr>
              <a:t>2,4%(2) 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25,9%(22)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71,8%(61)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93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850120"/>
              </p:ext>
            </p:extLst>
          </p:nvPr>
        </p:nvGraphicFramePr>
        <p:xfrm>
          <a:off x="313117" y="345815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17" y="345815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2,4%(2)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3,5%(3)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43,5%(37)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50,6%(43)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19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877369"/>
              </p:ext>
            </p:extLst>
          </p:nvPr>
        </p:nvGraphicFramePr>
        <p:xfrm>
          <a:off x="258525" y="450376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525" y="450376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1,2%(</a:t>
            </a:r>
            <a:r>
              <a:rPr lang="it-IT" dirty="0">
                <a:solidFill>
                  <a:schemeClr val="bg1"/>
                </a:solidFill>
              </a:rPr>
              <a:t>1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3,5%(3)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44,7%(38)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50,6%(43)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0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Il questionario consente una riflessione sull’operato dell’istituto individuando i punti di forza e gli aspetti critici sui quali intervenire, nell’ottica del miglioramento della qualità del servizio erogato.</a:t>
            </a:r>
            <a:br>
              <a:rPr lang="it-IT" sz="2400" b="1" dirty="0">
                <a:solidFill>
                  <a:schemeClr val="bg1"/>
                </a:solidFill>
              </a:rPr>
            </a:b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ESITI DEI QUESTIONARI DI AUTOVALUTAZIONE COMPONENTE </a:t>
            </a:r>
            <a:r>
              <a:rPr lang="it-IT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DOCENTI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docenti dei tre ordini di scuola che hanno risposto al questionario di gradimento sono stati N ° 89. </a:t>
            </a:r>
          </a:p>
          <a:p>
            <a:r>
              <a:rPr lang="it-IT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21% INFANZIA</a:t>
            </a:r>
          </a:p>
          <a:p>
            <a:r>
              <a:rPr lang="it-IT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27% SECONDARIA</a:t>
            </a:r>
          </a:p>
          <a:p>
            <a:r>
              <a:rPr lang="it-IT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52% PRIMARIA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4630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791550"/>
              </p:ext>
            </p:extLst>
          </p:nvPr>
        </p:nvGraphicFramePr>
        <p:xfrm>
          <a:off x="395004" y="263929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004" y="263929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1,2%(</a:t>
            </a:r>
            <a:r>
              <a:rPr lang="it-IT" dirty="0">
                <a:solidFill>
                  <a:schemeClr val="bg1"/>
                </a:solidFill>
              </a:rPr>
              <a:t>1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7,1%(</a:t>
            </a:r>
            <a:r>
              <a:rPr lang="it-IT" dirty="0">
                <a:solidFill>
                  <a:schemeClr val="bg1"/>
                </a:solidFill>
              </a:rPr>
              <a:t>6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32,9%(28)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58,8%(50)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5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34189"/>
              </p:ext>
            </p:extLst>
          </p:nvPr>
        </p:nvGraphicFramePr>
        <p:xfrm>
          <a:off x="490538" y="304871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304871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1,2%(</a:t>
            </a:r>
            <a:r>
              <a:rPr lang="it-IT" dirty="0">
                <a:solidFill>
                  <a:schemeClr val="bg1"/>
                </a:solidFill>
              </a:rPr>
              <a:t>1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11,9%(10)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51,2%(43)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35,7%(</a:t>
            </a:r>
            <a:r>
              <a:rPr lang="it-IT" dirty="0">
                <a:solidFill>
                  <a:schemeClr val="bg1"/>
                </a:solidFill>
              </a:rPr>
              <a:t>3</a:t>
            </a:r>
            <a:r>
              <a:rPr lang="it-IT" dirty="0" smtClean="0">
                <a:solidFill>
                  <a:schemeClr val="bg1"/>
                </a:solidFill>
              </a:rPr>
              <a:t>0)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29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810477"/>
              </p:ext>
            </p:extLst>
          </p:nvPr>
        </p:nvGraphicFramePr>
        <p:xfrm>
          <a:off x="354060" y="304872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060" y="304872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2,4%(2)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9,4%(8)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56,5%(</a:t>
            </a:r>
            <a:r>
              <a:rPr lang="it-IT" dirty="0">
                <a:solidFill>
                  <a:schemeClr val="bg1"/>
                </a:solidFill>
              </a:rPr>
              <a:t>4</a:t>
            </a:r>
            <a:r>
              <a:rPr lang="it-IT" dirty="0" smtClean="0">
                <a:solidFill>
                  <a:schemeClr val="bg1"/>
                </a:solidFill>
              </a:rPr>
              <a:t>8)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31,8%(27)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25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158556"/>
              </p:ext>
            </p:extLst>
          </p:nvPr>
        </p:nvGraphicFramePr>
        <p:xfrm>
          <a:off x="313118" y="359462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18" y="359462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1,2%(</a:t>
            </a:r>
            <a:r>
              <a:rPr lang="it-IT" dirty="0">
                <a:solidFill>
                  <a:schemeClr val="bg1"/>
                </a:solidFill>
              </a:rPr>
              <a:t>1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8,3% (7)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59,5%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31%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28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66267"/>
              </p:ext>
            </p:extLst>
          </p:nvPr>
        </p:nvGraphicFramePr>
        <p:xfrm>
          <a:off x="681607" y="359463"/>
          <a:ext cx="959515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607" y="359463"/>
                        <a:ext cx="9595157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856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015750"/>
              </p:ext>
            </p:extLst>
          </p:nvPr>
        </p:nvGraphicFramePr>
        <p:xfrm>
          <a:off x="381356" y="277577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356" y="277577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1,2%(</a:t>
            </a:r>
            <a:r>
              <a:rPr lang="it-IT" dirty="0">
                <a:solidFill>
                  <a:schemeClr val="bg1"/>
                </a:solidFill>
              </a:rPr>
              <a:t>1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8,3% (7)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52,4%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38,1%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54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557897"/>
              </p:ext>
            </p:extLst>
          </p:nvPr>
        </p:nvGraphicFramePr>
        <p:xfrm>
          <a:off x="408651" y="277576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651" y="277576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1,2%(</a:t>
            </a:r>
            <a:r>
              <a:rPr lang="it-IT" dirty="0">
                <a:solidFill>
                  <a:schemeClr val="bg1"/>
                </a:solidFill>
              </a:rPr>
              <a:t>1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8,3% (7)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52,4%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38,1%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87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736354"/>
              </p:ext>
            </p:extLst>
          </p:nvPr>
        </p:nvGraphicFramePr>
        <p:xfrm>
          <a:off x="531481" y="318519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481" y="318519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///////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2,7% (2)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38,4%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58,9%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4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939019"/>
              </p:ext>
            </p:extLst>
          </p:nvPr>
        </p:nvGraphicFramePr>
        <p:xfrm>
          <a:off x="149344" y="400406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344" y="400406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/////////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3,5% (3)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31,8%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64,7%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85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976960"/>
              </p:ext>
            </p:extLst>
          </p:nvPr>
        </p:nvGraphicFramePr>
        <p:xfrm>
          <a:off x="736198" y="154747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198" y="154747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/////////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7,1% (6)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50,6%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42,4%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8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94855"/>
            <a:ext cx="10515600" cy="5782108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Scala di gradimento 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• </a:t>
            </a:r>
            <a:r>
              <a:rPr lang="it-IT" dirty="0">
                <a:solidFill>
                  <a:schemeClr val="bg1"/>
                </a:solidFill>
              </a:rPr>
              <a:t>per niente(NO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• poco 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• abbastanza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• </a:t>
            </a:r>
            <a:r>
              <a:rPr lang="it-IT" dirty="0" smtClean="0">
                <a:solidFill>
                  <a:schemeClr val="bg1"/>
                </a:solidFill>
              </a:rPr>
              <a:t>molto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 Nella lettura dei dati positivi sono state sommate le percentuali delle risposte "abbastanza" e "molto", mentre per i dati negativi sono state sommate le percentuali delle risposte "NO" e "poco".</a:t>
            </a:r>
          </a:p>
          <a:p>
            <a:r>
              <a:rPr lang="it-IT" dirty="0">
                <a:solidFill>
                  <a:schemeClr val="bg1"/>
                </a:solidFill>
              </a:rPr>
              <a:t> I docenti si sono favorevolmente espressi in merito </a:t>
            </a:r>
            <a:r>
              <a:rPr lang="it-IT" dirty="0" smtClean="0">
                <a:solidFill>
                  <a:schemeClr val="bg1"/>
                </a:solidFill>
              </a:rPr>
              <a:t>: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00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096437"/>
              </p:ext>
            </p:extLst>
          </p:nvPr>
        </p:nvGraphicFramePr>
        <p:xfrm>
          <a:off x="613368" y="277576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368" y="277576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817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364156"/>
              </p:ext>
            </p:extLst>
          </p:nvPr>
        </p:nvGraphicFramePr>
        <p:xfrm>
          <a:off x="558777" y="523237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777" y="523237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2,4% (2)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8,3% (7)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65,5%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23,8%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97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809350"/>
              </p:ext>
            </p:extLst>
          </p:nvPr>
        </p:nvGraphicFramePr>
        <p:xfrm>
          <a:off x="886323" y="482293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6323" y="482293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////////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3,5% (3)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50,6%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45,9%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07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630311"/>
              </p:ext>
            </p:extLst>
          </p:nvPr>
        </p:nvGraphicFramePr>
        <p:xfrm>
          <a:off x="640663" y="386758"/>
          <a:ext cx="7848244" cy="606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663" y="386758"/>
                        <a:ext cx="7848244" cy="6066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4,7% (4)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25,9% (22)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62,4%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7,1% (6)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9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844505"/>
              </p:ext>
            </p:extLst>
          </p:nvPr>
        </p:nvGraphicFramePr>
        <p:xfrm>
          <a:off x="354061" y="332167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061" y="332167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////////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3,5% (3)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72,9%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23,5%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729027"/>
              </p:ext>
            </p:extLst>
          </p:nvPr>
        </p:nvGraphicFramePr>
        <p:xfrm>
          <a:off x="517834" y="373110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834" y="373110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/////////)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4,8% (4)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57,1%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38,1%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460296"/>
              </p:ext>
            </p:extLst>
          </p:nvPr>
        </p:nvGraphicFramePr>
        <p:xfrm>
          <a:off x="272957" y="586854"/>
          <a:ext cx="8379724" cy="611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957" y="586854"/>
                        <a:ext cx="8379724" cy="6116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/////////)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3,6% (3)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50%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46,4%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360627"/>
              </p:ext>
            </p:extLst>
          </p:nvPr>
        </p:nvGraphicFramePr>
        <p:xfrm>
          <a:off x="327025" y="300038"/>
          <a:ext cx="9199563" cy="623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25" y="300038"/>
                        <a:ext cx="9199563" cy="623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1139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180470"/>
              </p:ext>
            </p:extLst>
          </p:nvPr>
        </p:nvGraphicFramePr>
        <p:xfrm>
          <a:off x="654311" y="332167"/>
          <a:ext cx="7807301" cy="603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311" y="332167"/>
                        <a:ext cx="7807301" cy="6035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/////////)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4,7% (4)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48,2%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47,1%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340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676279"/>
              </p:ext>
            </p:extLst>
          </p:nvPr>
        </p:nvGraphicFramePr>
        <p:xfrm>
          <a:off x="654311" y="441349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311" y="441349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2,4%(2)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9,4% (8)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63,5%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24,7%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353306"/>
              </p:ext>
            </p:extLst>
          </p:nvPr>
        </p:nvGraphicFramePr>
        <p:xfrm>
          <a:off x="914400" y="439080"/>
          <a:ext cx="9621671" cy="573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439080"/>
                        <a:ext cx="9621671" cy="5737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875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651206"/>
              </p:ext>
            </p:extLst>
          </p:nvPr>
        </p:nvGraphicFramePr>
        <p:xfrm>
          <a:off x="258525" y="386757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525" y="386757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2,4%(2)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3,5% (3)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</a:t>
            </a:r>
            <a:r>
              <a:rPr lang="it-IT" dirty="0" smtClean="0">
                <a:solidFill>
                  <a:schemeClr val="bg1"/>
                </a:solidFill>
              </a:rPr>
              <a:t>35,3%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58,8%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18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4000" dirty="0"/>
              <a:t>Osservando i grafici, risulta evidente che i docenti si sono dichiarati, nella maggior parte dei casi,  abbastanza d’accordo con quanto affermato nei vari item, dunque è possibile sostenere che esiste un sostanziale consenso intorno al clima relazionale, al confronto e collaborazione tra insegnanti, alla comunicazione e informazione, alle politiche scolastiche di istituto e all’ Inclusione scolastica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/>
              <a:t>Si evidenzia una partecipazione  un po’ limitata da parte dei docenti, si auspica per il prossimo anno un incremento di risposte . </a:t>
            </a:r>
            <a:r>
              <a:rPr lang="it-IT" sz="4000" dirty="0" smtClean="0">
                <a:solidFill>
                  <a:schemeClr val="bg1"/>
                </a:solidFill>
              </a:rPr>
              <a:t>L'analisi </a:t>
            </a:r>
            <a:r>
              <a:rPr lang="it-IT" sz="4000" dirty="0">
                <a:solidFill>
                  <a:schemeClr val="bg1"/>
                </a:solidFill>
              </a:rPr>
              <a:t>dei dati complessivi relativi </a:t>
            </a:r>
            <a:r>
              <a:rPr lang="it-IT" sz="4000" dirty="0" smtClean="0">
                <a:solidFill>
                  <a:schemeClr val="bg1"/>
                </a:solidFill>
              </a:rPr>
              <a:t> </a:t>
            </a:r>
            <a:r>
              <a:rPr lang="it-IT" sz="4000" dirty="0">
                <a:solidFill>
                  <a:schemeClr val="bg1"/>
                </a:solidFill>
              </a:rPr>
              <a:t>al monitoraggio </a:t>
            </a:r>
            <a:r>
              <a:rPr lang="it-IT" sz="4000" dirty="0" smtClean="0">
                <a:solidFill>
                  <a:schemeClr val="bg1"/>
                </a:solidFill>
              </a:rPr>
              <a:t>rivolto </a:t>
            </a:r>
            <a:r>
              <a:rPr lang="it-IT" sz="4000" dirty="0">
                <a:solidFill>
                  <a:schemeClr val="bg1"/>
                </a:solidFill>
              </a:rPr>
              <a:t>ai docenti, riguardanti i tre ordini di scuola dell'Istituto, mostra un risultato nel complesso </a:t>
            </a:r>
            <a:r>
              <a:rPr lang="it-IT" sz="4000" dirty="0" smtClean="0">
                <a:solidFill>
                  <a:schemeClr val="bg1"/>
                </a:solidFill>
              </a:rPr>
              <a:t>positivo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7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CONCLUSIONI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Osservando i grafici, risulta evidente che i docenti si sono dichiarati, nella maggior parte dei casi,  </a:t>
            </a:r>
            <a:r>
              <a:rPr lang="it-IT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ABBASTANZA  e MOLTO d’accordo </a:t>
            </a:r>
            <a:r>
              <a:rPr lang="it-IT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con quanto affermato nei vari item, dunque è possibile sostenere che esiste un sostanziale consenso intorno al clima </a:t>
            </a:r>
            <a:r>
              <a:rPr lang="it-IT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relazionale, </a:t>
            </a:r>
            <a:r>
              <a:rPr lang="it-IT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al confronto e collaborazione tra </a:t>
            </a:r>
            <a:r>
              <a:rPr lang="it-IT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insegnanti e Dirigente, </a:t>
            </a:r>
            <a:r>
              <a:rPr lang="it-IT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alla comunicazione e informazione, alle politiche scolastiche di istituto e all’ Inclusione </a:t>
            </a:r>
            <a:r>
              <a:rPr lang="it-IT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scolastica.</a:t>
            </a:r>
            <a:r>
              <a:rPr lang="it-IT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it-IT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it-IT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7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141729"/>
              </p:ext>
            </p:extLst>
          </p:nvPr>
        </p:nvGraphicFramePr>
        <p:xfrm>
          <a:off x="295599" y="182042"/>
          <a:ext cx="8206956" cy="65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599" y="182042"/>
                        <a:ext cx="8206956" cy="65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/>
              <a:t>:        </a:t>
            </a:r>
            <a:r>
              <a:rPr lang="it-IT" dirty="0" smtClean="0">
                <a:solidFill>
                  <a:schemeClr val="bg1"/>
                </a:solidFill>
              </a:rPr>
              <a:t>2,4%(2)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     </a:t>
            </a:r>
            <a:r>
              <a:rPr lang="it-IT" dirty="0" smtClean="0">
                <a:solidFill>
                  <a:schemeClr val="bg1"/>
                </a:solidFill>
              </a:rPr>
              <a:t>7,1%(6)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  </a:t>
            </a:r>
            <a:r>
              <a:rPr lang="it-IT" dirty="0" smtClean="0">
                <a:solidFill>
                  <a:schemeClr val="bg1"/>
                </a:solidFill>
              </a:rPr>
              <a:t>49,4%(42</a:t>
            </a:r>
            <a:r>
              <a:rPr lang="it-IT" dirty="0" smtClean="0"/>
              <a:t>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  </a:t>
            </a:r>
            <a:r>
              <a:rPr lang="it-IT" dirty="0" smtClean="0">
                <a:solidFill>
                  <a:schemeClr val="bg1"/>
                </a:solidFill>
              </a:rPr>
              <a:t>41,2%(35)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52947"/>
              </p:ext>
            </p:extLst>
          </p:nvPr>
        </p:nvGraphicFramePr>
        <p:xfrm>
          <a:off x="599720" y="209338"/>
          <a:ext cx="7553325" cy="6437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20" y="209338"/>
                        <a:ext cx="7553325" cy="6437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2,4%(2)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15,5%(13)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59,5%(50)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22,6%(19)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3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659526"/>
              </p:ext>
            </p:extLst>
          </p:nvPr>
        </p:nvGraphicFramePr>
        <p:xfrm>
          <a:off x="285821" y="304872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821" y="304872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 ////////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 </a:t>
            </a:r>
            <a:r>
              <a:rPr lang="it-IT" dirty="0">
                <a:solidFill>
                  <a:schemeClr val="bg1"/>
                </a:solidFill>
              </a:rPr>
              <a:t>3,5%(3)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50,6%(43)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45,9%(</a:t>
            </a:r>
            <a:r>
              <a:rPr lang="it-IT" dirty="0">
                <a:solidFill>
                  <a:schemeClr val="bg1"/>
                </a:solidFill>
              </a:rPr>
              <a:t>3</a:t>
            </a:r>
            <a:r>
              <a:rPr lang="it-IT" dirty="0" smtClean="0">
                <a:solidFill>
                  <a:schemeClr val="bg1"/>
                </a:solidFill>
              </a:rPr>
              <a:t>9)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7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592695"/>
              </p:ext>
            </p:extLst>
          </p:nvPr>
        </p:nvGraphicFramePr>
        <p:xfrm>
          <a:off x="354061" y="263928"/>
          <a:ext cx="75533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Acrobat Document" r:id="rId3" imgW="7552973" imgH="5838685" progId="AcroExch.Document.DC">
                  <p:embed/>
                </p:oleObj>
              </mc:Choice>
              <mc:Fallback>
                <p:oleObj name="Acrobat Document" r:id="rId3" imgW="7552973" imgH="58386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061" y="263928"/>
                        <a:ext cx="75533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898340" y="764275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NO</a:t>
            </a:r>
            <a:r>
              <a:rPr lang="it-IT" dirty="0" smtClean="0">
                <a:solidFill>
                  <a:schemeClr val="bg1"/>
                </a:solidFill>
              </a:rPr>
              <a:t>:   2,4%(2)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POCO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8,2%(7)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ABBASTANZA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65,9%(56)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MOLTO</a:t>
            </a:r>
            <a:r>
              <a:rPr lang="it-IT" dirty="0" smtClean="0"/>
              <a:t>:   </a:t>
            </a:r>
            <a:r>
              <a:rPr lang="it-IT" dirty="0" smtClean="0">
                <a:solidFill>
                  <a:schemeClr val="bg1"/>
                </a:solidFill>
              </a:rPr>
              <a:t>23,5%(20)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51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1058</Words>
  <Application>Microsoft Office PowerPoint</Application>
  <PresentationFormat>Widescreen</PresentationFormat>
  <Paragraphs>176</Paragraphs>
  <Slides>52</Slides>
  <Notes>0</Notes>
  <HiddenSlides>0</HiddenSlides>
  <MMClips>0</MMClips>
  <ScaleCrop>false</ScaleCrop>
  <HeadingPairs>
    <vt:vector size="10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Collegamenti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52</vt:i4>
      </vt:variant>
    </vt:vector>
  </HeadingPairs>
  <TitlesOfParts>
    <vt:vector size="61" baseType="lpstr">
      <vt:lpstr>Aharoni</vt:lpstr>
      <vt:lpstr>Arial</vt:lpstr>
      <vt:lpstr>Arial Rounded MT Bold</vt:lpstr>
      <vt:lpstr>Calibri</vt:lpstr>
      <vt:lpstr>Calibri Light</vt:lpstr>
      <vt:lpstr>Tema di Office</vt:lpstr>
      <vt:lpstr>C:\Users\PC-AcerV5\Desktop\MON DOC.2019\19.pdf</vt:lpstr>
      <vt:lpstr>Acrobat Document</vt:lpstr>
      <vt:lpstr>Adobe Acrobat Document</vt:lpstr>
      <vt:lpstr>ISTITUTO COMPRENSIVO  DI CROSIA   RISULTATI MONITORAGGIO DOCENTI   A.S. 2018/19 </vt:lpstr>
      <vt:lpstr>Presentazione standard di PowerPoint</vt:lpstr>
      <vt:lpstr>Il questionario consente una riflessione sull’operato dell’istituto individuando i punti di forza e gli aspetti critici sui quali intervenire, nell’ottica del miglioramento della qualità del servizio erogato.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 DI CROSIA   RISULTATI DELL’AUTOVALUTAZIONE D’ISTITUTO A.S. 2018/19 </dc:title>
  <dc:creator>PC-AcerV5</dc:creator>
  <cp:lastModifiedBy>PC-AcerV5</cp:lastModifiedBy>
  <cp:revision>27</cp:revision>
  <dcterms:created xsi:type="dcterms:W3CDTF">2019-06-22T18:31:36Z</dcterms:created>
  <dcterms:modified xsi:type="dcterms:W3CDTF">2019-06-23T18:41:48Z</dcterms:modified>
</cp:coreProperties>
</file>