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2" r:id="rId17"/>
    <p:sldId id="27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22" autoAdjust="0"/>
    <p:restoredTop sz="94660"/>
  </p:normalViewPr>
  <p:slideViewPr>
    <p:cSldViewPr snapToGrid="0">
      <p:cViewPr>
        <p:scale>
          <a:sx n="76" d="100"/>
          <a:sy n="76" d="100"/>
        </p:scale>
        <p:origin x="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" name="chimes.wav"/>
          </p:stSnd>
        </p:sndAc>
      </p:transition>
    </mc:Choice>
    <mc:Fallback xmlns="">
      <p:transition spd="slow" advClick="0" advTm="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5/29/2022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0" r:id="rId6"/>
    <p:sldLayoutId id="2147483866" r:id="rId7"/>
    <p:sldLayoutId id="2147483867" r:id="rId8"/>
    <p:sldLayoutId id="2147483868" r:id="rId9"/>
    <p:sldLayoutId id="2147483869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13" name="chimes.wav"/>
          </p:stSnd>
        </p:sndAc>
      </p:transition>
    </mc:Choice>
    <mc:Fallback xmlns="">
      <p:transition spd="slow" advClick="0" advTm="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71">
            <a:extLst>
              <a:ext uri="{FF2B5EF4-FFF2-40B4-BE49-F238E27FC236}">
                <a16:creationId xmlns:a16="http://schemas.microsoft.com/office/drawing/2014/main" id="{7D8A8D11-DB51-43C0-8618-65C820DB4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0B1616-0F02-1762-CC08-9B7439F23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2" y="151528"/>
            <a:ext cx="11546614" cy="3390880"/>
          </a:xfrm>
        </p:spPr>
        <p:txBody>
          <a:bodyPr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90000"/>
              </a:lnSpc>
            </a:pPr>
            <a:br>
              <a:rPr lang="it-IT" b="1" dirty="0">
                <a:ln/>
                <a:solidFill>
                  <a:schemeClr val="accent3"/>
                </a:solidFill>
              </a:rPr>
            </a:br>
            <a:r>
              <a:rPr lang="it-IT" b="1" dirty="0">
                <a:ln/>
                <a:solidFill>
                  <a:schemeClr val="accent3"/>
                </a:solidFill>
              </a:rPr>
              <a:t>Le classi  5^ sez. B e C </a:t>
            </a:r>
            <a:br>
              <a:rPr lang="it-IT" b="1" dirty="0">
                <a:ln/>
                <a:solidFill>
                  <a:schemeClr val="accent3"/>
                </a:solidFill>
              </a:rPr>
            </a:br>
            <a:r>
              <a:rPr lang="it-IT" b="1" dirty="0">
                <a:ln/>
                <a:solidFill>
                  <a:schemeClr val="accent3"/>
                </a:solidFill>
              </a:rPr>
              <a:t>di via dell’arte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25F399-797D-53C8-B63A-084599945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4305" y="3693936"/>
            <a:ext cx="4638567" cy="94337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Vivere bene mangiando sano…..</a:t>
            </a:r>
          </a:p>
        </p:txBody>
      </p:sp>
    </p:spTree>
    <p:extLst>
      <p:ext uri="{BB962C8B-B14F-4D97-AF65-F5344CB8AC3E}">
        <p14:creationId xmlns:p14="http://schemas.microsoft.com/office/powerpoint/2010/main" val="86384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  <p:sndAc>
          <p:stSnd>
            <p:snd r:embed="rId2" name="chimes.wav"/>
          </p:stSnd>
        </p:sndAc>
      </p:transition>
    </mc:Choice>
    <mc:Fallback>
      <p:transition spd="slow" advClick="0" advTm="0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1.jpeg">
            <a:extLst>
              <a:ext uri="{FF2B5EF4-FFF2-40B4-BE49-F238E27FC236}">
                <a16:creationId xmlns:a16="http://schemas.microsoft.com/office/drawing/2014/main" id="{1CE93377-85A3-3AEA-591D-9975386D01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035" y="200967"/>
            <a:ext cx="6099281" cy="6456066"/>
          </a:xfrm>
          <a:prstGeom prst="rect">
            <a:avLst/>
          </a:prstGeom>
        </p:spPr>
      </p:pic>
      <p:pic>
        <p:nvPicPr>
          <p:cNvPr id="4" name="image22.jpeg">
            <a:extLst>
              <a:ext uri="{FF2B5EF4-FFF2-40B4-BE49-F238E27FC236}">
                <a16:creationId xmlns:a16="http://schemas.microsoft.com/office/drawing/2014/main" id="{36F361E5-2EC9-8E56-0369-A828D670DF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316" y="200966"/>
            <a:ext cx="5496449" cy="64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3.jpeg">
            <a:extLst>
              <a:ext uri="{FF2B5EF4-FFF2-40B4-BE49-F238E27FC236}">
                <a16:creationId xmlns:a16="http://schemas.microsoft.com/office/drawing/2014/main" id="{2923D503-C415-0591-29C0-435AA07C57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774" y="261256"/>
            <a:ext cx="5878289" cy="6430945"/>
          </a:xfrm>
          <a:prstGeom prst="rect">
            <a:avLst/>
          </a:prstGeom>
        </p:spPr>
      </p:pic>
      <p:pic>
        <p:nvPicPr>
          <p:cNvPr id="3" name="image24.jpeg">
            <a:extLst>
              <a:ext uri="{FF2B5EF4-FFF2-40B4-BE49-F238E27FC236}">
                <a16:creationId xmlns:a16="http://schemas.microsoft.com/office/drawing/2014/main" id="{0345F321-C02D-C62E-61CA-3E80576203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9063" y="329083"/>
            <a:ext cx="6322354" cy="61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03D7C7-D375-4D6F-A9EE-4632AC69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1"/>
            <a:ext cx="10058400" cy="1152585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rgbClr val="92D050"/>
                </a:solidFill>
                <a:latin typeface="+mj-lt"/>
              </a:rPr>
              <a:t>Alimentazione sana ed equilibrata:</a:t>
            </a:r>
            <a:br>
              <a:rPr lang="it-IT" sz="2400" dirty="0">
                <a:solidFill>
                  <a:srgbClr val="92D050"/>
                </a:solidFill>
                <a:latin typeface="+mj-lt"/>
              </a:rPr>
            </a:br>
            <a:r>
              <a:rPr lang="it-IT" sz="2400" dirty="0">
                <a:solidFill>
                  <a:srgbClr val="92D050"/>
                </a:solidFill>
                <a:latin typeface="+mj-lt"/>
              </a:rPr>
              <a:t>» l’OLIO EXTRA VERGINE: il principe della nostra tavola</a:t>
            </a:r>
            <a:endParaRPr lang="it-IT" sz="6000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DB0DB8F-AA1F-4C8B-A64C-DBD6AEACD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3903025" y="-1048505"/>
            <a:ext cx="4446915" cy="100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200D8-3F4C-493D-89D7-E41716CA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03082"/>
            <a:ext cx="10058400" cy="93427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92D050"/>
                </a:solidFill>
                <a:latin typeface="Algerian" panose="04020705040A02060702" pitchFamily="82" charset="0"/>
              </a:rPr>
              <a:t>L’ulivo è composto da: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9A0A3DF-6D72-47C7-A26E-731B0E52E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4434349" y="-1563330"/>
            <a:ext cx="3765754" cy="107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B2D5AC-D288-4DCB-A36A-0A60BB95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92" y="286604"/>
            <a:ext cx="10058400" cy="1168486"/>
          </a:xfrm>
        </p:spPr>
        <p:txBody>
          <a:bodyPr/>
          <a:lstStyle/>
          <a:p>
            <a:r>
              <a:rPr lang="it-IT" dirty="0">
                <a:solidFill>
                  <a:srgbClr val="92D050"/>
                </a:solidFill>
                <a:latin typeface="Algerian" panose="04020705040A02060702" pitchFamily="82" charset="0"/>
              </a:rPr>
              <a:t>E poi………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F98725A-BBF3-42AD-BDE7-0AE9247E0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124137" y="-1289499"/>
            <a:ext cx="4004681" cy="100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B48136E0-4A6B-128F-B6FA-E00766481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46288" y="-1181346"/>
            <a:ext cx="4220988" cy="100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F7A14F-110D-40BF-A5F5-7AF2C93F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92D050"/>
                </a:solidFill>
                <a:latin typeface="Algerian" panose="04020705040A02060702" pitchFamily="82" charset="0"/>
              </a:rPr>
              <a:t>Adesso……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A972B22-5971-42BA-AF50-E2C545D37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790337" y="-997974"/>
            <a:ext cx="4296694" cy="995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E37EEC-8D98-48B4-B99A-27EBED86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647" y="238896"/>
            <a:ext cx="10058400" cy="1450757"/>
          </a:xfrm>
        </p:spPr>
        <p:txBody>
          <a:bodyPr/>
          <a:lstStyle/>
          <a:p>
            <a:r>
              <a:rPr lang="it-IT" dirty="0">
                <a:solidFill>
                  <a:srgbClr val="92D050"/>
                </a:solidFill>
                <a:latin typeface="Algerian" panose="04020705040A02060702" pitchFamily="82" charset="0"/>
              </a:rPr>
              <a:t>Dall’ulivo il nostro olio …..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BA2C6E8-FDAF-4E3F-963C-BC088F2C7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6544" y="2200655"/>
            <a:ext cx="7388352" cy="38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C3AF0694-8D8F-715D-EDBD-7981B9462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9466" y="0"/>
            <a:ext cx="100679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jpeg">
            <a:extLst>
              <a:ext uri="{FF2B5EF4-FFF2-40B4-BE49-F238E27FC236}">
                <a16:creationId xmlns:a16="http://schemas.microsoft.com/office/drawing/2014/main" id="{65B24296-19F5-B6AC-6EA1-97FC756266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343" y="255852"/>
            <a:ext cx="5078906" cy="66021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C1591BB-3514-4669-4B7C-014AF6370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5852"/>
            <a:ext cx="5305425" cy="66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4.jpeg">
            <a:extLst>
              <a:ext uri="{FF2B5EF4-FFF2-40B4-BE49-F238E27FC236}">
                <a16:creationId xmlns:a16="http://schemas.microsoft.com/office/drawing/2014/main" id="{A0C61E43-8989-0383-B540-AB438785A3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39" y="-74723"/>
            <a:ext cx="5962650" cy="8915399"/>
          </a:xfrm>
          <a:prstGeom prst="rect">
            <a:avLst/>
          </a:prstGeom>
        </p:spPr>
      </p:pic>
      <p:pic>
        <p:nvPicPr>
          <p:cNvPr id="4" name="image6.jpeg">
            <a:extLst>
              <a:ext uri="{FF2B5EF4-FFF2-40B4-BE49-F238E27FC236}">
                <a16:creationId xmlns:a16="http://schemas.microsoft.com/office/drawing/2014/main" id="{FB92DD9E-5EC4-15D6-C782-5C08288A28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-74723"/>
            <a:ext cx="6039661" cy="63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jpeg">
            <a:extLst>
              <a:ext uri="{FF2B5EF4-FFF2-40B4-BE49-F238E27FC236}">
                <a16:creationId xmlns:a16="http://schemas.microsoft.com/office/drawing/2014/main" id="{0A17FA7C-F0A0-D709-46B0-84FAEBE6C0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" y="257175"/>
            <a:ext cx="5905500" cy="63817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052537-C05B-F1C9-FAB5-73A0F8082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9" y="257175"/>
            <a:ext cx="5457825" cy="63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.jpeg">
            <a:extLst>
              <a:ext uri="{FF2B5EF4-FFF2-40B4-BE49-F238E27FC236}">
                <a16:creationId xmlns:a16="http://schemas.microsoft.com/office/drawing/2014/main" id="{D580EDD9-85DD-7A8F-6B5C-15F02C63FB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50" y="104774"/>
            <a:ext cx="5534025" cy="6667501"/>
          </a:xfrm>
          <a:prstGeom prst="rect">
            <a:avLst/>
          </a:prstGeom>
        </p:spPr>
      </p:pic>
      <p:pic>
        <p:nvPicPr>
          <p:cNvPr id="3" name="image11.jpeg">
            <a:extLst>
              <a:ext uri="{FF2B5EF4-FFF2-40B4-BE49-F238E27FC236}">
                <a16:creationId xmlns:a16="http://schemas.microsoft.com/office/drawing/2014/main" id="{3768111B-C5D3-4F61-8613-7CE67752F2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5475" y="190500"/>
            <a:ext cx="71151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2.jpeg">
            <a:extLst>
              <a:ext uri="{FF2B5EF4-FFF2-40B4-BE49-F238E27FC236}">
                <a16:creationId xmlns:a16="http://schemas.microsoft.com/office/drawing/2014/main" id="{51D74351-1AF6-C44A-ABD2-7446C9B791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" y="140017"/>
            <a:ext cx="5610226" cy="6577965"/>
          </a:xfrm>
          <a:prstGeom prst="rect">
            <a:avLst/>
          </a:prstGeom>
        </p:spPr>
      </p:pic>
      <p:pic>
        <p:nvPicPr>
          <p:cNvPr id="5" name="image13.jpeg">
            <a:extLst>
              <a:ext uri="{FF2B5EF4-FFF2-40B4-BE49-F238E27FC236}">
                <a16:creationId xmlns:a16="http://schemas.microsoft.com/office/drawing/2014/main" id="{1CC875C6-C7B0-E246-515E-26C6E974CA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8576" y="140016"/>
            <a:ext cx="5691449" cy="65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jpeg">
            <a:extLst>
              <a:ext uri="{FF2B5EF4-FFF2-40B4-BE49-F238E27FC236}">
                <a16:creationId xmlns:a16="http://schemas.microsoft.com/office/drawing/2014/main" id="{DC8A07AE-958E-1792-5932-BB862C8986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097" y="331594"/>
            <a:ext cx="6096000" cy="6451043"/>
          </a:xfrm>
          <a:prstGeom prst="rect">
            <a:avLst/>
          </a:prstGeom>
        </p:spPr>
      </p:pic>
      <p:pic>
        <p:nvPicPr>
          <p:cNvPr id="3" name="image15.jpeg">
            <a:extLst>
              <a:ext uri="{FF2B5EF4-FFF2-40B4-BE49-F238E27FC236}">
                <a16:creationId xmlns:a16="http://schemas.microsoft.com/office/drawing/2014/main" id="{19B89753-1D11-785B-013A-70A20897CE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5903" y="235438"/>
            <a:ext cx="6015683" cy="65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.jpeg">
            <a:extLst>
              <a:ext uri="{FF2B5EF4-FFF2-40B4-BE49-F238E27FC236}">
                <a16:creationId xmlns:a16="http://schemas.microsoft.com/office/drawing/2014/main" id="{7A7195BF-9CCA-B968-0AE3-659C815D5B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533" y="150724"/>
            <a:ext cx="5888334" cy="6571623"/>
          </a:xfrm>
          <a:prstGeom prst="rect">
            <a:avLst/>
          </a:prstGeom>
        </p:spPr>
      </p:pic>
      <p:pic>
        <p:nvPicPr>
          <p:cNvPr id="3" name="image18.jpeg">
            <a:extLst>
              <a:ext uri="{FF2B5EF4-FFF2-40B4-BE49-F238E27FC236}">
                <a16:creationId xmlns:a16="http://schemas.microsoft.com/office/drawing/2014/main" id="{B8B9BD55-04DB-96A0-D009-68B63CAF58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7996" y="150726"/>
            <a:ext cx="6374004" cy="65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window dir="vert"/>
        <p:sndAc>
          <p:stSnd>
            <p:snd r:embed="rId2" name="chimes.wav"/>
          </p:stSnd>
        </p:sndAc>
      </p:transition>
    </mc:Choice>
    <mc:Fallback xmlns="">
      <p:transition spd="slow" advClick="0" advTm="0">
        <p:fade/>
        <p:sndAc>
          <p:stSnd>
            <p:snd r:embed="rId5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50</Words>
  <Application>Microsoft Office PowerPoint</Application>
  <PresentationFormat>Widescreen</PresentationFormat>
  <Paragraphs>7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Aharoni</vt:lpstr>
      <vt:lpstr>Algerian</vt:lpstr>
      <vt:lpstr>Arial</vt:lpstr>
      <vt:lpstr>Avenir Next LT Pro</vt:lpstr>
      <vt:lpstr>FadeVTI</vt:lpstr>
      <vt:lpstr> Le classi  5^ sez. B e C  di via dell’arte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Alimentazione sana ed equilibrata: » l’OLIO EXTRA VERGINE: il principe della nostra tavola</vt:lpstr>
      <vt:lpstr>L’ulivo è composto da:</vt:lpstr>
      <vt:lpstr>E poi………</vt:lpstr>
      <vt:lpstr>Presentazione standard di PowerPoint</vt:lpstr>
      <vt:lpstr>Adesso……</vt:lpstr>
      <vt:lpstr>Dall’ulivo il nostro olio 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classi  5^ sez. B e C di via dell’arte </dc:title>
  <dc:creator>FRANCESCO BLEFARI</dc:creator>
  <cp:lastModifiedBy>FRANCESCO BLEFARI</cp:lastModifiedBy>
  <cp:revision>14</cp:revision>
  <dcterms:created xsi:type="dcterms:W3CDTF">2022-05-29T14:44:45Z</dcterms:created>
  <dcterms:modified xsi:type="dcterms:W3CDTF">2022-05-29T16:36:16Z</dcterms:modified>
</cp:coreProperties>
</file>