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5" r:id="rId9"/>
    <p:sldId id="263"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280983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316095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D5835D-655B-474B-BF9F-2EB7A8458FDC}"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2379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4059290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D5835D-655B-474B-BF9F-2EB7A8458FDC}"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6406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510676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2591055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133964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3785076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37DF5914-4BBC-4EEF-876A-907F54E5749F}" type="datetimeFigureOut">
              <a:rPr lang="it-IT" smtClean="0"/>
              <a:t>16/03/2022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1149397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297586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7DF5914-4BBC-4EEF-876A-907F54E5749F}" type="datetimeFigureOut">
              <a:rPr lang="it-IT" smtClean="0"/>
              <a:t>16/03/2022</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179410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7DF5914-4BBC-4EEF-876A-907F54E5749F}" type="datetimeFigureOut">
              <a:rPr lang="it-IT" smtClean="0"/>
              <a:t>16/03/2022</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207212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F5914-4BBC-4EEF-876A-907F54E5749F}" type="datetimeFigureOut">
              <a:rPr lang="it-IT" smtClean="0"/>
              <a:t>16/03/2022</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345552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673019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37DF5914-4BBC-4EEF-876A-907F54E5749F}" type="datetimeFigureOut">
              <a:rPr lang="it-IT" smtClean="0"/>
              <a:t>16/03/2022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D5835D-655B-474B-BF9F-2EB7A8458FDC}" type="slidenum">
              <a:rPr lang="it-IT" smtClean="0"/>
              <a:t>‹N›</a:t>
            </a:fld>
            <a:endParaRPr lang="it-IT"/>
          </a:p>
        </p:txBody>
      </p:sp>
    </p:spTree>
    <p:extLst>
      <p:ext uri="{BB962C8B-B14F-4D97-AF65-F5344CB8AC3E}">
        <p14:creationId xmlns:p14="http://schemas.microsoft.com/office/powerpoint/2010/main" val="3090042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7DF5914-4BBC-4EEF-876A-907F54E5749F}" type="datetimeFigureOut">
              <a:rPr lang="it-IT" smtClean="0"/>
              <a:t>16/03/2022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AD5835D-655B-474B-BF9F-2EB7A8458FDC}" type="slidenum">
              <a:rPr lang="it-IT" smtClean="0"/>
              <a:t>‹N›</a:t>
            </a:fld>
            <a:endParaRPr lang="it-IT"/>
          </a:p>
        </p:txBody>
      </p:sp>
    </p:spTree>
    <p:extLst>
      <p:ext uri="{BB962C8B-B14F-4D97-AF65-F5344CB8AC3E}">
        <p14:creationId xmlns:p14="http://schemas.microsoft.com/office/powerpoint/2010/main" val="35582145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hyperlink" Target="https://www.my-personaltrainer.it/allenamento/resistenza.html" TargetMode="Externa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my-personaltrainer.it/fisiologia/muscolo-scheletrico.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my-personaltrainer.it/allenamento/lezione-aerobica.html#faseaerobica" TargetMode="External"/><Relationship Id="rId2" Type="http://schemas.openxmlformats.org/officeDocument/2006/relationships/hyperlink" Target="https://www.my-personaltrainer.it/allenamento/lezione-aerobica.html#riscaldamento" TargetMode="External"/><Relationship Id="rId1" Type="http://schemas.openxmlformats.org/officeDocument/2006/relationships/slideLayout" Target="../slideLayouts/slideLayout1.xml"/><Relationship Id="rId6" Type="http://schemas.openxmlformats.org/officeDocument/2006/relationships/hyperlink" Target="https://www.my-personaltrainer.it/allenamento/lezione-aerobica.html#stretching" TargetMode="External"/><Relationship Id="rId5" Type="http://schemas.openxmlformats.org/officeDocument/2006/relationships/hyperlink" Target="https://www.my-personaltrainer.it/allenamento/lezione-aerobica.html#tonificazione" TargetMode="External"/><Relationship Id="rId4" Type="http://schemas.openxmlformats.org/officeDocument/2006/relationships/hyperlink" Target="https://www.my-personaltrainer.it/allenamento/lezione-aerobica.html#defaticamento"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my-personaltrainer.it/fisiologia/colesterolo-buono-cattivo.html" TargetMode="External"/><Relationship Id="rId3" Type="http://schemas.openxmlformats.org/officeDocument/2006/relationships/hyperlink" Target="https://www.my-personaltrainer.it/allenamento/frequenza-cardiaca/frequenza-cardiaca-riposo.html" TargetMode="External"/><Relationship Id="rId7" Type="http://schemas.openxmlformats.org/officeDocument/2006/relationships/hyperlink" Target="https://www.my-personaltrainer.it/fisiologia/ldl-hdl-vldl.html" TargetMode="External"/><Relationship Id="rId12" Type="http://schemas.openxmlformats.org/officeDocument/2006/relationships/hyperlink" Target="https://www.my-personaltrainer.it/metabolismo_basale.htm" TargetMode="External"/><Relationship Id="rId2" Type="http://schemas.openxmlformats.org/officeDocument/2006/relationships/hyperlink" Target="https://www.my-personaltrainer.it/fisiologia/muscolo-cardiaco.html" TargetMode="External"/><Relationship Id="rId1" Type="http://schemas.openxmlformats.org/officeDocument/2006/relationships/slideLayout" Target="../slideLayouts/slideLayout1.xml"/><Relationship Id="rId6" Type="http://schemas.openxmlformats.org/officeDocument/2006/relationships/hyperlink" Target="https://www.my-personaltrainer.it/colesterolo.htm" TargetMode="External"/><Relationship Id="rId11" Type="http://schemas.openxmlformats.org/officeDocument/2006/relationships/hyperlink" Target="https://www.my-personaltrainer.it/peso-forma.html" TargetMode="External"/><Relationship Id="rId5" Type="http://schemas.openxmlformats.org/officeDocument/2006/relationships/hyperlink" Target="https://www.my-personaltrainer.it/salute/trombo-trombosi.html" TargetMode="External"/><Relationship Id="rId10" Type="http://schemas.openxmlformats.org/officeDocument/2006/relationships/hyperlink" Target="https://www.my-personaltrainer.it/fisiologia/defecazione.html" TargetMode="External"/><Relationship Id="rId4" Type="http://schemas.openxmlformats.org/officeDocument/2006/relationships/hyperlink" Target="https://www.my-personaltrainer.it/ipertensione/misurare-pressione.html" TargetMode="External"/><Relationship Id="rId9" Type="http://schemas.openxmlformats.org/officeDocument/2006/relationships/hyperlink" Target="https://www.my-personaltrainer.it/trigliceridi.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scene3d>
              <a:camera prst="orthographicFront"/>
              <a:lightRig rig="threePt" dir="t"/>
            </a:scene3d>
          </a:bodyPr>
          <a:lstStyle/>
          <a:p>
            <a:r>
              <a:rPr lang="it-IT" dirty="0" smtClean="0"/>
              <a:t>LEZIONE DI AEROBICA</a:t>
            </a:r>
            <a:br>
              <a:rPr lang="it-IT" dirty="0" smtClean="0"/>
            </a:br>
            <a:r>
              <a:rPr lang="it-IT" dirty="0" smtClean="0"/>
              <a:t>(AEROBICS LESSON)</a:t>
            </a:r>
            <a:br>
              <a:rPr lang="it-IT" dirty="0" smtClean="0"/>
            </a:br>
            <a:endParaRPr lang="it-IT" dirty="0"/>
          </a:p>
        </p:txBody>
      </p:sp>
      <p:sp>
        <p:nvSpPr>
          <p:cNvPr id="3" name="Sottotitolo 2"/>
          <p:cNvSpPr>
            <a:spLocks noGrp="1"/>
          </p:cNvSpPr>
          <p:nvPr>
            <p:ph type="subTitle" idx="1"/>
          </p:nvPr>
        </p:nvSpPr>
        <p:spPr/>
        <p:txBody>
          <a:bodyPr/>
          <a:lstStyle/>
          <a:p>
            <a:r>
              <a:rPr lang="it-IT" smtClean="0"/>
              <a:t>Progetto «Erasmus»</a:t>
            </a:r>
          </a:p>
          <a:p>
            <a:r>
              <a:rPr lang="it-IT" smtClean="0"/>
              <a:t>("Erasmus" project)</a:t>
            </a:r>
            <a:endParaRPr lang="it-IT" dirty="0"/>
          </a:p>
        </p:txBody>
      </p:sp>
      <p:sp>
        <p:nvSpPr>
          <p:cNvPr id="6" name="Rectangle 1"/>
          <p:cNvSpPr>
            <a:spLocks noChangeArrowheads="1"/>
          </p:cNvSpPr>
          <p:nvPr/>
        </p:nvSpPr>
        <p:spPr bwMode="auto">
          <a:xfrm>
            <a:off x="8548255" y="398325"/>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custDataLst>
      <p:tags r:id="rId1"/>
    </p:custDataLst>
    <p:extLst>
      <p:ext uri="{BB962C8B-B14F-4D97-AF65-F5344CB8AC3E}">
        <p14:creationId xmlns:p14="http://schemas.microsoft.com/office/powerpoint/2010/main" val="2774550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3417">
        <p15:prstTrans prst="drape"/>
      </p:transition>
    </mc:Choice>
    <mc:Fallback xmlns="">
      <p:transition spd="slow" advTm="1341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80">
                                          <p:stCondLst>
                                            <p:cond delay="0"/>
                                          </p:stCondLst>
                                        </p:cTn>
                                        <p:tgtEl>
                                          <p:spTgt spid="3">
                                            <p:txEl>
                                              <p:pRg st="0" end="0"/>
                                            </p:txEl>
                                          </p:spTgt>
                                        </p:tgtEl>
                                      </p:cBhvr>
                                    </p:animEffect>
                                    <p:anim calcmode="lin" valueType="num">
                                      <p:cBhvr>
                                        <p:cTn id="12"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0" end="0"/>
                                            </p:txEl>
                                          </p:spTgt>
                                        </p:tgtEl>
                                      </p:cBhvr>
                                      <p:to x="100000" y="60000"/>
                                    </p:animScale>
                                    <p:animScale>
                                      <p:cBhvr>
                                        <p:cTn id="18" dur="166" decel="50000">
                                          <p:stCondLst>
                                            <p:cond delay="676"/>
                                          </p:stCondLst>
                                        </p:cTn>
                                        <p:tgtEl>
                                          <p:spTgt spid="3">
                                            <p:txEl>
                                              <p:pRg st="0" end="0"/>
                                            </p:txEl>
                                          </p:spTgt>
                                        </p:tgtEl>
                                      </p:cBhvr>
                                      <p:to x="100000" y="100000"/>
                                    </p:animScale>
                                    <p:animScale>
                                      <p:cBhvr>
                                        <p:cTn id="19" dur="26">
                                          <p:stCondLst>
                                            <p:cond delay="1312"/>
                                          </p:stCondLst>
                                        </p:cTn>
                                        <p:tgtEl>
                                          <p:spTgt spid="3">
                                            <p:txEl>
                                              <p:pRg st="0" end="0"/>
                                            </p:txEl>
                                          </p:spTgt>
                                        </p:tgtEl>
                                      </p:cBhvr>
                                      <p:to x="100000" y="80000"/>
                                    </p:animScale>
                                    <p:animScale>
                                      <p:cBhvr>
                                        <p:cTn id="20" dur="166" decel="50000">
                                          <p:stCondLst>
                                            <p:cond delay="1338"/>
                                          </p:stCondLst>
                                        </p:cTn>
                                        <p:tgtEl>
                                          <p:spTgt spid="3">
                                            <p:txEl>
                                              <p:pRg st="0" end="0"/>
                                            </p:txEl>
                                          </p:spTgt>
                                        </p:tgtEl>
                                      </p:cBhvr>
                                      <p:to x="100000" y="100000"/>
                                    </p:animScale>
                                    <p:animScale>
                                      <p:cBhvr>
                                        <p:cTn id="21" dur="26">
                                          <p:stCondLst>
                                            <p:cond delay="1642"/>
                                          </p:stCondLst>
                                        </p:cTn>
                                        <p:tgtEl>
                                          <p:spTgt spid="3">
                                            <p:txEl>
                                              <p:pRg st="0" end="0"/>
                                            </p:txEl>
                                          </p:spTgt>
                                        </p:tgtEl>
                                      </p:cBhvr>
                                      <p:to x="100000" y="90000"/>
                                    </p:animScale>
                                    <p:animScale>
                                      <p:cBhvr>
                                        <p:cTn id="22" dur="166" decel="50000">
                                          <p:stCondLst>
                                            <p:cond delay="1668"/>
                                          </p:stCondLst>
                                        </p:cTn>
                                        <p:tgtEl>
                                          <p:spTgt spid="3">
                                            <p:txEl>
                                              <p:pRg st="0" end="0"/>
                                            </p:txEl>
                                          </p:spTgt>
                                        </p:tgtEl>
                                      </p:cBhvr>
                                      <p:to x="100000" y="100000"/>
                                    </p:animScale>
                                    <p:animScale>
                                      <p:cBhvr>
                                        <p:cTn id="23" dur="26">
                                          <p:stCondLst>
                                            <p:cond delay="1808"/>
                                          </p:stCondLst>
                                        </p:cTn>
                                        <p:tgtEl>
                                          <p:spTgt spid="3">
                                            <p:txEl>
                                              <p:pRg st="0" end="0"/>
                                            </p:txEl>
                                          </p:spTgt>
                                        </p:tgtEl>
                                      </p:cBhvr>
                                      <p:to x="100000" y="95000"/>
                                    </p:animScale>
                                    <p:animScale>
                                      <p:cBhvr>
                                        <p:cTn id="24" dur="166" decel="50000">
                                          <p:stCondLst>
                                            <p:cond delay="1834"/>
                                          </p:stCondLst>
                                        </p:cTn>
                                        <p:tgtEl>
                                          <p:spTgt spid="3">
                                            <p:txEl>
                                              <p:pRg st="0" end="0"/>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1"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2000"/>
                                        <p:tgtEl>
                                          <p:spTgt spid="2"/>
                                        </p:tgtEl>
                                      </p:cBhvr>
                                    </p:animEffect>
                                    <p:anim calcmode="lin" valueType="num">
                                      <p:cBhvr>
                                        <p:cTn id="48" dur="2000" fill="hold"/>
                                        <p:tgtEl>
                                          <p:spTgt spid="2"/>
                                        </p:tgtEl>
                                        <p:attrNameLst>
                                          <p:attrName>ppt_w</p:attrName>
                                        </p:attrNameLst>
                                      </p:cBhvr>
                                      <p:tavLst>
                                        <p:tav tm="0" fmla="#ppt_w*sin(2.5*pi*$)">
                                          <p:val>
                                            <p:fltVal val="0"/>
                                          </p:val>
                                        </p:tav>
                                        <p:tav tm="100000">
                                          <p:val>
                                            <p:fltVal val="1"/>
                                          </p:val>
                                        </p:tav>
                                      </p:tavLst>
                                    </p:anim>
                                    <p:anim calcmode="lin" valueType="num">
                                      <p:cBhvr>
                                        <p:cTn id="4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27907" y="492904"/>
            <a:ext cx="8911687" cy="1280890"/>
          </a:xfrm>
        </p:spPr>
        <p:txBody>
          <a:bodyPr/>
          <a:lstStyle/>
          <a:p>
            <a:r>
              <a:rPr lang="it-IT" dirty="0" smtClean="0"/>
              <a:t>Presentazione (Presentation)</a:t>
            </a:r>
            <a:endParaRPr lang="it-IT" dirty="0"/>
          </a:p>
        </p:txBody>
      </p:sp>
      <p:sp>
        <p:nvSpPr>
          <p:cNvPr id="3" name="Segnaposto contenuto 2"/>
          <p:cNvSpPr>
            <a:spLocks noGrp="1"/>
          </p:cNvSpPr>
          <p:nvPr>
            <p:ph idx="1"/>
          </p:nvPr>
        </p:nvSpPr>
        <p:spPr>
          <a:xfrm>
            <a:off x="960120" y="2133600"/>
            <a:ext cx="10544492" cy="3777622"/>
          </a:xfrm>
        </p:spPr>
        <p:txBody>
          <a:bodyPr>
            <a:noAutofit/>
          </a:bodyPr>
          <a:lstStyle/>
          <a:p>
            <a:r>
              <a:rPr lang="it-IT" sz="2400" dirty="0" smtClean="0"/>
              <a:t>La</a:t>
            </a:r>
            <a:r>
              <a:rPr lang="it-IT" sz="2400" dirty="0"/>
              <a:t> </a:t>
            </a:r>
            <a:r>
              <a:rPr lang="it-IT" sz="2400" b="1" dirty="0"/>
              <a:t>ginnastica aerobica</a:t>
            </a:r>
            <a:r>
              <a:rPr lang="it-IT" sz="2400" dirty="0"/>
              <a:t> è un tipo di attività che richiede un certo livello di </a:t>
            </a:r>
            <a:r>
              <a:rPr lang="it-IT" sz="2400" b="1" dirty="0">
                <a:solidFill>
                  <a:schemeClr val="bg2">
                    <a:lumMod val="10000"/>
                  </a:schemeClr>
                </a:solidFill>
                <a:hlinkClick r:id="rId3" tooltip="Resistenza fisica, tipi di resistenza"/>
              </a:rPr>
              <a:t>endurance</a:t>
            </a:r>
            <a:r>
              <a:rPr lang="it-IT" sz="2400" b="1" dirty="0">
                <a:solidFill>
                  <a:schemeClr val="bg2">
                    <a:lumMod val="10000"/>
                  </a:schemeClr>
                </a:solidFill>
              </a:rPr>
              <a:t> </a:t>
            </a:r>
            <a:r>
              <a:rPr lang="it-IT" sz="2400" dirty="0">
                <a:solidFill>
                  <a:schemeClr val="bg2">
                    <a:lumMod val="10000"/>
                  </a:schemeClr>
                </a:solidFill>
              </a:rPr>
              <a:t>- cioè, quella capacità da parte dell'organismo di svolgere un esercizio </a:t>
            </a:r>
            <a:r>
              <a:rPr lang="it-IT" sz="2400" b="1" dirty="0">
                <a:solidFill>
                  <a:schemeClr val="bg2">
                    <a:lumMod val="10000"/>
                  </a:schemeClr>
                </a:solidFill>
                <a:hlinkClick r:id="rId4" tooltip="Il muscolo scheletrico"/>
              </a:rPr>
              <a:t>muscolare</a:t>
            </a:r>
            <a:r>
              <a:rPr lang="it-IT" sz="2400" dirty="0">
                <a:solidFill>
                  <a:schemeClr val="bg2">
                    <a:lumMod val="10000"/>
                  </a:schemeClr>
                </a:solidFill>
              </a:rPr>
              <a:t> generalizzato, in condizioni aerobiche, il più a lungo possibile</a:t>
            </a:r>
            <a:r>
              <a:rPr lang="it-IT" sz="2400" dirty="0" smtClean="0"/>
              <a:t>. L’ energia utilizzata è derivante prevalentemente dal metabolismo dei grassi e dei carboidrati.</a:t>
            </a:r>
          </a:p>
          <a:p>
            <a:pPr marL="0" indent="0">
              <a:buNone/>
            </a:pPr>
            <a:r>
              <a:rPr lang="en-US" sz="2400" dirty="0" smtClean="0">
                <a:solidFill>
                  <a:schemeClr val="accent1">
                    <a:lumMod val="75000"/>
                  </a:schemeClr>
                </a:solidFill>
              </a:rPr>
              <a:t>(The aerobic gymnastics is a type of activity that requires a certain level of </a:t>
            </a:r>
            <a:r>
              <a:rPr lang="en-US" sz="2400" b="1" dirty="0" smtClean="0">
                <a:solidFill>
                  <a:schemeClr val="accent1">
                    <a:lumMod val="75000"/>
                  </a:schemeClr>
                </a:solidFill>
              </a:rPr>
              <a:t>endurance</a:t>
            </a:r>
            <a:r>
              <a:rPr lang="en-US" sz="2400" dirty="0" smtClean="0">
                <a:solidFill>
                  <a:schemeClr val="accent1">
                    <a:lumMod val="75000"/>
                  </a:schemeClr>
                </a:solidFill>
              </a:rPr>
              <a:t> - that is, the ability of the body to carry out generalized </a:t>
            </a:r>
            <a:r>
              <a:rPr lang="en-US" sz="2400" b="1" dirty="0" smtClean="0">
                <a:solidFill>
                  <a:schemeClr val="accent1">
                    <a:lumMod val="75000"/>
                  </a:schemeClr>
                </a:solidFill>
              </a:rPr>
              <a:t>muscular </a:t>
            </a:r>
            <a:r>
              <a:rPr lang="en-US" sz="2400" dirty="0" smtClean="0">
                <a:solidFill>
                  <a:schemeClr val="accent1">
                    <a:lumMod val="75000"/>
                  </a:schemeClr>
                </a:solidFill>
              </a:rPr>
              <a:t>exercise, under aerobic conditions, for as long as possible. The energy used is mainly derived from the metabolism of fats and carbohydrates).</a:t>
            </a:r>
            <a:endParaRPr lang="it-IT" sz="2400" dirty="0">
              <a:solidFill>
                <a:schemeClr val="accent1">
                  <a:lumMod val="75000"/>
                </a:schemeClr>
              </a:solidFill>
            </a:endParaRPr>
          </a:p>
        </p:txBody>
      </p:sp>
      <p:sp>
        <p:nvSpPr>
          <p:cNvPr id="4" name="Rectangle 1"/>
          <p:cNvSpPr>
            <a:spLocks noChangeArrowheads="1"/>
          </p:cNvSpPr>
          <p:nvPr/>
        </p:nvSpPr>
        <p:spPr bwMode="auto">
          <a:xfrm>
            <a:off x="8548255" y="398325"/>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custDataLst>
      <p:tags r:id="rId1"/>
    </p:custDataLst>
    <p:extLst>
      <p:ext uri="{BB962C8B-B14F-4D97-AF65-F5344CB8AC3E}">
        <p14:creationId xmlns:p14="http://schemas.microsoft.com/office/powerpoint/2010/main" val="2311588016"/>
      </p:ext>
    </p:extLst>
  </p:cSld>
  <p:clrMapOvr>
    <a:masterClrMapping/>
  </p:clrMapOvr>
  <mc:AlternateContent xmlns:mc="http://schemas.openxmlformats.org/markup-compatibility/2006" xmlns:p14="http://schemas.microsoft.com/office/powerpoint/2010/main">
    <mc:Choice Requires="p14">
      <p:transition spd="slow" p14:dur="1250" advTm="37184">
        <p14:flip dir="r"/>
      </p:transition>
    </mc:Choice>
    <mc:Fallback xmlns="">
      <p:transition spd="slow" advTm="3718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a:spLocks noGrp="1"/>
          </p:cNvSpPr>
          <p:nvPr>
            <p:ph type="ctrTitle"/>
          </p:nvPr>
        </p:nvSpPr>
        <p:spPr>
          <a:xfrm>
            <a:off x="1783080" y="1508761"/>
            <a:ext cx="10218420" cy="5422404"/>
          </a:xfrm>
        </p:spPr>
        <p:txBody>
          <a:bodyPr>
            <a:noAutofit/>
          </a:bodyPr>
          <a:lstStyle/>
          <a:p>
            <a:pPr fontAlgn="base">
              <a:lnSpc>
                <a:spcPct val="150000"/>
              </a:lnSpc>
            </a:pPr>
            <a:r>
              <a:rPr lang="it-IT" sz="3600" dirty="0" smtClean="0">
                <a:hlinkClick r:id="rId2"/>
              </a:rPr>
              <a:t/>
            </a:r>
            <a:br>
              <a:rPr lang="it-IT" sz="3600" dirty="0" smtClean="0">
                <a:hlinkClick r:id="rId2"/>
              </a:rPr>
            </a:br>
            <a:r>
              <a:rPr lang="it-IT" sz="3600" dirty="0">
                <a:hlinkClick r:id="rId2"/>
              </a:rPr>
              <a:t/>
            </a:r>
            <a:br>
              <a:rPr lang="it-IT" sz="3600" dirty="0">
                <a:hlinkClick r:id="rId2"/>
              </a:rPr>
            </a:br>
            <a:r>
              <a:rPr lang="it-IT" sz="3600" dirty="0">
                <a:hlinkClick r:id="rId2"/>
              </a:rPr>
              <a:t/>
            </a:r>
            <a:br>
              <a:rPr lang="it-IT" sz="3600" dirty="0">
                <a:hlinkClick r:id="rId2"/>
              </a:rPr>
            </a:br>
            <a:r>
              <a:rPr lang="it-IT" sz="3600" dirty="0" smtClean="0">
                <a:hlinkClick r:id="rId2"/>
              </a:rPr>
              <a:t>- </a:t>
            </a:r>
            <a:r>
              <a:rPr lang="it-IT" sz="3600" dirty="0" smtClean="0">
                <a:solidFill>
                  <a:schemeClr val="bg2">
                    <a:lumMod val="10000"/>
                  </a:schemeClr>
                </a:solidFill>
                <a:hlinkClick r:id="rId2"/>
              </a:rPr>
              <a:t>Riscaldamento </a:t>
            </a:r>
            <a:r>
              <a:rPr lang="it-IT" sz="3600" dirty="0">
                <a:solidFill>
                  <a:schemeClr val="bg2">
                    <a:lumMod val="10000"/>
                  </a:schemeClr>
                </a:solidFill>
                <a:hlinkClick r:id="rId2"/>
              </a:rPr>
              <a:t>o </a:t>
            </a:r>
            <a:r>
              <a:rPr lang="it-IT" sz="3600" dirty="0" err="1">
                <a:solidFill>
                  <a:schemeClr val="bg2">
                    <a:lumMod val="10000"/>
                  </a:schemeClr>
                </a:solidFill>
                <a:hlinkClick r:id="rId2"/>
              </a:rPr>
              <a:t>Warm</a:t>
            </a:r>
            <a:r>
              <a:rPr lang="it-IT" sz="3600" dirty="0">
                <a:solidFill>
                  <a:schemeClr val="bg2">
                    <a:lumMod val="10000"/>
                  </a:schemeClr>
                </a:solidFill>
                <a:hlinkClick r:id="rId2"/>
              </a:rPr>
              <a:t> up - 5/10 min.</a:t>
            </a:r>
            <a:r>
              <a:rPr lang="it-IT" sz="3600" dirty="0">
                <a:solidFill>
                  <a:schemeClr val="bg2">
                    <a:lumMod val="10000"/>
                  </a:schemeClr>
                </a:solidFill>
              </a:rPr>
              <a:t/>
            </a:r>
            <a:br>
              <a:rPr lang="it-IT" sz="3600" dirty="0">
                <a:solidFill>
                  <a:schemeClr val="bg2">
                    <a:lumMod val="10000"/>
                  </a:schemeClr>
                </a:solidFill>
              </a:rPr>
            </a:br>
            <a:r>
              <a:rPr lang="it-IT" sz="3600" dirty="0" smtClean="0">
                <a:solidFill>
                  <a:schemeClr val="accent2"/>
                </a:solidFill>
              </a:rPr>
              <a:t>- </a:t>
            </a:r>
            <a:r>
              <a:rPr lang="it-IT" sz="3600" dirty="0" smtClean="0">
                <a:solidFill>
                  <a:schemeClr val="accent2"/>
                </a:solidFill>
                <a:hlinkClick r:id="rId3"/>
              </a:rPr>
              <a:t>Fase </a:t>
            </a:r>
            <a:r>
              <a:rPr lang="it-IT" sz="3600" dirty="0">
                <a:solidFill>
                  <a:schemeClr val="accent2"/>
                </a:solidFill>
                <a:hlinkClick r:id="rId3"/>
              </a:rPr>
              <a:t>aerobica/cardiovascolare o </a:t>
            </a:r>
            <a:r>
              <a:rPr lang="it-IT" sz="3600" dirty="0" err="1">
                <a:solidFill>
                  <a:schemeClr val="accent2"/>
                </a:solidFill>
                <a:hlinkClick r:id="rId3"/>
              </a:rPr>
              <a:t>Workout</a:t>
            </a:r>
            <a:r>
              <a:rPr lang="it-IT" sz="3600" dirty="0">
                <a:solidFill>
                  <a:schemeClr val="accent2"/>
                </a:solidFill>
                <a:hlinkClick r:id="rId3"/>
              </a:rPr>
              <a:t> - 20/30 </a:t>
            </a:r>
            <a:r>
              <a:rPr lang="it-IT" sz="3600" dirty="0" err="1">
                <a:solidFill>
                  <a:schemeClr val="accent2"/>
                </a:solidFill>
                <a:hlinkClick r:id="rId3"/>
              </a:rPr>
              <a:t>min</a:t>
            </a:r>
            <a:r>
              <a:rPr lang="it-IT" sz="3600" dirty="0">
                <a:solidFill>
                  <a:schemeClr val="accent2"/>
                </a:solidFill>
              </a:rPr>
              <a:t/>
            </a:r>
            <a:br>
              <a:rPr lang="it-IT" sz="3600" dirty="0">
                <a:solidFill>
                  <a:schemeClr val="accent2"/>
                </a:solidFill>
              </a:rPr>
            </a:br>
            <a:r>
              <a:rPr lang="it-IT" sz="3600" dirty="0" smtClean="0">
                <a:solidFill>
                  <a:schemeClr val="accent2"/>
                </a:solidFill>
              </a:rPr>
              <a:t>- </a:t>
            </a:r>
            <a:r>
              <a:rPr lang="it-IT" sz="3600" dirty="0" smtClean="0">
                <a:solidFill>
                  <a:schemeClr val="accent2"/>
                </a:solidFill>
                <a:hlinkClick r:id="rId4"/>
              </a:rPr>
              <a:t>Defaticamento </a:t>
            </a:r>
            <a:r>
              <a:rPr lang="it-IT" sz="3600" dirty="0">
                <a:solidFill>
                  <a:schemeClr val="accent2"/>
                </a:solidFill>
                <a:hlinkClick r:id="rId4"/>
              </a:rPr>
              <a:t>o Cool down - 5 </a:t>
            </a:r>
            <a:r>
              <a:rPr lang="it-IT" sz="3600" dirty="0" err="1">
                <a:solidFill>
                  <a:schemeClr val="accent2"/>
                </a:solidFill>
                <a:hlinkClick r:id="rId4"/>
              </a:rPr>
              <a:t>min</a:t>
            </a:r>
            <a:r>
              <a:rPr lang="it-IT" sz="3600" dirty="0">
                <a:solidFill>
                  <a:schemeClr val="accent2"/>
                </a:solidFill>
              </a:rPr>
              <a:t/>
            </a:r>
            <a:br>
              <a:rPr lang="it-IT" sz="3600" dirty="0">
                <a:solidFill>
                  <a:schemeClr val="accent2"/>
                </a:solidFill>
              </a:rPr>
            </a:br>
            <a:r>
              <a:rPr lang="it-IT" sz="3600" dirty="0" smtClean="0">
                <a:solidFill>
                  <a:schemeClr val="accent2"/>
                </a:solidFill>
              </a:rPr>
              <a:t>- </a:t>
            </a:r>
            <a:r>
              <a:rPr lang="it-IT" sz="3600" dirty="0" smtClean="0">
                <a:solidFill>
                  <a:schemeClr val="accent2"/>
                </a:solidFill>
                <a:hlinkClick r:id="rId5"/>
              </a:rPr>
              <a:t>Tonificazione </a:t>
            </a:r>
            <a:r>
              <a:rPr lang="it-IT" sz="3600" dirty="0">
                <a:solidFill>
                  <a:schemeClr val="accent2"/>
                </a:solidFill>
                <a:hlinkClick r:id="rId5"/>
              </a:rPr>
              <a:t>o Tone Up - 10/15 </a:t>
            </a:r>
            <a:r>
              <a:rPr lang="it-IT" sz="3600" dirty="0" err="1">
                <a:solidFill>
                  <a:schemeClr val="accent2"/>
                </a:solidFill>
                <a:hlinkClick r:id="rId5"/>
              </a:rPr>
              <a:t>min</a:t>
            </a:r>
            <a:r>
              <a:rPr lang="it-IT" sz="3600" dirty="0">
                <a:solidFill>
                  <a:schemeClr val="accent2"/>
                </a:solidFill>
              </a:rPr>
              <a:t/>
            </a:r>
            <a:br>
              <a:rPr lang="it-IT" sz="3600" dirty="0">
                <a:solidFill>
                  <a:schemeClr val="accent2"/>
                </a:solidFill>
              </a:rPr>
            </a:br>
            <a:r>
              <a:rPr lang="it-IT" sz="3600" dirty="0" smtClean="0">
                <a:solidFill>
                  <a:schemeClr val="accent2"/>
                </a:solidFill>
              </a:rPr>
              <a:t>- </a:t>
            </a:r>
            <a:r>
              <a:rPr lang="it-IT" sz="3600" dirty="0" smtClean="0">
                <a:solidFill>
                  <a:schemeClr val="bg2">
                    <a:lumMod val="10000"/>
                  </a:schemeClr>
                </a:solidFill>
                <a:hlinkClick r:id="rId6"/>
              </a:rPr>
              <a:t>Allungamento </a:t>
            </a:r>
            <a:r>
              <a:rPr lang="it-IT" sz="3600" dirty="0">
                <a:solidFill>
                  <a:schemeClr val="bg2">
                    <a:lumMod val="10000"/>
                  </a:schemeClr>
                </a:solidFill>
                <a:hlinkClick r:id="rId6"/>
              </a:rPr>
              <a:t>o Stretching - 5 min.</a:t>
            </a:r>
            <a:r>
              <a:rPr lang="it-IT" sz="3600" dirty="0"/>
              <a:t/>
            </a:r>
            <a:br>
              <a:rPr lang="it-IT" sz="3600" dirty="0"/>
            </a:br>
            <a:endParaRPr lang="it-IT" sz="3600" dirty="0"/>
          </a:p>
        </p:txBody>
      </p:sp>
      <p:sp>
        <p:nvSpPr>
          <p:cNvPr id="7" name="CasellaDiTesto 6"/>
          <p:cNvSpPr txBox="1"/>
          <p:nvPr/>
        </p:nvSpPr>
        <p:spPr>
          <a:xfrm>
            <a:off x="2788920" y="205740"/>
            <a:ext cx="4124498" cy="769441"/>
          </a:xfrm>
          <a:prstGeom prst="rect">
            <a:avLst/>
          </a:prstGeom>
          <a:noFill/>
        </p:spPr>
        <p:txBody>
          <a:bodyPr wrap="square" rtlCol="0">
            <a:spAutoFit/>
          </a:bodyPr>
          <a:lstStyle/>
          <a:p>
            <a:r>
              <a:rPr lang="it-IT" sz="4400" b="1" dirty="0" smtClean="0"/>
              <a:t>Fasi operative</a:t>
            </a:r>
            <a:endParaRPr lang="it-IT" sz="4400" b="1" dirty="0"/>
          </a:p>
        </p:txBody>
      </p:sp>
      <p:sp>
        <p:nvSpPr>
          <p:cNvPr id="4" name="Rectangle 1"/>
          <p:cNvSpPr>
            <a:spLocks noChangeArrowheads="1"/>
          </p:cNvSpPr>
          <p:nvPr/>
        </p:nvSpPr>
        <p:spPr bwMode="auto">
          <a:xfrm>
            <a:off x="8548255" y="226308"/>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3606538798"/>
      </p:ext>
    </p:extLst>
  </p:cSld>
  <p:clrMapOvr>
    <a:masterClrMapping/>
  </p:clrMapOvr>
  <mc:AlternateContent xmlns:mc="http://schemas.openxmlformats.org/markup-compatibility/2006" xmlns:p14="http://schemas.microsoft.com/office/powerpoint/2010/main">
    <mc:Choice Requires="p14">
      <p:transition spd="slow" p14:dur="900" advTm="15792">
        <p14:warp dir="in"/>
      </p:transition>
    </mc:Choice>
    <mc:Fallback xmlns="">
      <p:transition spd="slow" advTm="15792">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a:spLocks noGrp="1"/>
          </p:cNvSpPr>
          <p:nvPr>
            <p:ph type="ctrTitle"/>
          </p:nvPr>
        </p:nvSpPr>
        <p:spPr>
          <a:xfrm>
            <a:off x="160020" y="1080655"/>
            <a:ext cx="12192000" cy="6028488"/>
          </a:xfrm>
        </p:spPr>
        <p:txBody>
          <a:bodyPr>
            <a:normAutofit fontScale="90000"/>
          </a:bodyPr>
          <a:lstStyle/>
          <a:p>
            <a:pPr algn="ctr" fontAlgn="base"/>
            <a:r>
              <a:rPr lang="it-IT" sz="2900" b="1" dirty="0" smtClean="0"/>
              <a:t/>
            </a:r>
            <a:br>
              <a:rPr lang="it-IT" sz="2900" b="1" dirty="0" smtClean="0"/>
            </a:br>
            <a:r>
              <a:rPr lang="it-IT" sz="2900" b="1" dirty="0" smtClean="0"/>
              <a:t/>
            </a:r>
            <a:br>
              <a:rPr lang="it-IT" sz="2900" b="1" dirty="0" smtClean="0"/>
            </a:br>
            <a:r>
              <a:rPr lang="it-IT" sz="2900" b="1" dirty="0" smtClean="0"/>
              <a:t>Benefici dell'attività aerobica</a:t>
            </a:r>
            <a:r>
              <a:rPr lang="it-IT" sz="2900" b="1" dirty="0"/>
              <a:t/>
            </a:r>
            <a:br>
              <a:rPr lang="it-IT" sz="2900" b="1" dirty="0"/>
            </a:br>
            <a:r>
              <a:rPr lang="it-IT" sz="2900" dirty="0"/>
              <a:t>Miglioramento dell'efficienza del </a:t>
            </a:r>
            <a:r>
              <a:rPr lang="it-IT" sz="2900" dirty="0">
                <a:hlinkClick r:id="rId2"/>
              </a:rPr>
              <a:t>muscolo cardiaco</a:t>
            </a:r>
            <a:r>
              <a:rPr lang="it-IT" sz="2900" dirty="0"/>
              <a:t>, </a:t>
            </a:r>
            <a:r>
              <a:rPr lang="it-IT" sz="2900" dirty="0" smtClean="0"/>
              <a:t>riducendo la </a:t>
            </a:r>
            <a:r>
              <a:rPr lang="it-IT" sz="2900" dirty="0" smtClean="0">
                <a:hlinkClick r:id="rId3" tooltip="Frequenza Cardiaca a Riposo"/>
              </a:rPr>
              <a:t>frequenza cardiaca</a:t>
            </a:r>
            <a:r>
              <a:rPr lang="it-IT" sz="2900" dirty="0" smtClean="0"/>
              <a:t>.</a:t>
            </a:r>
            <a:r>
              <a:rPr lang="it-IT" sz="2900" dirty="0"/>
              <a:t/>
            </a:r>
            <a:br>
              <a:rPr lang="it-IT" sz="2900" dirty="0"/>
            </a:br>
            <a:r>
              <a:rPr lang="it-IT" sz="2900" dirty="0" smtClean="0"/>
              <a:t>Diminuzione della </a:t>
            </a:r>
            <a:r>
              <a:rPr lang="it-IT" sz="2900" dirty="0" smtClean="0">
                <a:hlinkClick r:id="rId4"/>
              </a:rPr>
              <a:t>pressione sanguinea</a:t>
            </a:r>
            <a:r>
              <a:rPr lang="it-IT" sz="2900" dirty="0" smtClean="0"/>
              <a:t>, </a:t>
            </a:r>
            <a:r>
              <a:rPr lang="it-IT" sz="2900" dirty="0"/>
              <a:t/>
            </a:r>
            <a:br>
              <a:rPr lang="it-IT" sz="2900" dirty="0"/>
            </a:br>
            <a:r>
              <a:rPr lang="it-IT" sz="2900" dirty="0"/>
              <a:t>Aumenta la fluidità nel sangue con conseguente diminuzione di </a:t>
            </a:r>
            <a:r>
              <a:rPr lang="it-IT" sz="2900" dirty="0">
                <a:hlinkClick r:id="rId5"/>
              </a:rPr>
              <a:t>trombi</a:t>
            </a:r>
            <a:r>
              <a:rPr lang="it-IT" sz="2900" dirty="0"/>
              <a:t>.</a:t>
            </a:r>
            <a:br>
              <a:rPr lang="it-IT" sz="2900" dirty="0"/>
            </a:br>
            <a:r>
              <a:rPr lang="it-IT" sz="2900" dirty="0"/>
              <a:t>Aumenta il tono muscolare.</a:t>
            </a:r>
            <a:br>
              <a:rPr lang="it-IT" sz="2900" dirty="0"/>
            </a:br>
            <a:r>
              <a:rPr lang="it-IT" sz="2900" dirty="0"/>
              <a:t>Aumenta il </a:t>
            </a:r>
            <a:r>
              <a:rPr lang="it-IT" sz="2900" dirty="0">
                <a:hlinkClick r:id="rId6" tooltip="Colesterolo"/>
              </a:rPr>
              <a:t>colesterolo</a:t>
            </a:r>
            <a:r>
              <a:rPr lang="it-IT" sz="2900" dirty="0"/>
              <a:t> buono (</a:t>
            </a:r>
            <a:r>
              <a:rPr lang="it-IT" sz="2900" dirty="0">
                <a:hlinkClick r:id="rId7"/>
              </a:rPr>
              <a:t>HDL</a:t>
            </a:r>
            <a:r>
              <a:rPr lang="it-IT" sz="2900" dirty="0"/>
              <a:t>) e diminuisce il </a:t>
            </a:r>
            <a:r>
              <a:rPr lang="it-IT" sz="2900" dirty="0">
                <a:hlinkClick r:id="rId8" tooltip="Colesterolo Buono e Colesterolo Cattivo: Cosa Sono?"/>
              </a:rPr>
              <a:t>colesterolo cattivo</a:t>
            </a:r>
            <a:r>
              <a:rPr lang="it-IT" sz="2900" dirty="0"/>
              <a:t> (LDL).</a:t>
            </a:r>
            <a:br>
              <a:rPr lang="it-IT" sz="2900" dirty="0"/>
            </a:br>
            <a:r>
              <a:rPr lang="it-IT" sz="2900" dirty="0"/>
              <a:t>Diminuiscono i </a:t>
            </a:r>
            <a:r>
              <a:rPr lang="it-IT" sz="2900" dirty="0">
                <a:hlinkClick r:id="rId9" tooltip="Trigliceridi"/>
              </a:rPr>
              <a:t>trigliceridi</a:t>
            </a:r>
            <a:r>
              <a:rPr lang="it-IT" sz="2900" dirty="0"/>
              <a:t> nel sangue.</a:t>
            </a:r>
            <a:br>
              <a:rPr lang="it-IT" sz="2900" dirty="0"/>
            </a:br>
            <a:r>
              <a:rPr lang="it-IT" sz="2900" dirty="0"/>
              <a:t>Aumenta la </a:t>
            </a:r>
            <a:r>
              <a:rPr lang="it-IT" sz="2900" dirty="0">
                <a:hlinkClick r:id="rId10" tooltip="Defecazione e movimenti peristaltici"/>
              </a:rPr>
              <a:t>motilità intestinale</a:t>
            </a:r>
            <a:r>
              <a:rPr lang="it-IT" sz="2900" dirty="0"/>
              <a:t>.</a:t>
            </a:r>
            <a:br>
              <a:rPr lang="it-IT" sz="2900" dirty="0"/>
            </a:br>
            <a:r>
              <a:rPr lang="it-IT" sz="2900" dirty="0"/>
              <a:t>Aumenta la mobilità </a:t>
            </a:r>
            <a:r>
              <a:rPr lang="it-IT" sz="2900" dirty="0" smtClean="0"/>
              <a:t>articolar</a:t>
            </a:r>
            <a:r>
              <a:rPr lang="it-IT" sz="2900" dirty="0"/>
              <a:t/>
            </a:r>
            <a:br>
              <a:rPr lang="it-IT" sz="2900" dirty="0"/>
            </a:br>
            <a:r>
              <a:rPr lang="it-IT" sz="2900" dirty="0"/>
              <a:t>Diventa più facile perdere il </a:t>
            </a:r>
            <a:r>
              <a:rPr lang="it-IT" sz="2900" dirty="0">
                <a:hlinkClick r:id="rId11" tooltip="Peso Forma - Calcolo Peso Forma"/>
              </a:rPr>
              <a:t>peso</a:t>
            </a:r>
            <a:r>
              <a:rPr lang="it-IT" sz="2900" dirty="0"/>
              <a:t> in eccesso.</a:t>
            </a:r>
            <a:br>
              <a:rPr lang="it-IT" sz="2900" dirty="0"/>
            </a:br>
            <a:r>
              <a:rPr lang="it-IT" sz="2900" dirty="0"/>
              <a:t>Aumento del </a:t>
            </a:r>
            <a:r>
              <a:rPr lang="it-IT" sz="2900" dirty="0">
                <a:hlinkClick r:id="rId12" tooltip="Metabolismo Basale"/>
              </a:rPr>
              <a:t>metabolismo basale</a:t>
            </a:r>
            <a:r>
              <a:rPr lang="it-IT" dirty="0"/>
              <a:t/>
            </a:r>
            <a:br>
              <a:rPr lang="it-IT" dirty="0"/>
            </a:br>
            <a:endParaRPr lang="it-IT" dirty="0"/>
          </a:p>
        </p:txBody>
      </p:sp>
      <p:sp>
        <p:nvSpPr>
          <p:cNvPr id="3" name="Rectangle 1"/>
          <p:cNvSpPr>
            <a:spLocks noChangeArrowheads="1"/>
          </p:cNvSpPr>
          <p:nvPr/>
        </p:nvSpPr>
        <p:spPr bwMode="auto">
          <a:xfrm>
            <a:off x="8548255" y="204361"/>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400013206"/>
      </p:ext>
    </p:extLst>
  </p:cSld>
  <p:clrMapOvr>
    <a:masterClrMapping/>
  </p:clrMapOvr>
  <mc:AlternateContent xmlns:mc="http://schemas.openxmlformats.org/markup-compatibility/2006" xmlns:p14="http://schemas.microsoft.com/office/powerpoint/2010/main">
    <mc:Choice Requires="p14">
      <p:transition spd="slow" p14:dur="3900" advTm="19106">
        <p14:glitter pattern="hexagon"/>
      </p:transition>
    </mc:Choice>
    <mc:Fallback xmlns="">
      <p:transition spd="slow" advTm="19106">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1534" y="789708"/>
            <a:ext cx="10637520" cy="5437909"/>
          </a:xfrm>
        </p:spPr>
        <p:txBody>
          <a:bodyPr>
            <a:normAutofit fontScale="90000"/>
          </a:bodyPr>
          <a:lstStyle/>
          <a:p>
            <a:pPr algn="ctr"/>
            <a:r>
              <a:rPr lang="en-US" b="1" dirty="0"/>
              <a:t>Benefits of aerobic </a:t>
            </a:r>
            <a:r>
              <a:rPr lang="en-US" b="1" dirty="0" smtClean="0"/>
              <a:t/>
            </a:r>
            <a:br>
              <a:rPr lang="en-US" b="1" dirty="0" smtClean="0"/>
            </a:br>
            <a:r>
              <a:rPr lang="en-US" dirty="0" smtClean="0"/>
              <a:t>activity </a:t>
            </a:r>
            <a:r>
              <a:rPr lang="en-US" dirty="0"/>
              <a:t>Improving the efficiency of the heart muscle by reducing the heart rate. Decrease in blood pressure, Increases fluidity in the blood resulting in a decrease in blood clots. </a:t>
            </a:r>
            <a:r>
              <a:rPr lang="en-US" dirty="0" smtClean="0"/>
              <a:t/>
            </a:r>
            <a:br>
              <a:rPr lang="en-US" dirty="0" smtClean="0"/>
            </a:br>
            <a:r>
              <a:rPr lang="en-US" dirty="0" smtClean="0"/>
              <a:t>Increase </a:t>
            </a:r>
            <a:r>
              <a:rPr lang="en-US" dirty="0"/>
              <a:t>muscle tone. It increases good cholesterol (HDL) and decreases bad cholesterol (LDL). </a:t>
            </a:r>
            <a:r>
              <a:rPr lang="en-US" dirty="0" smtClean="0"/>
              <a:t/>
            </a:r>
            <a:br>
              <a:rPr lang="en-US" dirty="0" smtClean="0"/>
            </a:br>
            <a:r>
              <a:rPr lang="en-US" dirty="0" smtClean="0"/>
              <a:t>They </a:t>
            </a:r>
            <a:r>
              <a:rPr lang="en-US" dirty="0"/>
              <a:t>decrease the triglycerides in the blood. Increases intestinal motility. Increase joint mobility It becomes easier to lose excess weight. </a:t>
            </a:r>
            <a:r>
              <a:rPr lang="en-US" dirty="0" smtClean="0"/>
              <a:t/>
            </a:r>
            <a:br>
              <a:rPr lang="en-US" dirty="0" smtClean="0"/>
            </a:br>
            <a:r>
              <a:rPr lang="en-US" dirty="0" smtClean="0"/>
              <a:t>Increased </a:t>
            </a:r>
            <a:r>
              <a:rPr lang="en-US" dirty="0"/>
              <a:t>basal metabolic rate</a:t>
            </a:r>
            <a:endParaRPr lang="it-IT" dirty="0"/>
          </a:p>
        </p:txBody>
      </p:sp>
      <p:sp>
        <p:nvSpPr>
          <p:cNvPr id="3" name="Rectangle 1"/>
          <p:cNvSpPr>
            <a:spLocks noChangeArrowheads="1"/>
          </p:cNvSpPr>
          <p:nvPr/>
        </p:nvSpPr>
        <p:spPr bwMode="auto">
          <a:xfrm>
            <a:off x="8548255" y="281876"/>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3552960217"/>
      </p:ext>
    </p:extLst>
  </p:cSld>
  <p:clrMapOvr>
    <a:masterClrMapping/>
  </p:clrMapOvr>
  <mc:AlternateContent xmlns:mc="http://schemas.openxmlformats.org/markup-compatibility/2006" xmlns:p14="http://schemas.microsoft.com/office/powerpoint/2010/main">
    <mc:Choice Requires="p14">
      <p:transition spd="slow" p14:dur="4000" advTm="34388">
        <p14:vortex dir="r"/>
      </p:transition>
    </mc:Choice>
    <mc:Fallback xmlns="">
      <p:transition spd="slow" advTm="34388">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66253" y="235527"/>
            <a:ext cx="5557261" cy="774469"/>
          </a:xfrm>
        </p:spPr>
        <p:txBody>
          <a:bodyPr>
            <a:normAutofit fontScale="90000"/>
          </a:bodyPr>
          <a:lstStyle/>
          <a:p>
            <a:r>
              <a:rPr lang="it-IT" sz="4800" b="1" dirty="0" smtClean="0"/>
              <a:t>Intensità specifica</a:t>
            </a:r>
            <a:endParaRPr lang="it-IT" sz="4800" b="1" dirty="0"/>
          </a:p>
        </p:txBody>
      </p:sp>
      <p:sp>
        <p:nvSpPr>
          <p:cNvPr id="3" name="Sottotitolo 2"/>
          <p:cNvSpPr>
            <a:spLocks noGrp="1"/>
          </p:cNvSpPr>
          <p:nvPr>
            <p:ph type="subTitle" idx="1"/>
          </p:nvPr>
        </p:nvSpPr>
        <p:spPr>
          <a:xfrm>
            <a:off x="1766253" y="1302659"/>
            <a:ext cx="9343707" cy="4755241"/>
          </a:xfrm>
        </p:spPr>
        <p:txBody>
          <a:bodyPr>
            <a:noAutofit/>
          </a:bodyPr>
          <a:lstStyle/>
          <a:p>
            <a:r>
              <a:rPr lang="it-IT" sz="3600" dirty="0" smtClean="0"/>
              <a:t>La lezione, della durata di circa un’ora, avrà un’intensità a medio impatto rispettando un graduale aumento della frequenza cardiaca (FC) mantenendola in un </a:t>
            </a:r>
            <a:r>
              <a:rPr lang="it-IT" sz="3600" dirty="0" err="1" smtClean="0"/>
              <a:t>range</a:t>
            </a:r>
            <a:r>
              <a:rPr lang="it-IT" sz="3600" dirty="0" smtClean="0"/>
              <a:t> aerobico, evitando sforzi massimali. Il consumo di energia previsto è approssimativamente </a:t>
            </a:r>
            <a:r>
              <a:rPr lang="it-IT" sz="3600" dirty="0" err="1" smtClean="0"/>
              <a:t>quantificafile</a:t>
            </a:r>
            <a:r>
              <a:rPr lang="it-IT" sz="3600" dirty="0" smtClean="0"/>
              <a:t> in  400 kcal.</a:t>
            </a:r>
            <a:endParaRPr lang="it-IT" sz="3600" dirty="0"/>
          </a:p>
        </p:txBody>
      </p:sp>
      <p:sp>
        <p:nvSpPr>
          <p:cNvPr id="4" name="Rectangle 1"/>
          <p:cNvSpPr>
            <a:spLocks noChangeArrowheads="1"/>
          </p:cNvSpPr>
          <p:nvPr/>
        </p:nvSpPr>
        <p:spPr bwMode="auto">
          <a:xfrm>
            <a:off x="8548255" y="235527"/>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2041800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8238">
        <p15:prstTrans prst="drape"/>
      </p:transition>
    </mc:Choice>
    <mc:Fallback xmlns="">
      <p:transition spd="slow" advTm="18238">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94560" y="1812830"/>
            <a:ext cx="8983981" cy="4702270"/>
          </a:xfrm>
        </p:spPr>
        <p:txBody>
          <a:bodyPr>
            <a:normAutofit/>
          </a:bodyPr>
          <a:lstStyle/>
          <a:p>
            <a:r>
              <a:rPr lang="en-US" dirty="0"/>
              <a:t>The lesson, lasting about one hour, will have a medium impact intensity respecting a gradual increase in heart rate (HR) keeping it in an aerobic range, avoiding maximal efforts. The expected energy consumption is approximately quantified in 400 kcal rows.</a:t>
            </a:r>
            <a:endParaRPr lang="it-IT" dirty="0"/>
          </a:p>
        </p:txBody>
      </p:sp>
      <p:sp>
        <p:nvSpPr>
          <p:cNvPr id="3" name="CasellaDiTesto 2"/>
          <p:cNvSpPr txBox="1"/>
          <p:nvPr/>
        </p:nvSpPr>
        <p:spPr>
          <a:xfrm>
            <a:off x="2194560" y="584662"/>
            <a:ext cx="6263640" cy="830997"/>
          </a:xfrm>
          <a:prstGeom prst="rect">
            <a:avLst/>
          </a:prstGeom>
          <a:noFill/>
        </p:spPr>
        <p:txBody>
          <a:bodyPr wrap="square" rtlCol="0">
            <a:spAutoFit/>
          </a:bodyPr>
          <a:lstStyle/>
          <a:p>
            <a:r>
              <a:rPr lang="it-IT" sz="4800" b="1" dirty="0" err="1" smtClean="0"/>
              <a:t>Specific</a:t>
            </a:r>
            <a:r>
              <a:rPr lang="it-IT" sz="4800" b="1" dirty="0" smtClean="0"/>
              <a:t> </a:t>
            </a:r>
            <a:r>
              <a:rPr lang="it-IT" sz="4800" b="1" dirty="0" err="1" smtClean="0"/>
              <a:t>intensity</a:t>
            </a:r>
            <a:endParaRPr lang="it-IT" sz="4800" b="1" dirty="0"/>
          </a:p>
        </p:txBody>
      </p:sp>
      <p:sp>
        <p:nvSpPr>
          <p:cNvPr id="4" name="Rectangle 1"/>
          <p:cNvSpPr>
            <a:spLocks noChangeArrowheads="1"/>
          </p:cNvSpPr>
          <p:nvPr/>
        </p:nvSpPr>
        <p:spPr bwMode="auto">
          <a:xfrm>
            <a:off x="8548255" y="398325"/>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2289585500"/>
      </p:ext>
    </p:extLst>
  </p:cSld>
  <p:clrMapOvr>
    <a:masterClrMapping/>
  </p:clrMapOvr>
  <mc:AlternateContent xmlns:mc="http://schemas.openxmlformats.org/markup-compatibility/2006" xmlns:p14="http://schemas.microsoft.com/office/powerpoint/2010/main">
    <mc:Choice Requires="p14">
      <p:transition spd="slow" p14:dur="1600" advTm="23320">
        <p14:conveyor dir="l"/>
      </p:transition>
    </mc:Choice>
    <mc:Fallback xmlns="">
      <p:transition spd="slow" advTm="2332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437" y="268328"/>
            <a:ext cx="9116290" cy="1032163"/>
          </a:xfrm>
        </p:spPr>
        <p:txBody>
          <a:bodyPr>
            <a:normAutofit/>
          </a:bodyPr>
          <a:lstStyle/>
          <a:p>
            <a:r>
              <a:rPr lang="it-IT" sz="4800" dirty="0" smtClean="0"/>
              <a:t>Strutture </a:t>
            </a:r>
            <a:r>
              <a:rPr lang="it-IT" sz="4800" dirty="0" err="1" smtClean="0"/>
              <a:t>utlizzate</a:t>
            </a:r>
            <a:endParaRPr lang="it-IT" sz="4800" dirty="0"/>
          </a:p>
        </p:txBody>
      </p:sp>
      <p:sp>
        <p:nvSpPr>
          <p:cNvPr id="3" name="Sottotitolo 2"/>
          <p:cNvSpPr>
            <a:spLocks noGrp="1"/>
          </p:cNvSpPr>
          <p:nvPr>
            <p:ph type="subTitle" idx="1"/>
          </p:nvPr>
        </p:nvSpPr>
        <p:spPr>
          <a:xfrm>
            <a:off x="1896485" y="3793454"/>
            <a:ext cx="8915399" cy="1126283"/>
          </a:xfrm>
        </p:spPr>
        <p:txBody>
          <a:bodyPr>
            <a:normAutofit/>
          </a:bodyPr>
          <a:lstStyle/>
          <a:p>
            <a:r>
              <a:rPr lang="it-IT" sz="4800" dirty="0" smtClean="0"/>
              <a:t>Strumenti utilizzati</a:t>
            </a:r>
            <a:endParaRPr lang="it-IT" sz="4800" dirty="0"/>
          </a:p>
        </p:txBody>
      </p:sp>
      <p:pic>
        <p:nvPicPr>
          <p:cNvPr id="1028" name="Picture 4" descr="Femmine Positive Che Risolvono Alla Classe Aerobica I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8253" y="4905684"/>
            <a:ext cx="2452255" cy="18247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erobica St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0303" y="4983739"/>
            <a:ext cx="2894868" cy="159717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lates aerobic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1757" y="4919737"/>
            <a:ext cx="2702597" cy="181074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tse2.mm.bing.net/th?id=OIP.m7NreynEL-CBYB3uqtQteAHaFj&amp;pid=Api&amp;P=0&amp;w=231&amp;h=17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2982" y="1306987"/>
            <a:ext cx="3382672" cy="242246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1"/>
          <p:cNvSpPr>
            <a:spLocks noChangeArrowheads="1"/>
          </p:cNvSpPr>
          <p:nvPr/>
        </p:nvSpPr>
        <p:spPr bwMode="auto">
          <a:xfrm>
            <a:off x="8548255" y="398325"/>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custDataLst>
      <p:tags r:id="rId1"/>
    </p:custDataLst>
    <p:extLst>
      <p:ext uri="{BB962C8B-B14F-4D97-AF65-F5344CB8AC3E}">
        <p14:creationId xmlns:p14="http://schemas.microsoft.com/office/powerpoint/2010/main" val="6793285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17821">
        <p15:prstTrans prst="curtains"/>
      </p:transition>
    </mc:Choice>
    <mc:Fallback xmlns="">
      <p:transition spd="slow" advTm="1782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p:cTn id="15" dur="1000" fill="hold"/>
                                        <p:tgtEl>
                                          <p:spTgt spid="1026"/>
                                        </p:tgtEl>
                                        <p:attrNameLst>
                                          <p:attrName>ppt_w</p:attrName>
                                        </p:attrNameLst>
                                      </p:cBhvr>
                                      <p:tavLst>
                                        <p:tav tm="0">
                                          <p:val>
                                            <p:fltVal val="0"/>
                                          </p:val>
                                        </p:tav>
                                        <p:tav tm="100000">
                                          <p:val>
                                            <p:strVal val="#ppt_w"/>
                                          </p:val>
                                        </p:tav>
                                      </p:tavLst>
                                    </p:anim>
                                    <p:anim calcmode="lin" valueType="num">
                                      <p:cBhvr>
                                        <p:cTn id="16" dur="1000" fill="hold"/>
                                        <p:tgtEl>
                                          <p:spTgt spid="1026"/>
                                        </p:tgtEl>
                                        <p:attrNameLst>
                                          <p:attrName>ppt_h</p:attrName>
                                        </p:attrNameLst>
                                      </p:cBhvr>
                                      <p:tavLst>
                                        <p:tav tm="0">
                                          <p:val>
                                            <p:fltVal val="0"/>
                                          </p:val>
                                        </p:tav>
                                        <p:tav tm="100000">
                                          <p:val>
                                            <p:strVal val="#ppt_h"/>
                                          </p:val>
                                        </p:tav>
                                      </p:tavLst>
                                    </p:anim>
                                    <p:anim calcmode="lin" valueType="num">
                                      <p:cBhvr>
                                        <p:cTn id="17" dur="1000" fill="hold"/>
                                        <p:tgtEl>
                                          <p:spTgt spid="1026"/>
                                        </p:tgtEl>
                                        <p:attrNameLst>
                                          <p:attrName>style.rotation</p:attrName>
                                        </p:attrNameLst>
                                      </p:cBhvr>
                                      <p:tavLst>
                                        <p:tav tm="0">
                                          <p:val>
                                            <p:fltVal val="90"/>
                                          </p:val>
                                        </p:tav>
                                        <p:tav tm="100000">
                                          <p:val>
                                            <p:fltVal val="0"/>
                                          </p:val>
                                        </p:tav>
                                      </p:tavLst>
                                    </p:anim>
                                    <p:animEffect transition="in" filter="fade">
                                      <p:cBhvr>
                                        <p:cTn id="18" dur="1000"/>
                                        <p:tgtEl>
                                          <p:spTgt spid="1026"/>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1030"/>
                                        </p:tgtEl>
                                        <p:attrNameLst>
                                          <p:attrName>style.visibility</p:attrName>
                                        </p:attrNameLst>
                                      </p:cBhvr>
                                      <p:to>
                                        <p:strVal val="visible"/>
                                      </p:to>
                                    </p:set>
                                    <p:anim calcmode="lin" valueType="num">
                                      <p:cBhvr>
                                        <p:cTn id="31" dur="1000" fill="hold"/>
                                        <p:tgtEl>
                                          <p:spTgt spid="1030"/>
                                        </p:tgtEl>
                                        <p:attrNameLst>
                                          <p:attrName>ppt_w</p:attrName>
                                        </p:attrNameLst>
                                      </p:cBhvr>
                                      <p:tavLst>
                                        <p:tav tm="0">
                                          <p:val>
                                            <p:fltVal val="0"/>
                                          </p:val>
                                        </p:tav>
                                        <p:tav tm="100000">
                                          <p:val>
                                            <p:strVal val="#ppt_w"/>
                                          </p:val>
                                        </p:tav>
                                      </p:tavLst>
                                    </p:anim>
                                    <p:anim calcmode="lin" valueType="num">
                                      <p:cBhvr>
                                        <p:cTn id="32" dur="1000" fill="hold"/>
                                        <p:tgtEl>
                                          <p:spTgt spid="1030"/>
                                        </p:tgtEl>
                                        <p:attrNameLst>
                                          <p:attrName>ppt_h</p:attrName>
                                        </p:attrNameLst>
                                      </p:cBhvr>
                                      <p:tavLst>
                                        <p:tav tm="0">
                                          <p:val>
                                            <p:fltVal val="0"/>
                                          </p:val>
                                        </p:tav>
                                        <p:tav tm="100000">
                                          <p:val>
                                            <p:strVal val="#ppt_h"/>
                                          </p:val>
                                        </p:tav>
                                      </p:tavLst>
                                    </p:anim>
                                    <p:anim calcmode="lin" valueType="num">
                                      <p:cBhvr>
                                        <p:cTn id="33" dur="1000" fill="hold"/>
                                        <p:tgtEl>
                                          <p:spTgt spid="1030"/>
                                        </p:tgtEl>
                                        <p:attrNameLst>
                                          <p:attrName>style.rotation</p:attrName>
                                        </p:attrNameLst>
                                      </p:cBhvr>
                                      <p:tavLst>
                                        <p:tav tm="0">
                                          <p:val>
                                            <p:fltVal val="90"/>
                                          </p:val>
                                        </p:tav>
                                        <p:tav tm="100000">
                                          <p:val>
                                            <p:fltVal val="0"/>
                                          </p:val>
                                        </p:tav>
                                      </p:tavLst>
                                    </p:anim>
                                    <p:animEffect transition="in" filter="fade">
                                      <p:cBhvr>
                                        <p:cTn id="34" dur="1000"/>
                                        <p:tgtEl>
                                          <p:spTgt spid="1030"/>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1032"/>
                                        </p:tgtEl>
                                        <p:attrNameLst>
                                          <p:attrName>style.visibility</p:attrName>
                                        </p:attrNameLst>
                                      </p:cBhvr>
                                      <p:to>
                                        <p:strVal val="visible"/>
                                      </p:to>
                                    </p:set>
                                    <p:anim calcmode="lin" valueType="num">
                                      <p:cBhvr>
                                        <p:cTn id="39" dur="1000" fill="hold"/>
                                        <p:tgtEl>
                                          <p:spTgt spid="1032"/>
                                        </p:tgtEl>
                                        <p:attrNameLst>
                                          <p:attrName>ppt_w</p:attrName>
                                        </p:attrNameLst>
                                      </p:cBhvr>
                                      <p:tavLst>
                                        <p:tav tm="0">
                                          <p:val>
                                            <p:fltVal val="0"/>
                                          </p:val>
                                        </p:tav>
                                        <p:tav tm="100000">
                                          <p:val>
                                            <p:strVal val="#ppt_w"/>
                                          </p:val>
                                        </p:tav>
                                      </p:tavLst>
                                    </p:anim>
                                    <p:anim calcmode="lin" valueType="num">
                                      <p:cBhvr>
                                        <p:cTn id="40" dur="1000" fill="hold"/>
                                        <p:tgtEl>
                                          <p:spTgt spid="1032"/>
                                        </p:tgtEl>
                                        <p:attrNameLst>
                                          <p:attrName>ppt_h</p:attrName>
                                        </p:attrNameLst>
                                      </p:cBhvr>
                                      <p:tavLst>
                                        <p:tav tm="0">
                                          <p:val>
                                            <p:fltVal val="0"/>
                                          </p:val>
                                        </p:tav>
                                        <p:tav tm="100000">
                                          <p:val>
                                            <p:strVal val="#ppt_h"/>
                                          </p:val>
                                        </p:tav>
                                      </p:tavLst>
                                    </p:anim>
                                    <p:anim calcmode="lin" valueType="num">
                                      <p:cBhvr>
                                        <p:cTn id="41" dur="1000" fill="hold"/>
                                        <p:tgtEl>
                                          <p:spTgt spid="1032"/>
                                        </p:tgtEl>
                                        <p:attrNameLst>
                                          <p:attrName>style.rotation</p:attrName>
                                        </p:attrNameLst>
                                      </p:cBhvr>
                                      <p:tavLst>
                                        <p:tav tm="0">
                                          <p:val>
                                            <p:fltVal val="90"/>
                                          </p:val>
                                        </p:tav>
                                        <p:tav tm="100000">
                                          <p:val>
                                            <p:fltVal val="0"/>
                                          </p:val>
                                        </p:tav>
                                      </p:tavLst>
                                    </p:anim>
                                    <p:animEffect transition="in" filter="fade">
                                      <p:cBhvr>
                                        <p:cTn id="42" dur="1000"/>
                                        <p:tgtEl>
                                          <p:spTgt spid="1032"/>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1028"/>
                                        </p:tgtEl>
                                        <p:attrNameLst>
                                          <p:attrName>style.visibility</p:attrName>
                                        </p:attrNameLst>
                                      </p:cBhvr>
                                      <p:to>
                                        <p:strVal val="visible"/>
                                      </p:to>
                                    </p:set>
                                    <p:anim calcmode="lin" valueType="num">
                                      <p:cBhvr>
                                        <p:cTn id="47" dur="1000" fill="hold"/>
                                        <p:tgtEl>
                                          <p:spTgt spid="1028"/>
                                        </p:tgtEl>
                                        <p:attrNameLst>
                                          <p:attrName>ppt_w</p:attrName>
                                        </p:attrNameLst>
                                      </p:cBhvr>
                                      <p:tavLst>
                                        <p:tav tm="0">
                                          <p:val>
                                            <p:fltVal val="0"/>
                                          </p:val>
                                        </p:tav>
                                        <p:tav tm="100000">
                                          <p:val>
                                            <p:strVal val="#ppt_w"/>
                                          </p:val>
                                        </p:tav>
                                      </p:tavLst>
                                    </p:anim>
                                    <p:anim calcmode="lin" valueType="num">
                                      <p:cBhvr>
                                        <p:cTn id="48" dur="1000" fill="hold"/>
                                        <p:tgtEl>
                                          <p:spTgt spid="1028"/>
                                        </p:tgtEl>
                                        <p:attrNameLst>
                                          <p:attrName>ppt_h</p:attrName>
                                        </p:attrNameLst>
                                      </p:cBhvr>
                                      <p:tavLst>
                                        <p:tav tm="0">
                                          <p:val>
                                            <p:fltVal val="0"/>
                                          </p:val>
                                        </p:tav>
                                        <p:tav tm="100000">
                                          <p:val>
                                            <p:strVal val="#ppt_h"/>
                                          </p:val>
                                        </p:tav>
                                      </p:tavLst>
                                    </p:anim>
                                    <p:anim calcmode="lin" valueType="num">
                                      <p:cBhvr>
                                        <p:cTn id="49" dur="1000" fill="hold"/>
                                        <p:tgtEl>
                                          <p:spTgt spid="1028"/>
                                        </p:tgtEl>
                                        <p:attrNameLst>
                                          <p:attrName>style.rotation</p:attrName>
                                        </p:attrNameLst>
                                      </p:cBhvr>
                                      <p:tavLst>
                                        <p:tav tm="0">
                                          <p:val>
                                            <p:fltVal val="90"/>
                                          </p:val>
                                        </p:tav>
                                        <p:tav tm="100000">
                                          <p:val>
                                            <p:fltVal val="0"/>
                                          </p:val>
                                        </p:tav>
                                      </p:tavLst>
                                    </p:anim>
                                    <p:animEffect transition="in" filter="fade">
                                      <p:cBhvr>
                                        <p:cTn id="50"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51292" y="1413988"/>
            <a:ext cx="4584890" cy="2895600"/>
          </a:xfrm>
        </p:spPr>
        <p:txBody>
          <a:bodyPr/>
          <a:lstStyle/>
          <a:p>
            <a:r>
              <a:rPr lang="it-IT" dirty="0" smtClean="0"/>
              <a:t>Buon Lavoro!</a:t>
            </a:r>
            <a:br>
              <a:rPr lang="it-IT" dirty="0" smtClean="0"/>
            </a:br>
            <a:r>
              <a:rPr lang="it-IT" dirty="0"/>
              <a:t/>
            </a:r>
            <a:br>
              <a:rPr lang="it-IT" dirty="0"/>
            </a:br>
            <a:r>
              <a:rPr lang="it-IT" dirty="0"/>
              <a:t>(</a:t>
            </a:r>
            <a:r>
              <a:rPr lang="it-IT" dirty="0" err="1"/>
              <a:t>Good</a:t>
            </a:r>
            <a:r>
              <a:rPr lang="it-IT" dirty="0"/>
              <a:t> job</a:t>
            </a:r>
            <a:r>
              <a:rPr lang="it-IT" dirty="0" smtClean="0"/>
              <a:t>!)</a:t>
            </a:r>
            <a:endParaRPr lang="it-IT" dirty="0"/>
          </a:p>
        </p:txBody>
      </p:sp>
      <p:sp>
        <p:nvSpPr>
          <p:cNvPr id="3" name="Segnaposto testo 2"/>
          <p:cNvSpPr>
            <a:spLocks noGrp="1"/>
          </p:cNvSpPr>
          <p:nvPr>
            <p:ph type="body" sz="quarter" idx="13"/>
          </p:nvPr>
        </p:nvSpPr>
        <p:spPr>
          <a:xfrm>
            <a:off x="2700048" y="4906151"/>
            <a:ext cx="8915400" cy="838200"/>
          </a:xfrm>
        </p:spPr>
        <p:txBody>
          <a:bodyPr/>
          <a:lstStyle/>
          <a:p>
            <a:r>
              <a:rPr lang="it-IT" sz="3200" dirty="0" smtClean="0"/>
              <a:t>Prof. Galati </a:t>
            </a:r>
            <a:r>
              <a:rPr lang="it-IT" sz="3200" dirty="0" smtClean="0"/>
              <a:t>Vincenzo</a:t>
            </a:r>
          </a:p>
          <a:p>
            <a:r>
              <a:rPr lang="it-IT" sz="3200" dirty="0" smtClean="0"/>
              <a:t>Prof. Costanza Rocco</a:t>
            </a:r>
            <a:endParaRPr lang="it-IT" sz="3200" dirty="0"/>
          </a:p>
        </p:txBody>
      </p:sp>
      <p:sp>
        <p:nvSpPr>
          <p:cNvPr id="4" name="Rectangle 1"/>
          <p:cNvSpPr>
            <a:spLocks noChangeArrowheads="1"/>
          </p:cNvSpPr>
          <p:nvPr/>
        </p:nvSpPr>
        <p:spPr bwMode="auto">
          <a:xfrm>
            <a:off x="8548255" y="398325"/>
            <a:ext cx="3643745" cy="1015663"/>
          </a:xfrm>
          <a:prstGeom prst="rect">
            <a:avLst/>
          </a:prstGeom>
          <a:solidFill>
            <a:schemeClr val="bg2">
              <a:lumMod val="90000"/>
            </a:schemeClr>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Erasmus+KA122  </a:t>
            </a:r>
            <a:r>
              <a:rPr kumimoji="0" lang="it-IT" altLang="it-IT" sz="1200" b="0" i="0" u="none" strike="noStrike" cap="none" normalizeH="0" baseline="0" dirty="0" err="1" smtClean="0">
                <a:ln>
                  <a:noFill/>
                </a:ln>
                <a:solidFill>
                  <a:srgbClr val="222222"/>
                </a:solidFill>
                <a:effectLst/>
                <a:latin typeface="Arial Rounded MT Bold" panose="020F0704030504030204" pitchFamily="34" charset="0"/>
                <a:cs typeface="Arial" panose="020B0604020202020204" pitchFamily="34" charset="0"/>
              </a:rPr>
              <a:t>Seasonal@Glocal</a:t>
            </a: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                     Mobilità per l'apprendimento individuale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FINANZIATO DALLA COMUNITA' EUROPEA</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smtClean="0">
                <a:ln>
                  <a:noFill/>
                </a:ln>
                <a:solidFill>
                  <a:srgbClr val="222222"/>
                </a:solidFill>
                <a:effectLst/>
                <a:latin typeface="Arial Rounded MT Bold" panose="020F0704030504030204" pitchFamily="34" charset="0"/>
                <a:cs typeface="Arial" panose="020B0604020202020204" pitchFamily="34" charset="0"/>
              </a:rPr>
              <a:t>CODICE PROGETTO: 2021-1-IT02-KA122-SCH-000013562</a:t>
            </a:r>
            <a:endParaRPr kumimoji="0" lang="it-IT" altLang="it-IT" sz="1200" b="0" i="0" u="none" strike="noStrike" cap="none" normalizeH="0" baseline="0" dirty="0" smtClean="0">
              <a:ln>
                <a:noFill/>
              </a:ln>
              <a:solidFill>
                <a:schemeClr val="tx1"/>
              </a:solidFill>
              <a:effectLst/>
              <a:latin typeface="Arial Rounded MT Bold" panose="020F0704030504030204" pitchFamily="34" charset="0"/>
            </a:endParaRPr>
          </a:p>
        </p:txBody>
      </p:sp>
    </p:spTree>
    <p:extLst>
      <p:ext uri="{BB962C8B-B14F-4D97-AF65-F5344CB8AC3E}">
        <p14:creationId xmlns:p14="http://schemas.microsoft.com/office/powerpoint/2010/main" val="794020327"/>
      </p:ext>
    </p:extLst>
  </p:cSld>
  <p:clrMapOvr>
    <a:masterClrMapping/>
  </p:clrMapOvr>
  <mc:AlternateContent xmlns:mc="http://schemas.openxmlformats.org/markup-compatibility/2006" xmlns:p14="http://schemas.microsoft.com/office/powerpoint/2010/main">
    <mc:Choice Requires="p14">
      <p:transition spd="slow" p14:dur="900" advTm="8628">
        <p14:warp dir="in"/>
      </p:transition>
    </mc:Choice>
    <mc:Fallback xmlns="">
      <p:transition spd="slow" advTm="8628">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2|2.2|1.8|2.3"/>
</p:tagLst>
</file>

<file path=ppt/tags/tag2.xml><?xml version="1.0" encoding="utf-8"?>
<p:tagLst xmlns:a="http://schemas.openxmlformats.org/drawingml/2006/main" xmlns:r="http://schemas.openxmlformats.org/officeDocument/2006/relationships" xmlns:p="http://schemas.openxmlformats.org/presentationml/2006/main">
  <p:tag name="TIMING" val="|0.4|3|7.9"/>
</p:tagLst>
</file>

<file path=ppt/tags/tag3.xml><?xml version="1.0" encoding="utf-8"?>
<p:tagLst xmlns:a="http://schemas.openxmlformats.org/drawingml/2006/main" xmlns:r="http://schemas.openxmlformats.org/officeDocument/2006/relationships" xmlns:p="http://schemas.openxmlformats.org/presentationml/2006/main">
  <p:tag name="TIMING" val="|2|2|2.4|2.1|2|1.9"/>
</p:tagLst>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121</TotalTime>
  <Words>143</Words>
  <Application>Microsoft Office PowerPoint</Application>
  <PresentationFormat>Widescreen</PresentationFormat>
  <Paragraphs>46</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Arial Rounded MT Bold</vt:lpstr>
      <vt:lpstr>Century Gothic</vt:lpstr>
      <vt:lpstr>Wingdings 3</vt:lpstr>
      <vt:lpstr>Filo</vt:lpstr>
      <vt:lpstr>LEZIONE DI AEROBICA (AEROBICS LESSON) </vt:lpstr>
      <vt:lpstr>Presentazione (Presentation)</vt:lpstr>
      <vt:lpstr>   - Riscaldamento o Warm up - 5/10 min. - Fase aerobica/cardiovascolare o Workout - 20/30 min - Defaticamento o Cool down - 5 min - Tonificazione o Tone Up - 10/15 min - Allungamento o Stretching - 5 min. </vt:lpstr>
      <vt:lpstr>  Benefici dell'attività aerobica Miglioramento dell'efficienza del muscolo cardiaco, riducendo la frequenza cardiaca. Diminuzione della pressione sanguinea,  Aumenta la fluidità nel sangue con conseguente diminuzione di trombi. Aumenta il tono muscolare. Aumenta il colesterolo buono (HDL) e diminuisce il colesterolo cattivo (LDL). Diminuiscono i trigliceridi nel sangue. Aumenta la motilità intestinale. Aumenta la mobilità articolar Diventa più facile perdere il peso in eccesso. Aumento del metabolismo basale </vt:lpstr>
      <vt:lpstr>Benefits of aerobic  activity Improving the efficiency of the heart muscle by reducing the heart rate. Decrease in blood pressure, Increases fluidity in the blood resulting in a decrease in blood clots.  Increase muscle tone. It increases good cholesterol (HDL) and decreases bad cholesterol (LDL).  They decrease the triglycerides in the blood. Increases intestinal motility. Increase joint mobility It becomes easier to lose excess weight.  Increased basal metabolic rate</vt:lpstr>
      <vt:lpstr>Intensità specifica</vt:lpstr>
      <vt:lpstr>The lesson, lasting about one hour, will have a medium impact intensity respecting a gradual increase in heart rate (HR) keeping it in an aerobic range, avoiding maximal efforts. The expected energy consumption is approximately quantified in 400 kcal rows.</vt:lpstr>
      <vt:lpstr>Strutture utlizzate</vt:lpstr>
      <vt:lpstr>Buon Lavoro!  (Good job!)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LEZIONE DI AEROBICA </dc:title>
  <dc:creator>Galati</dc:creator>
  <cp:lastModifiedBy>Galati</cp:lastModifiedBy>
  <cp:revision>17</cp:revision>
  <dcterms:created xsi:type="dcterms:W3CDTF">2022-03-07T20:11:44Z</dcterms:created>
  <dcterms:modified xsi:type="dcterms:W3CDTF">2022-03-16T17:57:22Z</dcterms:modified>
</cp:coreProperties>
</file>