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36000">
            <a:noFill/>
          </a:ln>
        </p:spPr>
      </p:pic>
      <p:sp>
        <p:nvSpPr>
          <p:cNvPr id="39" name="Rettangolo 38"/>
          <p:cNvSpPr/>
          <p:nvPr/>
        </p:nvSpPr>
        <p:spPr>
          <a:xfrm>
            <a:off x="2700000" y="2899800"/>
            <a:ext cx="55432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800" b="1" strike="noStrike" spc="-1">
                <a:solidFill>
                  <a:srgbClr val="28471F"/>
                </a:solidFill>
                <a:latin typeface="Microsoft Himalaya"/>
              </a:rPr>
              <a:t>The origins of the name "Mirto"</a:t>
            </a:r>
            <a:r>
              <a:rPr lang="it-IT" sz="4800" b="0" strike="noStrike" spc="-1">
                <a:solidFill>
                  <a:srgbClr val="28471F"/>
                </a:solidFill>
                <a:latin typeface="Microsoft Himalaya"/>
              </a:rPr>
              <a:t>.</a:t>
            </a:r>
            <a:endParaRPr lang="it-IT" sz="4800" b="0" strike="noStrike" spc="-1">
              <a:latin typeface="Arial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60000" y="1063080"/>
            <a:ext cx="9539280" cy="109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1E6A39"/>
                </a:solidFill>
                <a:latin typeface="Arial Black"/>
                <a:ea typeface="DejaVu Sans"/>
              </a:rPr>
              <a:t>                                           ERASMUS + KA 122  Seasonal@Glocal 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1E6A39"/>
                </a:solidFill>
                <a:latin typeface="Arial Black"/>
                <a:ea typeface="DejaVu Sans"/>
              </a:rPr>
              <a:t>   MOBILITA’ PER L’APPRENDIMENTO INDIVIDUALE FINANZIATO DALLA COMUNITA’ EUROPEA </a:t>
            </a:r>
            <a:endParaRPr lang="it-I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400" b="1" strike="noStrike" spc="-1">
                <a:solidFill>
                  <a:srgbClr val="1E6A39"/>
                </a:solidFill>
                <a:latin typeface="Arial Black"/>
                <a:ea typeface="DejaVu Sans"/>
              </a:rPr>
              <a:t>                              CODICE PROGETTO: 2021-1-IT02-KA122-SCH-000013562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6214680" y="4744800"/>
            <a:ext cx="3144960" cy="65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strike="noStrike" spc="-1">
                <a:solidFill>
                  <a:srgbClr val="127622"/>
                </a:solidFill>
                <a:latin typeface="Bell MT"/>
                <a:ea typeface="DejaVu Sans"/>
              </a:rPr>
              <a:t>Classi quarte Via dell’Arte</a:t>
            </a:r>
            <a:endParaRPr lang="it-IT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magine 41"/>
          <p:cNvPicPr/>
          <p:nvPr/>
        </p:nvPicPr>
        <p:blipFill>
          <a:blip r:embed="rId2"/>
          <a:stretch/>
        </p:blipFill>
        <p:spPr>
          <a:xfrm>
            <a:off x="0" y="0"/>
            <a:ext cx="10079640" cy="575964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pic>
        <p:nvPicPr>
          <p:cNvPr id="43" name="Immagine 42"/>
          <p:cNvPicPr/>
          <p:nvPr/>
        </p:nvPicPr>
        <p:blipFill>
          <a:blip r:embed="rId3"/>
          <a:stretch/>
        </p:blipFill>
        <p:spPr>
          <a:xfrm>
            <a:off x="540000" y="900000"/>
            <a:ext cx="2339640" cy="341820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sp>
        <p:nvSpPr>
          <p:cNvPr id="44" name="Ovale 43"/>
          <p:cNvSpPr/>
          <p:nvPr/>
        </p:nvSpPr>
        <p:spPr>
          <a:xfrm>
            <a:off x="1981440" y="1621440"/>
            <a:ext cx="178200" cy="178200"/>
          </a:xfrm>
          <a:prstGeom prst="ellipse">
            <a:avLst/>
          </a:prstGeom>
          <a:solidFill>
            <a:srgbClr val="C9211E"/>
          </a:solidFill>
          <a:ln w="0">
            <a:solidFill>
              <a:srgbClr val="1E6A3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Immagine 44"/>
          <p:cNvPicPr/>
          <p:nvPr/>
        </p:nvPicPr>
        <p:blipFill>
          <a:blip r:embed="rId4"/>
          <a:stretch/>
        </p:blipFill>
        <p:spPr>
          <a:xfrm>
            <a:off x="3240000" y="1875600"/>
            <a:ext cx="2699640" cy="323964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sp>
        <p:nvSpPr>
          <p:cNvPr id="46" name="Rettangolo 45"/>
          <p:cNvSpPr/>
          <p:nvPr/>
        </p:nvSpPr>
        <p:spPr>
          <a:xfrm>
            <a:off x="6300000" y="1080000"/>
            <a:ext cx="3419640" cy="3599640"/>
          </a:xfrm>
          <a:prstGeom prst="rect">
            <a:avLst/>
          </a:prstGeom>
          <a:solidFill>
            <a:srgbClr val="FFFFFF"/>
          </a:solidFill>
          <a:ln w="36000">
            <a:solidFill>
              <a:srgbClr val="1E6A3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Modern No. 20"/>
                <a:ea typeface="DejaVu Sans"/>
              </a:rPr>
              <a:t>The origin of the name "Mirto",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Modern No. 20"/>
                <a:ea typeface="DejaVu Sans"/>
              </a:rPr>
              <a:t> part of the municipality of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Modern No. 20"/>
                <a:ea typeface="DejaVu Sans"/>
              </a:rPr>
              <a:t> Crosia, probably derives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Modern No. 20"/>
                <a:ea typeface="DejaVu Sans"/>
              </a:rPr>
              <a:t>from the abundance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Modern No. 20"/>
                <a:ea typeface="DejaVu Sans"/>
              </a:rPr>
              <a:t> of the myrtle plant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Modern No. 20"/>
                <a:ea typeface="DejaVu Sans"/>
              </a:rPr>
              <a:t>present in the area.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3240000" y="360000"/>
            <a:ext cx="5039640" cy="82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600" b="1" strike="noStrike" spc="-1">
                <a:latin typeface="Arial"/>
              </a:rPr>
              <a:t>The origins of the name Mirto</a:t>
            </a:r>
            <a:endParaRPr lang="it-IT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d"/>
      </p:transition>
    </mc:Choice>
    <mc:Fallback xmlns="" xmlns:p15="http://schemas.microsoft.com/office/powerpoint/2012/main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1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/>
          <p:nvPr/>
        </p:nvPicPr>
        <p:blipFill>
          <a:blip r:embed="rId2"/>
          <a:stretch/>
        </p:blipFill>
        <p:spPr>
          <a:xfrm>
            <a:off x="0" y="7560"/>
            <a:ext cx="10079640" cy="5669640"/>
          </a:xfrm>
          <a:prstGeom prst="rect">
            <a:avLst/>
          </a:prstGeom>
          <a:ln w="36000">
            <a:noFill/>
          </a:ln>
        </p:spPr>
      </p:pic>
      <p:sp>
        <p:nvSpPr>
          <p:cNvPr id="49" name="Blue-Moon 1"/>
          <p:cNvSpPr txBox="1"/>
          <p:nvPr/>
        </p:nvSpPr>
        <p:spPr>
          <a:xfrm>
            <a:off x="3592080" y="356040"/>
            <a:ext cx="3427560" cy="543600"/>
          </a:xfrm>
          <a:prstGeom prst="rect">
            <a:avLst/>
          </a:prstGeom>
        </p:spPr>
        <p:txBody>
          <a:bodyPr wrap="none" lIns="93960" tIns="51120" rIns="93960" bIns="51120" anchor="ctr">
            <a:prstTxWarp prst="textCurveUp">
              <a:avLst>
                <a:gd name="adj" fmla="val 0"/>
              </a:avLst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ln w="0">
                  <a:noFill/>
                </a:ln>
                <a:solidFill>
                  <a:srgbClr val="28471F"/>
                </a:solidFill>
                <a:latin typeface="Noto Serif"/>
                <a:ea typeface="Noto Serif CJK JP"/>
              </a:rPr>
              <a:t>The myrtle</a:t>
            </a:r>
            <a:endParaRPr lang="it-IT" sz="2400" b="0" strike="noStrike" spc="-1">
              <a:ln w="0">
                <a:noFill/>
              </a:ln>
              <a:solidFill>
                <a:srgbClr val="28471F"/>
              </a:solidFill>
              <a:latin typeface="Arial"/>
            </a:endParaRPr>
          </a:p>
        </p:txBody>
      </p:sp>
      <p:pic>
        <p:nvPicPr>
          <p:cNvPr id="50" name="Immagine 49"/>
          <p:cNvPicPr/>
          <p:nvPr/>
        </p:nvPicPr>
        <p:blipFill>
          <a:blip r:embed="rId3"/>
          <a:stretch/>
        </p:blipFill>
        <p:spPr>
          <a:xfrm>
            <a:off x="540000" y="900000"/>
            <a:ext cx="2879640" cy="3419640"/>
          </a:xfrm>
          <a:prstGeom prst="rect">
            <a:avLst/>
          </a:prstGeom>
          <a:ln w="54000" cap="rnd">
            <a:solidFill>
              <a:srgbClr val="1E6A39"/>
            </a:solidFill>
            <a:round/>
          </a:ln>
        </p:spPr>
      </p:pic>
      <p:pic>
        <p:nvPicPr>
          <p:cNvPr id="51" name="Immagine 50"/>
          <p:cNvPicPr/>
          <p:nvPr/>
        </p:nvPicPr>
        <p:blipFill>
          <a:blip r:embed="rId4"/>
          <a:stretch/>
        </p:blipFill>
        <p:spPr>
          <a:xfrm>
            <a:off x="7200000" y="900000"/>
            <a:ext cx="2339640" cy="3419640"/>
          </a:xfrm>
          <a:prstGeom prst="rect">
            <a:avLst/>
          </a:prstGeom>
          <a:ln w="54000" cap="rnd">
            <a:solidFill>
              <a:srgbClr val="1E6A39"/>
            </a:solidFill>
            <a:round/>
          </a:ln>
        </p:spPr>
      </p:pic>
      <p:pic>
        <p:nvPicPr>
          <p:cNvPr id="52" name="Immagine 51"/>
          <p:cNvPicPr/>
          <p:nvPr/>
        </p:nvPicPr>
        <p:blipFill>
          <a:blip r:embed="rId5"/>
          <a:stretch/>
        </p:blipFill>
        <p:spPr>
          <a:xfrm>
            <a:off x="4781520" y="1620000"/>
            <a:ext cx="1079640" cy="1079640"/>
          </a:xfrm>
          <a:prstGeom prst="rect">
            <a:avLst/>
          </a:prstGeom>
          <a:ln w="36000">
            <a:noFill/>
          </a:ln>
        </p:spPr>
      </p:pic>
      <p:pic>
        <p:nvPicPr>
          <p:cNvPr id="53" name="Immagine 52"/>
          <p:cNvPicPr/>
          <p:nvPr/>
        </p:nvPicPr>
        <p:blipFill>
          <a:blip r:embed="rId6"/>
          <a:stretch/>
        </p:blipFill>
        <p:spPr>
          <a:xfrm>
            <a:off x="4860000" y="3240000"/>
            <a:ext cx="1079640" cy="1079640"/>
          </a:xfrm>
          <a:prstGeom prst="rect">
            <a:avLst/>
          </a:prstGeom>
          <a:ln w="36000">
            <a:noFill/>
          </a:ln>
        </p:spPr>
      </p:pic>
      <p:sp>
        <p:nvSpPr>
          <p:cNvPr id="54" name="Rettangolo 53"/>
          <p:cNvSpPr/>
          <p:nvPr/>
        </p:nvSpPr>
        <p:spPr>
          <a:xfrm>
            <a:off x="540000" y="4500000"/>
            <a:ext cx="9179640" cy="1079640"/>
          </a:xfrm>
          <a:prstGeom prst="rect">
            <a:avLst/>
          </a:prstGeom>
          <a:solidFill>
            <a:srgbClr val="FFFFFF"/>
          </a:solidFill>
          <a:ln w="0">
            <a:solidFill>
              <a:srgbClr val="2847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Rettangolo 54"/>
          <p:cNvSpPr/>
          <p:nvPr/>
        </p:nvSpPr>
        <p:spPr>
          <a:xfrm>
            <a:off x="540000" y="4536360"/>
            <a:ext cx="9179640" cy="122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Myrtle is a plant belonging to the Myrtaceae family and to the Myrtus genus.</a:t>
            </a: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latin typeface="Arial"/>
              </a:rPr>
              <a:t> It is typical of the Mediterranean scrub, it is also called "mortella", in our dialect "mortidda".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4218480" y="1080000"/>
            <a:ext cx="262116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latin typeface="Arial"/>
              </a:rPr>
              <a:t>Blooms in summer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4156560" y="2880000"/>
            <a:ext cx="286308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latin typeface="Arial"/>
              </a:rPr>
              <a:t>Fruit in autumn / winter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d"/>
      </p:transition>
    </mc:Choice>
    <mc:Fallback xmlns="" xmlns:p15="http://schemas.microsoft.com/office/powerpoint/2012/main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magine 57"/>
          <p:cNvPicPr/>
          <p:nvPr/>
        </p:nvPicPr>
        <p:blipFill>
          <a:blip r:embed="rId2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36000">
            <a:noFill/>
          </a:ln>
        </p:spPr>
      </p:pic>
      <p:sp>
        <p:nvSpPr>
          <p:cNvPr id="59" name="Rettangolo 58"/>
          <p:cNvSpPr/>
          <p:nvPr/>
        </p:nvSpPr>
        <p:spPr>
          <a:xfrm>
            <a:off x="360000" y="41760"/>
            <a:ext cx="26996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latin typeface="Arial"/>
              </a:rPr>
              <a:t>BOTANICAL TABLE 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60" name="Immagine 59"/>
          <p:cNvPicPr/>
          <p:nvPr/>
        </p:nvPicPr>
        <p:blipFill>
          <a:blip r:embed="rId3"/>
          <a:stretch/>
        </p:blipFill>
        <p:spPr>
          <a:xfrm>
            <a:off x="7380000" y="900000"/>
            <a:ext cx="2339640" cy="125964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pic>
        <p:nvPicPr>
          <p:cNvPr id="61" name="Immagine 60"/>
          <p:cNvPicPr/>
          <p:nvPr/>
        </p:nvPicPr>
        <p:blipFill>
          <a:blip r:embed="rId4"/>
          <a:stretch/>
        </p:blipFill>
        <p:spPr>
          <a:xfrm>
            <a:off x="7740000" y="2340000"/>
            <a:ext cx="1619640" cy="2339640"/>
          </a:xfrm>
          <a:prstGeom prst="rect">
            <a:avLst/>
          </a:prstGeom>
          <a:ln w="54000" cap="rnd">
            <a:solidFill>
              <a:srgbClr val="1E6A39"/>
            </a:solidFill>
            <a:round/>
          </a:ln>
        </p:spPr>
      </p:pic>
      <p:sp>
        <p:nvSpPr>
          <p:cNvPr id="62" name="Rettangolo 61"/>
          <p:cNvSpPr/>
          <p:nvPr/>
        </p:nvSpPr>
        <p:spPr>
          <a:xfrm>
            <a:off x="3240000" y="360000"/>
            <a:ext cx="3779640" cy="2775240"/>
          </a:xfrm>
          <a:prstGeom prst="rect">
            <a:avLst/>
          </a:prstGeom>
          <a:solidFill>
            <a:srgbClr val="FFFFFF"/>
          </a:solidFill>
          <a:ln w="0">
            <a:solidFill>
              <a:srgbClr val="2847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A) Sprig of myrtle in bloom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1) Whole bud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2) Pistil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3) Corolla of the flower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4) Inflorescence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5) Horizontal section of the seed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6) Immature fruit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7) Seed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8) Vertical section of the seed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360000" y="4860000"/>
            <a:ext cx="8459640" cy="719640"/>
          </a:xfrm>
          <a:prstGeom prst="rect">
            <a:avLst/>
          </a:prstGeom>
          <a:solidFill>
            <a:srgbClr val="FFFFFF"/>
          </a:solidFill>
          <a:ln w="0">
            <a:solidFill>
              <a:srgbClr val="2847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Since the Greek period, myrtle was the favorite plant of the goddess Venus and represented a symbol of love and vitality.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64" name="Immagine 63"/>
          <p:cNvPicPr/>
          <p:nvPr/>
        </p:nvPicPr>
        <p:blipFill>
          <a:blip r:embed="rId5"/>
          <a:stretch/>
        </p:blipFill>
        <p:spPr>
          <a:xfrm>
            <a:off x="360000" y="720000"/>
            <a:ext cx="2450880" cy="367380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pic>
        <p:nvPicPr>
          <p:cNvPr id="65" name="Immagine 64"/>
          <p:cNvPicPr/>
          <p:nvPr/>
        </p:nvPicPr>
        <p:blipFill>
          <a:blip r:embed="rId6"/>
          <a:stretch/>
        </p:blipFill>
        <p:spPr>
          <a:xfrm>
            <a:off x="3060000" y="3317760"/>
            <a:ext cx="3419640" cy="136188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sp>
        <p:nvSpPr>
          <p:cNvPr id="66" name="Rettangolo 65"/>
          <p:cNvSpPr/>
          <p:nvPr/>
        </p:nvSpPr>
        <p:spPr>
          <a:xfrm>
            <a:off x="7691400" y="41760"/>
            <a:ext cx="18482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Arial"/>
              </a:rPr>
              <a:t>THE  BERRIES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d"/>
      </p:transition>
    </mc:Choice>
    <mc:Fallback xmlns="" xmlns:p15="http://schemas.microsoft.com/office/powerpoint/2012/main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magine 66"/>
          <p:cNvPicPr/>
          <p:nvPr/>
        </p:nvPicPr>
        <p:blipFill>
          <a:blip r:embed="rId2"/>
          <a:stretch/>
        </p:blipFill>
        <p:spPr>
          <a:xfrm>
            <a:off x="0" y="0"/>
            <a:ext cx="10079640" cy="5759640"/>
          </a:xfrm>
          <a:prstGeom prst="rect">
            <a:avLst/>
          </a:prstGeom>
          <a:ln w="36000">
            <a:noFill/>
          </a:ln>
        </p:spPr>
      </p:pic>
      <p:sp>
        <p:nvSpPr>
          <p:cNvPr id="68" name="Rettangolo 67"/>
          <p:cNvSpPr/>
          <p:nvPr/>
        </p:nvSpPr>
        <p:spPr>
          <a:xfrm>
            <a:off x="2880000" y="196920"/>
            <a:ext cx="5039640" cy="88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latin typeface="Arial"/>
              </a:rPr>
              <a:t>From berries to liqueur ...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1080000" y="824400"/>
            <a:ext cx="8279640" cy="975240"/>
          </a:xfrm>
          <a:prstGeom prst="rect">
            <a:avLst/>
          </a:prstGeom>
          <a:solidFill>
            <a:srgbClr val="FFFFFF"/>
          </a:solidFill>
          <a:ln w="0">
            <a:solidFill>
              <a:srgbClr val="2847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small, round, bluish-black berries are the edible fruits of myrtle.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They are used to flavor meat and fish.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Left to macerate in alcohol for about 40 days, you get an excellent liqueur.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0" name="Scorrimento orizzontale 69"/>
          <p:cNvSpPr/>
          <p:nvPr/>
        </p:nvSpPr>
        <p:spPr>
          <a:xfrm>
            <a:off x="180000" y="1800000"/>
            <a:ext cx="3779640" cy="3239640"/>
          </a:xfrm>
          <a:prstGeom prst="horizontalScroll">
            <a:avLst>
              <a:gd name="adj" fmla="val 12500"/>
            </a:avLst>
          </a:prstGeom>
          <a:solidFill>
            <a:srgbClr val="FFF5C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RECIPE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- 500 g of myrtle berries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- 1 liter of water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- 500 g of sugar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- 1liter of alcohol for liqueur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71" name="Immagine 70"/>
          <p:cNvPicPr/>
          <p:nvPr/>
        </p:nvPicPr>
        <p:blipFill>
          <a:blip r:embed="rId3"/>
          <a:stretch/>
        </p:blipFill>
        <p:spPr>
          <a:xfrm>
            <a:off x="7920000" y="2340000"/>
            <a:ext cx="1734120" cy="308340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pic>
        <p:nvPicPr>
          <p:cNvPr id="72" name="Immagine 71"/>
          <p:cNvPicPr/>
          <p:nvPr/>
        </p:nvPicPr>
        <p:blipFill>
          <a:blip r:embed="rId4"/>
          <a:stretch/>
        </p:blipFill>
        <p:spPr>
          <a:xfrm>
            <a:off x="5760000" y="3960000"/>
            <a:ext cx="1919520" cy="143964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pic>
        <p:nvPicPr>
          <p:cNvPr id="73" name="Immagine 72"/>
          <p:cNvPicPr/>
          <p:nvPr/>
        </p:nvPicPr>
        <p:blipFill>
          <a:blip r:embed="rId5"/>
          <a:stretch/>
        </p:blipFill>
        <p:spPr>
          <a:xfrm>
            <a:off x="4140000" y="2700000"/>
            <a:ext cx="1439640" cy="269964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  <p:pic>
        <p:nvPicPr>
          <p:cNvPr id="74" name="Immagine 73"/>
          <p:cNvPicPr/>
          <p:nvPr/>
        </p:nvPicPr>
        <p:blipFill>
          <a:blip r:embed="rId6"/>
          <a:stretch/>
        </p:blipFill>
        <p:spPr>
          <a:xfrm>
            <a:off x="5940000" y="2160000"/>
            <a:ext cx="1619640" cy="1439640"/>
          </a:xfrm>
          <a:prstGeom prst="rect">
            <a:avLst/>
          </a:prstGeom>
          <a:ln w="36000" cap="rnd">
            <a:solidFill>
              <a:srgbClr val="1E6A39"/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d"/>
      </p:transition>
    </mc:Choice>
    <mc:Fallback xmlns="" xmlns:p15="http://schemas.microsoft.com/office/powerpoint/2012/main">
      <p:transition spd="slow">
        <p:pull dir="d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magine 74"/>
          <p:cNvPicPr/>
          <p:nvPr/>
        </p:nvPicPr>
        <p:blipFill>
          <a:blip r:embed="rId2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36000">
            <a:noFill/>
          </a:ln>
        </p:spPr>
      </p:pic>
      <p:sp>
        <p:nvSpPr>
          <p:cNvPr id="76" name="Rettangolo 75"/>
          <p:cNvSpPr/>
          <p:nvPr/>
        </p:nvSpPr>
        <p:spPr>
          <a:xfrm>
            <a:off x="3240000" y="1979640"/>
            <a:ext cx="3959640" cy="16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5400" b="1" strike="noStrike" spc="-1">
                <a:solidFill>
                  <a:srgbClr val="127622"/>
                </a:solidFill>
                <a:latin typeface="Arial"/>
              </a:rPr>
              <a:t>Thank you!</a:t>
            </a:r>
            <a:endParaRPr lang="it-IT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Application>Microsoft Office PowerPoint</Application>
  <PresentationFormat>Personalizzato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Utente sconosciuto</cp:lastModifiedBy>
  <cp:revision>7</cp:revision>
  <dcterms:created xsi:type="dcterms:W3CDTF">2022-03-18T16:37:04Z</dcterms:created>
  <dcterms:modified xsi:type="dcterms:W3CDTF">2022-03-21T15:42:38Z</dcterms:modified>
  <dc:language>it-IT</dc:language>
</cp:coreProperties>
</file>