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858"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E8037FC-8937-4CCF-9F2E-F0E403A35123}" type="datetimeFigureOut">
              <a:rPr lang="it-IT" smtClean="0"/>
              <a:t>19/03/2022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B4434F6-6530-44D7-A0E0-29A9A5A52186}" type="slidenum">
              <a:rPr lang="it-IT" smtClean="0"/>
              <a:t>‹N›</a:t>
            </a:fld>
            <a:endParaRPr lang="it-IT"/>
          </a:p>
        </p:txBody>
      </p:sp>
    </p:spTree>
    <p:extLst>
      <p:ext uri="{BB962C8B-B14F-4D97-AF65-F5344CB8AC3E}">
        <p14:creationId xmlns:p14="http://schemas.microsoft.com/office/powerpoint/2010/main" val="4200811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8037FC-8937-4CCF-9F2E-F0E403A35123}" type="datetimeFigureOut">
              <a:rPr lang="it-IT" smtClean="0"/>
              <a:t>19/03/2022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B4434F6-6530-44D7-A0E0-29A9A5A52186}" type="slidenum">
              <a:rPr lang="it-IT" smtClean="0"/>
              <a:t>‹N›</a:t>
            </a:fld>
            <a:endParaRPr lang="it-IT"/>
          </a:p>
        </p:txBody>
      </p:sp>
    </p:spTree>
    <p:extLst>
      <p:ext uri="{BB962C8B-B14F-4D97-AF65-F5344CB8AC3E}">
        <p14:creationId xmlns:p14="http://schemas.microsoft.com/office/powerpoint/2010/main" val="393444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8037FC-8937-4CCF-9F2E-F0E403A35123}" type="datetimeFigureOut">
              <a:rPr lang="it-IT" smtClean="0"/>
              <a:t>19/03/2022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B4434F6-6530-44D7-A0E0-29A9A5A52186}" type="slidenum">
              <a:rPr lang="it-IT" smtClean="0"/>
              <a:t>‹N›</a:t>
            </a:fld>
            <a:endParaRPr lang="it-IT"/>
          </a:p>
        </p:txBody>
      </p:sp>
    </p:spTree>
    <p:extLst>
      <p:ext uri="{BB962C8B-B14F-4D97-AF65-F5344CB8AC3E}">
        <p14:creationId xmlns:p14="http://schemas.microsoft.com/office/powerpoint/2010/main" val="1328227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8037FC-8937-4CCF-9F2E-F0E403A35123}" type="datetimeFigureOut">
              <a:rPr lang="it-IT" smtClean="0"/>
              <a:t>19/03/2022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B4434F6-6530-44D7-A0E0-29A9A5A52186}" type="slidenum">
              <a:rPr lang="it-IT" smtClean="0"/>
              <a:t>‹N›</a:t>
            </a:fld>
            <a:endParaRPr lang="it-IT"/>
          </a:p>
        </p:txBody>
      </p:sp>
    </p:spTree>
    <p:extLst>
      <p:ext uri="{BB962C8B-B14F-4D97-AF65-F5344CB8AC3E}">
        <p14:creationId xmlns:p14="http://schemas.microsoft.com/office/powerpoint/2010/main" val="1832014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E8037FC-8937-4CCF-9F2E-F0E403A35123}" type="datetimeFigureOut">
              <a:rPr lang="it-IT" smtClean="0"/>
              <a:t>19/03/2022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B4434F6-6530-44D7-A0E0-29A9A5A52186}" type="slidenum">
              <a:rPr lang="it-IT" smtClean="0"/>
              <a:t>‹N›</a:t>
            </a:fld>
            <a:endParaRPr lang="it-IT"/>
          </a:p>
        </p:txBody>
      </p:sp>
    </p:spTree>
    <p:extLst>
      <p:ext uri="{BB962C8B-B14F-4D97-AF65-F5344CB8AC3E}">
        <p14:creationId xmlns:p14="http://schemas.microsoft.com/office/powerpoint/2010/main" val="384847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E8037FC-8937-4CCF-9F2E-F0E403A35123}" type="datetimeFigureOut">
              <a:rPr lang="it-IT" smtClean="0"/>
              <a:t>19/03/2022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B4434F6-6530-44D7-A0E0-29A9A5A52186}" type="slidenum">
              <a:rPr lang="it-IT" smtClean="0"/>
              <a:t>‹N›</a:t>
            </a:fld>
            <a:endParaRPr lang="it-IT"/>
          </a:p>
        </p:txBody>
      </p:sp>
    </p:spTree>
    <p:extLst>
      <p:ext uri="{BB962C8B-B14F-4D97-AF65-F5344CB8AC3E}">
        <p14:creationId xmlns:p14="http://schemas.microsoft.com/office/powerpoint/2010/main" val="3004020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E8037FC-8937-4CCF-9F2E-F0E403A35123}" type="datetimeFigureOut">
              <a:rPr lang="it-IT" smtClean="0"/>
              <a:t>19/03/2022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B4434F6-6530-44D7-A0E0-29A9A5A52186}" type="slidenum">
              <a:rPr lang="it-IT" smtClean="0"/>
              <a:t>‹N›</a:t>
            </a:fld>
            <a:endParaRPr lang="it-IT"/>
          </a:p>
        </p:txBody>
      </p:sp>
    </p:spTree>
    <p:extLst>
      <p:ext uri="{BB962C8B-B14F-4D97-AF65-F5344CB8AC3E}">
        <p14:creationId xmlns:p14="http://schemas.microsoft.com/office/powerpoint/2010/main" val="956500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E8037FC-8937-4CCF-9F2E-F0E403A35123}" type="datetimeFigureOut">
              <a:rPr lang="it-IT" smtClean="0"/>
              <a:t>19/03/2022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B4434F6-6530-44D7-A0E0-29A9A5A52186}" type="slidenum">
              <a:rPr lang="it-IT" smtClean="0"/>
              <a:t>‹N›</a:t>
            </a:fld>
            <a:endParaRPr lang="it-IT"/>
          </a:p>
        </p:txBody>
      </p:sp>
    </p:spTree>
    <p:extLst>
      <p:ext uri="{BB962C8B-B14F-4D97-AF65-F5344CB8AC3E}">
        <p14:creationId xmlns:p14="http://schemas.microsoft.com/office/powerpoint/2010/main" val="25617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E8037FC-8937-4CCF-9F2E-F0E403A35123}" type="datetimeFigureOut">
              <a:rPr lang="it-IT" smtClean="0"/>
              <a:t>19/03/2022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B4434F6-6530-44D7-A0E0-29A9A5A52186}" type="slidenum">
              <a:rPr lang="it-IT" smtClean="0"/>
              <a:t>‹N›</a:t>
            </a:fld>
            <a:endParaRPr lang="it-IT"/>
          </a:p>
        </p:txBody>
      </p:sp>
    </p:spTree>
    <p:extLst>
      <p:ext uri="{BB962C8B-B14F-4D97-AF65-F5344CB8AC3E}">
        <p14:creationId xmlns:p14="http://schemas.microsoft.com/office/powerpoint/2010/main" val="428091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8037FC-8937-4CCF-9F2E-F0E403A35123}" type="datetimeFigureOut">
              <a:rPr lang="it-IT" smtClean="0"/>
              <a:t>19/03/2022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B4434F6-6530-44D7-A0E0-29A9A5A52186}" type="slidenum">
              <a:rPr lang="it-IT" smtClean="0"/>
              <a:t>‹N›</a:t>
            </a:fld>
            <a:endParaRPr lang="it-IT"/>
          </a:p>
        </p:txBody>
      </p:sp>
    </p:spTree>
    <p:extLst>
      <p:ext uri="{BB962C8B-B14F-4D97-AF65-F5344CB8AC3E}">
        <p14:creationId xmlns:p14="http://schemas.microsoft.com/office/powerpoint/2010/main" val="331024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8037FC-8937-4CCF-9F2E-F0E403A35123}" type="datetimeFigureOut">
              <a:rPr lang="it-IT" smtClean="0"/>
              <a:t>19/03/2022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B4434F6-6530-44D7-A0E0-29A9A5A52186}" type="slidenum">
              <a:rPr lang="it-IT" smtClean="0"/>
              <a:t>‹N›</a:t>
            </a:fld>
            <a:endParaRPr lang="it-IT"/>
          </a:p>
        </p:txBody>
      </p:sp>
    </p:spTree>
    <p:extLst>
      <p:ext uri="{BB962C8B-B14F-4D97-AF65-F5344CB8AC3E}">
        <p14:creationId xmlns:p14="http://schemas.microsoft.com/office/powerpoint/2010/main" val="2473610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8037FC-8937-4CCF-9F2E-F0E403A35123}" type="datetimeFigureOut">
              <a:rPr lang="it-IT" smtClean="0"/>
              <a:t>19/03/2022</a:t>
            </a:fld>
            <a:endParaRPr lang="it-IT"/>
          </a:p>
        </p:txBody>
      </p:sp>
      <p:sp>
        <p:nvSpPr>
          <p:cNvPr id="5" name="Segnaposto piè di pagina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4434F6-6530-44D7-A0E0-29A9A5A52186}" type="slidenum">
              <a:rPr lang="it-IT" smtClean="0"/>
              <a:t>‹N›</a:t>
            </a:fld>
            <a:endParaRPr lang="it-IT"/>
          </a:p>
        </p:txBody>
      </p:sp>
    </p:spTree>
    <p:extLst>
      <p:ext uri="{BB962C8B-B14F-4D97-AF65-F5344CB8AC3E}">
        <p14:creationId xmlns:p14="http://schemas.microsoft.com/office/powerpoint/2010/main" val="286934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476673"/>
            <a:ext cx="8784976" cy="1470025"/>
          </a:xfrm>
          <a:solidFill>
            <a:schemeClr val="accent2">
              <a:lumMod val="75000"/>
            </a:schemeClr>
          </a:solidFill>
        </p:spPr>
        <p:txBody>
          <a:bodyPr>
            <a:normAutofit fontScale="90000"/>
          </a:bodyPr>
          <a:lstStyle/>
          <a:p>
            <a:r>
              <a:rPr lang="en-US" b="1" dirty="0">
                <a:solidFill>
                  <a:srgbClr val="FFFF00"/>
                </a:solidFill>
              </a:rPr>
              <a:t>CALABRIA : HEART OF MAGNA GRAECIA</a:t>
            </a:r>
            <a:r>
              <a:rPr lang="en-US" dirty="0"/>
              <a:t>
</a:t>
            </a:r>
            <a:endParaRPr lang="it-IT" dirty="0"/>
          </a:p>
        </p:txBody>
      </p:sp>
      <p:sp>
        <p:nvSpPr>
          <p:cNvPr id="3" name="Sottotitolo 2"/>
          <p:cNvSpPr>
            <a:spLocks noGrp="1"/>
          </p:cNvSpPr>
          <p:nvPr>
            <p:ph type="subTitle" idx="1"/>
          </p:nvPr>
        </p:nvSpPr>
        <p:spPr>
          <a:xfrm>
            <a:off x="107504" y="2060848"/>
            <a:ext cx="8856984" cy="4608512"/>
          </a:xfrm>
          <a:solidFill>
            <a:schemeClr val="accent1">
              <a:lumMod val="60000"/>
              <a:lumOff val="40000"/>
            </a:schemeClr>
          </a:solidFill>
        </p:spPr>
        <p:txBody>
          <a:bodyPr/>
          <a:lstStyle/>
          <a:p>
            <a:pPr algn="l"/>
            <a:r>
              <a:rPr lang="en-US" sz="2400" dirty="0">
                <a:solidFill>
                  <a:srgbClr val="FFFF00"/>
                </a:solidFill>
              </a:rPr>
              <a:t>The fertile lands, the mild climate, the geographical position and the good and hospitable people are the reasons why Calabria was colonized
</a:t>
            </a:r>
            <a:endParaRPr lang="it-IT" sz="2400" dirty="0">
              <a:solidFill>
                <a:srgbClr val="FFFF00"/>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01" y="3284984"/>
            <a:ext cx="1365251"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712" y="3116518"/>
            <a:ext cx="4316413" cy="284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233" y="3093714"/>
            <a:ext cx="2163763" cy="28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X2Download.com - Musica per raccontare - flauto dolce Ipiman - Video Natura (128 kbps).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7584" y="5494593"/>
            <a:ext cx="609600" cy="609600"/>
          </a:xfrm>
          <a:prstGeom prst="rect">
            <a:avLst/>
          </a:prstGeom>
        </p:spPr>
      </p:pic>
    </p:spTree>
    <p:custDataLst>
      <p:tags r:id="rId1"/>
    </p:custDataLst>
    <p:extLst>
      <p:ext uri="{BB962C8B-B14F-4D97-AF65-F5344CB8AC3E}">
        <p14:creationId xmlns:p14="http://schemas.microsoft.com/office/powerpoint/2010/main" val="1134318195"/>
      </p:ext>
    </p:extLst>
  </p:cSld>
  <p:clrMapOvr>
    <a:masterClrMapping/>
  </p:clrMapOvr>
  <p:transition spd="slow" advTm="10197">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 presetClass="mediacall" presetSubtype="0" fill="hold" nodeType="withEffect">
                                  <p:stCondLst>
                                    <p:cond delay="0"/>
                                  </p:stCondLst>
                                  <p:childTnLs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extLst mod="1">
    <p:ext uri="{E180D4A7-C9FB-4DFB-919C-405C955672EB}">
      <p14:showEvtLst xmlns:p14="http://schemas.microsoft.com/office/powerpoint/2010/main">
        <p14:playEvt time="2667"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2">
              <a:lumMod val="75000"/>
            </a:schemeClr>
          </a:solidFill>
        </p:spPr>
        <p:txBody>
          <a:bodyPr>
            <a:noAutofit/>
          </a:bodyPr>
          <a:lstStyle/>
          <a:p>
            <a:r>
              <a:rPr lang="it-IT" sz="2400" dirty="0">
                <a:solidFill>
                  <a:srgbClr val="FFFF00"/>
                </a:solidFill>
              </a:rPr>
              <a:t>CROTONE :ICON OF MAGNA GRAECIA
</a:t>
            </a:r>
          </a:p>
        </p:txBody>
      </p:sp>
      <p:sp>
        <p:nvSpPr>
          <p:cNvPr id="3" name="Segnaposto contenuto 2"/>
          <p:cNvSpPr>
            <a:spLocks noGrp="1"/>
          </p:cNvSpPr>
          <p:nvPr>
            <p:ph idx="1"/>
          </p:nvPr>
        </p:nvSpPr>
        <p:spPr>
          <a:solidFill>
            <a:schemeClr val="bg1">
              <a:lumMod val="85000"/>
            </a:schemeClr>
          </a:solidFill>
          <a:ln w="57150">
            <a:solidFill>
              <a:schemeClr val="accent4">
                <a:lumMod val="75000"/>
              </a:schemeClr>
            </a:solidFill>
          </a:ln>
        </p:spPr>
        <p:txBody>
          <a:bodyPr>
            <a:normAutofit/>
          </a:bodyPr>
          <a:lstStyle/>
          <a:p>
            <a:r>
              <a:rPr lang="en-US" sz="2800" dirty="0"/>
              <a:t>Sanctuary dedicated to Hera Lacinia, patron goddess of Crotone. Today only one column remains of the sacred building.
The National Archaeological Museum houses the treasures of Hera Lacinia.</a:t>
            </a:r>
            <a:endParaRPr lang="it-IT" sz="2800" dirty="0"/>
          </a:p>
        </p:txBody>
      </p:sp>
      <p:sp>
        <p:nvSpPr>
          <p:cNvPr id="4" name="Segnaposto testo 3"/>
          <p:cNvSpPr>
            <a:spLocks noGrp="1"/>
          </p:cNvSpPr>
          <p:nvPr>
            <p:ph type="body" sz="half" idx="2"/>
          </p:nvPr>
        </p:nvSpPr>
        <p:spPr>
          <a:solidFill>
            <a:schemeClr val="accent3">
              <a:lumMod val="20000"/>
              <a:lumOff val="80000"/>
            </a:schemeClr>
          </a:solidFill>
          <a:ln w="57150">
            <a:solidFill>
              <a:schemeClr val="tx1"/>
            </a:solidFill>
          </a:ln>
        </p:spPr>
        <p:txBody>
          <a:bodyPr/>
          <a:lstStyle/>
          <a:p>
            <a:endParaRPr lang="it-IT"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27433"/>
            <a:ext cx="1684902" cy="179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537" y="3760396"/>
            <a:ext cx="1642659" cy="2279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6124" y="1628800"/>
            <a:ext cx="1212850"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53537">
            <a:off x="6459422" y="4632904"/>
            <a:ext cx="2085517" cy="928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18969">
            <a:off x="4264814" y="4019187"/>
            <a:ext cx="1744579" cy="1384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31315538"/>
      </p:ext>
    </p:extLst>
  </p:cSld>
  <p:clrMapOvr>
    <a:masterClrMapping/>
  </p:clrMapOvr>
  <p:transition spd="slow" advTm="1182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1000"/>
                                        <p:tgtEl>
                                          <p:spTgt spid="3078"/>
                                        </p:tgtEl>
                                      </p:cBhvr>
                                    </p:animEffect>
                                    <p:anim calcmode="lin" valueType="num">
                                      <p:cBhvr>
                                        <p:cTn id="13" dur="1000" fill="hold"/>
                                        <p:tgtEl>
                                          <p:spTgt spid="3078"/>
                                        </p:tgtEl>
                                        <p:attrNameLst>
                                          <p:attrName>ppt_x</p:attrName>
                                        </p:attrNameLst>
                                      </p:cBhvr>
                                      <p:tavLst>
                                        <p:tav tm="0">
                                          <p:val>
                                            <p:strVal val="#ppt_x"/>
                                          </p:val>
                                        </p:tav>
                                        <p:tav tm="100000">
                                          <p:val>
                                            <p:strVal val="#ppt_x"/>
                                          </p:val>
                                        </p:tav>
                                      </p:tavLst>
                                    </p:anim>
                                    <p:anim calcmode="lin" valueType="num">
                                      <p:cBhvr>
                                        <p:cTn id="14"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animEffect transition="in" filter="fade">
                                      <p:cBhvr>
                                        <p:cTn id="19" dur="1000"/>
                                        <p:tgtEl>
                                          <p:spTgt spid="3077"/>
                                        </p:tgtEl>
                                      </p:cBhvr>
                                    </p:animEffect>
                                    <p:anim calcmode="lin" valueType="num">
                                      <p:cBhvr>
                                        <p:cTn id="20" dur="1000" fill="hold"/>
                                        <p:tgtEl>
                                          <p:spTgt spid="3077"/>
                                        </p:tgtEl>
                                        <p:attrNameLst>
                                          <p:attrName>ppt_x</p:attrName>
                                        </p:attrNameLst>
                                      </p:cBhvr>
                                      <p:tavLst>
                                        <p:tav tm="0">
                                          <p:val>
                                            <p:strVal val="#ppt_x"/>
                                          </p:val>
                                        </p:tav>
                                        <p:tav tm="100000">
                                          <p:val>
                                            <p:strVal val="#ppt_x"/>
                                          </p:val>
                                        </p:tav>
                                      </p:tavLst>
                                    </p:anim>
                                    <p:anim calcmode="lin" valueType="num">
                                      <p:cBhvr>
                                        <p:cTn id="21"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95536" y="228295"/>
            <a:ext cx="8229600" cy="1143000"/>
          </a:xfrm>
          <a:solidFill>
            <a:schemeClr val="accent2"/>
          </a:solidFill>
        </p:spPr>
        <p:txBody>
          <a:bodyPr>
            <a:normAutofit fontScale="90000"/>
          </a:bodyPr>
          <a:lstStyle/>
          <a:p>
            <a:r>
              <a:rPr lang="it-IT" b="1" dirty="0">
                <a:solidFill>
                  <a:srgbClr val="FFFF00"/>
                </a:solidFill>
              </a:rPr>
              <a:t>ROSSANO: CITY OF CODEX
</a:t>
            </a:r>
          </a:p>
        </p:txBody>
      </p:sp>
      <p:sp>
        <p:nvSpPr>
          <p:cNvPr id="4" name="Segnaposto contenuto 3"/>
          <p:cNvSpPr>
            <a:spLocks noGrp="1"/>
          </p:cNvSpPr>
          <p:nvPr>
            <p:ph sz="half" idx="2"/>
          </p:nvPr>
        </p:nvSpPr>
        <p:spPr>
          <a:solidFill>
            <a:schemeClr val="accent3">
              <a:lumMod val="40000"/>
              <a:lumOff val="60000"/>
            </a:schemeClr>
          </a:solidFill>
          <a:ln w="57150">
            <a:solidFill>
              <a:srgbClr val="00B050"/>
            </a:solidFill>
          </a:ln>
        </p:spPr>
        <p:txBody>
          <a:bodyPr>
            <a:normAutofit/>
          </a:bodyPr>
          <a:lstStyle/>
          <a:p>
            <a:r>
              <a:rPr lang="en-US" dirty="0"/>
              <a:t>The Purple Codex is one of the oldest Greek manuscripts and contains the texts of the Gospel of Mark and </a:t>
            </a:r>
            <a:r>
              <a:rPr lang="en-US" dirty="0" err="1"/>
              <a:t>Matthew.Recognized</a:t>
            </a:r>
            <a:r>
              <a:rPr lang="en-US" dirty="0"/>
              <a:t> by UNESCO as a World Heritage Site.</a:t>
            </a:r>
            <a:endParaRPr lang="it-IT" dirty="0"/>
          </a:p>
        </p:txBody>
      </p:sp>
      <p:pic>
        <p:nvPicPr>
          <p:cNvPr id="4099"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83568" y="2083162"/>
            <a:ext cx="3273836" cy="163387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3933056"/>
            <a:ext cx="2152650"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62081916"/>
      </p:ext>
    </p:extLst>
  </p:cSld>
  <p:clrMapOvr>
    <a:masterClrMapping/>
  </p:clrMapOvr>
  <p:transition spd="slow" advTm="6685">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97067">
            <a:off x="824865" y="4186067"/>
            <a:ext cx="2200275"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testo 3"/>
          <p:cNvSpPr>
            <a:spLocks noGrp="1"/>
          </p:cNvSpPr>
          <p:nvPr>
            <p:ph type="body" sz="half" idx="2"/>
          </p:nvPr>
        </p:nvSpPr>
        <p:spPr>
          <a:xfrm>
            <a:off x="457201" y="1435101"/>
            <a:ext cx="3008313" cy="4874219"/>
          </a:xfrm>
        </p:spPr>
        <p:txBody>
          <a:bodyPr>
            <a:normAutofit/>
          </a:bodyPr>
          <a:lstStyle/>
          <a:p>
            <a:r>
              <a:rPr lang="en-US" sz="1800" dirty="0" err="1"/>
              <a:t>Pinkes</a:t>
            </a:r>
            <a:r>
              <a:rPr lang="en-US" sz="1800" dirty="0"/>
              <a:t>: terracotta tablets bearing bas-relief representations of the </a:t>
            </a:r>
            <a:r>
              <a:rPr lang="en-US" sz="1800" dirty="0" err="1"/>
              <a:t>scoial</a:t>
            </a:r>
            <a:r>
              <a:rPr lang="en-US" sz="1800" dirty="0"/>
              <a:t> and religious life of ancient </a:t>
            </a:r>
            <a:r>
              <a:rPr lang="en-US" sz="1800" dirty="0" err="1"/>
              <a:t>Locri</a:t>
            </a:r>
            <a:r>
              <a:rPr lang="en-US" sz="1800" dirty="0"/>
              <a:t>.
</a:t>
            </a:r>
            <a:endParaRPr lang="it-IT" sz="1800" dirty="0"/>
          </a:p>
        </p:txBody>
      </p:sp>
      <p:sp>
        <p:nvSpPr>
          <p:cNvPr id="2" name="Titolo 1"/>
          <p:cNvSpPr>
            <a:spLocks noGrp="1"/>
          </p:cNvSpPr>
          <p:nvPr>
            <p:ph type="title"/>
          </p:nvPr>
        </p:nvSpPr>
        <p:spPr>
          <a:xfrm>
            <a:off x="457201" y="273050"/>
            <a:ext cx="3008313" cy="1162051"/>
          </a:xfrm>
          <a:solidFill>
            <a:schemeClr val="accent2"/>
          </a:solidFill>
        </p:spPr>
        <p:txBody>
          <a:bodyPr>
            <a:normAutofit fontScale="90000"/>
          </a:bodyPr>
          <a:lstStyle/>
          <a:p>
            <a:r>
              <a:rPr lang="it-IT" sz="2800" dirty="0">
                <a:solidFill>
                  <a:srgbClr val="FFFF00"/>
                </a:solidFill>
              </a:rPr>
              <a:t/>
            </a:r>
            <a:br>
              <a:rPr lang="it-IT" sz="2800" dirty="0">
                <a:solidFill>
                  <a:srgbClr val="FFFF00"/>
                </a:solidFill>
              </a:rPr>
            </a:br>
            <a:r>
              <a:rPr lang="it-IT" sz="2800" dirty="0">
                <a:solidFill>
                  <a:srgbClr val="FFFF00"/>
                </a:solidFill>
              </a:rPr>
              <a:t/>
            </a:r>
            <a:br>
              <a:rPr lang="it-IT" sz="2800" dirty="0">
                <a:solidFill>
                  <a:srgbClr val="FFFF00"/>
                </a:solidFill>
              </a:rPr>
            </a:br>
            <a:r>
              <a:rPr lang="it-IT" sz="2800" dirty="0">
                <a:solidFill>
                  <a:srgbClr val="FFFF00"/>
                </a:solidFill>
              </a:rPr>
              <a:t>LOCRI: BEAUTIFUL GREEK COLONY
</a:t>
            </a:r>
          </a:p>
        </p:txBody>
      </p:sp>
      <p:sp>
        <p:nvSpPr>
          <p:cNvPr id="5" name="Segnaposto contenuto 4"/>
          <p:cNvSpPr>
            <a:spLocks noGrp="1"/>
          </p:cNvSpPr>
          <p:nvPr>
            <p:ph idx="1"/>
          </p:nvPr>
        </p:nvSpPr>
        <p:spPr>
          <a:solidFill>
            <a:schemeClr val="accent5">
              <a:lumMod val="20000"/>
              <a:lumOff val="80000"/>
            </a:schemeClr>
          </a:solidFill>
        </p:spPr>
        <p:txBody>
          <a:bodyPr/>
          <a:lstStyle/>
          <a:p>
            <a:r>
              <a:rPr lang="it-IT" dirty="0"/>
              <a:t>                          </a:t>
            </a: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3782" y="332656"/>
            <a:ext cx="2779658"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23468">
            <a:off x="707302" y="2886948"/>
            <a:ext cx="228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3428999"/>
            <a:ext cx="4680520" cy="259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8338" y="476672"/>
            <a:ext cx="2074102"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6741116" y="3061412"/>
            <a:ext cx="1943353" cy="646331"/>
          </a:xfrm>
          <a:prstGeom prst="rect">
            <a:avLst/>
          </a:prstGeom>
          <a:noFill/>
        </p:spPr>
        <p:txBody>
          <a:bodyPr wrap="none" rtlCol="0">
            <a:spAutoFit/>
          </a:bodyPr>
          <a:lstStyle/>
          <a:p>
            <a:r>
              <a:rPr lang="it-IT" dirty="0" err="1"/>
              <a:t>Archaeological</a:t>
            </a:r>
            <a:r>
              <a:rPr lang="it-IT" dirty="0"/>
              <a:t> site
</a:t>
            </a:r>
          </a:p>
        </p:txBody>
      </p:sp>
    </p:spTree>
    <p:custDataLst>
      <p:tags r:id="rId1"/>
    </p:custDataLst>
    <p:extLst>
      <p:ext uri="{BB962C8B-B14F-4D97-AF65-F5344CB8AC3E}">
        <p14:creationId xmlns:p14="http://schemas.microsoft.com/office/powerpoint/2010/main" val="224605933"/>
      </p:ext>
    </p:extLst>
  </p:cSld>
  <p:clrMapOvr>
    <a:masterClrMapping/>
  </p:clrMapOvr>
  <p:transition spd="slow" advTm="7784">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4119" y="196118"/>
            <a:ext cx="3008313" cy="1432682"/>
          </a:xfrm>
          <a:solidFill>
            <a:schemeClr val="accent1">
              <a:lumMod val="40000"/>
              <a:lumOff val="60000"/>
            </a:schemeClr>
          </a:solidFill>
        </p:spPr>
        <p:txBody>
          <a:bodyPr>
            <a:normAutofit fontScale="90000"/>
          </a:bodyPr>
          <a:lstStyle/>
          <a:p>
            <a:r>
              <a:rPr lang="it-IT" sz="3200" dirty="0">
                <a:solidFill>
                  <a:srgbClr val="FFFF00"/>
                </a:solidFill>
              </a:rPr>
              <a:t>MAGNA GRAECIA: SYBARIS
</a:t>
            </a:r>
          </a:p>
        </p:txBody>
      </p:sp>
      <p:sp>
        <p:nvSpPr>
          <p:cNvPr id="4" name="Segnaposto testo 3"/>
          <p:cNvSpPr>
            <a:spLocks noGrp="1"/>
          </p:cNvSpPr>
          <p:nvPr>
            <p:ph type="body" sz="half" idx="2"/>
          </p:nvPr>
        </p:nvSpPr>
        <p:spPr>
          <a:solidFill>
            <a:schemeClr val="accent6">
              <a:lumMod val="20000"/>
              <a:lumOff val="80000"/>
            </a:schemeClr>
          </a:solidFill>
        </p:spPr>
        <p:txBody>
          <a:bodyPr/>
          <a:lstStyle/>
          <a:p>
            <a:endParaRPr lang="it-IT"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40" y="1432489"/>
            <a:ext cx="273630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746" y="3078591"/>
            <a:ext cx="2347913"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362" y="4571420"/>
            <a:ext cx="2347913" cy="143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egnaposto contenuto 4"/>
          <p:cNvSpPr>
            <a:spLocks noGrp="1"/>
          </p:cNvSpPr>
          <p:nvPr>
            <p:ph idx="1"/>
          </p:nvPr>
        </p:nvSpPr>
        <p:spPr>
          <a:solidFill>
            <a:schemeClr val="accent3">
              <a:lumMod val="40000"/>
              <a:lumOff val="60000"/>
            </a:schemeClr>
          </a:solidFill>
          <a:ln w="57150">
            <a:solidFill>
              <a:srgbClr val="00B050"/>
            </a:solidFill>
          </a:ln>
        </p:spPr>
        <p:txBody>
          <a:bodyPr>
            <a:normAutofit/>
          </a:bodyPr>
          <a:lstStyle/>
          <a:p>
            <a:r>
              <a:rPr lang="en-US" sz="4000" dirty="0"/>
              <a:t>Historically it was one of the main cities of Magna Graecia, it is located between the rivers </a:t>
            </a:r>
            <a:r>
              <a:rPr lang="en-US" sz="4000" dirty="0" err="1"/>
              <a:t>Crati</a:t>
            </a:r>
            <a:r>
              <a:rPr lang="en-US" sz="4000" dirty="0"/>
              <a:t> and </a:t>
            </a:r>
            <a:r>
              <a:rPr lang="en-US" sz="4000" dirty="0" err="1"/>
              <a:t>Coscile</a:t>
            </a:r>
            <a:r>
              <a:rPr lang="en-US" sz="4000" dirty="0"/>
              <a:t> (the latter in Greek was called </a:t>
            </a:r>
            <a:r>
              <a:rPr lang="en-US" sz="4000" dirty="0" err="1"/>
              <a:t>Sibarys</a:t>
            </a:r>
            <a:r>
              <a:rPr lang="en-US" sz="4000" dirty="0"/>
              <a:t>, hence the name of the locality).</a:t>
            </a:r>
            <a:endParaRPr lang="it-IT" sz="4000" dirty="0"/>
          </a:p>
        </p:txBody>
      </p:sp>
    </p:spTree>
    <p:custDataLst>
      <p:tags r:id="rId1"/>
    </p:custDataLst>
    <p:extLst>
      <p:ext uri="{BB962C8B-B14F-4D97-AF65-F5344CB8AC3E}">
        <p14:creationId xmlns:p14="http://schemas.microsoft.com/office/powerpoint/2010/main" val="2412936473"/>
      </p:ext>
    </p:extLst>
  </p:cSld>
  <p:clrMapOvr>
    <a:masterClrMapping/>
  </p:clrMapOvr>
  <mc:AlternateContent xmlns:mc="http://schemas.openxmlformats.org/markup-compatibility/2006" xmlns:p14="http://schemas.microsoft.com/office/powerpoint/2010/main">
    <mc:Choice Requires="p14">
      <p:transition spd="slow" p14:dur="3400" advTm="8144">
        <p14:reveal/>
      </p:transition>
    </mc:Choice>
    <mc:Fallback xmlns="">
      <p:transition spd="slow" advTm="81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754759" cy="1162050"/>
          </a:xfrm>
          <a:solidFill>
            <a:schemeClr val="tx2">
              <a:lumMod val="60000"/>
              <a:lumOff val="40000"/>
            </a:schemeClr>
          </a:solidFill>
        </p:spPr>
        <p:txBody>
          <a:bodyPr>
            <a:noAutofit/>
          </a:bodyPr>
          <a:lstStyle/>
          <a:p>
            <a:r>
              <a:rPr lang="it-IT" sz="2400" dirty="0">
                <a:solidFill>
                  <a:srgbClr val="FFFF00"/>
                </a:solidFill>
              </a:rPr>
              <a:t>MAGNA GRECIA: REGGIO CALABRIA
</a:t>
            </a:r>
          </a:p>
        </p:txBody>
      </p:sp>
      <p:sp>
        <p:nvSpPr>
          <p:cNvPr id="3" name="Segnaposto contenuto 2"/>
          <p:cNvSpPr>
            <a:spLocks noGrp="1"/>
          </p:cNvSpPr>
          <p:nvPr>
            <p:ph idx="1"/>
          </p:nvPr>
        </p:nvSpPr>
        <p:spPr>
          <a:xfrm>
            <a:off x="4283968" y="273051"/>
            <a:ext cx="4402833" cy="5853113"/>
          </a:xfrm>
          <a:solidFill>
            <a:schemeClr val="tx2">
              <a:lumMod val="20000"/>
              <a:lumOff val="80000"/>
            </a:schemeClr>
          </a:solidFill>
          <a:ln w="76200">
            <a:solidFill>
              <a:srgbClr val="0070C0"/>
            </a:solidFill>
          </a:ln>
        </p:spPr>
        <p:txBody>
          <a:bodyPr>
            <a:normAutofit fontScale="92500"/>
          </a:bodyPr>
          <a:lstStyle/>
          <a:p>
            <a:r>
              <a:rPr lang="en-US" dirty="0"/>
              <a:t>The city took the name of </a:t>
            </a:r>
            <a:r>
              <a:rPr lang="en-US" dirty="0" err="1"/>
              <a:t>Rhegion</a:t>
            </a:r>
            <a:r>
              <a:rPr lang="en-US" dirty="0"/>
              <a:t>. The term refers to the Greek verb "</a:t>
            </a:r>
            <a:r>
              <a:rPr lang="en-US" dirty="0" err="1"/>
              <a:t>ρήγνυμι</a:t>
            </a:r>
            <a:r>
              <a:rPr lang="en-US" dirty="0"/>
              <a:t>" which means to break, to break in memory of the geological split of Sicily from Calabria.
During the construction of the museum, a Hellenistic necropolis came to light.</a:t>
            </a:r>
            <a:endParaRPr lang="it-IT" dirty="0"/>
          </a:p>
        </p:txBody>
      </p:sp>
      <p:sp>
        <p:nvSpPr>
          <p:cNvPr id="4" name="Segnaposto testo 3"/>
          <p:cNvSpPr>
            <a:spLocks noGrp="1"/>
          </p:cNvSpPr>
          <p:nvPr>
            <p:ph type="body" sz="half" idx="2"/>
          </p:nvPr>
        </p:nvSpPr>
        <p:spPr>
          <a:xfrm>
            <a:off x="457201" y="1435101"/>
            <a:ext cx="3754759" cy="4691063"/>
          </a:xfrm>
        </p:spPr>
        <p:txBody>
          <a:bodyPr/>
          <a:lstStyle/>
          <a:p>
            <a:endParaRPr lang="it-IT"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4288056"/>
            <a:ext cx="3533971"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418404"/>
            <a:ext cx="1432576" cy="135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91285">
            <a:off x="2198690" y="1296888"/>
            <a:ext cx="1792287"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358" y="2770407"/>
            <a:ext cx="3536171"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92000316"/>
      </p:ext>
    </p:extLst>
  </p:cSld>
  <p:clrMapOvr>
    <a:masterClrMapping/>
  </p:clrMapOvr>
  <mc:AlternateContent xmlns:mc="http://schemas.openxmlformats.org/markup-compatibility/2006" xmlns:p14="http://schemas.microsoft.com/office/powerpoint/2010/main">
    <mc:Choice Requires="p14">
      <p:transition spd="slow" p14:dur="1500" advTm="10259">
        <p14:window dir="vert"/>
      </p:transition>
    </mc:Choice>
    <mc:Fallback xmlns="">
      <p:transition spd="slow" advTm="1025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7" y="273050"/>
            <a:ext cx="3960440" cy="1162050"/>
          </a:xfrm>
          <a:solidFill>
            <a:schemeClr val="accent2">
              <a:lumMod val="60000"/>
              <a:lumOff val="40000"/>
            </a:schemeClr>
          </a:solidFill>
        </p:spPr>
        <p:txBody>
          <a:bodyPr>
            <a:normAutofit fontScale="90000"/>
          </a:bodyPr>
          <a:lstStyle/>
          <a:p>
            <a:r>
              <a:rPr lang="en-US" sz="2800" dirty="0">
                <a:solidFill>
                  <a:srgbClr val="FFFF00"/>
                </a:solidFill>
              </a:rPr>
              <a:t>CALABRIA: HISTORY, MYTHS AND LEGENDS
</a:t>
            </a:r>
            <a:endParaRPr lang="it-IT" sz="2800" dirty="0">
              <a:solidFill>
                <a:srgbClr val="FFFF00"/>
              </a:solidFill>
            </a:endParaRPr>
          </a:p>
        </p:txBody>
      </p:sp>
      <p:sp>
        <p:nvSpPr>
          <p:cNvPr id="3" name="Segnaposto contenuto 2"/>
          <p:cNvSpPr>
            <a:spLocks noGrp="1"/>
          </p:cNvSpPr>
          <p:nvPr>
            <p:ph idx="1"/>
          </p:nvPr>
        </p:nvSpPr>
        <p:spPr>
          <a:xfrm>
            <a:off x="4788024" y="273051"/>
            <a:ext cx="3898777" cy="5853113"/>
          </a:xfrm>
          <a:solidFill>
            <a:schemeClr val="bg2"/>
          </a:solidFill>
          <a:ln w="57150">
            <a:solidFill>
              <a:srgbClr val="002060"/>
            </a:solidFill>
          </a:ln>
        </p:spPr>
        <p:txBody>
          <a:bodyPr>
            <a:normAutofit fontScale="70000" lnSpcReduction="20000"/>
          </a:bodyPr>
          <a:lstStyle/>
          <a:p>
            <a:endParaRPr lang="it-IT" dirty="0"/>
          </a:p>
          <a:p>
            <a:pPr marL="0" indent="0">
              <a:buNone/>
            </a:pPr>
            <a:r>
              <a:rPr lang="it-IT" b="1" dirty="0">
                <a:solidFill>
                  <a:schemeClr val="accent6">
                    <a:lumMod val="75000"/>
                  </a:schemeClr>
                </a:solidFill>
              </a:rPr>
              <a:t>           </a:t>
            </a:r>
            <a:r>
              <a:rPr lang="en-US" b="1" dirty="0">
                <a:solidFill>
                  <a:schemeClr val="accent6">
                    <a:lumMod val="75000"/>
                  </a:schemeClr>
                </a:solidFill>
              </a:rPr>
              <a:t>AT THE MORGANA GIRL
It is said that the fairy Morgana, to induce King Roger I to conquer Sicily, with a wave of a magic wand, made her appear so close to him to touch her with his hand. But the king refused to take the island by deception. It then took him 30 years to conquer it.
Even today it happens that on calm and clear days of summer, from the Calabrian coast you can distinguish well the houses, cars, people walking in the streets of Messina.
</a:t>
            </a:r>
            <a:endParaRPr lang="it-IT" dirty="0"/>
          </a:p>
        </p:txBody>
      </p:sp>
      <p:sp>
        <p:nvSpPr>
          <p:cNvPr id="4" name="Segnaposto testo 3"/>
          <p:cNvSpPr>
            <a:spLocks noGrp="1"/>
          </p:cNvSpPr>
          <p:nvPr>
            <p:ph type="body" sz="half" idx="2"/>
          </p:nvPr>
        </p:nvSpPr>
        <p:spPr>
          <a:xfrm>
            <a:off x="395536" y="1484784"/>
            <a:ext cx="3960440" cy="4691063"/>
          </a:xfrm>
        </p:spPr>
        <p:txBody>
          <a:bodyPr/>
          <a:lstStyle/>
          <a:p>
            <a:endParaRPr lang="it-IT"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4784"/>
            <a:ext cx="3960439" cy="46085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05219714"/>
      </p:ext>
    </p:extLst>
  </p:cSld>
  <p:clrMapOvr>
    <a:masterClrMapping/>
  </p:clrMapOvr>
  <mc:AlternateContent xmlns:mc="http://schemas.openxmlformats.org/markup-compatibility/2006" xmlns:p14="http://schemas.microsoft.com/office/powerpoint/2010/main">
    <mc:Choice Requires="p14">
      <p:transition spd="slow" p14:dur="2000" advTm="20054">
        <p14:prism isContent="1"/>
      </p:transition>
    </mc:Choice>
    <mc:Fallback xmlns="">
      <p:transition spd="slow" advTm="2005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538735" cy="1211734"/>
          </a:xfrm>
          <a:solidFill>
            <a:schemeClr val="accent2"/>
          </a:solidFill>
        </p:spPr>
        <p:txBody>
          <a:bodyPr>
            <a:noAutofit/>
          </a:bodyPr>
          <a:lstStyle/>
          <a:p>
            <a:r>
              <a:rPr lang="it-IT" sz="4000" dirty="0">
                <a:solidFill>
                  <a:srgbClr val="FFFF00"/>
                </a:solidFill>
              </a:rPr>
              <a:t>CELEBRITIES
</a:t>
            </a:r>
          </a:p>
        </p:txBody>
      </p:sp>
      <p:sp>
        <p:nvSpPr>
          <p:cNvPr id="3" name="Segnaposto contenuto 2"/>
          <p:cNvSpPr>
            <a:spLocks noGrp="1"/>
          </p:cNvSpPr>
          <p:nvPr>
            <p:ph idx="1"/>
          </p:nvPr>
        </p:nvSpPr>
        <p:spPr>
          <a:xfrm>
            <a:off x="4139952" y="273051"/>
            <a:ext cx="4546849" cy="5853113"/>
          </a:xfrm>
          <a:solidFill>
            <a:schemeClr val="accent5">
              <a:lumMod val="20000"/>
              <a:lumOff val="80000"/>
            </a:schemeClr>
          </a:solidFill>
          <a:ln w="76200">
            <a:solidFill>
              <a:schemeClr val="tx2">
                <a:lumMod val="60000"/>
                <a:lumOff val="40000"/>
              </a:schemeClr>
            </a:solidFill>
          </a:ln>
        </p:spPr>
        <p:txBody>
          <a:bodyPr>
            <a:normAutofit fontScale="85000" lnSpcReduction="20000"/>
          </a:bodyPr>
          <a:lstStyle/>
          <a:p>
            <a:r>
              <a:rPr lang="en-US" dirty="0"/>
              <a:t>Calabria has given birth to many famous people who have distinguished themselves in the world for their culture, their work, their tenacity.
We remember Francesco di Paola, today patron saint of Calabria.
Bernardino </a:t>
            </a:r>
            <a:r>
              <a:rPr lang="en-US" dirty="0" err="1"/>
              <a:t>Telesio</a:t>
            </a:r>
            <a:r>
              <a:rPr lang="en-US" dirty="0"/>
              <a:t> famous philosopher of Cosenza.
Tommaso Campanella philosopher and poet of </a:t>
            </a:r>
            <a:r>
              <a:rPr lang="en-US" dirty="0" err="1"/>
              <a:t>Stilo</a:t>
            </a:r>
            <a:r>
              <a:rPr lang="en-US" dirty="0"/>
              <a:t>.
Pythagoras philosopher and mathematician of Crotone.</a:t>
            </a:r>
            <a:endParaRPr lang="it-IT" dirty="0"/>
          </a:p>
        </p:txBody>
      </p:sp>
      <p:sp>
        <p:nvSpPr>
          <p:cNvPr id="4" name="Segnaposto testo 3"/>
          <p:cNvSpPr>
            <a:spLocks noGrp="1"/>
          </p:cNvSpPr>
          <p:nvPr>
            <p:ph type="body" sz="half" idx="2"/>
          </p:nvPr>
        </p:nvSpPr>
        <p:spPr>
          <a:xfrm>
            <a:off x="457201" y="1435101"/>
            <a:ext cx="3538735" cy="4691063"/>
          </a:xfrm>
          <a:solidFill>
            <a:schemeClr val="bg2">
              <a:lumMod val="10000"/>
            </a:schemeClr>
          </a:solidFill>
        </p:spPr>
        <p:txBody>
          <a:bodyPr/>
          <a:lstStyle/>
          <a:p>
            <a:endParaRPr lang="it-IT"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0614">
            <a:off x="725930" y="1631908"/>
            <a:ext cx="1684767" cy="1679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145280">
            <a:off x="422848" y="4109772"/>
            <a:ext cx="1816100"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3068960"/>
            <a:ext cx="160744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52757954"/>
      </p:ext>
    </p:extLst>
  </p:cSld>
  <p:clrMapOvr>
    <a:masterClrMapping/>
  </p:clrMapOvr>
  <p:transition spd="slow" advTm="14625">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circle(in)">
                                      <p:cBhvr>
                                        <p:cTn id="12" dur="2000"/>
                                        <p:tgtEl>
                                          <p:spTgt spid="1024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45"/>
                                        </p:tgtEl>
                                        <p:attrNameLst>
                                          <p:attrName>style.visibility</p:attrName>
                                        </p:attrNameLst>
                                      </p:cBhvr>
                                      <p:to>
                                        <p:strVal val="visible"/>
                                      </p:to>
                                    </p:set>
                                    <p:animEffect transition="in" filter="circle(in)">
                                      <p:cBhvr>
                                        <p:cTn id="17" dur="2000"/>
                                        <p:tgtEl>
                                          <p:spTgt spid="1024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44"/>
                                        </p:tgtEl>
                                        <p:attrNameLst>
                                          <p:attrName>style.visibility</p:attrName>
                                        </p:attrNameLst>
                                      </p:cBhvr>
                                      <p:to>
                                        <p:strVal val="visible"/>
                                      </p:to>
                                    </p:set>
                                    <p:animEffect transition="in" filter="circle(in)">
                                      <p:cBhvr>
                                        <p:cTn id="22"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CasellaDiTesto 2"/>
          <p:cNvSpPr txBox="1"/>
          <p:nvPr/>
        </p:nvSpPr>
        <p:spPr>
          <a:xfrm>
            <a:off x="4355976" y="1916832"/>
            <a:ext cx="648072" cy="369332"/>
          </a:xfrm>
          <a:prstGeom prst="rect">
            <a:avLst/>
          </a:prstGeom>
          <a:noFill/>
        </p:spPr>
        <p:txBody>
          <a:bodyPr wrap="square" rtlCol="0">
            <a:spAutoFit/>
          </a:bodyPr>
          <a:lstStyle/>
          <a:p>
            <a:endParaRPr lang="it-IT" dirty="0"/>
          </a:p>
        </p:txBody>
      </p:sp>
      <p:sp>
        <p:nvSpPr>
          <p:cNvPr id="5" name="Rettangolo 4"/>
          <p:cNvSpPr/>
          <p:nvPr/>
        </p:nvSpPr>
        <p:spPr>
          <a:xfrm>
            <a:off x="2266497" y="404664"/>
            <a:ext cx="4572000" cy="5693866"/>
          </a:xfrm>
          <a:prstGeom prst="rect">
            <a:avLst/>
          </a:prstGeom>
        </p:spPr>
        <p:txBody>
          <a:bodyPr>
            <a:spAutoFit/>
          </a:bodyPr>
          <a:lstStyle/>
          <a:p>
            <a:r>
              <a:rPr lang="en-US" sz="2800" dirty="0"/>
              <a:t>HISTORY ACTIVITIES:
CALABRIA: HEART OF MAGNA GRECIA
Fifth classes of the IC CROSIA
Street of ART
Erasmus+ KA 122 </a:t>
            </a:r>
            <a:r>
              <a:rPr lang="en-US" sz="2800" dirty="0" err="1"/>
              <a:t>Seasonal@Glocal</a:t>
            </a:r>
            <a:r>
              <a:rPr lang="en-US" sz="2800" dirty="0"/>
              <a:t> Mobility for individual learning FUNDED BY THE EUROPEAN COMMUNITYPROJECT CODE: 2021-1-IT02-KA122-SCH-000013562
</a:t>
            </a:r>
            <a:endParaRPr lang="it-IT" sz="2800" dirty="0"/>
          </a:p>
        </p:txBody>
      </p:sp>
    </p:spTree>
    <p:extLst>
      <p:ext uri="{BB962C8B-B14F-4D97-AF65-F5344CB8AC3E}">
        <p14:creationId xmlns:p14="http://schemas.microsoft.com/office/powerpoint/2010/main" val="677903445"/>
      </p:ext>
    </p:extLst>
  </p:cSld>
  <p:clrMapOvr>
    <a:masterClrMapping/>
  </p:clrMapOvr>
  <p:transition spd="slow" advTm="4844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49500" fill="hold"/>
                                        <p:tgtEl>
                                          <p:spTgt spid="5"/>
                                        </p:tgtEl>
                                        <p:attrNameLst>
                                          <p:attrName>ppt_x</p:attrName>
                                        </p:attrNameLst>
                                      </p:cBhvr>
                                      <p:tavLst>
                                        <p:tav tm="0">
                                          <p:val>
                                            <p:strVal val="#ppt_x"/>
                                          </p:val>
                                        </p:tav>
                                        <p:tav tm="100000">
                                          <p:val>
                                            <p:strVal val="#ppt_x"/>
                                          </p:val>
                                        </p:tav>
                                      </p:tavLst>
                                    </p:anim>
                                    <p:anim calcmode="lin" valueType="num">
                                      <p:cBhvr>
                                        <p:cTn id="8" dur="49500" fill="hold"/>
                                        <p:tgtEl>
                                          <p:spTgt spid="5"/>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0.7|4.6|0.7"/>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0.8"/>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1"/>
</p:tagLst>
</file>

<file path=ppt/tags/tag7.xml><?xml version="1.0" encoding="utf-8"?>
<p:tagLst xmlns:a="http://schemas.openxmlformats.org/drawingml/2006/main" xmlns:r="http://schemas.openxmlformats.org/officeDocument/2006/relationships" xmlns:p="http://schemas.openxmlformats.org/presentationml/2006/main">
  <p:tag name="TIMING" val="|0.7|2.1|1.5|1.1|1"/>
</p:tagLst>
</file>

<file path=ppt/tags/tag8.xml><?xml version="1.0" encoding="utf-8"?>
<p:tagLst xmlns:a="http://schemas.openxmlformats.org/drawingml/2006/main" xmlns:r="http://schemas.openxmlformats.org/officeDocument/2006/relationships" xmlns:p="http://schemas.openxmlformats.org/presentationml/2006/main">
  <p:tag name="TIMING" val="|0.7|2.3|1.5|2.4"/>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247</TotalTime>
  <Words>234</Words>
  <Application>Microsoft Office PowerPoint</Application>
  <PresentationFormat>Presentazione su schermo (4:3)</PresentationFormat>
  <Paragraphs>20</Paragraphs>
  <Slides>9</Slides>
  <Notes>0</Notes>
  <HiddenSlides>0</HiddenSlides>
  <MMClips>1</MMClips>
  <ScaleCrop>false</ScaleCrop>
  <HeadingPairs>
    <vt:vector size="4" baseType="variant">
      <vt:variant>
        <vt:lpstr>Tema</vt:lpstr>
      </vt:variant>
      <vt:variant>
        <vt:i4>1</vt:i4>
      </vt:variant>
      <vt:variant>
        <vt:lpstr>Titoli diapositive</vt:lpstr>
      </vt:variant>
      <vt:variant>
        <vt:i4>9</vt:i4>
      </vt:variant>
    </vt:vector>
  </HeadingPairs>
  <TitlesOfParts>
    <vt:vector size="10" baseType="lpstr">
      <vt:lpstr>Tema di Office</vt:lpstr>
      <vt:lpstr>CALABRIA : HEART OF MAGNA GRAECIA
</vt:lpstr>
      <vt:lpstr>CROTONE :ICON OF MAGNA GRAECIA
</vt:lpstr>
      <vt:lpstr>ROSSANO: CITY OF CODEX
</vt:lpstr>
      <vt:lpstr>  LOCRI: BEAUTIFUL GREEK COLONY
</vt:lpstr>
      <vt:lpstr>MAGNA GRAECIA: SYBARIS
</vt:lpstr>
      <vt:lpstr>MAGNA GRECIA: REGGIO CALABRIA
</vt:lpstr>
      <vt:lpstr>CALABRIA: HISTORY, MYTHS AND LEGENDS
</vt:lpstr>
      <vt:lpstr>CELEBRITIES
</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CALABRIA : CUORE DELLA MAGNA GRECIA</dc:title>
  <dc:creator>Utente Windows</dc:creator>
  <cp:lastModifiedBy>Utente Windows</cp:lastModifiedBy>
  <cp:revision>29</cp:revision>
  <dcterms:created xsi:type="dcterms:W3CDTF">2022-03-17T21:00:28Z</dcterms:created>
  <dcterms:modified xsi:type="dcterms:W3CDTF">2022-03-19T15:11:45Z</dcterms:modified>
</cp:coreProperties>
</file>