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53" r:id="rId6"/>
    <p:sldId id="275" r:id="rId7"/>
    <p:sldId id="276" r:id="rId8"/>
    <p:sldId id="267" r:id="rId9"/>
    <p:sldId id="268" r:id="rId10"/>
    <p:sldId id="269" r:id="rId11"/>
    <p:sldId id="270" r:id="rId12"/>
    <p:sldId id="277" r:id="rId13"/>
    <p:sldId id="278" r:id="rId14"/>
    <p:sldId id="352" r:id="rId15"/>
    <p:sldId id="279" r:id="rId16"/>
    <p:sldId id="260" r:id="rId17"/>
    <p:sldId id="261" r:id="rId18"/>
    <p:sldId id="273" r:id="rId19"/>
    <p:sldId id="274" r:id="rId20"/>
    <p:sldId id="280" r:id="rId21"/>
    <p:sldId id="342" r:id="rId22"/>
    <p:sldId id="291" r:id="rId23"/>
    <p:sldId id="262" r:id="rId24"/>
    <p:sldId id="356" r:id="rId25"/>
    <p:sldId id="317" r:id="rId26"/>
    <p:sldId id="318" r:id="rId27"/>
    <p:sldId id="287" r:id="rId28"/>
    <p:sldId id="263" r:id="rId29"/>
    <p:sldId id="271" r:id="rId30"/>
    <p:sldId id="272" r:id="rId31"/>
    <p:sldId id="283" r:id="rId32"/>
    <p:sldId id="265" r:id="rId33"/>
    <p:sldId id="341" r:id="rId34"/>
    <p:sldId id="264" r:id="rId35"/>
    <p:sldId id="266" r:id="rId36"/>
    <p:sldId id="284" r:id="rId37"/>
    <p:sldId id="281" r:id="rId38"/>
    <p:sldId id="286" r:id="rId39"/>
    <p:sldId id="282" r:id="rId40"/>
    <p:sldId id="285" r:id="rId41"/>
    <p:sldId id="288" r:id="rId42"/>
    <p:sldId id="289" r:id="rId43"/>
    <p:sldId id="290" r:id="rId44"/>
    <p:sldId id="340" r:id="rId45"/>
    <p:sldId id="293" r:id="rId46"/>
    <p:sldId id="294" r:id="rId47"/>
    <p:sldId id="295" r:id="rId48"/>
    <p:sldId id="326" r:id="rId49"/>
    <p:sldId id="319" r:id="rId50"/>
    <p:sldId id="320" r:id="rId51"/>
    <p:sldId id="296" r:id="rId52"/>
    <p:sldId id="327" r:id="rId53"/>
    <p:sldId id="297" r:id="rId54"/>
    <p:sldId id="298" r:id="rId55"/>
    <p:sldId id="328" r:id="rId56"/>
    <p:sldId id="312" r:id="rId57"/>
    <p:sldId id="354" r:id="rId58"/>
    <p:sldId id="339" r:id="rId59"/>
    <p:sldId id="355" r:id="rId60"/>
    <p:sldId id="336" r:id="rId61"/>
    <p:sldId id="337" r:id="rId62"/>
    <p:sldId id="338" r:id="rId63"/>
    <p:sldId id="299" r:id="rId64"/>
    <p:sldId id="324" r:id="rId65"/>
    <p:sldId id="325" r:id="rId66"/>
    <p:sldId id="334" r:id="rId67"/>
    <p:sldId id="309" r:id="rId68"/>
    <p:sldId id="329" r:id="rId69"/>
    <p:sldId id="347" r:id="rId70"/>
    <p:sldId id="300" r:id="rId71"/>
    <p:sldId id="301" r:id="rId72"/>
    <p:sldId id="302" r:id="rId73"/>
    <p:sldId id="313" r:id="rId74"/>
    <p:sldId id="303" r:id="rId75"/>
    <p:sldId id="304" r:id="rId76"/>
    <p:sldId id="305" r:id="rId77"/>
    <p:sldId id="330" r:id="rId78"/>
    <p:sldId id="311" r:id="rId79"/>
    <p:sldId id="306" r:id="rId80"/>
    <p:sldId id="307" r:id="rId81"/>
    <p:sldId id="314" r:id="rId82"/>
    <p:sldId id="331" r:id="rId83"/>
    <p:sldId id="323" r:id="rId84"/>
    <p:sldId id="321" r:id="rId85"/>
    <p:sldId id="310" r:id="rId86"/>
    <p:sldId id="308" r:id="rId87"/>
    <p:sldId id="315" r:id="rId88"/>
    <p:sldId id="322" r:id="rId89"/>
    <p:sldId id="292" r:id="rId90"/>
    <p:sldId id="316" r:id="rId91"/>
    <p:sldId id="345" r:id="rId92"/>
    <p:sldId id="335" r:id="rId93"/>
    <p:sldId id="343" r:id="rId94"/>
    <p:sldId id="344" r:id="rId95"/>
    <p:sldId id="348" r:id="rId96"/>
    <p:sldId id="346" r:id="rId97"/>
    <p:sldId id="333" r:id="rId98"/>
    <p:sldId id="332" r:id="rId99"/>
    <p:sldId id="349" r:id="rId100"/>
    <p:sldId id="350" r:id="rId101"/>
    <p:sldId id="351" r:id="rId102"/>
    <p:sldId id="357" r:id="rId10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99"/>
    <a:srgbClr val="FF9900"/>
    <a:srgbClr val="FF66FF"/>
    <a:srgbClr val="99CCFF"/>
    <a:srgbClr val="990000"/>
    <a:srgbClr val="FF6699"/>
    <a:srgbClr val="FF33CC"/>
    <a:srgbClr val="FF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2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15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97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67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9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8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70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02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81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97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8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7A181-0990-4C91-A6E2-69461ECEF6FB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CC49-6B88-474F-9799-B400F9E7FF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29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gif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gif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1983346"/>
            <a:ext cx="10515600" cy="1648495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Attività primo quadrimestre</a:t>
            </a:r>
            <a:br>
              <a:rPr lang="it-IT" sz="40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</a:br>
            <a:r>
              <a:rPr lang="it-IT" sz="40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Scuola Primaria Sorrenti</a:t>
            </a:r>
            <a:br>
              <a:rPr lang="it-IT" sz="40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</a:br>
            <a:r>
              <a:rPr lang="it-IT" sz="4000" b="1" dirty="0" err="1" smtClean="0">
                <a:solidFill>
                  <a:srgbClr val="002060"/>
                </a:solidFill>
                <a:latin typeface="French Script MT" panose="03020402040607040605" pitchFamily="66" charset="0"/>
              </a:rPr>
              <a:t>a.s.</a:t>
            </a:r>
            <a:r>
              <a:rPr lang="it-IT" sz="40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 2020-2021</a:t>
            </a:r>
            <a:endParaRPr lang="it-IT" sz="4000" b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68148"/>
            <a:ext cx="8496944" cy="171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9" y="3631842"/>
            <a:ext cx="7757854" cy="32261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682">
            <a:off x="9252339" y="2802480"/>
            <a:ext cx="2184266" cy="1223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1358">
            <a:off x="463716" y="2546637"/>
            <a:ext cx="2416754" cy="2328686"/>
          </a:xfrm>
          <a:prstGeom prst="rect">
            <a:avLst/>
          </a:prstGeom>
        </p:spPr>
      </p:pic>
      <p:pic>
        <p:nvPicPr>
          <p:cNvPr id="8" name="Grazie-Mille-883-_KARAOKE_-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7052" y="5442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41" y="0"/>
            <a:ext cx="372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1" y="1852948"/>
            <a:ext cx="3984843" cy="27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0524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22" y="-11972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0" y="777095"/>
            <a:ext cx="3853119" cy="37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tte le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365125"/>
            <a:ext cx="6425175" cy="60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60742" cy="1325563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  <a:latin typeface="French Script MT" pitchFamily="66" charset="0"/>
              </a:rPr>
              <a:t>Fine primo quadrimestre</a:t>
            </a:r>
            <a:endParaRPr lang="it-IT" sz="6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6" y="2579212"/>
            <a:ext cx="3464446" cy="384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10380372" y="6542468"/>
            <a:ext cx="1390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200" i="1" dirty="0" err="1">
                <a:solidFill>
                  <a:srgbClr val="002060"/>
                </a:solidFill>
              </a:rPr>
              <a:t>M.V.Gabriele</a:t>
            </a:r>
            <a:endParaRPr lang="it-IT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50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2000">
        <p15:prstTrans prst="prestige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1859984"/>
            <a:ext cx="4166382" cy="35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37848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95360" y="365125"/>
            <a:ext cx="2758440" cy="13255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Regole </a:t>
            </a:r>
            <a:r>
              <a:rPr lang="it-IT" b="1" dirty="0" err="1" smtClean="0">
                <a:solidFill>
                  <a:srgbClr val="C00000"/>
                </a:solidFill>
                <a:latin typeface="French Script MT" pitchFamily="66" charset="0"/>
              </a:rPr>
              <a:t>anticovid</a:t>
            </a:r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/>
            </a:r>
            <a:b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 </a:t>
            </a:r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>classi </a:t>
            </a:r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6" y="2108476"/>
            <a:ext cx="3800366" cy="2449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809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54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7594">
            <a:off x="367225" y="2535232"/>
            <a:ext cx="5162258" cy="20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2960077" cy="2152992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>Regole </a:t>
            </a:r>
            <a:r>
              <a:rPr lang="it-IT" b="1" dirty="0" err="1">
                <a:solidFill>
                  <a:srgbClr val="C00000"/>
                </a:solidFill>
                <a:latin typeface="French Script MT" pitchFamily="66" charset="0"/>
              </a:rPr>
              <a:t>anticovid</a:t>
            </a:r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-1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78" y="2672860"/>
            <a:ext cx="3425483" cy="34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9312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C0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> </a:t>
            </a:r>
            <a:r>
              <a:rPr lang="it-IT" sz="4900" b="1" dirty="0" smtClean="0">
                <a:solidFill>
                  <a:srgbClr val="C00000"/>
                </a:solidFill>
                <a:latin typeface="French Script MT" pitchFamily="66" charset="0"/>
              </a:rPr>
              <a:t>Arte e fantasia con i colori</a:t>
            </a:r>
            <a:br>
              <a:rPr lang="it-IT" sz="4900" b="1" dirty="0" smtClean="0">
                <a:solidFill>
                  <a:srgbClr val="C00000"/>
                </a:solidFill>
                <a:latin typeface="French Script MT" pitchFamily="66" charset="0"/>
              </a:rPr>
            </a:br>
            <a:r>
              <a:rPr lang="it-IT" sz="4900" b="1" dirty="0" smtClean="0">
                <a:solidFill>
                  <a:srgbClr val="C00000"/>
                </a:solidFill>
                <a:latin typeface="French Script MT" pitchFamily="66" charset="0"/>
              </a:rPr>
              <a:t>classi </a:t>
            </a:r>
            <a:r>
              <a:rPr lang="it-IT" sz="4900" b="1" dirty="0">
                <a:solidFill>
                  <a:srgbClr val="C00000"/>
                </a:solidFill>
                <a:latin typeface="French Script MT" pitchFamily="66" charset="0"/>
              </a:rPr>
              <a:t>seconde</a:t>
            </a:r>
            <a:endParaRPr lang="it-IT" sz="49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478">
            <a:off x="101766" y="2917820"/>
            <a:ext cx="4935445" cy="24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18252" y="168813"/>
            <a:ext cx="5073748" cy="305269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Laboratorio artistico-creativo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(foglia autunnale in pixel art) 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26" y="2566688"/>
            <a:ext cx="4283452" cy="38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1254" y="0"/>
            <a:ext cx="3438378" cy="3390314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Laboratorio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artistico-creativo (</a:t>
            </a:r>
            <a:r>
              <a:rPr lang="it-IT" b="1" dirty="0" err="1" smtClean="0">
                <a:solidFill>
                  <a:srgbClr val="FF0000"/>
                </a:solidFill>
                <a:latin typeface="French Script MT" pitchFamily="66" charset="0"/>
              </a:rPr>
              <a:t>leaf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 art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)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 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2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1" y="3671668"/>
            <a:ext cx="4541695" cy="23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7230" y="365125"/>
            <a:ext cx="3616569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Festa dei nonni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classi prime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" b="4621"/>
          <a:stretch/>
        </p:blipFill>
        <p:spPr>
          <a:xfrm>
            <a:off x="7474394" y="2873179"/>
            <a:ext cx="3836031" cy="2613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685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2939"/>
            <a:ext cx="2934414" cy="1275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571"/>
            <a:ext cx="2742857" cy="27428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43" y="2877014"/>
            <a:ext cx="2742857" cy="27428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35" y="314146"/>
            <a:ext cx="3161943" cy="117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706678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74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1212829"/>
            <a:ext cx="4474536" cy="38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2314" y="365125"/>
            <a:ext cx="3391486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Autunno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57" y="2649947"/>
            <a:ext cx="5171240" cy="28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2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963" y="365125"/>
            <a:ext cx="3882683" cy="2645361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Autunno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3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4" y="3857551"/>
            <a:ext cx="3942471" cy="21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3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00754" cy="3137730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Autunno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quarta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" y="3425289"/>
            <a:ext cx="5277729" cy="24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2320" y="365125"/>
            <a:ext cx="4221480" cy="254688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Decorazioni di Mandala con ascolto di musica rilassante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 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"/>
            <a:ext cx="6865034" cy="68650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07" y="3369325"/>
            <a:ext cx="3404365" cy="34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33468" cy="213892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Laboratorio artistico-creativo 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8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52690"/>
            <a:ext cx="3213073" cy="237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0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246" y="365125"/>
            <a:ext cx="3425780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002060"/>
                </a:solidFill>
                <a:latin typeface="French Script MT" pitchFamily="66" charset="0"/>
              </a:rPr>
              <a:t>Lezione di scienze</a:t>
            </a:r>
            <a:r>
              <a:rPr lang="it-IT" sz="4800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sz="4800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sz="4800" b="1" dirty="0" smtClean="0">
                <a:solidFill>
                  <a:srgbClr val="002060"/>
                </a:solidFill>
                <a:latin typeface="French Script MT" pitchFamily="66" charset="0"/>
              </a:rPr>
              <a:t>classi prime</a:t>
            </a:r>
            <a:endParaRPr lang="it-IT" sz="4800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38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7" y="1853363"/>
            <a:ext cx="3867105" cy="44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82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9" y="1020806"/>
            <a:ext cx="1848286" cy="24836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96" y="4012330"/>
            <a:ext cx="1848286" cy="24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6846" y="2897944"/>
            <a:ext cx="3241431" cy="3601329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Lezione all’aperto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0"/>
            <a:ext cx="6858000" cy="68580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6" y="249993"/>
            <a:ext cx="2636918" cy="264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5106572" cy="2968918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Laboratorio artistico-creativo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(foglia autunnale in pixel art)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 classe quinta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B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354" y="2419641"/>
            <a:ext cx="4081798" cy="41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723188" y="365125"/>
            <a:ext cx="3630612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Autunno  </a:t>
            </a:r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classi prime</a:t>
            </a:r>
            <a:endParaRPr lang="it-IT" sz="4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45" y="2719431"/>
            <a:ext cx="5035897" cy="23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0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2" y="11591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2" y="375239"/>
            <a:ext cx="2859105" cy="26941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9" y="3696237"/>
            <a:ext cx="1698185" cy="22784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75" y="3734873"/>
            <a:ext cx="2244921" cy="22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50063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975"/>
            <a:ext cx="3028950" cy="28670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50" y="3990974"/>
            <a:ext cx="30289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3896" y="365124"/>
            <a:ext cx="3309641" cy="4080267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Didattica Digitale Integrata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dal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16 novembre al 17 gennaio </a:t>
            </a:r>
            <a:endParaRPr lang="it-IT" dirty="0"/>
          </a:p>
        </p:txBody>
      </p:sp>
      <p:pic>
        <p:nvPicPr>
          <p:cNvPr id="1026" name="Picture 2" descr="CATALOGO ATTIVITÀ DIDATTICHE PER LA SCUOLA INNOVATIVA DA CASA |  Riconnessi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37" y="661181"/>
            <a:ext cx="8334548" cy="5907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1" y="4445391"/>
            <a:ext cx="2364465" cy="187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60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214338" y="365125"/>
            <a:ext cx="2139462" cy="2631293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French Script MT" pitchFamily="66" charset="0"/>
              </a:rPr>
              <a:t>Videolezioni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terza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78" y="2996418"/>
            <a:ext cx="4393968" cy="28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69566" cy="1325563"/>
          </a:xfrm>
        </p:spPr>
        <p:txBody>
          <a:bodyPr/>
          <a:lstStyle/>
          <a:p>
            <a:r>
              <a:rPr lang="it-IT" b="1" dirty="0" err="1" smtClean="0">
                <a:solidFill>
                  <a:srgbClr val="FF0000"/>
                </a:solidFill>
                <a:latin typeface="French Script MT" pitchFamily="66" charset="0"/>
              </a:rPr>
              <a:t>Videolezioni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8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4727"/>
            <a:ext cx="3253643" cy="301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2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34177" y="365125"/>
            <a:ext cx="4107767" cy="3461287"/>
          </a:xfrm>
          <a:noFill/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Festa del ringraziamento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terza 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74" y="3040057"/>
            <a:ext cx="4940105" cy="2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984103"/>
            <a:ext cx="51628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Giornata mondiale della disabilità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«Le mie abilità sono più forti della mia disabilità!»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 classe quinta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3115993"/>
            <a:ext cx="3967089" cy="297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63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14104" cy="281595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I diritti dei bambini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quinta 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8" y="3429000"/>
            <a:ext cx="4814668" cy="2684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3368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39905" cy="2392143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  <a:latin typeface="French Script MT" pitchFamily="66" charset="0"/>
              </a:rPr>
              <a:t>Videolezioni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 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82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7943"/>
            <a:ext cx="3069656" cy="27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303" y="3763107"/>
            <a:ext cx="2771334" cy="293311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40" y="0"/>
            <a:ext cx="6784144" cy="67841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3606012" cy="36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352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0500" y="365125"/>
            <a:ext cx="4283299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28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settembre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2020 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Inizio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attività didattiche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49" y="2664582"/>
            <a:ext cx="4405783" cy="32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94" y="102852"/>
            <a:ext cx="6683326" cy="668332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1020">
            <a:off x="471682" y="1177497"/>
            <a:ext cx="4610947" cy="32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59263" y="365125"/>
            <a:ext cx="3573192" cy="213892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Auguri di Natale</a:t>
            </a:r>
            <a:b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52" y="2504049"/>
            <a:ext cx="3692622" cy="38997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77" y="2883877"/>
            <a:ext cx="3692622" cy="38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609" y="365125"/>
            <a:ext cx="3334043" cy="2771970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Canto 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di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Natale con i genitori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classe terza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2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" y="3137095"/>
            <a:ext cx="1981583" cy="20347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84" y="3992880"/>
            <a:ext cx="1981583" cy="20347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28" y="733726"/>
            <a:ext cx="1981583" cy="2034768"/>
          </a:xfrm>
          <a:prstGeom prst="rect">
            <a:avLst/>
          </a:prstGeom>
        </p:spPr>
      </p:pic>
      <p:pic>
        <p:nvPicPr>
          <p:cNvPr id="7" name="Le-Vibrazioni-Dedicato-a-Te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3630" y="6027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95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465191"/>
            <a:ext cx="2464211" cy="28821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206">
            <a:off x="295601" y="3148820"/>
            <a:ext cx="2464211" cy="28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0404" y="252584"/>
            <a:ext cx="3339905" cy="292671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1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3" y="2612628"/>
            <a:ext cx="2564987" cy="23766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72" y="3975642"/>
            <a:ext cx="2564987" cy="237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8357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29222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Tombolata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quarta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3" y="2447779"/>
            <a:ext cx="5470696" cy="27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2833468" cy="3109595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00B0F0"/>
                </a:solidFill>
                <a:latin typeface="French Script MT" pitchFamily="66" charset="0"/>
              </a:rPr>
              <a:t>Auguri di Natale con i genitori</a:t>
            </a:r>
            <a:r>
              <a:rPr lang="it-IT" sz="4800" b="1" dirty="0">
                <a:solidFill>
                  <a:srgbClr val="00B0F0"/>
                </a:solidFill>
                <a:latin typeface="French Script MT" pitchFamily="66" charset="0"/>
              </a:rPr>
              <a:t/>
            </a:r>
            <a:br>
              <a:rPr lang="it-IT" sz="4800" b="1" dirty="0">
                <a:solidFill>
                  <a:srgbClr val="00B0F0"/>
                </a:solidFill>
                <a:latin typeface="French Script MT" pitchFamily="66" charset="0"/>
              </a:rPr>
            </a:br>
            <a:r>
              <a:rPr lang="it-IT" sz="4800" b="1" dirty="0" smtClean="0">
                <a:solidFill>
                  <a:srgbClr val="00B0F0"/>
                </a:solidFill>
                <a:latin typeface="French Script MT" pitchFamily="66" charset="0"/>
              </a:rPr>
              <a:t>Classi seconde</a:t>
            </a:r>
            <a:endParaRPr lang="it-IT" sz="4800" dirty="0">
              <a:solidFill>
                <a:srgbClr val="00B0F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3445613"/>
            <a:ext cx="4805209" cy="29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49062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5" y="1923725"/>
            <a:ext cx="3593607" cy="47575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4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100810" y="365125"/>
            <a:ext cx="3252989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sz="4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8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74" y="2504049"/>
            <a:ext cx="3515399" cy="40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8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42957" cy="3390949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Partecipazione concorso </a:t>
            </a:r>
            <a:b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Croce Rossa</a:t>
            </a:r>
            <a:b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Classe terza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1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6" y="3545059"/>
            <a:ext cx="4362924" cy="31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18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1" y="1815317"/>
            <a:ext cx="2924785" cy="36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93007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" y="3429000"/>
            <a:ext cx="2558267" cy="232139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42777"/>
            <a:ext cx="2558267" cy="23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04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58551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sz="4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" y="2900925"/>
            <a:ext cx="4802945" cy="21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99228" cy="1325563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  <a:t>Classe </a:t>
            </a:r>
            <a:r>
              <a:rPr lang="it-IT" sz="5400" b="1" dirty="0" smtClean="0">
                <a:solidFill>
                  <a:srgbClr val="FFC000"/>
                </a:solidFill>
                <a:latin typeface="French Script MT" pitchFamily="66" charset="0"/>
              </a:rPr>
              <a:t>terza</a:t>
            </a:r>
            <a:endParaRPr lang="it-IT" sz="5400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56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5410"/>
            <a:ext cx="318725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56692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terza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4" y="4394102"/>
            <a:ext cx="4191000" cy="133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3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507">
            <a:off x="741569" y="2408165"/>
            <a:ext cx="1720210" cy="17663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045">
            <a:off x="2800493" y="1569614"/>
            <a:ext cx="1694991" cy="17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21968" y="365125"/>
            <a:ext cx="2631831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sz="4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80" y="2394900"/>
            <a:ext cx="4115157" cy="41395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80582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9" y="2496873"/>
            <a:ext cx="4377470" cy="36436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0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47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12480" y="365125"/>
            <a:ext cx="294132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FF66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FF66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FF66"/>
                </a:solidFill>
                <a:latin typeface="French Script MT" pitchFamily="66" charset="0"/>
              </a:rPr>
              <a:t>Classi prime</a:t>
            </a:r>
            <a:endParaRPr lang="it-IT" dirty="0">
              <a:solidFill>
                <a:srgbClr val="FFFF66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7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09" y="2092206"/>
            <a:ext cx="3512024" cy="47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65128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82440" cy="1325563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FF00"/>
                </a:solidFill>
                <a:latin typeface="French Script MT" pitchFamily="66" charset="0"/>
              </a:rPr>
              <a:t>Dolci di Natale</a:t>
            </a:r>
            <a: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  <a:t/>
            </a:r>
            <a:b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</a:br>
            <a: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  <a:t>Classe quinta B</a:t>
            </a:r>
            <a:endParaRPr lang="it-IT" sz="4800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4" y="2475915"/>
            <a:ext cx="3772972" cy="34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7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72618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0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2284255"/>
            <a:ext cx="5104218" cy="36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09094" y="365125"/>
            <a:ext cx="3644705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3" y="2194560"/>
            <a:ext cx="3118394" cy="44102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092" y="1195752"/>
            <a:ext cx="2692791" cy="26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7505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94" y="3995225"/>
            <a:ext cx="2371173" cy="20866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7" y="1207477"/>
            <a:ext cx="2371173" cy="20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1636" y="365125"/>
            <a:ext cx="3532163" cy="1325563"/>
          </a:xfrm>
        </p:spPr>
        <p:txBody>
          <a:bodyPr/>
          <a:lstStyle/>
          <a:p>
            <a:r>
              <a:rPr lang="it-IT" b="1" dirty="0">
                <a:solidFill>
                  <a:srgbClr val="FFFF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FF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FF00"/>
                </a:solidFill>
                <a:latin typeface="French Script MT" pitchFamily="66" charset="0"/>
              </a:rPr>
              <a:t>Classe quinta B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4" y="2451492"/>
            <a:ext cx="4515729" cy="19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74477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Le piante di Natale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3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5" y="2660845"/>
            <a:ext cx="42576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4387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96175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2" y="2700996"/>
            <a:ext cx="3767663" cy="34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4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18585" y="2940149"/>
            <a:ext cx="3516923" cy="2241366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quarta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0"/>
            <a:ext cx="5577840" cy="30878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507">
            <a:off x="6783253" y="3592617"/>
            <a:ext cx="1720210" cy="17663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507">
            <a:off x="10246076" y="5002905"/>
            <a:ext cx="1720210" cy="17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71092" cy="2546887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Partecipazione concorso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Croce Rossa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3620583"/>
            <a:ext cx="2674259" cy="252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403771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48285"/>
            <a:ext cx="2438400" cy="2438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59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99228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quarta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92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9" y="1830283"/>
            <a:ext cx="3405809" cy="481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25" y="0"/>
            <a:ext cx="6858000" cy="6858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665699" y="365125"/>
            <a:ext cx="3277772" cy="263129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Auguri di Natale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5" y="3150276"/>
            <a:ext cx="3576896" cy="28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93123" cy="202638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  <a:latin typeface="French Script MT" pitchFamily="66" charset="0"/>
              </a:rPr>
              <a:t>La renna Rudolph </a:t>
            </a:r>
            <a:br>
              <a:rPr lang="it-IT" b="1" dirty="0" smtClean="0">
                <a:solidFill>
                  <a:srgbClr val="FFFF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FF00"/>
                </a:solidFill>
                <a:latin typeface="French Script MT" pitchFamily="66" charset="0"/>
              </a:rPr>
              <a:t>Classi seconde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51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9" y="2391508"/>
            <a:ext cx="3778714" cy="409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02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09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2" y="819443"/>
            <a:ext cx="3346103" cy="41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5" y="1434905"/>
            <a:ext cx="2187526" cy="21875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509" y="3852204"/>
            <a:ext cx="2187526" cy="21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04120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88212" cy="1773164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" y="3390764"/>
            <a:ext cx="4831769" cy="31085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93422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09428" y="365125"/>
            <a:ext cx="2744371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69" y="0"/>
            <a:ext cx="3448688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7585"/>
            <a:ext cx="2636520" cy="290849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85869"/>
            <a:ext cx="2857295" cy="38897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93" y="1758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101" y="4417255"/>
            <a:ext cx="2594317" cy="2307102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sz="54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5400" b="1" dirty="0" smtClean="0">
                <a:solidFill>
                  <a:srgbClr val="FF0000"/>
                </a:solidFill>
                <a:latin typeface="French Script MT" pitchFamily="66" charset="0"/>
              </a:rPr>
              <a:t>Classi prime</a:t>
            </a:r>
            <a:endParaRPr lang="it-IT" sz="5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4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9" y="633045"/>
            <a:ext cx="3536675" cy="39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55166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7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6" y="2715065"/>
            <a:ext cx="4484441" cy="28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8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6596" y="3502855"/>
            <a:ext cx="3221501" cy="316716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6"/>
            <a:ext cx="4790000" cy="606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1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5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4007" y="3938954"/>
            <a:ext cx="3446584" cy="2919046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2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72" y="1031949"/>
            <a:ext cx="4203120" cy="26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234375"/>
            <a:ext cx="3185160" cy="2405576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  <a:t>Natale</a:t>
            </a:r>
            <a:b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</a:br>
            <a:r>
              <a:rPr lang="it-IT" sz="4800" b="1" dirty="0">
                <a:solidFill>
                  <a:srgbClr val="FFFF00"/>
                </a:solidFill>
                <a:latin typeface="French Script MT" pitchFamily="66" charset="0"/>
              </a:rPr>
              <a:t>Classe </a:t>
            </a:r>
            <a:r>
              <a:rPr lang="it-IT" sz="4800" b="1" dirty="0" smtClean="0">
                <a:solidFill>
                  <a:srgbClr val="FFFF00"/>
                </a:solidFill>
                <a:latin typeface="French Script MT" pitchFamily="66" charset="0"/>
              </a:rPr>
              <a:t>quarta</a:t>
            </a:r>
            <a:endParaRPr lang="it-IT" sz="4800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6" y="472890"/>
            <a:ext cx="5138064" cy="36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6864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04245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63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2" y="2446986"/>
            <a:ext cx="2881400" cy="39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23978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6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4" y="3291839"/>
            <a:ext cx="4004324" cy="21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0988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66182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French Script MT" pitchFamily="66" charset="0"/>
              </a:rPr>
              <a:t>Accoglienza </a:t>
            </a:r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2447776"/>
            <a:ext cx="4724793" cy="33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83039" cy="1325563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sz="5400" b="1" dirty="0">
                <a:solidFill>
                  <a:srgbClr val="FFC000"/>
                </a:solidFill>
                <a:latin typeface="French Script MT" pitchFamily="66" charset="0"/>
              </a:rPr>
              <a:t>Classe </a:t>
            </a:r>
            <a:r>
              <a:rPr lang="it-IT" sz="5400" b="1" dirty="0" smtClean="0">
                <a:solidFill>
                  <a:srgbClr val="FFC000"/>
                </a:solidFill>
                <a:latin typeface="French Script MT" pitchFamily="66" charset="0"/>
              </a:rPr>
              <a:t>terza</a:t>
            </a:r>
            <a:endParaRPr lang="it-IT" sz="5400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1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" y="2836397"/>
            <a:ext cx="4813945" cy="20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43668" y="365125"/>
            <a:ext cx="3110132" cy="1325563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sz="54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5400" b="1" dirty="0" smtClean="0">
                <a:solidFill>
                  <a:srgbClr val="FF0000"/>
                </a:solidFill>
                <a:latin typeface="French Script MT" pitchFamily="66" charset="0"/>
              </a:rPr>
              <a:t>Classi prime</a:t>
            </a:r>
            <a:endParaRPr lang="it-IT" sz="5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8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07" y="2498500"/>
            <a:ext cx="3244453" cy="35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71092" cy="1998247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Classe quinta B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4962">
            <a:off x="270404" y="2719634"/>
            <a:ext cx="5417073" cy="27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509911" cy="268756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Partecipazione concorso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Croce Rossa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6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16227"/>
            <a:ext cx="2456603" cy="35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4290646"/>
            <a:ext cx="2678723" cy="2461846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002060"/>
                </a:solidFill>
                <a:latin typeface="French Script MT" pitchFamily="66" charset="0"/>
              </a:rPr>
              <a:t>Natale</a:t>
            </a:r>
            <a:br>
              <a:rPr lang="it-IT" sz="5400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sz="5400" b="1" dirty="0" smtClean="0">
                <a:solidFill>
                  <a:srgbClr val="002060"/>
                </a:solidFill>
                <a:latin typeface="French Script MT" pitchFamily="66" charset="0"/>
              </a:rPr>
              <a:t>Classe terza</a:t>
            </a:r>
            <a:endParaRPr lang="it-IT" sz="5400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47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0" y="886265"/>
            <a:ext cx="3793320" cy="31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48247" y="140677"/>
            <a:ext cx="3615396" cy="1547447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sz="4800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sz="4800" b="1" dirty="0">
                <a:solidFill>
                  <a:srgbClr val="FFC000"/>
                </a:solidFill>
                <a:latin typeface="French Script MT" pitchFamily="66" charset="0"/>
              </a:rPr>
              <a:t>Classe quinta A</a:t>
            </a:r>
            <a:endParaRPr lang="it-IT" sz="4800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22" y="1387454"/>
            <a:ext cx="3838500" cy="54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192171"/>
            <a:ext cx="2397369" cy="2447779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" y="311409"/>
            <a:ext cx="4459459" cy="3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312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90782" y="365125"/>
            <a:ext cx="2463017" cy="1927909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br>
              <a:rPr lang="it-IT" b="1" dirty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Classi prime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973288"/>
            <a:ext cx="4844126" cy="17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7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28406" y="1"/>
            <a:ext cx="2771336" cy="3545057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Partecipazione concorso 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Croce Rossa</a:t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quinta 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7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19" y="3307080"/>
            <a:ext cx="3539823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2370" y="336990"/>
            <a:ext cx="2958904" cy="1815367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Inverno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quarta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95" y="2152357"/>
            <a:ext cx="3048000" cy="457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38" y="162927"/>
            <a:ext cx="2163493" cy="21634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98" y="596680"/>
            <a:ext cx="2163493" cy="21634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10" y="4778913"/>
            <a:ext cx="2163493" cy="21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10" y="3715409"/>
            <a:ext cx="2381250" cy="21812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915206"/>
            <a:ext cx="2381250" cy="21812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202">
            <a:off x="303557" y="4255893"/>
            <a:ext cx="2551576" cy="8505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169">
            <a:off x="9529167" y="1811852"/>
            <a:ext cx="2418461" cy="8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13295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Inverno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4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" y="2614412"/>
            <a:ext cx="4737586" cy="331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4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6609"/>
            <a:ext cx="9867314" cy="1406769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 smtClean="0">
                <a:solidFill>
                  <a:schemeClr val="accent6">
                    <a:lumMod val="50000"/>
                  </a:schemeClr>
                </a:solidFill>
                <a:latin typeface="French Script MT" pitchFamily="66" charset="0"/>
              </a:rPr>
              <a:t>Dal 18 gennaio lezioni in presenza!</a:t>
            </a:r>
            <a:endParaRPr lang="it-IT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Foto, immagini, grafica, vettoriali e video esenti da royalty per &quot;W La  Scuola&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91" y="1968237"/>
            <a:ext cx="6938563" cy="45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2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708" y="365125"/>
            <a:ext cx="2912012" cy="2152992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Inverno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3429000"/>
            <a:ext cx="3718560" cy="265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3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63" y="-1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847937"/>
            <a:ext cx="4487933" cy="31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650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004668"/>
            <a:ext cx="1950720" cy="195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05" y="4097216"/>
            <a:ext cx="1950720" cy="195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0865176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224269"/>
            <a:ext cx="2806521" cy="2421229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Passeggiata nel cortile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9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00" y="975095"/>
            <a:ext cx="1904737" cy="2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6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59262" y="365125"/>
            <a:ext cx="3615396" cy="2124857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latin typeface="French Script MT" pitchFamily="66" charset="0"/>
              </a:rPr>
              <a:t>Giornata della memoria</a:t>
            </a:r>
            <a:br>
              <a:rPr lang="it-IT" sz="5400" b="1" dirty="0" smtClean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5400" b="1" dirty="0" smtClean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sz="5400" b="1" dirty="0">
                <a:solidFill>
                  <a:srgbClr val="FF0000"/>
                </a:solidFill>
                <a:latin typeface="French Script MT" pitchFamily="66" charset="0"/>
              </a:rPr>
              <a:t>quinta B</a:t>
            </a:r>
            <a:endParaRPr lang="it-IT" sz="5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17" y="3227367"/>
            <a:ext cx="4073241" cy="23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052689"/>
            <a:ext cx="3227363" cy="3559126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Giornata della memoria</a:t>
            </a: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2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" y="481736"/>
            <a:ext cx="4149826" cy="276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46342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Giornata della memoria</a:t>
            </a:r>
            <a:b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</a:br>
            <a:r>
              <a:rPr lang="it-IT" sz="4800" b="1" dirty="0">
                <a:solidFill>
                  <a:srgbClr val="FF0000"/>
                </a:solidFill>
                <a:latin typeface="French Script MT" pitchFamily="66" charset="0"/>
              </a:rPr>
              <a:t>Classe </a:t>
            </a:r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quinta A</a:t>
            </a:r>
            <a:endParaRPr lang="it-IT" sz="4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6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5" y="2559678"/>
            <a:ext cx="4433447" cy="332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62850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69" y="-1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4691">
            <a:off x="281427" y="2432248"/>
            <a:ext cx="4618950" cy="168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0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161</Words>
  <Application>Microsoft Office PowerPoint</Application>
  <PresentationFormat>Widescreen</PresentationFormat>
  <Paragraphs>80</Paragraphs>
  <Slides>102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102</vt:i4>
      </vt:variant>
    </vt:vector>
  </HeadingPairs>
  <TitlesOfParts>
    <vt:vector size="107" baseType="lpstr">
      <vt:lpstr>Arial</vt:lpstr>
      <vt:lpstr>Calibri</vt:lpstr>
      <vt:lpstr>Calibri Light</vt:lpstr>
      <vt:lpstr>French Script MT</vt:lpstr>
      <vt:lpstr>Tema di Office</vt:lpstr>
      <vt:lpstr>Attività primo quadrimestre Scuola Primaria Sorrenti a.s. 2020-2021</vt:lpstr>
      <vt:lpstr>Presentazione standard di PowerPoint</vt:lpstr>
      <vt:lpstr>Presentazione standard di PowerPoint</vt:lpstr>
      <vt:lpstr>28 settembre 2020  Inizio attività didattiche</vt:lpstr>
      <vt:lpstr>Presentazione standard di PowerPoint</vt:lpstr>
      <vt:lpstr>Presentazione standard di PowerPoint</vt:lpstr>
      <vt:lpstr>Presentazione standard di PowerPoint</vt:lpstr>
      <vt:lpstr>Accoglienza classi prime</vt:lpstr>
      <vt:lpstr>Presentazione standard di PowerPoint</vt:lpstr>
      <vt:lpstr>Presentazione standard di PowerPoint</vt:lpstr>
      <vt:lpstr>Presentazione standard di PowerPoint</vt:lpstr>
      <vt:lpstr>Regole anticovid  classi seconde</vt:lpstr>
      <vt:lpstr>Presentazione standard di PowerPoint</vt:lpstr>
      <vt:lpstr>Regole anticovid  classe quinta B</vt:lpstr>
      <vt:lpstr>  Arte e fantasia con i colori classi seconde</vt:lpstr>
      <vt:lpstr>Laboratorio artistico-creativo  (foglia autunnale in pixel art)   classe quinta A</vt:lpstr>
      <vt:lpstr>Laboratorio artistico-creativo (leaf art)   classe quinta A</vt:lpstr>
      <vt:lpstr>Festa dei nonni   classi prime</vt:lpstr>
      <vt:lpstr>Presentazione standard di PowerPoint</vt:lpstr>
      <vt:lpstr>Autunno classi seconde</vt:lpstr>
      <vt:lpstr>Autunno Classe quinta B</vt:lpstr>
      <vt:lpstr>Autunno classe quarta  </vt:lpstr>
      <vt:lpstr>Decorazioni di Mandala con ascolto di musica rilassante   classe quinta A</vt:lpstr>
      <vt:lpstr>Laboratorio artistico-creativo classe quinta B</vt:lpstr>
      <vt:lpstr>Lezione di scienze classi prime</vt:lpstr>
      <vt:lpstr>Presentazione standard di PowerPoint</vt:lpstr>
      <vt:lpstr>Lezione all’aperto classe terza</vt:lpstr>
      <vt:lpstr>Laboratorio artistico-creativo  (foglia autunnale in pixel art)   classe quinta B </vt:lpstr>
      <vt:lpstr>Autunno    classi prime</vt:lpstr>
      <vt:lpstr>Presentazione standard di PowerPoint</vt:lpstr>
      <vt:lpstr>Didattica Digitale Integrata  dal 16 novembre al 17 gennaio </vt:lpstr>
      <vt:lpstr>Videolezioni classe terza  </vt:lpstr>
      <vt:lpstr>Videolezioni  Classi seconde</vt:lpstr>
      <vt:lpstr>Festa del ringraziamento classe terza  </vt:lpstr>
      <vt:lpstr>Giornata mondiale della disabilità «Le mie abilità sono più forti della mia disabilità!»    classe quinta A</vt:lpstr>
      <vt:lpstr>Presentazione standard di PowerPoint</vt:lpstr>
      <vt:lpstr>I diritti dei bambini classe quinta A</vt:lpstr>
      <vt:lpstr>Videolezioni  classe terza</vt:lpstr>
      <vt:lpstr>Natale Classe quinta A</vt:lpstr>
      <vt:lpstr>Presentazione standard di PowerPoint</vt:lpstr>
      <vt:lpstr>Auguri di Natale classe terza</vt:lpstr>
      <vt:lpstr>Canto  di Natale con i genitori classe terza</vt:lpstr>
      <vt:lpstr>Presentazione standard di PowerPoint</vt:lpstr>
      <vt:lpstr>Natale Classe quinta B</vt:lpstr>
      <vt:lpstr>Tombolata Classe quarta</vt:lpstr>
      <vt:lpstr>Auguri di Natale con i genitori Classi seconde</vt:lpstr>
      <vt:lpstr>Natale Classi seconde</vt:lpstr>
      <vt:lpstr>Natale Classe quinta B</vt:lpstr>
      <vt:lpstr>Partecipazione concorso  Croce Rossa Classe terza</vt:lpstr>
      <vt:lpstr>Presentazione standard di PowerPoint</vt:lpstr>
      <vt:lpstr>Natale Classi seconde</vt:lpstr>
      <vt:lpstr>Natale Classe terza</vt:lpstr>
      <vt:lpstr>Natale Classe terza</vt:lpstr>
      <vt:lpstr>Natale Classi seconde</vt:lpstr>
      <vt:lpstr>Natale Classe quinta B</vt:lpstr>
      <vt:lpstr>Natale Classi prime</vt:lpstr>
      <vt:lpstr>Dolci di Natale Classe quinta B</vt:lpstr>
      <vt:lpstr>Natale Classi seconde</vt:lpstr>
      <vt:lpstr>Natale Classe quinta B</vt:lpstr>
      <vt:lpstr>Natale Classe quinta B</vt:lpstr>
      <vt:lpstr>Le piante di Natale Classi seconde</vt:lpstr>
      <vt:lpstr>Natale Classe quinta B</vt:lpstr>
      <vt:lpstr>Natale Classe quarta</vt:lpstr>
      <vt:lpstr>Partecipazione concorso  Croce Rossa Classi seconde</vt:lpstr>
      <vt:lpstr>Presentazione standard di PowerPoint</vt:lpstr>
      <vt:lpstr>Natale Classe quarta</vt:lpstr>
      <vt:lpstr>Auguri di Natale Classi seconde</vt:lpstr>
      <vt:lpstr>La renna Rudolph  Classi seconde</vt:lpstr>
      <vt:lpstr>Presentazione standard di PowerPoint</vt:lpstr>
      <vt:lpstr>Natale Classe quinta A</vt:lpstr>
      <vt:lpstr>Natale Classe terza</vt:lpstr>
      <vt:lpstr>Natale Classi seconde</vt:lpstr>
      <vt:lpstr>Natale Classi prime</vt:lpstr>
      <vt:lpstr>Natale Classe terza</vt:lpstr>
      <vt:lpstr>Natale Classe quinta A</vt:lpstr>
      <vt:lpstr>Natale Classe quarta</vt:lpstr>
      <vt:lpstr>Natale Classe quarta</vt:lpstr>
      <vt:lpstr>Natale Classi prime</vt:lpstr>
      <vt:lpstr>Natale Classi seconde</vt:lpstr>
      <vt:lpstr>Natale Classe terza</vt:lpstr>
      <vt:lpstr>Natale Classi prime</vt:lpstr>
      <vt:lpstr>Natale Classe quinta B</vt:lpstr>
      <vt:lpstr>Partecipazione concorso  Croce Rossa Classe quarta</vt:lpstr>
      <vt:lpstr>Natale Classe terza</vt:lpstr>
      <vt:lpstr>Natale Classe quinta A</vt:lpstr>
      <vt:lpstr>Natale Classi seconde</vt:lpstr>
      <vt:lpstr>Natale Classi prime</vt:lpstr>
      <vt:lpstr>Partecipazione concorso  Croce Rossa Classe quinta A</vt:lpstr>
      <vt:lpstr>Inverno  classe quarta</vt:lpstr>
      <vt:lpstr>Inverno Classe quinta A</vt:lpstr>
      <vt:lpstr>Dal 18 gennaio lezioni in presenza!</vt:lpstr>
      <vt:lpstr>Inverno Classe quinta B</vt:lpstr>
      <vt:lpstr>Presentazione standard di PowerPoint</vt:lpstr>
      <vt:lpstr>Presentazione standard di PowerPoint</vt:lpstr>
      <vt:lpstr>Passeggiata nel cortile Classi seconde</vt:lpstr>
      <vt:lpstr>Giornata della memoria Classe quinta B</vt:lpstr>
      <vt:lpstr>Giornata della memoria Classe quarta</vt:lpstr>
      <vt:lpstr>Giornata della memoria Classe quinta A</vt:lpstr>
      <vt:lpstr>Presentazione standard di PowerPoint</vt:lpstr>
      <vt:lpstr>Presentazione standard di PowerPoint</vt:lpstr>
      <vt:lpstr>Presentazione standard di PowerPoint</vt:lpstr>
      <vt:lpstr>Fine primo quadrimestre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primo quadrimestre Scuola Primaria Sorrenti a.s. 2020-2021</dc:title>
  <dc:creator>utente</dc:creator>
  <cp:lastModifiedBy>utente</cp:lastModifiedBy>
  <cp:revision>158</cp:revision>
  <dcterms:created xsi:type="dcterms:W3CDTF">2020-11-26T12:17:26Z</dcterms:created>
  <dcterms:modified xsi:type="dcterms:W3CDTF">2021-01-29T17:15:54Z</dcterms:modified>
</cp:coreProperties>
</file>