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>
        <p:scale>
          <a:sx n="66" d="100"/>
          <a:sy n="66" d="100"/>
        </p:scale>
        <p:origin x="10" y="-3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64986" y="4559120"/>
            <a:ext cx="8540885" cy="203145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/>
              <a:t>Scuola primaria </a:t>
            </a:r>
            <a:r>
              <a:rPr lang="it-IT" sz="3600" b="1" i="1" dirty="0" smtClean="0"/>
              <a:t>“ via del sole” </a:t>
            </a:r>
            <a:r>
              <a:rPr lang="it-IT" sz="3600" b="1" dirty="0" err="1" smtClean="0"/>
              <a:t>CLASSi</a:t>
            </a:r>
            <a:r>
              <a:rPr lang="it-IT" sz="3600" b="1" dirty="0" smtClean="0"/>
              <a:t> terze </a:t>
            </a: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/>
              <a:t/>
            </a:r>
            <a:br>
              <a:rPr lang="it-IT" sz="3200" b="1" dirty="0"/>
            </a:br>
            <a:r>
              <a:rPr lang="it-IT" sz="6000" b="1" dirty="0" smtClean="0"/>
              <a:t>Mandali… amo </a:t>
            </a:r>
            <a:endParaRPr lang="it-IT" sz="6000" b="1" dirty="0"/>
          </a:p>
        </p:txBody>
      </p:sp>
      <p:sp>
        <p:nvSpPr>
          <p:cNvPr id="4" name="Cuore 3"/>
          <p:cNvSpPr/>
          <p:nvPr/>
        </p:nvSpPr>
        <p:spPr>
          <a:xfrm>
            <a:off x="9346746" y="5604963"/>
            <a:ext cx="524329" cy="50818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47" r="-1742"/>
          <a:stretch/>
        </p:blipFill>
        <p:spPr>
          <a:xfrm>
            <a:off x="3070225" y="470935"/>
            <a:ext cx="6019800" cy="4088185"/>
          </a:xfrm>
          <a:prstGeom prst="rect">
            <a:avLst/>
          </a:prstGeom>
        </p:spPr>
      </p:pic>
      <p:sp>
        <p:nvSpPr>
          <p:cNvPr id="6" name="Cuore 5"/>
          <p:cNvSpPr/>
          <p:nvPr/>
        </p:nvSpPr>
        <p:spPr>
          <a:xfrm>
            <a:off x="2808060" y="5604963"/>
            <a:ext cx="524329" cy="50818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7" name="Alegri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4249" y="61131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4685" y="0"/>
            <a:ext cx="7431315" cy="3293165"/>
          </a:xfrm>
        </p:spPr>
      </p:pic>
      <p:sp>
        <p:nvSpPr>
          <p:cNvPr id="5" name="Rettangolo 4"/>
          <p:cNvSpPr/>
          <p:nvPr/>
        </p:nvSpPr>
        <p:spPr>
          <a:xfrm>
            <a:off x="333829" y="3495826"/>
            <a:ext cx="117130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B0F0"/>
                </a:solidFill>
              </a:rPr>
              <a:t>I mandala sono dei particolari </a:t>
            </a:r>
            <a:r>
              <a:rPr lang="it-IT" sz="2400" b="1" dirty="0">
                <a:solidFill>
                  <a:srgbClr val="00B0F0"/>
                </a:solidFill>
              </a:rPr>
              <a:t>disegni</a:t>
            </a:r>
            <a:r>
              <a:rPr lang="it-IT" sz="2400" dirty="0">
                <a:solidFill>
                  <a:srgbClr val="00B0F0"/>
                </a:solidFill>
              </a:rPr>
              <a:t> rappresentanti delle </a:t>
            </a:r>
            <a:r>
              <a:rPr lang="it-IT" sz="2400" b="1" dirty="0">
                <a:solidFill>
                  <a:srgbClr val="00B0F0"/>
                </a:solidFill>
              </a:rPr>
              <a:t>figure geometriche</a:t>
            </a:r>
            <a:r>
              <a:rPr lang="it-IT" sz="2400" dirty="0">
                <a:solidFill>
                  <a:srgbClr val="00B0F0"/>
                </a:solidFill>
              </a:rPr>
              <a:t> generalmente contenute in un cerchio. Sono originari del Tibet, ma presenti e diffusi già dall’antichità in moltissime </a:t>
            </a:r>
            <a:r>
              <a:rPr lang="it-IT" sz="2400" dirty="0" smtClean="0">
                <a:solidFill>
                  <a:srgbClr val="00B0F0"/>
                </a:solidFill>
              </a:rPr>
              <a:t>culture. </a:t>
            </a:r>
            <a:r>
              <a:rPr lang="it-IT" sz="2400" dirty="0">
                <a:solidFill>
                  <a:srgbClr val="00B0F0"/>
                </a:solidFill>
              </a:rPr>
              <a:t>L’etimologia della parola Mandala deriva dal sanscrito e significa “cerchio”, evidenziando proprio la forma principale di questa rappresentazione. I Mandala venivano realizzati sulla sabbia colorata dai monaci buddisti per poi essere distrutti, dipinti su stoffe e pareti di templi sacri, oppure intrecciati sui telai. </a:t>
            </a:r>
            <a:endParaRPr lang="it-IT" sz="2400" dirty="0" smtClean="0">
              <a:solidFill>
                <a:srgbClr val="00B0F0"/>
              </a:solidFill>
            </a:endParaRPr>
          </a:p>
          <a:p>
            <a:r>
              <a:rPr lang="it-IT" sz="2400" dirty="0" smtClean="0">
                <a:solidFill>
                  <a:srgbClr val="00B0F0"/>
                </a:solidFill>
              </a:rPr>
              <a:t>Oggi </a:t>
            </a:r>
            <a:r>
              <a:rPr lang="it-IT" sz="2400" dirty="0">
                <a:solidFill>
                  <a:srgbClr val="00B0F0"/>
                </a:solidFill>
              </a:rPr>
              <a:t>tutti possono beneficiare del loro utilizzo semplicemente disegnandoli e colorandoli su carta.</a:t>
            </a:r>
          </a:p>
        </p:txBody>
      </p:sp>
    </p:spTree>
    <p:extLst>
      <p:ext uri="{BB962C8B-B14F-4D97-AF65-F5344CB8AC3E}">
        <p14:creationId xmlns:p14="http://schemas.microsoft.com/office/powerpoint/2010/main" val="6221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3950" y="280416"/>
            <a:ext cx="9582150" cy="112928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b="1" dirty="0"/>
              <a:t> </a:t>
            </a:r>
            <a:r>
              <a:rPr lang="it-IT" sz="3100" b="1" dirty="0">
                <a:solidFill>
                  <a:srgbClr val="FFFF00"/>
                </a:solidFill>
              </a:rPr>
              <a:t>I Mandala rappresentano figure senza tempo e per questo sono il simbolo dell’universalità, della totalità della natura e del </a:t>
            </a:r>
            <a:r>
              <a:rPr lang="it-IT" sz="3100" b="1" dirty="0" smtClean="0">
                <a:solidFill>
                  <a:srgbClr val="FFFF00"/>
                </a:solidFill>
              </a:rPr>
              <a:t>cosmo</a:t>
            </a:r>
            <a:endParaRPr lang="it-IT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23938" y="2514402"/>
            <a:ext cx="4754562" cy="35659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89638" y="2514402"/>
            <a:ext cx="4754562" cy="35659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964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250" y="204216"/>
            <a:ext cx="10077450" cy="14996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>
                <a:solidFill>
                  <a:srgbClr val="00B0F0"/>
                </a:solidFill>
              </a:rPr>
              <a:t>La forma circolare rimanda proprio al simbolo dell’universo e indica la ciclicità delle stagioni: tutto scorre e muta, niente è permanente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23938" y="2514402"/>
            <a:ext cx="4754562" cy="3565921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89638" y="2514402"/>
            <a:ext cx="4754562" cy="3565921"/>
          </a:xfrm>
        </p:spPr>
      </p:pic>
    </p:spTree>
    <p:extLst>
      <p:ext uri="{BB962C8B-B14F-4D97-AF65-F5344CB8AC3E}">
        <p14:creationId xmlns:p14="http://schemas.microsoft.com/office/powerpoint/2010/main" val="38061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t-IT" sz="2200" b="1" dirty="0" smtClean="0">
                <a:solidFill>
                  <a:srgbClr val="FFFF00"/>
                </a:solidFill>
              </a:rPr>
              <a:t/>
            </a:r>
            <a:br>
              <a:rPr lang="it-IT" sz="2200" b="1" dirty="0" smtClean="0">
                <a:solidFill>
                  <a:srgbClr val="FFFF00"/>
                </a:solidFill>
              </a:rPr>
            </a:br>
            <a:r>
              <a:rPr lang="it-IT" sz="2200" b="1" dirty="0" smtClean="0">
                <a:solidFill>
                  <a:srgbClr val="FFFF00"/>
                </a:solidFill>
              </a:rPr>
              <a:t>Il </a:t>
            </a:r>
            <a:r>
              <a:rPr lang="it-IT" sz="2200" b="1" dirty="0">
                <a:solidFill>
                  <a:srgbClr val="FFFF00"/>
                </a:solidFill>
              </a:rPr>
              <a:t>mandala è un archetipo molto importante. E’ l’archetipo dell’ordine </a:t>
            </a:r>
            <a:r>
              <a:rPr lang="it-IT" sz="2200" b="1" dirty="0" err="1" smtClean="0">
                <a:solidFill>
                  <a:srgbClr val="FFFF00"/>
                </a:solidFill>
              </a:rPr>
              <a:t>interiorE</a:t>
            </a:r>
            <a:r>
              <a:rPr lang="it-IT" sz="2200" b="1" dirty="0">
                <a:solidFill>
                  <a:srgbClr val="FFFF00"/>
                </a:solidFill>
              </a:rPr>
              <a:t/>
            </a:r>
            <a:br>
              <a:rPr lang="it-IT" sz="2200" b="1" dirty="0">
                <a:solidFill>
                  <a:srgbClr val="FFFF00"/>
                </a:solidFill>
              </a:rPr>
            </a:br>
            <a:r>
              <a:rPr lang="it-IT" sz="2200" b="1" dirty="0">
                <a:solidFill>
                  <a:srgbClr val="FFFF00"/>
                </a:solidFill>
              </a:rPr>
              <a:t>Esprime il fatto che esiste un centro e una periferia, e cerca di abbracciare il tutto. </a:t>
            </a:r>
            <a:br>
              <a:rPr lang="it-IT" sz="2200" b="1" dirty="0">
                <a:solidFill>
                  <a:srgbClr val="FFFF00"/>
                </a:solidFill>
              </a:rPr>
            </a:br>
            <a:r>
              <a:rPr lang="it-IT" sz="2200" b="1" dirty="0">
                <a:solidFill>
                  <a:srgbClr val="FFFF00"/>
                </a:solidFill>
              </a:rPr>
              <a:t>E’ il simbolo della totalità. </a:t>
            </a:r>
            <a:r>
              <a:rPr lang="it-IT" b="1" i="1" dirty="0"/>
              <a:t/>
            </a:r>
            <a:br>
              <a:rPr lang="it-IT" b="1" i="1" dirty="0"/>
            </a:b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75209" y="3168424"/>
            <a:ext cx="4134757" cy="3101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97557" y="1696358"/>
            <a:ext cx="3991429" cy="299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56212" y="2325234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336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0545" y="363717"/>
            <a:ext cx="2464520" cy="2441724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044441" y="373015"/>
            <a:ext cx="2784931" cy="255285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48150" y="3952769"/>
            <a:ext cx="3200400" cy="24003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3814" y="752369"/>
            <a:ext cx="3200400" cy="24003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95804" y="3532604"/>
            <a:ext cx="3482206" cy="26116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45095" y="3715476"/>
            <a:ext cx="3273209" cy="2454907"/>
          </a:xfrm>
          <a:prstGeom prst="rect">
            <a:avLst/>
          </a:prstGeom>
        </p:spPr>
      </p:pic>
      <p:sp>
        <p:nvSpPr>
          <p:cNvPr id="12" name="Cuore 11"/>
          <p:cNvSpPr/>
          <p:nvPr/>
        </p:nvSpPr>
        <p:spPr>
          <a:xfrm>
            <a:off x="4159876" y="4942928"/>
            <a:ext cx="759854" cy="698017"/>
          </a:xfrm>
          <a:prstGeom prst="hear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uore 12"/>
          <p:cNvSpPr/>
          <p:nvPr/>
        </p:nvSpPr>
        <p:spPr>
          <a:xfrm>
            <a:off x="7095497" y="1470617"/>
            <a:ext cx="824248" cy="746975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6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H="1">
            <a:off x="10744200" y="585216"/>
            <a:ext cx="94876" cy="213070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95345" y="4001166"/>
            <a:ext cx="3169881" cy="2194841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99"/>
          <a:stretch/>
        </p:blipFill>
        <p:spPr>
          <a:xfrm rot="5400000">
            <a:off x="8726386" y="614942"/>
            <a:ext cx="3620900" cy="269664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10924" y="3656292"/>
            <a:ext cx="3690759" cy="236371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22307" y="554700"/>
            <a:ext cx="3295149" cy="2491382"/>
          </a:xfrm>
          <a:prstGeom prst="rect">
            <a:avLst/>
          </a:prstGeom>
        </p:spPr>
      </p:pic>
      <p:sp>
        <p:nvSpPr>
          <p:cNvPr id="9" name="Cuore 8"/>
          <p:cNvSpPr/>
          <p:nvPr/>
        </p:nvSpPr>
        <p:spPr>
          <a:xfrm>
            <a:off x="932395" y="1050294"/>
            <a:ext cx="914400" cy="914400"/>
          </a:xfrm>
          <a:prstGeom prst="hear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uore 9"/>
          <p:cNvSpPr/>
          <p:nvPr/>
        </p:nvSpPr>
        <p:spPr>
          <a:xfrm>
            <a:off x="3873531" y="5098586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uore 10"/>
          <p:cNvSpPr/>
          <p:nvPr/>
        </p:nvSpPr>
        <p:spPr>
          <a:xfrm>
            <a:off x="9924676" y="5098586"/>
            <a:ext cx="914400" cy="914400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uore 11"/>
          <p:cNvSpPr/>
          <p:nvPr/>
        </p:nvSpPr>
        <p:spPr>
          <a:xfrm>
            <a:off x="6899103" y="991113"/>
            <a:ext cx="914400" cy="9144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49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11133786" cy="14630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b="1" dirty="0">
                <a:solidFill>
                  <a:srgbClr val="00B0F0"/>
                </a:solidFill>
              </a:rPr>
              <a:t>Tutto </a:t>
            </a:r>
            <a:r>
              <a:rPr lang="it-IT" sz="2000" b="1" dirty="0" err="1">
                <a:solidFill>
                  <a:srgbClr val="00B0F0"/>
                </a:solidFill>
              </a:rPr>
              <a:t>puo'</a:t>
            </a:r>
            <a:r>
              <a:rPr lang="it-IT" sz="2000" b="1" dirty="0">
                <a:solidFill>
                  <a:srgbClr val="00B0F0"/>
                </a:solidFill>
              </a:rPr>
              <a:t> cambiare </a:t>
            </a:r>
            <a:br>
              <a:rPr lang="it-IT" sz="2000" b="1" dirty="0">
                <a:solidFill>
                  <a:srgbClr val="00B0F0"/>
                </a:solidFill>
              </a:rPr>
            </a:br>
            <a:r>
              <a:rPr lang="it-IT" sz="2000" b="1" dirty="0">
                <a:solidFill>
                  <a:srgbClr val="00B0F0"/>
                </a:solidFill>
              </a:rPr>
              <a:t>in questo nostro mondo privo di morale,</a:t>
            </a:r>
            <a:br>
              <a:rPr lang="it-IT" sz="2000" b="1" dirty="0">
                <a:solidFill>
                  <a:srgbClr val="00B0F0"/>
                </a:solidFill>
              </a:rPr>
            </a:br>
            <a:r>
              <a:rPr lang="it-IT" sz="2000" b="1" dirty="0">
                <a:solidFill>
                  <a:srgbClr val="00B0F0"/>
                </a:solidFill>
              </a:rPr>
              <a:t>tranne il cuore, l'amore dell'uomo, e il suo </a:t>
            </a:r>
            <a:br>
              <a:rPr lang="it-IT" sz="2000" b="1" dirty="0">
                <a:solidFill>
                  <a:srgbClr val="00B0F0"/>
                </a:solidFill>
              </a:rPr>
            </a:br>
            <a:r>
              <a:rPr lang="it-IT" sz="2000" b="1" dirty="0">
                <a:solidFill>
                  <a:srgbClr val="00B0F0"/>
                </a:solidFill>
              </a:rPr>
              <a:t>tentativo di conoscere il divino. </a:t>
            </a:r>
            <a:br>
              <a:rPr lang="it-IT" sz="2000" b="1" dirty="0">
                <a:solidFill>
                  <a:srgbClr val="00B0F0"/>
                </a:solidFill>
              </a:rPr>
            </a:br>
            <a:r>
              <a:rPr lang="it-IT" sz="2000" b="1" dirty="0">
                <a:solidFill>
                  <a:srgbClr val="00B0F0"/>
                </a:solidFill>
              </a:rPr>
              <a:t>La pittura, come tutta la poesia, partecipa del divino.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b="1" i="1" dirty="0"/>
              <a:t>Marc Chagall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666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195</TotalTime>
  <Words>65</Words>
  <Application>Microsoft Office PowerPoint</Application>
  <PresentationFormat>Personalizzato</PresentationFormat>
  <Paragraphs>9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Integrale</vt:lpstr>
      <vt:lpstr>Scuola primaria “ via del sole” CLASSi terze   Mandali… amo </vt:lpstr>
      <vt:lpstr>Presentazione standard di PowerPoint</vt:lpstr>
      <vt:lpstr> I Mandala rappresentano figure senza tempo e per questo sono il simbolo dell’universalità, della totalità della natura e del cosmo</vt:lpstr>
      <vt:lpstr>La forma circolare rimanda proprio al simbolo dell’universo e indica la ciclicità delle stagioni: tutto scorre e muta, niente è permanente</vt:lpstr>
      <vt:lpstr> Il mandala è un archetipo molto importante. E’ l’archetipo dell’ordine interiorE Esprime il fatto che esiste un centro e una periferia, e cerca di abbracciare il tutto.  E’ il simbolo della totalità.  </vt:lpstr>
      <vt:lpstr>Presentazione standard di PowerPoint</vt:lpstr>
      <vt:lpstr>Presentazione standard di PowerPoint</vt:lpstr>
      <vt:lpstr>Tutto puo' cambiare  in questo nostro mondo privo di morale, tranne il cuore, l'amore dell'uomo, e il suo  tentativo di conoscere il divino.  La pittura, come tutta la poesia, partecipa del divino. Marc Chagall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Mandali… amo</dc:title>
  <dc:creator>USER</dc:creator>
  <cp:lastModifiedBy>Marino</cp:lastModifiedBy>
  <cp:revision>18</cp:revision>
  <dcterms:created xsi:type="dcterms:W3CDTF">2019-04-09T07:25:49Z</dcterms:created>
  <dcterms:modified xsi:type="dcterms:W3CDTF">2019-04-09T18:24:10Z</dcterms:modified>
</cp:coreProperties>
</file>