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8" r:id="rId6"/>
    <p:sldId id="269" r:id="rId7"/>
    <p:sldId id="270" r:id="rId8"/>
    <p:sldId id="262" r:id="rId9"/>
    <p:sldId id="266" r:id="rId10"/>
    <p:sldId id="267" r:id="rId11"/>
    <p:sldId id="271" r:id="rId12"/>
    <p:sldId id="272" r:id="rId13"/>
    <p:sldId id="273" r:id="rId14"/>
    <p:sldId id="265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2650" y="-9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openxmlformats.org/officeDocument/2006/relationships/image" Target="../media/image3.jpeg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2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openxmlformats.org/officeDocument/2006/relationships/image" Target="../media/image3.jpeg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orciniti%20Cavalli\Desktop\VOTI%20PER%20MONITORAGGIO%20DS%202%20bimestre.xlsx" TargetMode="External"/><Relationship Id="rId1" Type="http://schemas.openxmlformats.org/officeDocument/2006/relationships/image" Target="../media/image3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7.xlsx"/><Relationship Id="rId1" Type="http://schemas.openxmlformats.org/officeDocument/2006/relationships/image" Target="../media/image4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8.xlsx"/><Relationship Id="rId1" Type="http://schemas.openxmlformats.org/officeDocument/2006/relationships/image" Target="../media/image4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9.xlsx"/><Relationship Id="rId1" Type="http://schemas.openxmlformats.org/officeDocument/2006/relationships/image" Target="../media/image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600" dirty="0"/>
              <a:t>ITALIANO</a:t>
            </a:r>
            <a:r>
              <a:rPr lang="it-IT" sz="1600" baseline="0" dirty="0"/>
              <a:t> -ARTE </a:t>
            </a:r>
            <a:r>
              <a:rPr lang="it-IT" sz="1600" baseline="0" dirty="0" smtClean="0"/>
              <a:t>- 1°PERIODO </a:t>
            </a:r>
            <a:r>
              <a:rPr lang="it-IT" sz="1600" baseline="0" dirty="0"/>
              <a:t>INTERMEDIO</a:t>
            </a:r>
            <a:endParaRPr lang="it-IT" sz="1600" dirty="0"/>
          </a:p>
        </c:rich>
      </c:tx>
      <c:layout>
        <c:manualLayout>
          <c:xMode val="edge"/>
          <c:yMode val="edge"/>
          <c:x val="0.24893497944672816"/>
          <c:y val="1.303335980501480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Foglio1!$A$4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Foglio1!$B$3:$L$3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Foglio1!$B$4:$L$4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Foglio1!$A$5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Foglio1!$B$3:$L$3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Foglio1!$B$5:$L$5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7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Foglio1!$A$6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Foglio1!$B$3:$L$3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Foglio1!$B$6:$L$6</c:f>
              <c:numCache>
                <c:formatCode>General</c:formatCode>
                <c:ptCount val="11"/>
                <c:pt idx="0">
                  <c:v>12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6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  <c:pt idx="8">
                  <c:v>8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Foglio1!$A$7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Foglio1!$B$3:$L$3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Foglio1!$B$7:$L$7</c:f>
              <c:numCache>
                <c:formatCode>General</c:formatCode>
                <c:ptCount val="11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</c:ser>
        <c:ser>
          <c:idx val="4"/>
          <c:order val="4"/>
          <c:tx>
            <c:strRef>
              <c:f>Foglio1!$A$8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Foglio1!$B$3:$L$3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Foglio1!$B$8:$L$8</c:f>
              <c:numCache>
                <c:formatCode>General</c:formatCode>
                <c:ptCount val="11"/>
                <c:pt idx="0">
                  <c:v>2</c:v>
                </c:pt>
                <c:pt idx="1">
                  <c:v>7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6</c:v>
                </c:pt>
                <c:pt idx="7">
                  <c:v>5</c:v>
                </c:pt>
                <c:pt idx="8">
                  <c:v>3</c:v>
                </c:pt>
                <c:pt idx="9">
                  <c:v>8</c:v>
                </c:pt>
                <c:pt idx="10">
                  <c:v>7</c:v>
                </c:pt>
              </c:numCache>
            </c:numRef>
          </c:val>
        </c:ser>
        <c:ser>
          <c:idx val="5"/>
          <c:order val="5"/>
          <c:tx>
            <c:strRef>
              <c:f>Foglio1!$A$9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Foglio1!$B$3:$L$3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Foglio1!$B$9:$L$9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5</c:v>
                </c:pt>
                <c:pt idx="10">
                  <c:v>2</c:v>
                </c:pt>
              </c:numCache>
            </c:numRef>
          </c:val>
        </c:ser>
        <c:ser>
          <c:idx val="6"/>
          <c:order val="6"/>
          <c:tx>
            <c:strRef>
              <c:f>Foglio1!$A$10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cat>
            <c:strRef>
              <c:f>Foglio1!$B$3:$L$3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Foglio1!$B$10:$L$10</c:f>
              <c:numCache>
                <c:formatCode>General</c:formatCode>
                <c:ptCount val="11"/>
                <c:pt idx="0">
                  <c:v>7.6</c:v>
                </c:pt>
                <c:pt idx="1">
                  <c:v>7</c:v>
                </c:pt>
                <c:pt idx="2">
                  <c:v>7.2</c:v>
                </c:pt>
                <c:pt idx="3">
                  <c:v>7.3</c:v>
                </c:pt>
                <c:pt idx="4">
                  <c:v>8.1</c:v>
                </c:pt>
                <c:pt idx="5">
                  <c:v>7.2</c:v>
                </c:pt>
                <c:pt idx="6">
                  <c:v>6.8</c:v>
                </c:pt>
                <c:pt idx="7">
                  <c:v>7.25</c:v>
                </c:pt>
                <c:pt idx="8">
                  <c:v>7.85</c:v>
                </c:pt>
                <c:pt idx="9">
                  <c:v>6.6</c:v>
                </c:pt>
                <c:pt idx="10">
                  <c:v>7.94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525952"/>
        <c:axId val="188569856"/>
        <c:axId val="0"/>
      </c:bar3DChart>
      <c:catAx>
        <c:axId val="188525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88569856"/>
        <c:crosses val="autoZero"/>
        <c:auto val="1"/>
        <c:lblAlgn val="ctr"/>
        <c:lblOffset val="100"/>
        <c:noMultiLvlLbl val="0"/>
      </c:catAx>
      <c:valAx>
        <c:axId val="1885698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85259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2700" cmpd="thinThick">
      <a:solidFill>
        <a:srgbClr val="FF0000"/>
      </a:solidFill>
      <a:bevel/>
    </a:ln>
    <a:effectLst>
      <a:outerShdw blurRad="50800" dist="50800" dir="5400000" algn="ctr" rotWithShape="0">
        <a:schemeClr val="bg1"/>
      </a:outerShdw>
    </a:effectLst>
  </c:sp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MEDIA </a:t>
            </a:r>
            <a:r>
              <a:rPr lang="it-IT" dirty="0" smtClean="0"/>
              <a:t>-MATEMATICA </a:t>
            </a:r>
            <a:r>
              <a:rPr lang="it-IT" dirty="0"/>
              <a:t>-</a:t>
            </a:r>
            <a:r>
              <a:rPr lang="it-IT" baseline="0" dirty="0"/>
              <a:t> ARTE</a:t>
            </a:r>
          </a:p>
          <a:p>
            <a:pPr>
              <a:defRPr/>
            </a:pPr>
            <a:endParaRPr lang="it-IT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Foglio1!$A$6</c:f>
              <c:strCache>
                <c:ptCount val="1"/>
                <c:pt idx="0">
                  <c:v>Valutazione Ingresso</c:v>
                </c:pt>
              </c:strCache>
            </c:strRef>
          </c:tx>
          <c:invertIfNegative val="0"/>
          <c:cat>
            <c:strRef>
              <c:f>Foglio1!$B$5:$L$5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 1C</c:v>
                </c:pt>
                <c:pt idx="3">
                  <c:v> 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Foglio1!$B$6:$L$6</c:f>
              <c:numCache>
                <c:formatCode>General</c:formatCode>
                <c:ptCount val="11"/>
                <c:pt idx="3">
                  <c:v>8</c:v>
                </c:pt>
                <c:pt idx="4">
                  <c:v>8.6999999999999993</c:v>
                </c:pt>
                <c:pt idx="5">
                  <c:v>7</c:v>
                </c:pt>
                <c:pt idx="6">
                  <c:v>6.7</c:v>
                </c:pt>
                <c:pt idx="7">
                  <c:v>6.4</c:v>
                </c:pt>
                <c:pt idx="8">
                  <c:v>6.7</c:v>
                </c:pt>
                <c:pt idx="9">
                  <c:v>6.7</c:v>
                </c:pt>
                <c:pt idx="10">
                  <c:v>7</c:v>
                </c:pt>
              </c:numCache>
            </c:numRef>
          </c:val>
        </c:ser>
        <c:ser>
          <c:idx val="1"/>
          <c:order val="1"/>
          <c:tx>
            <c:strRef>
              <c:f>Foglio1!$A$7</c:f>
              <c:strCache>
                <c:ptCount val="1"/>
                <c:pt idx="0">
                  <c:v>Valutazione Infr.1°periodo</c:v>
                </c:pt>
              </c:strCache>
            </c:strRef>
          </c:tx>
          <c:invertIfNegative val="0"/>
          <c:cat>
            <c:strRef>
              <c:f>Foglio1!$B$5:$L$5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 1C</c:v>
                </c:pt>
                <c:pt idx="3">
                  <c:v> 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Foglio1!$B$7:$L$7</c:f>
              <c:numCache>
                <c:formatCode>General</c:formatCode>
                <c:ptCount val="11"/>
                <c:pt idx="0">
                  <c:v>7.5</c:v>
                </c:pt>
                <c:pt idx="1">
                  <c:v>7.05</c:v>
                </c:pt>
                <c:pt idx="2">
                  <c:v>7.5</c:v>
                </c:pt>
                <c:pt idx="3">
                  <c:v>7.5</c:v>
                </c:pt>
                <c:pt idx="4">
                  <c:v>8.1</c:v>
                </c:pt>
                <c:pt idx="5">
                  <c:v>6.55</c:v>
                </c:pt>
                <c:pt idx="6">
                  <c:v>6.42</c:v>
                </c:pt>
                <c:pt idx="7">
                  <c:v>6.4</c:v>
                </c:pt>
                <c:pt idx="8">
                  <c:v>6.7</c:v>
                </c:pt>
                <c:pt idx="9">
                  <c:v>6.4</c:v>
                </c:pt>
                <c:pt idx="10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264640"/>
        <c:axId val="167266176"/>
        <c:axId val="0"/>
      </c:bar3DChart>
      <c:catAx>
        <c:axId val="167264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67266176"/>
        <c:crosses val="autoZero"/>
        <c:auto val="1"/>
        <c:lblAlgn val="ctr"/>
        <c:lblOffset val="100"/>
        <c:noMultiLvlLbl val="0"/>
      </c:catAx>
      <c:valAx>
        <c:axId val="167266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726464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MEDIA MATEMATICA SORRENTI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Foglio1!$C$41</c:f>
              <c:strCache>
                <c:ptCount val="1"/>
                <c:pt idx="0">
                  <c:v>Val.ingresso</c:v>
                </c:pt>
              </c:strCache>
            </c:strRef>
          </c:tx>
          <c:invertIfNegative val="0"/>
          <c:cat>
            <c:strRef>
              <c:f>Foglio1!$D$40:$L$40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Foglio1!$D$41:$L$41</c:f>
              <c:numCache>
                <c:formatCode>General</c:formatCode>
                <c:ptCount val="9"/>
                <c:pt idx="1">
                  <c:v>8.1</c:v>
                </c:pt>
                <c:pt idx="2">
                  <c:v>9.6</c:v>
                </c:pt>
                <c:pt idx="3">
                  <c:v>8</c:v>
                </c:pt>
                <c:pt idx="4">
                  <c:v>8</c:v>
                </c:pt>
                <c:pt idx="5">
                  <c:v>6.5</c:v>
                </c:pt>
                <c:pt idx="6">
                  <c:v>7.7</c:v>
                </c:pt>
                <c:pt idx="7">
                  <c:v>7.05</c:v>
                </c:pt>
                <c:pt idx="8">
                  <c:v>7.01</c:v>
                </c:pt>
              </c:numCache>
            </c:numRef>
          </c:val>
        </c:ser>
        <c:ser>
          <c:idx val="1"/>
          <c:order val="1"/>
          <c:tx>
            <c:strRef>
              <c:f>Foglio1!$C$42</c:f>
              <c:strCache>
                <c:ptCount val="1"/>
                <c:pt idx="0">
                  <c:v>Val.infr.1°periodo</c:v>
                </c:pt>
              </c:strCache>
            </c:strRef>
          </c:tx>
          <c:invertIfNegative val="0"/>
          <c:cat>
            <c:strRef>
              <c:f>Foglio1!$D$40:$L$40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Foglio1!$D$42:$L$42</c:f>
              <c:numCache>
                <c:formatCode>General</c:formatCode>
                <c:ptCount val="9"/>
                <c:pt idx="0">
                  <c:v>7.2</c:v>
                </c:pt>
                <c:pt idx="1">
                  <c:v>7.75</c:v>
                </c:pt>
                <c:pt idx="2">
                  <c:v>7.8</c:v>
                </c:pt>
                <c:pt idx="3">
                  <c:v>7</c:v>
                </c:pt>
                <c:pt idx="4">
                  <c:v>7.6</c:v>
                </c:pt>
                <c:pt idx="5">
                  <c:v>7</c:v>
                </c:pt>
                <c:pt idx="6">
                  <c:v>8</c:v>
                </c:pt>
                <c:pt idx="7">
                  <c:v>7.2</c:v>
                </c:pt>
                <c:pt idx="8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112128"/>
        <c:axId val="168113664"/>
        <c:axId val="0"/>
      </c:bar3DChart>
      <c:catAx>
        <c:axId val="168112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68113664"/>
        <c:crosses val="autoZero"/>
        <c:auto val="1"/>
        <c:lblAlgn val="ctr"/>
        <c:lblOffset val="100"/>
        <c:noMultiLvlLbl val="0"/>
      </c:catAx>
      <c:valAx>
        <c:axId val="168113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8112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MEDIA-</a:t>
            </a:r>
            <a:r>
              <a:rPr lang="it-IT" baseline="0" dirty="0" smtClean="0"/>
              <a:t> </a:t>
            </a:r>
            <a:r>
              <a:rPr lang="it-IT" baseline="0" dirty="0"/>
              <a:t>MATEMATICA SOLE</a:t>
            </a:r>
            <a:endParaRPr lang="it-IT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Foglio1!$B$53</c:f>
              <c:strCache>
                <c:ptCount val="1"/>
                <c:pt idx="0">
                  <c:v>Val.ingresso</c:v>
                </c:pt>
              </c:strCache>
            </c:strRef>
          </c:tx>
          <c:invertIfNegative val="0"/>
          <c:cat>
            <c:strRef>
              <c:f>Foglio1!$C$52:$K$52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Foglio1!$C$53:$K$53</c:f>
              <c:numCache>
                <c:formatCode>General</c:formatCode>
                <c:ptCount val="9"/>
                <c:pt idx="2">
                  <c:v>7.6</c:v>
                </c:pt>
                <c:pt idx="3">
                  <c:v>7.6</c:v>
                </c:pt>
                <c:pt idx="4">
                  <c:v>6.3</c:v>
                </c:pt>
                <c:pt idx="5">
                  <c:v>7</c:v>
                </c:pt>
                <c:pt idx="6">
                  <c:v>6.7</c:v>
                </c:pt>
                <c:pt idx="7">
                  <c:v>7.5</c:v>
                </c:pt>
                <c:pt idx="8">
                  <c:v>6.8</c:v>
                </c:pt>
              </c:numCache>
            </c:numRef>
          </c:val>
        </c:ser>
        <c:ser>
          <c:idx val="1"/>
          <c:order val="1"/>
          <c:tx>
            <c:strRef>
              <c:f>Foglio1!$B$54</c:f>
              <c:strCache>
                <c:ptCount val="1"/>
                <c:pt idx="0">
                  <c:v>Val.infr.1°periodo </c:v>
                </c:pt>
              </c:strCache>
            </c:strRef>
          </c:tx>
          <c:invertIfNegative val="0"/>
          <c:cat>
            <c:strRef>
              <c:f>Foglio1!$C$52:$K$52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Foglio1!$C$54:$K$54</c:f>
              <c:numCache>
                <c:formatCode>General</c:formatCode>
                <c:ptCount val="9"/>
                <c:pt idx="0">
                  <c:v>7.7</c:v>
                </c:pt>
                <c:pt idx="1">
                  <c:v>7.6</c:v>
                </c:pt>
                <c:pt idx="2">
                  <c:v>7.4</c:v>
                </c:pt>
                <c:pt idx="3">
                  <c:v>7</c:v>
                </c:pt>
                <c:pt idx="4">
                  <c:v>7</c:v>
                </c:pt>
                <c:pt idx="5">
                  <c:v>6.9</c:v>
                </c:pt>
                <c:pt idx="6">
                  <c:v>6.7</c:v>
                </c:pt>
                <c:pt idx="7">
                  <c:v>7.5</c:v>
                </c:pt>
                <c:pt idx="8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238912"/>
        <c:axId val="169240448"/>
        <c:axId val="0"/>
      </c:bar3DChart>
      <c:catAx>
        <c:axId val="1692389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69240448"/>
        <c:crosses val="autoZero"/>
        <c:auto val="1"/>
        <c:lblAlgn val="ctr"/>
        <c:lblOffset val="100"/>
        <c:noMultiLvlLbl val="0"/>
      </c:catAx>
      <c:valAx>
        <c:axId val="1692404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92389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/>
              <a:t>ITALIANO-SORRENTI-1°PERIODO INTERMEDIO</a:t>
            </a:r>
            <a:r>
              <a:rPr lang="it-IT" sz="1400" baseline="0"/>
              <a:t> </a:t>
            </a:r>
            <a:endParaRPr lang="it-IT" sz="1400"/>
          </a:p>
        </c:rich>
      </c:tx>
      <c:layout/>
      <c:overlay val="0"/>
      <c:spPr>
        <a:noFill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Foglio1!$A$21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Foglio1!$B$20:$J$20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Foglio1!$B$21:$J$21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Foglio1!$A$22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Foglio1!$B$20:$J$20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Foglio1!$B$22:$J$22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12</c:v>
                </c:pt>
                <c:pt idx="5">
                  <c:v>1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Foglio1!$A$23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Foglio1!$B$20:$J$20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Foglio1!$B$23:$J$23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8</c:v>
                </c:pt>
                <c:pt idx="7">
                  <c:v>4</c:v>
                </c:pt>
                <c:pt idx="8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Foglio1!$A$24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Foglio1!$B$20:$J$20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Foglio1!$B$24:$J$24</c:f>
              <c:numCache>
                <c:formatCode>General</c:formatCode>
                <c:ptCount val="9"/>
                <c:pt idx="0">
                  <c:v>7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  <c:pt idx="4">
                  <c:v>0</c:v>
                </c:pt>
                <c:pt idx="5">
                  <c:v>7</c:v>
                </c:pt>
                <c:pt idx="6">
                  <c:v>1</c:v>
                </c:pt>
                <c:pt idx="7">
                  <c:v>6</c:v>
                </c:pt>
                <c:pt idx="8">
                  <c:v>3</c:v>
                </c:pt>
              </c:numCache>
            </c:numRef>
          </c:val>
        </c:ser>
        <c:ser>
          <c:idx val="4"/>
          <c:order val="4"/>
          <c:tx>
            <c:strRef>
              <c:f>Foglio1!$A$25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Foglio1!$B$20:$J$20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Foglio1!$B$25:$J$25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6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</c:numCache>
            </c:numRef>
          </c:val>
        </c:ser>
        <c:ser>
          <c:idx val="5"/>
          <c:order val="5"/>
          <c:tx>
            <c:strRef>
              <c:f>Foglio1!$A$26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Foglio1!$B$20:$J$20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Foglio1!$B$26:$J$26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</c:ser>
        <c:ser>
          <c:idx val="6"/>
          <c:order val="6"/>
          <c:tx>
            <c:strRef>
              <c:f>Foglio1!$A$27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cat>
            <c:strRef>
              <c:f>Foglio1!$B$20:$J$20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Foglio1!$B$27:$J$27</c:f>
              <c:numCache>
                <c:formatCode>General</c:formatCode>
                <c:ptCount val="9"/>
                <c:pt idx="0">
                  <c:v>7.3</c:v>
                </c:pt>
                <c:pt idx="1">
                  <c:v>7</c:v>
                </c:pt>
                <c:pt idx="2">
                  <c:v>6.94</c:v>
                </c:pt>
                <c:pt idx="3">
                  <c:v>7.14</c:v>
                </c:pt>
                <c:pt idx="4">
                  <c:v>8</c:v>
                </c:pt>
                <c:pt idx="5">
                  <c:v>7</c:v>
                </c:pt>
                <c:pt idx="6">
                  <c:v>7.57</c:v>
                </c:pt>
                <c:pt idx="7">
                  <c:v>7.1</c:v>
                </c:pt>
                <c:pt idx="8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7870464"/>
        <c:axId val="258307584"/>
        <c:axId val="0"/>
      </c:bar3DChart>
      <c:catAx>
        <c:axId val="257870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258307584"/>
        <c:crosses val="autoZero"/>
        <c:auto val="1"/>
        <c:lblAlgn val="ctr"/>
        <c:lblOffset val="100"/>
        <c:noMultiLvlLbl val="0"/>
      </c:catAx>
      <c:valAx>
        <c:axId val="258307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787046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ln cap="flat"/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2700" cmpd="sng">
      <a:solidFill>
        <a:srgbClr val="FF0000"/>
      </a:solidFill>
    </a:ln>
    <a:effectLst/>
  </c:sp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400"/>
              <a:t>ITALIANO</a:t>
            </a:r>
            <a:r>
              <a:rPr lang="it-IT" sz="1400" baseline="0"/>
              <a:t> -SOLE-1°PERIODO INTERMEDIO</a:t>
            </a:r>
            <a:endParaRPr lang="it-IT" sz="14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Foglio1!$A$39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Foglio1!$B$38:$J$38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Foglio1!$B$39:$J$39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Foglio1!$A$40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Foglio1!$B$38:$J$38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Foglio1!$B$40:$J$40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Foglio1!$A$41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Foglio1!$B$38:$J$38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Foglio1!$B$41:$J$41</c:f>
              <c:numCache>
                <c:formatCode>General</c:formatCode>
                <c:ptCount val="9"/>
                <c:pt idx="0">
                  <c:v>8</c:v>
                </c:pt>
                <c:pt idx="1">
                  <c:v>7</c:v>
                </c:pt>
                <c:pt idx="2">
                  <c:v>11</c:v>
                </c:pt>
                <c:pt idx="3">
                  <c:v>10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Foglio1!$A$42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Foglio1!$B$38:$J$38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Foglio1!$B$42:$J$42</c:f>
              <c:numCache>
                <c:formatCode>General</c:formatCode>
                <c:ptCount val="9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2</c:v>
                </c:pt>
              </c:numCache>
            </c:numRef>
          </c:val>
        </c:ser>
        <c:ser>
          <c:idx val="4"/>
          <c:order val="4"/>
          <c:tx>
            <c:strRef>
              <c:f>Foglio1!$A$43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Foglio1!$B$38:$J$38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Foglio1!$B$43:$J$43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4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val>
        </c:ser>
        <c:ser>
          <c:idx val="5"/>
          <c:order val="5"/>
          <c:tx>
            <c:strRef>
              <c:f>Foglio1!$A$44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Foglio1!$B$38:$J$38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Foglio1!$B$44:$J$44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6"/>
          <c:order val="6"/>
          <c:tx>
            <c:strRef>
              <c:f>Foglio1!$A$45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cat>
            <c:strRef>
              <c:f>Foglio1!$B$38:$J$38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Foglio1!$B$45:$J$45</c:f>
              <c:numCache>
                <c:formatCode>General</c:formatCode>
                <c:ptCount val="9"/>
                <c:pt idx="0">
                  <c:v>7</c:v>
                </c:pt>
                <c:pt idx="1">
                  <c:v>6.5</c:v>
                </c:pt>
                <c:pt idx="2">
                  <c:v>7.3</c:v>
                </c:pt>
                <c:pt idx="3">
                  <c:v>7</c:v>
                </c:pt>
                <c:pt idx="4">
                  <c:v>6.4</c:v>
                </c:pt>
                <c:pt idx="5">
                  <c:v>7</c:v>
                </c:pt>
                <c:pt idx="6">
                  <c:v>6.84</c:v>
                </c:pt>
                <c:pt idx="7">
                  <c:v>6.53</c:v>
                </c:pt>
                <c:pt idx="8">
                  <c:v>6.83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8035840"/>
        <c:axId val="290018816"/>
        <c:axId val="0"/>
      </c:bar3DChart>
      <c:catAx>
        <c:axId val="278035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90018816"/>
        <c:crosses val="autoZero"/>
        <c:auto val="1"/>
        <c:lblAlgn val="ctr"/>
        <c:lblOffset val="100"/>
        <c:noMultiLvlLbl val="0"/>
      </c:catAx>
      <c:valAx>
        <c:axId val="290018816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2780358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15875">
      <a:solidFill>
        <a:srgbClr val="FF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it-IT" sz="2400" dirty="0" smtClean="0"/>
              <a:t>MEDIA</a:t>
            </a:r>
            <a:r>
              <a:rPr lang="it-IT" sz="2400" baseline="0" dirty="0" smtClean="0"/>
              <a:t> –ITALIANO-ARTE</a:t>
            </a:r>
            <a:endParaRPr lang="it-IT" sz="2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101295574701689"/>
          <c:y val="0.13711302310717191"/>
          <c:w val="0.71509816952041005"/>
          <c:h val="0.712479477588909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Valutazione Ingresso</c:v>
                </c:pt>
              </c:strCache>
            </c:strRef>
          </c:tx>
          <c:invertIfNegative val="0"/>
          <c:cat>
            <c:strRef>
              <c:f>Foglio1!$B$1:$L$1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Foglio1!$B$2:$L$2</c:f>
              <c:numCache>
                <c:formatCode>General</c:formatCode>
                <c:ptCount val="11"/>
                <c:pt idx="3">
                  <c:v>8.1999999999999993</c:v>
                </c:pt>
                <c:pt idx="4">
                  <c:v>8.4</c:v>
                </c:pt>
                <c:pt idx="5">
                  <c:v>8.3000000000000007</c:v>
                </c:pt>
                <c:pt idx="6">
                  <c:v>8</c:v>
                </c:pt>
                <c:pt idx="7">
                  <c:v>6.5</c:v>
                </c:pt>
                <c:pt idx="8">
                  <c:v>6.6</c:v>
                </c:pt>
                <c:pt idx="9">
                  <c:v>6.6</c:v>
                </c:pt>
                <c:pt idx="10">
                  <c:v>6.9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Valutazione Infr.1°periodo</c:v>
                </c:pt>
              </c:strCache>
            </c:strRef>
          </c:tx>
          <c:invertIfNegative val="0"/>
          <c:cat>
            <c:strRef>
              <c:f>Foglio1!$B$1:$L$1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Foglio1!$B$3:$L$3</c:f>
              <c:numCache>
                <c:formatCode>General</c:formatCode>
                <c:ptCount val="11"/>
                <c:pt idx="0">
                  <c:v>7.6</c:v>
                </c:pt>
                <c:pt idx="1">
                  <c:v>7.1</c:v>
                </c:pt>
                <c:pt idx="2">
                  <c:v>7.2</c:v>
                </c:pt>
                <c:pt idx="3">
                  <c:v>7.31</c:v>
                </c:pt>
                <c:pt idx="4">
                  <c:v>8.1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142912"/>
        <c:axId val="295165952"/>
        <c:axId val="0"/>
      </c:bar3DChart>
      <c:catAx>
        <c:axId val="295142912"/>
        <c:scaling>
          <c:orientation val="minMax"/>
        </c:scaling>
        <c:delete val="0"/>
        <c:axPos val="b"/>
        <c:majorTickMark val="none"/>
        <c:minorTickMark val="none"/>
        <c:tickLblPos val="nextTo"/>
        <c:crossAx val="295165952"/>
        <c:crosses val="autoZero"/>
        <c:auto val="1"/>
        <c:lblAlgn val="ctr"/>
        <c:lblOffset val="100"/>
        <c:noMultiLvlLbl val="0"/>
      </c:catAx>
      <c:valAx>
        <c:axId val="295165952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2951429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MEDIA</a:t>
            </a:r>
            <a:r>
              <a:rPr lang="it-IT" baseline="0"/>
              <a:t> -ITA SORRENTI</a:t>
            </a:r>
            <a:endParaRPr lang="it-IT"/>
          </a:p>
        </c:rich>
      </c:tx>
      <c:layout/>
      <c:overlay val="0"/>
      <c:spPr>
        <a:noFill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945624288432786"/>
          <c:y val="9.8949190830648445E-2"/>
          <c:w val="0.69274502119540238"/>
          <c:h val="0.791612043106321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Foglio1!$B$11</c:f>
              <c:strCache>
                <c:ptCount val="1"/>
                <c:pt idx="0">
                  <c:v>Val. ITALIANO-SORRENTI INGR.</c:v>
                </c:pt>
              </c:strCache>
            </c:strRef>
          </c:tx>
          <c:invertIfNegative val="0"/>
          <c:cat>
            <c:strRef>
              <c:f>Foglio1!$C$10:$K$10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Foglio1!$C$11:$K$11</c:f>
              <c:numCache>
                <c:formatCode>General</c:formatCode>
                <c:ptCount val="9"/>
                <c:pt idx="1">
                  <c:v>8.1</c:v>
                </c:pt>
                <c:pt idx="2">
                  <c:v>8.8000000000000007</c:v>
                </c:pt>
                <c:pt idx="3">
                  <c:v>7.4</c:v>
                </c:pt>
                <c:pt idx="4">
                  <c:v>8</c:v>
                </c:pt>
                <c:pt idx="5">
                  <c:v>6.2</c:v>
                </c:pt>
                <c:pt idx="6">
                  <c:v>7.6</c:v>
                </c:pt>
                <c:pt idx="7">
                  <c:v>6.6</c:v>
                </c:pt>
                <c:pt idx="8">
                  <c:v>7.3</c:v>
                </c:pt>
              </c:numCache>
            </c:numRef>
          </c:val>
        </c:ser>
        <c:ser>
          <c:idx val="1"/>
          <c:order val="1"/>
          <c:tx>
            <c:strRef>
              <c:f>Foglio1!$B$12</c:f>
              <c:strCache>
                <c:ptCount val="1"/>
                <c:pt idx="0">
                  <c:v>Val. ITALIANO-SORRENTI INFR.1°PER</c:v>
                </c:pt>
              </c:strCache>
            </c:strRef>
          </c:tx>
          <c:invertIfNegative val="0"/>
          <c:cat>
            <c:strRef>
              <c:f>Foglio1!$C$10:$K$10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Foglio1!$C$12:$K$12</c:f>
              <c:numCache>
                <c:formatCode>General</c:formatCode>
                <c:ptCount val="9"/>
                <c:pt idx="0">
                  <c:v>7.3</c:v>
                </c:pt>
                <c:pt idx="1">
                  <c:v>7</c:v>
                </c:pt>
                <c:pt idx="2">
                  <c:v>6.94</c:v>
                </c:pt>
                <c:pt idx="3">
                  <c:v>7.14</c:v>
                </c:pt>
                <c:pt idx="4">
                  <c:v>8</c:v>
                </c:pt>
                <c:pt idx="5">
                  <c:v>7</c:v>
                </c:pt>
                <c:pt idx="6">
                  <c:v>7.57</c:v>
                </c:pt>
                <c:pt idx="7">
                  <c:v>7.1</c:v>
                </c:pt>
                <c:pt idx="8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476608"/>
        <c:axId val="296461056"/>
        <c:axId val="0"/>
      </c:bar3DChart>
      <c:catAx>
        <c:axId val="295476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96461056"/>
        <c:crosses val="autoZero"/>
        <c:auto val="1"/>
        <c:lblAlgn val="ctr"/>
        <c:lblOffset val="100"/>
        <c:noMultiLvlLbl val="0"/>
      </c:catAx>
      <c:valAx>
        <c:axId val="296461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476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MEDIA-ITALIANO-SOLE</a:t>
            </a:r>
          </a:p>
        </c:rich>
      </c:tx>
      <c:layout>
        <c:manualLayout>
          <c:xMode val="edge"/>
          <c:yMode val="edge"/>
          <c:x val="0.24972222222222223"/>
          <c:y val="4.6296296296296294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Foglio1!$B$46</c:f>
              <c:strCache>
                <c:ptCount val="1"/>
                <c:pt idx="0">
                  <c:v>Val.ingresso</c:v>
                </c:pt>
              </c:strCache>
            </c:strRef>
          </c:tx>
          <c:invertIfNegative val="0"/>
          <c:cat>
            <c:strRef>
              <c:f>Foglio1!$C$45:$K$45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Foglio1!$C$46:$K$46</c:f>
              <c:numCache>
                <c:formatCode>General</c:formatCode>
                <c:ptCount val="9"/>
                <c:pt idx="2">
                  <c:v>7.9</c:v>
                </c:pt>
                <c:pt idx="3">
                  <c:v>7.5</c:v>
                </c:pt>
                <c:pt idx="4">
                  <c:v>7.1</c:v>
                </c:pt>
                <c:pt idx="5">
                  <c:v>7</c:v>
                </c:pt>
                <c:pt idx="6">
                  <c:v>6.8</c:v>
                </c:pt>
                <c:pt idx="7">
                  <c:v>6.2</c:v>
                </c:pt>
                <c:pt idx="8">
                  <c:v>6.9</c:v>
                </c:pt>
              </c:numCache>
            </c:numRef>
          </c:val>
        </c:ser>
        <c:ser>
          <c:idx val="1"/>
          <c:order val="1"/>
          <c:tx>
            <c:strRef>
              <c:f>Foglio1!$B$47</c:f>
              <c:strCache>
                <c:ptCount val="1"/>
                <c:pt idx="0">
                  <c:v>Val.infr.1° periodo</c:v>
                </c:pt>
              </c:strCache>
            </c:strRef>
          </c:tx>
          <c:invertIfNegative val="0"/>
          <c:cat>
            <c:strRef>
              <c:f>Foglio1!$C$45:$K$45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Foglio1!$C$47:$K$47</c:f>
              <c:numCache>
                <c:formatCode>General</c:formatCode>
                <c:ptCount val="9"/>
                <c:pt idx="0">
                  <c:v>7</c:v>
                </c:pt>
                <c:pt idx="1">
                  <c:v>6.5</c:v>
                </c:pt>
                <c:pt idx="2">
                  <c:v>7.3</c:v>
                </c:pt>
                <c:pt idx="3">
                  <c:v>7</c:v>
                </c:pt>
                <c:pt idx="4">
                  <c:v>6.4</c:v>
                </c:pt>
                <c:pt idx="5">
                  <c:v>7</c:v>
                </c:pt>
                <c:pt idx="6">
                  <c:v>6.84</c:v>
                </c:pt>
                <c:pt idx="7">
                  <c:v>6.53</c:v>
                </c:pt>
                <c:pt idx="8">
                  <c:v>6.83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9345408"/>
        <c:axId val="299346944"/>
        <c:axId val="0"/>
      </c:bar3DChart>
      <c:catAx>
        <c:axId val="299345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99346944"/>
        <c:crosses val="autoZero"/>
        <c:auto val="1"/>
        <c:lblAlgn val="ctr"/>
        <c:lblOffset val="100"/>
        <c:noMultiLvlLbl val="0"/>
      </c:catAx>
      <c:valAx>
        <c:axId val="299346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9345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MATEMATICA-ARTE-1°PERIODO</a:t>
            </a:r>
            <a:r>
              <a:rPr lang="en-US" sz="1400" baseline="0"/>
              <a:t> INTERMEDIO</a:t>
            </a:r>
            <a:endParaRPr lang="en-US" sz="14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Foglio1!$A$13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Foglio1!$B$12:$L$12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Foglio1!$B$13:$L$13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Foglio1!$A$14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Foglio1!$B$12:$L$12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Foglio1!$B$14:$L$14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Foglio1!$A$15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Foglio1!$B$12:$L$12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Foglio1!$B$15:$L$15</c:f>
              <c:numCache>
                <c:formatCode>General</c:formatCode>
                <c:ptCount val="11"/>
                <c:pt idx="0">
                  <c:v>11</c:v>
                </c:pt>
                <c:pt idx="1">
                  <c:v>7</c:v>
                </c:pt>
                <c:pt idx="2">
                  <c:v>14</c:v>
                </c:pt>
                <c:pt idx="3">
                  <c:v>14</c:v>
                </c:pt>
                <c:pt idx="4">
                  <c:v>6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Foglio1!$A$16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Foglio1!$B$12:$L$12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Foglio1!$B$16:$L$16</c:f>
              <c:numCache>
                <c:formatCode>General</c:formatCode>
                <c:ptCount val="11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11</c:v>
                </c:pt>
                <c:pt idx="6">
                  <c:v>9</c:v>
                </c:pt>
                <c:pt idx="7">
                  <c:v>8</c:v>
                </c:pt>
                <c:pt idx="8">
                  <c:v>10</c:v>
                </c:pt>
                <c:pt idx="9">
                  <c:v>5</c:v>
                </c:pt>
                <c:pt idx="10">
                  <c:v>8</c:v>
                </c:pt>
              </c:numCache>
            </c:numRef>
          </c:val>
        </c:ser>
        <c:ser>
          <c:idx val="4"/>
          <c:order val="4"/>
          <c:tx>
            <c:strRef>
              <c:f>Foglio1!$A$17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Foglio1!$B$12:$L$12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Foglio1!$B$17:$L$17</c:f>
              <c:numCache>
                <c:formatCode>General</c:formatCode>
                <c:ptCount val="11"/>
                <c:pt idx="0">
                  <c:v>2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8</c:v>
                </c:pt>
                <c:pt idx="10">
                  <c:v>6</c:v>
                </c:pt>
              </c:numCache>
            </c:numRef>
          </c:val>
        </c:ser>
        <c:ser>
          <c:idx val="5"/>
          <c:order val="5"/>
          <c:tx>
            <c:strRef>
              <c:f>Foglio1!$A$18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Foglio1!$B$12:$L$12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Foglio1!$B$18:$L$18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6"/>
          <c:order val="6"/>
          <c:tx>
            <c:strRef>
              <c:f>Foglio1!$A$19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cat>
            <c:strRef>
              <c:f>Foglio1!$B$12:$L$12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Foglio1!$B$19:$L$19</c:f>
              <c:numCache>
                <c:formatCode>General</c:formatCode>
                <c:ptCount val="11"/>
                <c:pt idx="0">
                  <c:v>7.5</c:v>
                </c:pt>
                <c:pt idx="1">
                  <c:v>7.05</c:v>
                </c:pt>
                <c:pt idx="2">
                  <c:v>7.5</c:v>
                </c:pt>
                <c:pt idx="3">
                  <c:v>7.5</c:v>
                </c:pt>
                <c:pt idx="4">
                  <c:v>8.1</c:v>
                </c:pt>
                <c:pt idx="5">
                  <c:v>6.55</c:v>
                </c:pt>
                <c:pt idx="6">
                  <c:v>6.42</c:v>
                </c:pt>
                <c:pt idx="7">
                  <c:v>6.4</c:v>
                </c:pt>
                <c:pt idx="8">
                  <c:v>6.7</c:v>
                </c:pt>
                <c:pt idx="9">
                  <c:v>6.4</c:v>
                </c:pt>
                <c:pt idx="10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0862848"/>
        <c:axId val="325818240"/>
        <c:axId val="0"/>
      </c:bar3DChart>
      <c:catAx>
        <c:axId val="300862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325818240"/>
        <c:crosses val="autoZero"/>
        <c:auto val="1"/>
        <c:lblAlgn val="ctr"/>
        <c:lblOffset val="100"/>
        <c:noMultiLvlLbl val="0"/>
      </c:catAx>
      <c:valAx>
        <c:axId val="3258182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08628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600"/>
              <a:t>MATEMATICA-SORRENTI-1°PERIODO</a:t>
            </a:r>
            <a:r>
              <a:rPr lang="it-IT" sz="1600" baseline="0"/>
              <a:t> INTERMEDIO</a:t>
            </a:r>
            <a:endParaRPr lang="it-IT" sz="1600"/>
          </a:p>
        </c:rich>
      </c:tx>
      <c:layout>
        <c:manualLayout>
          <c:xMode val="edge"/>
          <c:yMode val="edge"/>
          <c:x val="0.16586811023622047"/>
          <c:y val="2.789400278940027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Foglio1!$A$29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Foglio1!$B$28:$J$28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Foglio1!$B$29:$J$29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Foglio1!$A$30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Foglio1!$B$28:$J$28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Foglio1!$B$30:$J$30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8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Foglio1!$A$31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Foglio1!$B$28:$J$28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Foglio1!$B$31:$J$31</c:f>
              <c:numCache>
                <c:formatCode>General</c:formatCode>
                <c:ptCount val="9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4</c:v>
                </c:pt>
                <c:pt idx="4">
                  <c:v>9</c:v>
                </c:pt>
                <c:pt idx="5">
                  <c:v>3</c:v>
                </c:pt>
                <c:pt idx="6">
                  <c:v>7</c:v>
                </c:pt>
                <c:pt idx="7">
                  <c:v>5</c:v>
                </c:pt>
                <c:pt idx="8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Foglio1!$A$32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Foglio1!$B$28:$J$28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Foglio1!$B$32:$J$32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4"/>
          <c:order val="4"/>
          <c:tx>
            <c:strRef>
              <c:f>Foglio1!$A$33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Foglio1!$B$28:$J$28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Foglio1!$B$33:$J$33</c:f>
              <c:numCache>
                <c:formatCode>General</c:formatCode>
                <c:ptCount val="9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</c:numCache>
            </c:numRef>
          </c:val>
        </c:ser>
        <c:ser>
          <c:idx val="5"/>
          <c:order val="5"/>
          <c:tx>
            <c:strRef>
              <c:f>Foglio1!$A$34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Foglio1!$B$28:$J$28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Foglio1!$B$34:$J$34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6"/>
          <c:order val="6"/>
          <c:tx>
            <c:strRef>
              <c:f>Foglio1!$A$35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cat>
            <c:strRef>
              <c:f>Foglio1!$B$28:$J$28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Foglio1!$B$35:$J$35</c:f>
              <c:numCache>
                <c:formatCode>General</c:formatCode>
                <c:ptCount val="9"/>
                <c:pt idx="0">
                  <c:v>7.2</c:v>
                </c:pt>
                <c:pt idx="1">
                  <c:v>7.75</c:v>
                </c:pt>
                <c:pt idx="2">
                  <c:v>7.1</c:v>
                </c:pt>
                <c:pt idx="3">
                  <c:v>7</c:v>
                </c:pt>
                <c:pt idx="4">
                  <c:v>7.6</c:v>
                </c:pt>
                <c:pt idx="5">
                  <c:v>7</c:v>
                </c:pt>
                <c:pt idx="6">
                  <c:v>8</c:v>
                </c:pt>
                <c:pt idx="7">
                  <c:v>7.2</c:v>
                </c:pt>
                <c:pt idx="8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444800"/>
        <c:axId val="341202048"/>
        <c:axId val="0"/>
      </c:bar3DChart>
      <c:catAx>
        <c:axId val="336444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341202048"/>
        <c:crosses val="autoZero"/>
        <c:auto val="1"/>
        <c:lblAlgn val="ctr"/>
        <c:lblOffset val="100"/>
        <c:noMultiLvlLbl val="0"/>
      </c:catAx>
      <c:valAx>
        <c:axId val="3412020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364448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400"/>
              <a:t>MATEMATICA-SOLE-1°PERIODO</a:t>
            </a:r>
            <a:r>
              <a:rPr lang="it-IT" sz="1400" baseline="0"/>
              <a:t> INTERMEDIO</a:t>
            </a:r>
            <a:endParaRPr lang="it-IT" sz="14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Foglio1!$A$49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Foglio1!$B$48:$J$48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Foglio1!$B$49:$J$49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Foglio1!$A$50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Foglio1!$B$48:$J$48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Foglio1!$B$50:$J$50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Foglio1!$A$51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Foglio1!$B$48:$J$48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Foglio1!$B$51:$J$51</c:f>
              <c:numCache>
                <c:formatCode>General</c:formatCode>
                <c:ptCount val="9"/>
                <c:pt idx="0">
                  <c:v>10</c:v>
                </c:pt>
                <c:pt idx="1">
                  <c:v>10</c:v>
                </c:pt>
                <c:pt idx="2">
                  <c:v>11</c:v>
                </c:pt>
                <c:pt idx="3">
                  <c:v>9</c:v>
                </c:pt>
                <c:pt idx="4">
                  <c:v>8</c:v>
                </c:pt>
                <c:pt idx="5">
                  <c:v>4</c:v>
                </c:pt>
                <c:pt idx="6">
                  <c:v>3</c:v>
                </c:pt>
                <c:pt idx="7">
                  <c:v>6</c:v>
                </c:pt>
                <c:pt idx="8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Foglio1!$A$52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Foglio1!$B$48:$J$48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Foglio1!$B$52:$J$52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4"/>
          <c:order val="4"/>
          <c:tx>
            <c:strRef>
              <c:f>Foglio1!$A$53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Foglio1!$B$48:$J$48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Foglio1!$B$53:$J$53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  <c:pt idx="5">
                  <c:v>5</c:v>
                </c:pt>
                <c:pt idx="6">
                  <c:v>6</c:v>
                </c:pt>
                <c:pt idx="7">
                  <c:v>1</c:v>
                </c:pt>
                <c:pt idx="8">
                  <c:v>5</c:v>
                </c:pt>
              </c:numCache>
            </c:numRef>
          </c:val>
        </c:ser>
        <c:ser>
          <c:idx val="5"/>
          <c:order val="5"/>
          <c:tx>
            <c:strRef>
              <c:f>Foglio1!$A$54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Foglio1!$B$48:$J$48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Foglio1!$B$54:$J$54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ser>
          <c:idx val="6"/>
          <c:order val="6"/>
          <c:tx>
            <c:strRef>
              <c:f>Foglio1!$A$55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cat>
            <c:strRef>
              <c:f>Foglio1!$B$48:$J$48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Foglio1!$B$55:$J$55</c:f>
              <c:numCache>
                <c:formatCode>General</c:formatCode>
                <c:ptCount val="9"/>
                <c:pt idx="0">
                  <c:v>7.7</c:v>
                </c:pt>
                <c:pt idx="1">
                  <c:v>7.6</c:v>
                </c:pt>
                <c:pt idx="2">
                  <c:v>7.4</c:v>
                </c:pt>
                <c:pt idx="3">
                  <c:v>7</c:v>
                </c:pt>
                <c:pt idx="4">
                  <c:v>7</c:v>
                </c:pt>
                <c:pt idx="5">
                  <c:v>6.9</c:v>
                </c:pt>
                <c:pt idx="6">
                  <c:v>6.7</c:v>
                </c:pt>
                <c:pt idx="7">
                  <c:v>7.5</c:v>
                </c:pt>
                <c:pt idx="8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8288128"/>
        <c:axId val="348289664"/>
        <c:axId val="0"/>
      </c:bar3DChart>
      <c:catAx>
        <c:axId val="348288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348289664"/>
        <c:crosses val="autoZero"/>
        <c:auto val="1"/>
        <c:lblAlgn val="ctr"/>
        <c:lblOffset val="100"/>
        <c:noMultiLvlLbl val="0"/>
      </c:catAx>
      <c:valAx>
        <c:axId val="348289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48288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F96EC-3ED8-4A55-81F5-CA56A4D2D023}" type="datetimeFigureOut">
              <a:rPr lang="it-IT" smtClean="0"/>
              <a:t>30/01/2018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F4B67-341A-4FD9-B3C4-B8904620BC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27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4B67-341A-4FD9-B3C4-B8904620BC9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35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7836-4165-4CBC-994A-D522F3DBF334}" type="datetimeFigureOut">
              <a:rPr lang="it-IT" smtClean="0"/>
              <a:t>30/01/2018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E60-8E56-4E90-AF57-933C03E621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99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7836-4165-4CBC-994A-D522F3DBF334}" type="datetimeFigureOut">
              <a:rPr lang="it-IT" smtClean="0"/>
              <a:t>30/01/2018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E60-8E56-4E90-AF57-933C03E621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25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7836-4165-4CBC-994A-D522F3DBF334}" type="datetimeFigureOut">
              <a:rPr lang="it-IT" smtClean="0"/>
              <a:t>30/01/2018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E60-8E56-4E90-AF57-933C03E621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79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7836-4165-4CBC-994A-D522F3DBF334}" type="datetimeFigureOut">
              <a:rPr lang="it-IT" smtClean="0"/>
              <a:t>30/01/2018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E60-8E56-4E90-AF57-933C03E621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22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7836-4165-4CBC-994A-D522F3DBF334}" type="datetimeFigureOut">
              <a:rPr lang="it-IT" smtClean="0"/>
              <a:t>30/01/2018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E60-8E56-4E90-AF57-933C03E621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98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7836-4165-4CBC-994A-D522F3DBF334}" type="datetimeFigureOut">
              <a:rPr lang="it-IT" smtClean="0"/>
              <a:t>30/01/2018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E60-8E56-4E90-AF57-933C03E621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99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7836-4165-4CBC-994A-D522F3DBF334}" type="datetimeFigureOut">
              <a:rPr lang="it-IT" smtClean="0"/>
              <a:t>30/01/2018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E60-8E56-4E90-AF57-933C03E621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66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7836-4165-4CBC-994A-D522F3DBF334}" type="datetimeFigureOut">
              <a:rPr lang="it-IT" smtClean="0"/>
              <a:t>30/01/2018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E60-8E56-4E90-AF57-933C03E621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12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7836-4165-4CBC-994A-D522F3DBF334}" type="datetimeFigureOut">
              <a:rPr lang="it-IT" smtClean="0"/>
              <a:t>30/01/2018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E60-8E56-4E90-AF57-933C03E621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3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7836-4165-4CBC-994A-D522F3DBF334}" type="datetimeFigureOut">
              <a:rPr lang="it-IT" smtClean="0"/>
              <a:t>30/01/2018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E60-8E56-4E90-AF57-933C03E621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9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7836-4165-4CBC-994A-D522F3DBF334}" type="datetimeFigureOut">
              <a:rPr lang="it-IT" smtClean="0"/>
              <a:t>30/01/2018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E60-8E56-4E90-AF57-933C03E621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6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7836-4165-4CBC-994A-D522F3DBF334}" type="datetimeFigureOut">
              <a:rPr lang="it-IT" smtClean="0"/>
              <a:t>30/01/2018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4E60-8E56-4E90-AF57-933C03E621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56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Presentazione_di_Microsoft_PowerPoint1.pptx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296144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ESITI MONITORAGGIO RISULTATI SCOLASTICI PRIMO 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PERIODO INTERMEDIO</a:t>
            </a:r>
          </a:p>
          <a:p>
            <a:r>
              <a:rPr lang="it-IT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SCUOLA PRIMARIA</a:t>
            </a:r>
            <a:endParaRPr lang="it-IT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it-IT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A.S   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 /2018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93852"/>
              </p:ext>
            </p:extLst>
          </p:nvPr>
        </p:nvGraphicFramePr>
        <p:xfrm>
          <a:off x="439008" y="260648"/>
          <a:ext cx="8280400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Presentazione" r:id="rId5" imgW="2197223" imgH="1648316" progId="PowerPoint.Show.12">
                  <p:embed/>
                </p:oleObj>
              </mc:Choice>
              <mc:Fallback>
                <p:oleObj name="Presentazione" r:id="rId5" imgW="2197223" imgH="164831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008" y="260648"/>
                        <a:ext cx="8280400" cy="417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35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755884"/>
              </p:ext>
            </p:extLst>
          </p:nvPr>
        </p:nvGraphicFramePr>
        <p:xfrm>
          <a:off x="467544" y="476672"/>
          <a:ext cx="820891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79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837906"/>
              </p:ext>
            </p:extLst>
          </p:nvPr>
        </p:nvGraphicFramePr>
        <p:xfrm>
          <a:off x="467544" y="476672"/>
          <a:ext cx="8280919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165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158389"/>
              </p:ext>
            </p:extLst>
          </p:nvPr>
        </p:nvGraphicFramePr>
        <p:xfrm>
          <a:off x="539552" y="620688"/>
          <a:ext cx="806489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114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472450"/>
              </p:ext>
            </p:extLst>
          </p:nvPr>
        </p:nvGraphicFramePr>
        <p:xfrm>
          <a:off x="611560" y="404664"/>
          <a:ext cx="80648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072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008112"/>
          </a:xfrm>
          <a:solidFill>
            <a:schemeClr val="accent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REFERENTE VALUTAZIONE D’ISTITUTO SCUOLA  PRIMARIA</a:t>
            </a:r>
            <a:br>
              <a:rPr lang="it-IT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it-IT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LOREDANA CAVALLI</a:t>
            </a:r>
            <a:endParaRPr lang="it-IT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04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818354"/>
              </p:ext>
            </p:extLst>
          </p:nvPr>
        </p:nvGraphicFramePr>
        <p:xfrm>
          <a:off x="827584" y="476672"/>
          <a:ext cx="72008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89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822379"/>
              </p:ext>
            </p:extLst>
          </p:nvPr>
        </p:nvGraphicFramePr>
        <p:xfrm>
          <a:off x="755576" y="620688"/>
          <a:ext cx="741682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275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530544"/>
              </p:ext>
            </p:extLst>
          </p:nvPr>
        </p:nvGraphicFramePr>
        <p:xfrm>
          <a:off x="1043608" y="692696"/>
          <a:ext cx="70567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537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601234"/>
              </p:ext>
            </p:extLst>
          </p:nvPr>
        </p:nvGraphicFramePr>
        <p:xfrm>
          <a:off x="323528" y="332656"/>
          <a:ext cx="864096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42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023042"/>
              </p:ext>
            </p:extLst>
          </p:nvPr>
        </p:nvGraphicFramePr>
        <p:xfrm>
          <a:off x="539552" y="404664"/>
          <a:ext cx="835292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937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292710"/>
              </p:ext>
            </p:extLst>
          </p:nvPr>
        </p:nvGraphicFramePr>
        <p:xfrm>
          <a:off x="683568" y="404664"/>
          <a:ext cx="763284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72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809775"/>
              </p:ext>
            </p:extLst>
          </p:nvPr>
        </p:nvGraphicFramePr>
        <p:xfrm>
          <a:off x="539552" y="620688"/>
          <a:ext cx="79208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74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876945"/>
              </p:ext>
            </p:extLst>
          </p:nvPr>
        </p:nvGraphicFramePr>
        <p:xfrm>
          <a:off x="683568" y="332656"/>
          <a:ext cx="7848872" cy="61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5084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61</Words>
  <Application>Microsoft Office PowerPoint</Application>
  <PresentationFormat>Presentazione su schermo (4:3)</PresentationFormat>
  <Paragraphs>19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Tema di Office</vt:lpstr>
      <vt:lpstr>Presentazione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REFERENTE VALUTAZIONE D’ISTITUTO SCUOLA  PRIMARIA LOREDANA CAVALLI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55</cp:revision>
  <dcterms:created xsi:type="dcterms:W3CDTF">2017-11-12T17:10:36Z</dcterms:created>
  <dcterms:modified xsi:type="dcterms:W3CDTF">2018-01-30T09:48:45Z</dcterms:modified>
</cp:coreProperties>
</file>