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15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dirty="0">
                <a:solidFill>
                  <a:schemeClr val="tx1"/>
                </a:solidFill>
              </a:rPr>
              <a:t>MEDIA</a:t>
            </a:r>
            <a:r>
              <a:rPr lang="it-IT" baseline="0" dirty="0">
                <a:solidFill>
                  <a:schemeClr val="tx1"/>
                </a:solidFill>
              </a:rPr>
              <a:t> </a:t>
            </a:r>
            <a:r>
              <a:rPr lang="it-IT" baseline="0" dirty="0" smtClean="0">
                <a:solidFill>
                  <a:schemeClr val="tx1"/>
                </a:solidFill>
              </a:rPr>
              <a:t>–ITALIANO-ARTE </a:t>
            </a:r>
            <a:r>
              <a:rPr lang="it-IT" baseline="0" dirty="0">
                <a:solidFill>
                  <a:schemeClr val="tx1"/>
                </a:solidFill>
              </a:rPr>
              <a:t>-1°QUADRIMESTRE</a:t>
            </a:r>
            <a:endParaRPr lang="it-IT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563453963204869"/>
          <c:y val="1.6280242366232812E-2"/>
        </c:manualLayout>
      </c:layout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Valutazione Ingresso</c:v>
                </c:pt>
              </c:strCache>
            </c:strRef>
          </c:tx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097660445135725E-2"/>
                  <c:y val="-2.006450113461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18684035107209E-2"/>
                  <c:y val="-3.2227900603636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67404547642799E-2"/>
                  <c:y val="-2.006450113461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Foglio1!$B$1:$L$1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Foglio1!$B$2:$L$2</c:f>
              <c:numCache>
                <c:formatCode>General</c:formatCode>
                <c:ptCount val="11"/>
                <c:pt idx="3">
                  <c:v>8.1999999999999993</c:v>
                </c:pt>
                <c:pt idx="4">
                  <c:v>8.4</c:v>
                </c:pt>
                <c:pt idx="5">
                  <c:v>8.3000000000000007</c:v>
                </c:pt>
                <c:pt idx="6">
                  <c:v>8</c:v>
                </c:pt>
                <c:pt idx="7">
                  <c:v>6.5</c:v>
                </c:pt>
                <c:pt idx="8">
                  <c:v>6.6</c:v>
                </c:pt>
                <c:pt idx="9">
                  <c:v>6.6</c:v>
                </c:pt>
                <c:pt idx="10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Valutazione Infr.1°periodo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Pt>
            <c:idx val="0"/>
            <c:bubble3D val="0"/>
          </c:dPt>
          <c:dPt>
            <c:idx val="3"/>
            <c:bubble3D val="0"/>
          </c:dPt>
          <c:dLbls>
            <c:spPr>
              <a:solidFill>
                <a:srgbClr val="C0504D">
                  <a:lumMod val="60000"/>
                  <a:lumOff val="40000"/>
                </a:srgb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Foglio1!$B$1:$L$1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Foglio1!$B$3:$L$3</c:f>
              <c:numCache>
                <c:formatCode>General</c:formatCode>
                <c:ptCount val="11"/>
                <c:pt idx="0">
                  <c:v>7.6</c:v>
                </c:pt>
                <c:pt idx="1">
                  <c:v>7.1</c:v>
                </c:pt>
                <c:pt idx="2">
                  <c:v>7.2</c:v>
                </c:pt>
                <c:pt idx="3">
                  <c:v>7.3</c:v>
                </c:pt>
                <c:pt idx="4">
                  <c:v>8.1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Valutazione 1 °Quadrimestre</c:v>
                </c:pt>
              </c:strCache>
            </c:strRef>
          </c:tx>
          <c:marker>
            <c:spPr>
              <a:solidFill>
                <a:sysClr val="window" lastClr="FFFFFF"/>
              </a:solidFill>
            </c:spPr>
          </c:marker>
          <c:dLbls>
            <c:spPr>
              <a:solidFill>
                <a:srgbClr val="FFC000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Foglio1!$B$1:$L$1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Foglio1!$B$4:$L$4</c:f>
              <c:numCache>
                <c:formatCode>General</c:formatCode>
                <c:ptCount val="11"/>
                <c:pt idx="0">
                  <c:v>8.6</c:v>
                </c:pt>
                <c:pt idx="1">
                  <c:v>7.6</c:v>
                </c:pt>
                <c:pt idx="2">
                  <c:v>7.9</c:v>
                </c:pt>
                <c:pt idx="3">
                  <c:v>7.7</c:v>
                </c:pt>
                <c:pt idx="4">
                  <c:v>8</c:v>
                </c:pt>
                <c:pt idx="5">
                  <c:v>7.5</c:v>
                </c:pt>
                <c:pt idx="6">
                  <c:v>7.3</c:v>
                </c:pt>
                <c:pt idx="7">
                  <c:v>6.4</c:v>
                </c:pt>
                <c:pt idx="8">
                  <c:v>7.6</c:v>
                </c:pt>
                <c:pt idx="9">
                  <c:v>6.6</c:v>
                </c:pt>
                <c:pt idx="10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775552"/>
        <c:axId val="224658560"/>
      </c:lineChart>
      <c:catAx>
        <c:axId val="224775552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224658560"/>
        <c:crosses val="autoZero"/>
        <c:auto val="1"/>
        <c:lblAlgn val="ctr"/>
        <c:lblOffset val="100"/>
        <c:noMultiLvlLbl val="0"/>
      </c:catAx>
      <c:valAx>
        <c:axId val="224658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47755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zero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12700" cmpd="sng">
      <a:solidFill>
        <a:srgbClr val="F79646">
          <a:lumMod val="75000"/>
        </a:srgbClr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dirty="0" smtClean="0">
                <a:solidFill>
                  <a:schemeClr val="tx1"/>
                </a:solidFill>
              </a:rPr>
              <a:t>MATEMATICA-ARTE-1°QUADRIMESTRE</a:t>
            </a:r>
            <a:endParaRPr lang="it-IT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plotArea>
      <c:layout>
        <c:manualLayout>
          <c:layoutTarget val="inner"/>
          <c:xMode val="edge"/>
          <c:yMode val="edge"/>
          <c:x val="0.22866812217052651"/>
          <c:y val="9.6497714923171038E-2"/>
          <c:w val="0.77133187782947354"/>
          <c:h val="0.69125853155325245"/>
        </c:manualLayout>
      </c:layout>
      <c:lineChart>
        <c:grouping val="stacked"/>
        <c:varyColors val="0"/>
        <c:ser>
          <c:idx val="0"/>
          <c:order val="0"/>
          <c:tx>
            <c:strRef>
              <c:f>Foglio1!$A$6</c:f>
              <c:strCache>
                <c:ptCount val="1"/>
                <c:pt idx="0">
                  <c:v>Valutazione Ingresso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1.7988234121377535E-2"/>
                  <c:y val="-1.6942855086545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977544512185146E-2"/>
                  <c:y val="-1.6942855086545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472199707588954E-2"/>
                  <c:y val="-1.6942855086545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Foglio1!$B$5:$L$5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 1C</c:v>
                </c:pt>
                <c:pt idx="3">
                  <c:v> 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Foglio1!$B$6:$L$6</c:f>
              <c:numCache>
                <c:formatCode>General</c:formatCode>
                <c:ptCount val="11"/>
                <c:pt idx="3">
                  <c:v>8</c:v>
                </c:pt>
                <c:pt idx="4">
                  <c:v>8.6999999999999993</c:v>
                </c:pt>
                <c:pt idx="5">
                  <c:v>7</c:v>
                </c:pt>
                <c:pt idx="6">
                  <c:v>6.7</c:v>
                </c:pt>
                <c:pt idx="7">
                  <c:v>6.4</c:v>
                </c:pt>
                <c:pt idx="8">
                  <c:v>6.7</c:v>
                </c:pt>
                <c:pt idx="9">
                  <c:v>6.7</c:v>
                </c:pt>
                <c:pt idx="10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Foglio1!$A$7</c:f>
              <c:strCache>
                <c:ptCount val="1"/>
                <c:pt idx="0">
                  <c:v>Valutazione Infr.1°periodo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solidFill>
                <a:srgbClr val="C0504D">
                  <a:lumMod val="60000"/>
                  <a:lumOff val="40000"/>
                </a:srgb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Foglio1!$B$5:$L$5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 1C</c:v>
                </c:pt>
                <c:pt idx="3">
                  <c:v> 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Foglio1!$B$7:$L$7</c:f>
              <c:numCache>
                <c:formatCode>General</c:formatCode>
                <c:ptCount val="11"/>
                <c:pt idx="0">
                  <c:v>7.5</c:v>
                </c:pt>
                <c:pt idx="1">
                  <c:v>7</c:v>
                </c:pt>
                <c:pt idx="2">
                  <c:v>7.5</c:v>
                </c:pt>
                <c:pt idx="3">
                  <c:v>7.5</c:v>
                </c:pt>
                <c:pt idx="4">
                  <c:v>8.1</c:v>
                </c:pt>
                <c:pt idx="5">
                  <c:v>6.5</c:v>
                </c:pt>
                <c:pt idx="6">
                  <c:v>6.4</c:v>
                </c:pt>
                <c:pt idx="7">
                  <c:v>6.4</c:v>
                </c:pt>
                <c:pt idx="8">
                  <c:v>6.7</c:v>
                </c:pt>
                <c:pt idx="9">
                  <c:v>6.4</c:v>
                </c:pt>
                <c:pt idx="10">
                  <c:v>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Foglio1!$A$8</c:f>
              <c:strCache>
                <c:ptCount val="1"/>
                <c:pt idx="0">
                  <c:v>Valutazione 1 Quadrimestre</c:v>
                </c:pt>
              </c:strCache>
            </c:strRef>
          </c:tx>
          <c:dLbls>
            <c:spPr>
              <a:solidFill>
                <a:srgbClr val="FFC000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Foglio1!$B$5:$L$5</c:f>
              <c:strCache>
                <c:ptCount val="11"/>
                <c:pt idx="0">
                  <c:v>1A</c:v>
                </c:pt>
                <c:pt idx="1">
                  <c:v>1B</c:v>
                </c:pt>
                <c:pt idx="2">
                  <c:v> 1C</c:v>
                </c:pt>
                <c:pt idx="3">
                  <c:v> 2A</c:v>
                </c:pt>
                <c:pt idx="4">
                  <c:v>2B</c:v>
                </c:pt>
                <c:pt idx="5">
                  <c:v>3A</c:v>
                </c:pt>
                <c:pt idx="6">
                  <c:v>3B</c:v>
                </c:pt>
                <c:pt idx="7">
                  <c:v>4A</c:v>
                </c:pt>
                <c:pt idx="8">
                  <c:v>4B</c:v>
                </c:pt>
                <c:pt idx="9">
                  <c:v>5A</c:v>
                </c:pt>
                <c:pt idx="10">
                  <c:v>5B</c:v>
                </c:pt>
              </c:strCache>
            </c:strRef>
          </c:cat>
          <c:val>
            <c:numRef>
              <c:f>Foglio1!$B$8:$L$8</c:f>
              <c:numCache>
                <c:formatCode>General</c:formatCode>
                <c:ptCount val="11"/>
                <c:pt idx="0">
                  <c:v>8.6</c:v>
                </c:pt>
                <c:pt idx="1">
                  <c:v>7.6</c:v>
                </c:pt>
                <c:pt idx="2">
                  <c:v>7.8</c:v>
                </c:pt>
                <c:pt idx="3">
                  <c:v>7.8</c:v>
                </c:pt>
                <c:pt idx="4">
                  <c:v>8</c:v>
                </c:pt>
                <c:pt idx="5">
                  <c:v>7</c:v>
                </c:pt>
                <c:pt idx="6">
                  <c:v>6.8</c:v>
                </c:pt>
                <c:pt idx="7">
                  <c:v>6.6</c:v>
                </c:pt>
                <c:pt idx="8">
                  <c:v>6.6</c:v>
                </c:pt>
                <c:pt idx="9">
                  <c:v>6.7</c:v>
                </c:pt>
                <c:pt idx="10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321728"/>
        <c:axId val="294331136"/>
      </c:lineChart>
      <c:catAx>
        <c:axId val="293321728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a:ln>
          </c:spPr>
        </c:majorGridlines>
        <c:minorGridlines/>
        <c:majorTickMark val="none"/>
        <c:minorTickMark val="none"/>
        <c:tickLblPos val="nextTo"/>
        <c:crossAx val="294331136"/>
        <c:crosses val="autoZero"/>
        <c:auto val="1"/>
        <c:lblAlgn val="ctr"/>
        <c:lblOffset val="100"/>
        <c:noMultiLvlLbl val="0"/>
      </c:catAx>
      <c:valAx>
        <c:axId val="294331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33217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solidFill>
            <a:sysClr val="window" lastClr="FFFFFF"/>
          </a:solidFill>
        </a:ln>
      </c:spPr>
    </c:plotArea>
    <c:plotVisOnly val="1"/>
    <c:dispBlanksAs val="zero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rgbClr val="C0504D">
          <a:lumMod val="75000"/>
        </a:srgbClr>
      </a:solidFill>
    </a:ln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sz="1600" dirty="0">
                <a:solidFill>
                  <a:schemeClr val="tx1"/>
                </a:solidFill>
              </a:rPr>
              <a:t>ITALIANO-SORRENTI-1°QUADRIMESTRE</a:t>
            </a:r>
          </a:p>
        </c:rich>
      </c:tx>
      <c:layout>
        <c:manualLayout>
          <c:xMode val="edge"/>
          <c:yMode val="edge"/>
          <c:x val="0.40471241096303767"/>
          <c:y val="2.3780129298991749E-2"/>
        </c:manualLayout>
      </c:layout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plotArea>
      <c:layout>
        <c:manualLayout>
          <c:layoutTarget val="inner"/>
          <c:xMode val="edge"/>
          <c:yMode val="edge"/>
          <c:x val="0.27805185580158803"/>
          <c:y val="7.7737305093441539E-2"/>
          <c:w val="0.72194814419841202"/>
          <c:h val="0.65342380809123579"/>
        </c:manualLayout>
      </c:layout>
      <c:lineChart>
        <c:grouping val="stacked"/>
        <c:varyColors val="0"/>
        <c:ser>
          <c:idx val="0"/>
          <c:order val="0"/>
          <c:tx>
            <c:strRef>
              <c:f>Foglio1!$B$11</c:f>
              <c:strCache>
                <c:ptCount val="1"/>
                <c:pt idx="0">
                  <c:v>Val. ITALIANO-SORRENTI INGR.</c:v>
                </c:pt>
              </c:strCache>
            </c:strRef>
          </c:tx>
          <c:marker>
            <c:spPr>
              <a:solidFill>
                <a:srgbClr val="00B050"/>
              </a:solidFill>
            </c:spPr>
          </c:marker>
          <c:dPt>
            <c:idx val="1"/>
            <c:marker>
              <c:spPr>
                <a:solidFill>
                  <a:srgbClr val="0070C0"/>
                </a:solidFill>
              </c:spPr>
            </c:marker>
            <c:bubble3D val="0"/>
          </c:dPt>
          <c:dPt>
            <c:idx val="2"/>
            <c:marker>
              <c:spPr>
                <a:solidFill>
                  <a:srgbClr val="0070C0"/>
                </a:solidFill>
              </c:spPr>
            </c:marker>
            <c:bubble3D val="0"/>
          </c:dPt>
          <c:dPt>
            <c:idx val="3"/>
            <c:marker>
              <c:spPr>
                <a:solidFill>
                  <a:srgbClr val="0070C0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2.3854666750381639E-2"/>
                  <c:y val="-1.7631936027083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Foglio1!$C$10:$K$10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Foglio1!$C$11:$K$11</c:f>
              <c:numCache>
                <c:formatCode>General</c:formatCode>
                <c:ptCount val="9"/>
                <c:pt idx="1">
                  <c:v>8.1</c:v>
                </c:pt>
                <c:pt idx="2">
                  <c:v>8.8000000000000007</c:v>
                </c:pt>
                <c:pt idx="3">
                  <c:v>7.4</c:v>
                </c:pt>
                <c:pt idx="4">
                  <c:v>8</c:v>
                </c:pt>
                <c:pt idx="5">
                  <c:v>6.2</c:v>
                </c:pt>
                <c:pt idx="6">
                  <c:v>7.6</c:v>
                </c:pt>
                <c:pt idx="7">
                  <c:v>6.6</c:v>
                </c:pt>
                <c:pt idx="8">
                  <c:v>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Foglio1!$B$12</c:f>
              <c:strCache>
                <c:ptCount val="1"/>
                <c:pt idx="0">
                  <c:v>Val. ITALIANO-SORRENTI INFR.1°PER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dLbl>
              <c:idx val="0"/>
              <c:layout>
                <c:manualLayout>
                  <c:x val="-3.0779770826566272E-2"/>
                  <c:y val="2.001993536298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0504D">
                  <a:lumMod val="60000"/>
                  <a:lumOff val="40000"/>
                </a:srgb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Foglio1!$C$10:$K$10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Foglio1!$C$12:$K$12</c:f>
              <c:numCache>
                <c:formatCode>General</c:formatCode>
                <c:ptCount val="9"/>
                <c:pt idx="0">
                  <c:v>7.3</c:v>
                </c:pt>
                <c:pt idx="1">
                  <c:v>7</c:v>
                </c:pt>
                <c:pt idx="2">
                  <c:v>6.9</c:v>
                </c:pt>
                <c:pt idx="3">
                  <c:v>7.1</c:v>
                </c:pt>
                <c:pt idx="4">
                  <c:v>8</c:v>
                </c:pt>
                <c:pt idx="5">
                  <c:v>7</c:v>
                </c:pt>
                <c:pt idx="6">
                  <c:v>7.5</c:v>
                </c:pt>
                <c:pt idx="7">
                  <c:v>7.1</c:v>
                </c:pt>
                <c:pt idx="8">
                  <c:v>7.3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Foglio1!$B$13</c:f>
              <c:strCache>
                <c:ptCount val="1"/>
                <c:pt idx="0">
                  <c:v>Val. ITALIANO-SORRENTI 1° QUADR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solidFill>
                <a:srgbClr val="FFC000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Foglio1!$C$10:$K$10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Foglio1!$C$13:$K$13</c:f>
              <c:numCache>
                <c:formatCode>General</c:formatCode>
                <c:ptCount val="9"/>
                <c:pt idx="0">
                  <c:v>7.8</c:v>
                </c:pt>
                <c:pt idx="1">
                  <c:v>7.4</c:v>
                </c:pt>
                <c:pt idx="2">
                  <c:v>7.5</c:v>
                </c:pt>
                <c:pt idx="3">
                  <c:v>7.5</c:v>
                </c:pt>
                <c:pt idx="4">
                  <c:v>7.5</c:v>
                </c:pt>
                <c:pt idx="5">
                  <c:v>7.1</c:v>
                </c:pt>
                <c:pt idx="6">
                  <c:v>8</c:v>
                </c:pt>
                <c:pt idx="7">
                  <c:v>7.3</c:v>
                </c:pt>
                <c:pt idx="8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420416"/>
        <c:axId val="293434496"/>
      </c:lineChart>
      <c:catAx>
        <c:axId val="293420416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293434496"/>
        <c:crosses val="autoZero"/>
        <c:auto val="1"/>
        <c:lblAlgn val="ctr"/>
        <c:lblOffset val="100"/>
        <c:noMultiLvlLbl val="0"/>
      </c:catAx>
      <c:valAx>
        <c:axId val="293434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342041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zero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12700" cmpd="sng">
      <a:solidFill>
        <a:srgbClr val="C0504D">
          <a:lumMod val="75000"/>
        </a:srgbClr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sz="1400" dirty="0">
                <a:solidFill>
                  <a:schemeClr val="tx1"/>
                </a:solidFill>
                <a:latin typeface="+mn-lt"/>
              </a:rPr>
              <a:t>MATEMATICA-SORRENTI-1°QUADRIMESTRE</a:t>
            </a:r>
          </a:p>
          <a:p>
            <a:pPr>
              <a:defRPr>
                <a:solidFill>
                  <a:schemeClr val="tx1"/>
                </a:solidFill>
              </a:defRPr>
            </a:pPr>
            <a:endParaRPr lang="it-IT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Foglio1!$C$41</c:f>
              <c:strCache>
                <c:ptCount val="1"/>
                <c:pt idx="0">
                  <c:v>Val.ingresso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3.1440127179842542E-2"/>
                  <c:y val="-2.006450113461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Foglio1!$D$40:$L$40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Foglio1!$D$41:$L$41</c:f>
              <c:numCache>
                <c:formatCode>General</c:formatCode>
                <c:ptCount val="9"/>
                <c:pt idx="1">
                  <c:v>8.1</c:v>
                </c:pt>
                <c:pt idx="2">
                  <c:v>9.6</c:v>
                </c:pt>
                <c:pt idx="3">
                  <c:v>8</c:v>
                </c:pt>
                <c:pt idx="4">
                  <c:v>8</c:v>
                </c:pt>
                <c:pt idx="5">
                  <c:v>6.5</c:v>
                </c:pt>
                <c:pt idx="6">
                  <c:v>7.7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Foglio1!$C$42</c:f>
              <c:strCache>
                <c:ptCount val="1"/>
                <c:pt idx="0">
                  <c:v>Val.infr.1°periodo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solidFill>
                <a:srgbClr val="C0504D">
                  <a:lumMod val="60000"/>
                  <a:lumOff val="40000"/>
                </a:srgb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Foglio1!$D$40:$L$40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Foglio1!$D$42:$L$42</c:f>
              <c:numCache>
                <c:formatCode>General</c:formatCode>
                <c:ptCount val="9"/>
                <c:pt idx="0">
                  <c:v>7.2</c:v>
                </c:pt>
                <c:pt idx="1">
                  <c:v>7.7</c:v>
                </c:pt>
                <c:pt idx="2">
                  <c:v>7.8</c:v>
                </c:pt>
                <c:pt idx="3">
                  <c:v>7</c:v>
                </c:pt>
                <c:pt idx="4">
                  <c:v>7.6</c:v>
                </c:pt>
                <c:pt idx="5">
                  <c:v>7</c:v>
                </c:pt>
                <c:pt idx="6">
                  <c:v>8</c:v>
                </c:pt>
                <c:pt idx="7">
                  <c:v>7.2</c:v>
                </c:pt>
                <c:pt idx="8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Foglio1!$C$43</c:f>
              <c:strCache>
                <c:ptCount val="1"/>
                <c:pt idx="0">
                  <c:v>Val.1Quadrimestre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solidFill>
                <a:srgbClr val="FFC000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Foglio1!$D$40:$L$40</c:f>
              <c:strCache>
                <c:ptCount val="9"/>
                <c:pt idx="0">
                  <c:v>1A</c:v>
                </c:pt>
                <c:pt idx="1">
                  <c:v>2A</c:v>
                </c:pt>
                <c:pt idx="2">
                  <c:v>2B</c:v>
                </c:pt>
                <c:pt idx="3">
                  <c:v>3A</c:v>
                </c:pt>
                <c:pt idx="4">
                  <c:v>3B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Foglio1!$D$43:$L$43</c:f>
              <c:numCache>
                <c:formatCode>General</c:formatCode>
                <c:ptCount val="9"/>
                <c:pt idx="0">
                  <c:v>7.8</c:v>
                </c:pt>
                <c:pt idx="1">
                  <c:v>7.7</c:v>
                </c:pt>
                <c:pt idx="2">
                  <c:v>8</c:v>
                </c:pt>
                <c:pt idx="3">
                  <c:v>7.4</c:v>
                </c:pt>
                <c:pt idx="4">
                  <c:v>7.9</c:v>
                </c:pt>
                <c:pt idx="5">
                  <c:v>7</c:v>
                </c:pt>
                <c:pt idx="6">
                  <c:v>8</c:v>
                </c:pt>
                <c:pt idx="7">
                  <c:v>7.3</c:v>
                </c:pt>
                <c:pt idx="8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593088"/>
        <c:axId val="293595008"/>
      </c:lineChart>
      <c:catAx>
        <c:axId val="293593088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293595008"/>
        <c:crosses val="autoZero"/>
        <c:auto val="1"/>
        <c:lblAlgn val="ctr"/>
        <c:lblOffset val="100"/>
        <c:noMultiLvlLbl val="0"/>
      </c:catAx>
      <c:valAx>
        <c:axId val="293595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35930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plotArea>
    <c:plotVisOnly val="1"/>
    <c:dispBlanksAs val="zero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2700" cmpd="sng">
      <a:solidFill>
        <a:srgbClr val="C0504D">
          <a:lumMod val="75000"/>
          <a:alpha val="95000"/>
        </a:srgbClr>
      </a:solidFill>
    </a:ln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>
                <a:solidFill>
                  <a:schemeClr val="tx1"/>
                </a:solidFill>
              </a:rPr>
              <a:t>ITALIANO-SOLE-1°</a:t>
            </a:r>
            <a:r>
              <a:rPr lang="it-IT" baseline="0">
                <a:solidFill>
                  <a:schemeClr val="tx1"/>
                </a:solidFill>
              </a:rPr>
              <a:t> QUADRIMESTRE</a:t>
            </a:r>
            <a:endParaRPr lang="it-IT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Foglio1!$B$46</c:f>
              <c:strCache>
                <c:ptCount val="1"/>
                <c:pt idx="0">
                  <c:v>Val.ingresso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2.4592074310583849E-2"/>
                  <c:y val="-2.3274821316150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125720330591289E-2"/>
                  <c:y val="-2.5626411880161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Foglio1!$C$45:$K$45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Foglio1!$C$46:$K$46</c:f>
              <c:numCache>
                <c:formatCode>General</c:formatCode>
                <c:ptCount val="9"/>
                <c:pt idx="2">
                  <c:v>7.9</c:v>
                </c:pt>
                <c:pt idx="3">
                  <c:v>7.5</c:v>
                </c:pt>
                <c:pt idx="4">
                  <c:v>7.1</c:v>
                </c:pt>
                <c:pt idx="5">
                  <c:v>7</c:v>
                </c:pt>
                <c:pt idx="6">
                  <c:v>6.8</c:v>
                </c:pt>
                <c:pt idx="7">
                  <c:v>6.2</c:v>
                </c:pt>
                <c:pt idx="8">
                  <c:v>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Foglio1!$B$47</c:f>
              <c:strCache>
                <c:ptCount val="1"/>
                <c:pt idx="0">
                  <c:v>Val.infr.1° periodo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0504D">
                  <a:lumMod val="60000"/>
                  <a:lumOff val="40000"/>
                </a:srgbClr>
              </a:solidFill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Foglio1!$C$45:$K$45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Foglio1!$C$47:$K$47</c:f>
              <c:numCache>
                <c:formatCode>General</c:formatCode>
                <c:ptCount val="9"/>
                <c:pt idx="0">
                  <c:v>7</c:v>
                </c:pt>
                <c:pt idx="1">
                  <c:v>6.5</c:v>
                </c:pt>
                <c:pt idx="2">
                  <c:v>7.3</c:v>
                </c:pt>
                <c:pt idx="3">
                  <c:v>7</c:v>
                </c:pt>
                <c:pt idx="4">
                  <c:v>6.4</c:v>
                </c:pt>
                <c:pt idx="5">
                  <c:v>7</c:v>
                </c:pt>
                <c:pt idx="6">
                  <c:v>6.8</c:v>
                </c:pt>
                <c:pt idx="7">
                  <c:v>6.5</c:v>
                </c:pt>
                <c:pt idx="8">
                  <c:v>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Foglio1!$B$48</c:f>
              <c:strCache>
                <c:ptCount val="1"/>
                <c:pt idx="0">
                  <c:v>Val.1 Quadrimestre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solidFill>
                <a:srgbClr val="FFC000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Foglio1!$C$45:$K$45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Foglio1!$C$48:$K$48</c:f>
              <c:numCache>
                <c:formatCode>General</c:formatCode>
                <c:ptCount val="9"/>
                <c:pt idx="0">
                  <c:v>8</c:v>
                </c:pt>
                <c:pt idx="1">
                  <c:v>7.2</c:v>
                </c:pt>
                <c:pt idx="2">
                  <c:v>7.3</c:v>
                </c:pt>
                <c:pt idx="3">
                  <c:v>7.6</c:v>
                </c:pt>
                <c:pt idx="4">
                  <c:v>7.3</c:v>
                </c:pt>
                <c:pt idx="5">
                  <c:v>7.5</c:v>
                </c:pt>
                <c:pt idx="6">
                  <c:v>7.3</c:v>
                </c:pt>
                <c:pt idx="7">
                  <c:v>7.5</c:v>
                </c:pt>
                <c:pt idx="8">
                  <c:v>7.4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4102528"/>
        <c:axId val="294115200"/>
      </c:lineChart>
      <c:catAx>
        <c:axId val="294102528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294115200"/>
        <c:crosses val="autoZero"/>
        <c:auto val="1"/>
        <c:lblAlgn val="ctr"/>
        <c:lblOffset val="100"/>
        <c:noMultiLvlLbl val="0"/>
      </c:catAx>
      <c:valAx>
        <c:axId val="294115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41025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zero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12700" cmpd="sng">
      <a:solidFill>
        <a:srgbClr val="C0504D">
          <a:lumMod val="75000"/>
          <a:alpha val="99000"/>
        </a:srgbClr>
      </a:solidFill>
    </a:ln>
  </c:sp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sz="1600" dirty="0" smtClean="0">
                <a:solidFill>
                  <a:schemeClr val="tx1"/>
                </a:solidFill>
              </a:rPr>
              <a:t>MATEMATICA-SOLE-1°</a:t>
            </a:r>
            <a:r>
              <a:rPr lang="it-IT" sz="1600" baseline="0" dirty="0" smtClean="0">
                <a:solidFill>
                  <a:schemeClr val="tx1"/>
                </a:solidFill>
              </a:rPr>
              <a:t> QUADRIMESTRE</a:t>
            </a:r>
            <a:endParaRPr lang="it-IT" sz="1600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Foglio1!$B$53</c:f>
              <c:strCache>
                <c:ptCount val="1"/>
                <c:pt idx="0">
                  <c:v>Val.ingresso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Foglio1!$C$52:$K$52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Foglio1!$C$53:$K$53</c:f>
              <c:numCache>
                <c:formatCode>General</c:formatCode>
                <c:ptCount val="9"/>
                <c:pt idx="2">
                  <c:v>7.6</c:v>
                </c:pt>
                <c:pt idx="3">
                  <c:v>7.6</c:v>
                </c:pt>
                <c:pt idx="4">
                  <c:v>6.3</c:v>
                </c:pt>
                <c:pt idx="5">
                  <c:v>7</c:v>
                </c:pt>
                <c:pt idx="6">
                  <c:v>6.7</c:v>
                </c:pt>
                <c:pt idx="7">
                  <c:v>7.5</c:v>
                </c:pt>
                <c:pt idx="8">
                  <c:v>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Foglio1!$B$54</c:f>
              <c:strCache>
                <c:ptCount val="1"/>
                <c:pt idx="0">
                  <c:v>Val.infr.1°periodo </c:v>
                </c:pt>
              </c:strCache>
            </c:strRef>
          </c:tx>
          <c:marker>
            <c:spPr>
              <a:solidFill>
                <a:srgbClr val="FFFF00"/>
              </a:solidFill>
            </c:spPr>
          </c:marker>
          <c:dLbls>
            <c:spPr>
              <a:solidFill>
                <a:srgbClr val="C0504D">
                  <a:lumMod val="60000"/>
                  <a:lumOff val="40000"/>
                </a:srgbClr>
              </a:solidFill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Foglio1!$C$52:$K$52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Foglio1!$C$54:$K$54</c:f>
              <c:numCache>
                <c:formatCode>General</c:formatCode>
                <c:ptCount val="9"/>
                <c:pt idx="0">
                  <c:v>7.7</c:v>
                </c:pt>
                <c:pt idx="1">
                  <c:v>7.6</c:v>
                </c:pt>
                <c:pt idx="2">
                  <c:v>7.4</c:v>
                </c:pt>
                <c:pt idx="3">
                  <c:v>7</c:v>
                </c:pt>
                <c:pt idx="4">
                  <c:v>7</c:v>
                </c:pt>
                <c:pt idx="5">
                  <c:v>6.9</c:v>
                </c:pt>
                <c:pt idx="6">
                  <c:v>6.7</c:v>
                </c:pt>
                <c:pt idx="7">
                  <c:v>7.5</c:v>
                </c:pt>
                <c:pt idx="8">
                  <c:v>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Foglio1!$B$55</c:f>
              <c:strCache>
                <c:ptCount val="1"/>
                <c:pt idx="0">
                  <c:v>Val.1 Quadrimestre</c:v>
                </c:pt>
              </c:strCache>
            </c:strRef>
          </c:tx>
          <c:marker>
            <c:spPr>
              <a:solidFill>
                <a:sysClr val="window" lastClr="FFFFFF"/>
              </a:solidFill>
            </c:spPr>
          </c:marker>
          <c:dLbls>
            <c:spPr>
              <a:solidFill>
                <a:srgbClr val="FFC000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Foglio1!$C$52:$K$52</c:f>
              <c:strCache>
                <c:ptCount val="9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2B</c:v>
                </c:pt>
                <c:pt idx="4">
                  <c:v>3A</c:v>
                </c:pt>
                <c:pt idx="5">
                  <c:v>4A</c:v>
                </c:pt>
                <c:pt idx="6">
                  <c:v>4B</c:v>
                </c:pt>
                <c:pt idx="7">
                  <c:v>5A</c:v>
                </c:pt>
                <c:pt idx="8">
                  <c:v>5B</c:v>
                </c:pt>
              </c:strCache>
            </c:strRef>
          </c:cat>
          <c:val>
            <c:numRef>
              <c:f>Foglio1!$C$55:$K$55</c:f>
              <c:numCache>
                <c:formatCode>General</c:formatCode>
                <c:ptCount val="9"/>
                <c:pt idx="0">
                  <c:v>8</c:v>
                </c:pt>
                <c:pt idx="1">
                  <c:v>8.1999999999999993</c:v>
                </c:pt>
                <c:pt idx="2">
                  <c:v>7.6</c:v>
                </c:pt>
                <c:pt idx="3">
                  <c:v>7.5</c:v>
                </c:pt>
                <c:pt idx="4">
                  <c:v>7.1</c:v>
                </c:pt>
                <c:pt idx="5">
                  <c:v>7.6</c:v>
                </c:pt>
                <c:pt idx="6">
                  <c:v>7.3</c:v>
                </c:pt>
                <c:pt idx="7">
                  <c:v>7</c:v>
                </c:pt>
                <c:pt idx="8">
                  <c:v>6.7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394112"/>
        <c:axId val="162396416"/>
      </c:lineChart>
      <c:catAx>
        <c:axId val="162394112"/>
        <c:scaling>
          <c:orientation val="minMax"/>
        </c:scaling>
        <c:delete val="0"/>
        <c:axPos val="b"/>
        <c:majorGridlines/>
        <c:minorGridlines/>
        <c:majorTickMark val="none"/>
        <c:minorTickMark val="none"/>
        <c:tickLblPos val="nextTo"/>
        <c:crossAx val="162396416"/>
        <c:crosses val="autoZero"/>
        <c:auto val="1"/>
        <c:lblAlgn val="ctr"/>
        <c:lblOffset val="100"/>
        <c:noMultiLvlLbl val="0"/>
      </c:catAx>
      <c:valAx>
        <c:axId val="162396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239411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plotArea>
    <c:plotVisOnly val="1"/>
    <c:dispBlanksAs val="zero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2700" cmpd="sng">
      <a:solidFill>
        <a:srgbClr val="C0504D">
          <a:lumMod val="75000"/>
          <a:alpha val="99000"/>
        </a:srgbClr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E96B9-B3C0-4E73-A18F-9FC00FBED75D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C783-0AF6-43B6-AE7D-05E2156777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20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C783-0AF6-43B6-AE7D-05E2156777D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1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C783-0AF6-43B6-AE7D-05E2156777D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27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967E87-81D7-4F26-BEF3-953C39C4DB1B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A28DED-D648-491B-BD12-E4AE17C026A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istitutocomprensivotropea.gov.it/Download/risorse/immagini/valutazi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7" y="2286126"/>
            <a:ext cx="7992888" cy="40324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4" y="260648"/>
            <a:ext cx="857443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0827" y="3573016"/>
            <a:ext cx="7992887" cy="203132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it-IT" b="1" dirty="0" smtClean="0">
              <a:solidFill>
                <a:srgbClr val="FF0000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endParaRPr lang="it-IT" b="1" dirty="0">
              <a:solidFill>
                <a:srgbClr val="FF0000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it-IT" b="1" dirty="0" smtClean="0">
                <a:solidFill>
                  <a:srgbClr val="0070C0"/>
                </a:solidFill>
                <a:latin typeface="Calibri"/>
              </a:rPr>
              <a:t>                               REPORT 1° QUADRIMESTRE   SCUOLA PRIMARIA</a:t>
            </a:r>
            <a:endParaRPr lang="it-IT" b="1" dirty="0">
              <a:solidFill>
                <a:srgbClr val="0070C0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it-IT" b="1" dirty="0" smtClean="0">
                <a:solidFill>
                  <a:srgbClr val="0070C0"/>
                </a:solidFill>
                <a:latin typeface="Calibri"/>
              </a:rPr>
              <a:t>A.S  </a:t>
            </a:r>
            <a:r>
              <a:rPr lang="it-IT" b="1" dirty="0">
                <a:solidFill>
                  <a:srgbClr val="0070C0"/>
                </a:solidFill>
                <a:latin typeface="Calibri"/>
              </a:rPr>
              <a:t>2017 /</a:t>
            </a:r>
            <a:r>
              <a:rPr lang="it-IT" b="1" dirty="0" smtClean="0">
                <a:solidFill>
                  <a:srgbClr val="0070C0"/>
                </a:solidFill>
                <a:latin typeface="Calibri"/>
              </a:rPr>
              <a:t>2018</a:t>
            </a:r>
          </a:p>
          <a:p>
            <a:pPr lvl="0">
              <a:spcBef>
                <a:spcPct val="20000"/>
              </a:spcBef>
            </a:pPr>
            <a:r>
              <a:rPr lang="it-IT" b="1" dirty="0" smtClean="0">
                <a:solidFill>
                  <a:srgbClr val="FF0000"/>
                </a:solidFill>
                <a:latin typeface="Calibri"/>
              </a:rPr>
              <a:t>        </a:t>
            </a:r>
            <a:r>
              <a:rPr lang="it-IT" b="1" dirty="0" smtClean="0">
                <a:latin typeface="Calibri"/>
              </a:rPr>
              <a:t>DIRIGENTE </a:t>
            </a:r>
            <a:r>
              <a:rPr lang="it-IT" b="1" dirty="0">
                <a:latin typeface="Calibri"/>
              </a:rPr>
              <a:t>SCOLASTICO                                                   </a:t>
            </a:r>
          </a:p>
          <a:p>
            <a:pPr lvl="0">
              <a:spcBef>
                <a:spcPct val="20000"/>
              </a:spcBef>
            </a:pPr>
            <a:r>
              <a:rPr lang="it-IT" b="1" dirty="0">
                <a:latin typeface="Calibri"/>
              </a:rPr>
              <a:t>        DOTT.SSA RACHELE ANNA DONNICI</a:t>
            </a:r>
          </a:p>
        </p:txBody>
      </p:sp>
    </p:spTree>
    <p:extLst>
      <p:ext uri="{BB962C8B-B14F-4D97-AF65-F5344CB8AC3E}">
        <p14:creationId xmlns:p14="http://schemas.microsoft.com/office/powerpoint/2010/main" val="326440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84196"/>
              </p:ext>
            </p:extLst>
          </p:nvPr>
        </p:nvGraphicFramePr>
        <p:xfrm>
          <a:off x="323528" y="188640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807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382144"/>
              </p:ext>
            </p:extLst>
          </p:nvPr>
        </p:nvGraphicFramePr>
        <p:xfrm>
          <a:off x="395536" y="260648"/>
          <a:ext cx="849694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868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905292"/>
              </p:ext>
            </p:extLst>
          </p:nvPr>
        </p:nvGraphicFramePr>
        <p:xfrm>
          <a:off x="251520" y="116632"/>
          <a:ext cx="853690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170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632634"/>
              </p:ext>
            </p:extLst>
          </p:nvPr>
        </p:nvGraphicFramePr>
        <p:xfrm>
          <a:off x="251520" y="188640"/>
          <a:ext cx="8496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3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426653"/>
              </p:ext>
            </p:extLst>
          </p:nvPr>
        </p:nvGraphicFramePr>
        <p:xfrm>
          <a:off x="395536" y="188640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08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268511"/>
              </p:ext>
            </p:extLst>
          </p:nvPr>
        </p:nvGraphicFramePr>
        <p:xfrm>
          <a:off x="179512" y="33265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308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2921169"/>
            <a:ext cx="676875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REFERENTE VALUTAZIONE D’ISTITUTO SCUOLA  PRIMARIA</a:t>
            </a:r>
            <a:br>
              <a:rPr lang="it-IT" sz="2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</a:br>
            <a:r>
              <a:rPr lang="it-IT" sz="2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LOREDANA CAVALLI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6934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984</TotalTime>
  <Words>62</Words>
  <Application>Microsoft Office PowerPoint</Application>
  <PresentationFormat>Presentazione su schermo (4:3)</PresentationFormat>
  <Paragraphs>37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52</cp:revision>
  <dcterms:created xsi:type="dcterms:W3CDTF">2018-02-04T14:22:02Z</dcterms:created>
  <dcterms:modified xsi:type="dcterms:W3CDTF">2018-02-11T14:47:01Z</dcterms:modified>
</cp:coreProperties>
</file>