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68" r:id="rId3"/>
    <p:sldId id="260" r:id="rId4"/>
    <p:sldId id="263" r:id="rId5"/>
    <p:sldId id="259" r:id="rId6"/>
    <p:sldId id="258" r:id="rId7"/>
    <p:sldId id="269" r:id="rId8"/>
    <p:sldId id="256" r:id="rId9"/>
    <p:sldId id="271" r:id="rId10"/>
    <p:sldId id="272" r:id="rId1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54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759701-B742-4DEA-B08E-17827DD92CC0}" type="datetimeFigureOut">
              <a:rPr lang="it-IT" smtClean="0"/>
              <a:pPr/>
              <a:t>19/04/2012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C1F1BF-9812-4A17-8D2F-1F96070D9612}"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19/04/2012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19/04/2012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19/04/2012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19/04/2012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19/04/2012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B6055F8-1D02-4417-9241-55C834FD9970}" type="datetimeFigureOut">
              <a:rPr lang="it-IT" smtClean="0"/>
              <a:pPr/>
              <a:t>19/04/2012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B6055F8-1D02-4417-9241-55C834FD9970}" type="datetimeFigureOut">
              <a:rPr lang="it-IT" smtClean="0"/>
              <a:pPr/>
              <a:t>19/04/2012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B6055F8-1D02-4417-9241-55C834FD9970}" type="datetimeFigureOut">
              <a:rPr lang="it-IT" smtClean="0"/>
              <a:pPr/>
              <a:t>19/04/2012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19/04/2012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19/04/2012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19/04/2012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055F8-1D02-4417-9241-55C834FD9970}" type="datetimeFigureOut">
              <a:rPr lang="it-IT" smtClean="0"/>
              <a:pPr/>
              <a:t>19/04/2012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usilio\Desktop\SOBIBOR TOPF\_41265550_8vadveshrtrs416.jpg"/>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Rettangolo 6"/>
          <p:cNvSpPr/>
          <p:nvPr/>
        </p:nvSpPr>
        <p:spPr>
          <a:xfrm rot="896510">
            <a:off x="566618" y="2947996"/>
            <a:ext cx="8155961" cy="1754326"/>
          </a:xfrm>
          <a:prstGeom prst="rect">
            <a:avLst/>
          </a:prstGeom>
          <a:noFill/>
        </p:spPr>
        <p:txBody>
          <a:bodyPr wrap="square" lIns="91440" tIns="45720" rIns="91440" bIns="45720">
            <a:spAutoFit/>
          </a:bodyPr>
          <a:lstStyle/>
          <a:p>
            <a:pPr algn="ctr"/>
            <a:r>
              <a:rPr lang="it-IT"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The </a:t>
            </a:r>
            <a:r>
              <a:rPr lang="it-IT" sz="54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Righteous</a:t>
            </a:r>
            <a:r>
              <a:rPr lang="it-IT"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AMONG  the NATIONS</a:t>
            </a:r>
            <a:endParaRPr lang="it-IT"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908720"/>
            <a:ext cx="8229600" cy="1143000"/>
          </a:xfrm>
        </p:spPr>
        <p:txBody>
          <a:bodyPr>
            <a:normAutofit fontScale="90000"/>
          </a:bodyPr>
          <a:lstStyle/>
          <a:p>
            <a:r>
              <a:rPr lang="en-US" dirty="0" smtClean="0"/>
              <a:t>From where does this strange custom come? </a:t>
            </a:r>
            <a:r>
              <a:rPr lang="it-IT" dirty="0" smtClean="0"/>
              <a:t/>
            </a:r>
            <a:br>
              <a:rPr lang="it-IT" dirty="0" smtClean="0"/>
            </a:br>
            <a:r>
              <a:rPr lang="it-IT" dirty="0" smtClean="0"/>
              <a:t/>
            </a:r>
            <a:br>
              <a:rPr lang="it-IT" dirty="0" smtClean="0"/>
            </a:br>
            <a:endParaRPr lang="it-IT" dirty="0"/>
          </a:p>
        </p:txBody>
      </p:sp>
      <p:sp>
        <p:nvSpPr>
          <p:cNvPr id="4" name="Segnaposto contenuto 3"/>
          <p:cNvSpPr>
            <a:spLocks noGrp="1"/>
          </p:cNvSpPr>
          <p:nvPr>
            <p:ph idx="1"/>
          </p:nvPr>
        </p:nvSpPr>
        <p:spPr>
          <a:xfrm>
            <a:off x="395536" y="2564904"/>
            <a:ext cx="8229600" cy="460648"/>
          </a:xfrm>
        </p:spPr>
        <p:txBody>
          <a:bodyPr>
            <a:normAutofit fontScale="92500" lnSpcReduction="10000"/>
          </a:bodyPr>
          <a:lstStyle/>
          <a:p>
            <a:r>
              <a:rPr lang="it-IT" sz="2800" dirty="0" smtClean="0"/>
              <a:t>IT  COMES  FROM   REFERENCES  TO  THE  BIBLE</a:t>
            </a:r>
            <a:endParaRPr lang="it-IT" sz="2800" dirty="0"/>
          </a:p>
        </p:txBody>
      </p:sp>
      <p:sp>
        <p:nvSpPr>
          <p:cNvPr id="31745" name="Rectangle 1"/>
          <p:cNvSpPr>
            <a:spLocks noChangeArrowheads="1"/>
          </p:cNvSpPr>
          <p:nvPr/>
        </p:nvSpPr>
        <p:spPr bwMode="auto">
          <a:xfrm>
            <a:off x="467544" y="4129918"/>
            <a:ext cx="828092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In the words of the popular Israeli song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"There are men with hearts of stone, and stones with the hearts of men."</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179512" y="188640"/>
            <a:ext cx="8964488"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RIGHTEOUS AMONG THE NATIONS</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it-IT" sz="1200" b="0" i="0" u="none" strike="noStrike" cap="none" normalizeH="0" baseline="0" dirty="0" smtClean="0">
              <a:ln>
                <a:noFill/>
              </a:ln>
              <a:solidFill>
                <a:srgbClr val="FFFFFF"/>
              </a:solidFill>
              <a:effectLst/>
              <a:latin typeface="Verdana"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2000" dirty="0" smtClean="0">
                <a:latin typeface="Times New Roman" pitchFamily="18" charset="0"/>
                <a:ea typeface="Times New Roman" pitchFamily="18" charset="0"/>
                <a:cs typeface="Times New Roman" pitchFamily="18" charset="0"/>
              </a:rPr>
              <a:t>T</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erm applied to non-Jews who saved Jews from their Nazi persecutors by endangering their own lives.  </a:t>
            </a:r>
            <a:endParaRPr kumimoji="0" lang="it-IT" sz="1100" b="0" i="0" u="none" strike="noStrike" cap="none" normalizeH="0" baseline="0" dirty="0" smtClean="0">
              <a:ln>
                <a:noFill/>
              </a:ln>
              <a:solidFill>
                <a:srgbClr val="FFFFFF"/>
              </a:solidFill>
              <a:effectLst/>
              <a:latin typeface="Verdana"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Up to January 1, 2005, some 20,750 persons had been awarded the Righteous title, including men and women from all European countries, as well as persons from other countries who acted to save Jews in Europe during the Holocaust.                        </a:t>
            </a:r>
          </a:p>
          <a:p>
            <a:pPr marL="0" marR="0" lvl="0" indent="0" algn="l" defTabSz="914400" rtl="0" eaLnBrk="0" fontAlgn="base" latinLnBrk="0" hangingPunct="0">
              <a:lnSpc>
                <a:spcPct val="100000"/>
              </a:lnSpc>
              <a:spcBef>
                <a:spcPct val="0"/>
              </a:spcBef>
              <a:spcAft>
                <a:spcPct val="0"/>
              </a:spcAft>
              <a:buClrTx/>
              <a:buSzTx/>
              <a:buFontTx/>
              <a:buNone/>
              <a:tabLst/>
            </a:pPr>
            <a:endParaRPr lang="en-US" sz="2000" dirty="0" smtClean="0">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 person honored with the title of "Righteous Among the Nations," whether living or dead, is entitled to a medal and certificate of honor, as well as inscription of the person's name on </a:t>
            </a:r>
            <a:r>
              <a:rPr kumimoji="0" lang="en-US" sz="20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honor walls in the Garden of the Righteous Among the Nations. </a:t>
            </a:r>
          </a:p>
          <a:p>
            <a:pPr marL="0" marR="0" lvl="0" indent="0" algn="l" defTabSz="914400" rtl="0" eaLnBrk="0" fontAlgn="base" latinLnBrk="0" hangingPunct="0">
              <a:lnSpc>
                <a:spcPct val="100000"/>
              </a:lnSpc>
              <a:spcBef>
                <a:spcPct val="0"/>
              </a:spcBef>
              <a:spcAft>
                <a:spcPct val="0"/>
              </a:spcAft>
              <a:buClrTx/>
              <a:buSzTx/>
              <a:buFontTx/>
              <a:buNone/>
              <a:tabLst/>
            </a:pPr>
            <a:endParaRPr lang="en-US" sz="2000" dirty="0" smtClean="0">
              <a:latin typeface="Times New Roman" pitchFamily="18" charset="0"/>
              <a:ea typeface="Times New Roman" pitchFamily="18" charset="0"/>
              <a:cs typeface="Times New Roman" pitchFamily="18" charset="0"/>
            </a:endParaRPr>
          </a:p>
        </p:txBody>
      </p:sp>
      <p:pic>
        <p:nvPicPr>
          <p:cNvPr id="27650" name="Picture 2" descr="C:\Users\ausilio\Desktop\bfadd1f8-fcb5-4bac-b4b0-38249f27dc35.jpg"/>
          <p:cNvPicPr>
            <a:picLocks noChangeAspect="1" noChangeArrowheads="1"/>
          </p:cNvPicPr>
          <p:nvPr/>
        </p:nvPicPr>
        <p:blipFill>
          <a:blip r:embed="rId2" cstate="print"/>
          <a:srcRect/>
          <a:stretch>
            <a:fillRect/>
          </a:stretch>
        </p:blipFill>
        <p:spPr bwMode="auto">
          <a:xfrm>
            <a:off x="323528" y="3645024"/>
            <a:ext cx="8136904" cy="3024336"/>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179512" y="240806"/>
            <a:ext cx="8712968"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lang="en-US" sz="2000" dirty="0" smtClean="0">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planting of trees in honor of the Righteous was discontinued in 1989, due to the lack of space, after close to 2,000 trees had been planted representing some 3,000 persons.</a:t>
            </a:r>
            <a:endParaRPr kumimoji="0" lang="it-IT" sz="1100" b="0" i="0" u="none" strike="noStrike" cap="none" normalizeH="0" baseline="0" dirty="0" smtClean="0">
              <a:ln>
                <a:noFill/>
              </a:ln>
              <a:solidFill>
                <a:srgbClr val="FFFFFF"/>
              </a:solidFill>
              <a:effectLst/>
              <a:latin typeface="Verdana"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000" dirty="0" smtClean="0">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000" dirty="0" smtClean="0">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000" dirty="0" smtClean="0">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000" dirty="0" smtClean="0">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medal was designed by the Jerusalem artist Nathan Karp; depicted on it are two hands holding onto a rescue line woven out of barbed wire. The rescue line is wound around the globe and there is a feeling of movement in its rotation. The globe is surrounded by the rabbinic saying,</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"Whosoever saves a single life, it is as if he has saved an entire world." </a:t>
            </a:r>
            <a:endParaRPr kumimoji="0" lang="en-US" sz="3200" b="1" i="0" u="sng" strike="noStrike" cap="none" normalizeH="0" baseline="0" dirty="0" smtClean="0">
              <a:ln>
                <a:noFill/>
              </a:ln>
              <a:solidFill>
                <a:schemeClr val="tx1"/>
              </a:solidFill>
              <a:effectLst/>
              <a:latin typeface="Arial" pitchFamily="34" charset="0"/>
              <a:cs typeface="Arial" pitchFamily="34" charset="0"/>
            </a:endParaRPr>
          </a:p>
        </p:txBody>
      </p:sp>
      <p:pic>
        <p:nvPicPr>
          <p:cNvPr id="9218" name="Picture 2" descr="C:\Users\ausilio\Desktop\l_YadVashem_giardinogiusti.jpg"/>
          <p:cNvPicPr>
            <a:picLocks noChangeAspect="1" noChangeArrowheads="1"/>
          </p:cNvPicPr>
          <p:nvPr/>
        </p:nvPicPr>
        <p:blipFill>
          <a:blip r:embed="rId2" cstate="print"/>
          <a:srcRect/>
          <a:stretch>
            <a:fillRect/>
          </a:stretch>
        </p:blipFill>
        <p:spPr bwMode="auto">
          <a:xfrm>
            <a:off x="1907704" y="1340768"/>
            <a:ext cx="6552728" cy="3168352"/>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260648"/>
            <a:ext cx="4968552" cy="5688632"/>
          </a:xfrm>
        </p:spPr>
        <p:txBody>
          <a:bodyPr>
            <a:normAutofit fontScale="77500" lnSpcReduction="20000"/>
          </a:bodyPr>
          <a:lstStyle/>
          <a:p>
            <a:pPr>
              <a:buNone/>
            </a:pPr>
            <a:r>
              <a:rPr lang="en-US" sz="3600" dirty="0" smtClean="0"/>
              <a:t>Two hands clutching a rescue line spun from barbed wire strands. The barbed wire lines emerge from empty space but the rescue line enfolds the globe and serves as a handle by which to rotate it (a symbolic expression of the idea that it is deeds such as performed by the rescuers that make the world go around). The globe is surrounded by an inscription </a:t>
            </a:r>
            <a:r>
              <a:rPr lang="en-US" sz="3600" u="sng" dirty="0" smtClean="0"/>
              <a:t>"He who saves one soul is like he who saved a whole world"</a:t>
            </a:r>
          </a:p>
          <a:p>
            <a:endParaRPr lang="it-IT" dirty="0"/>
          </a:p>
        </p:txBody>
      </p:sp>
      <p:pic>
        <p:nvPicPr>
          <p:cNvPr id="8193" name="Picture 1" descr="C:\Users\ausilio\Desktop\picture.jpg"/>
          <p:cNvPicPr>
            <a:picLocks noChangeAspect="1" noChangeArrowheads="1"/>
          </p:cNvPicPr>
          <p:nvPr/>
        </p:nvPicPr>
        <p:blipFill>
          <a:blip r:embed="rId2" cstate="print"/>
          <a:srcRect/>
          <a:stretch>
            <a:fillRect/>
          </a:stretch>
        </p:blipFill>
        <p:spPr bwMode="auto">
          <a:xfrm>
            <a:off x="5076056" y="476672"/>
            <a:ext cx="3600400" cy="5832648"/>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260648"/>
            <a:ext cx="4762872" cy="6120680"/>
          </a:xfrm>
        </p:spPr>
        <p:txBody>
          <a:bodyPr>
            <a:normAutofit fontScale="92500"/>
          </a:bodyPr>
          <a:lstStyle/>
          <a:p>
            <a:pPr>
              <a:buNone/>
            </a:pPr>
            <a:r>
              <a:rPr lang="en-US" b="1" dirty="0" smtClean="0"/>
              <a:t>Reverse</a:t>
            </a:r>
            <a:r>
              <a:rPr lang="en-US" dirty="0" smtClean="0"/>
              <a:t>                                                                           Above, a schematic version of "</a:t>
            </a:r>
            <a:r>
              <a:rPr lang="en-US" dirty="0" err="1" smtClean="0"/>
              <a:t>yad</a:t>
            </a:r>
            <a:r>
              <a:rPr lang="en-US" dirty="0" smtClean="0"/>
              <a:t> </a:t>
            </a:r>
            <a:r>
              <a:rPr lang="en-US" dirty="0" err="1" smtClean="0"/>
              <a:t>Vashem</a:t>
            </a:r>
            <a:r>
              <a:rPr lang="en-US" dirty="0" smtClean="0"/>
              <a:t>", and the memorial hill in Jerusalem. In the center, the Hebrew inscription "A token of gratitude from the Jewish people". Below, the French translation. Also the French translation of "He who saves one soul is like he who saved a whole world".</a:t>
            </a:r>
          </a:p>
          <a:p>
            <a:endParaRPr lang="it-IT" dirty="0"/>
          </a:p>
        </p:txBody>
      </p:sp>
      <p:pic>
        <p:nvPicPr>
          <p:cNvPr id="10241" name="Picture 1" descr="C:\Users\ausilio\Desktop\picture1.jpg"/>
          <p:cNvPicPr>
            <a:picLocks noChangeAspect="1" noChangeArrowheads="1"/>
          </p:cNvPicPr>
          <p:nvPr/>
        </p:nvPicPr>
        <p:blipFill>
          <a:blip r:embed="rId2" cstate="print"/>
          <a:srcRect/>
          <a:stretch>
            <a:fillRect/>
          </a:stretch>
        </p:blipFill>
        <p:spPr bwMode="auto">
          <a:xfrm>
            <a:off x="4823520" y="260648"/>
            <a:ext cx="4320480" cy="6336704"/>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124744"/>
            <a:ext cx="3034680" cy="1143000"/>
          </a:xfrm>
        </p:spPr>
        <p:txBody>
          <a:bodyPr>
            <a:normAutofit fontScale="90000"/>
          </a:bodyPr>
          <a:lstStyle/>
          <a:p>
            <a:r>
              <a:rPr lang="it-IT" b="1" dirty="0" smtClean="0"/>
              <a:t>Sample </a:t>
            </a:r>
            <a:r>
              <a:rPr lang="it-IT" b="1" dirty="0" err="1" smtClean="0"/>
              <a:t>of</a:t>
            </a:r>
            <a:r>
              <a:rPr lang="it-IT" b="1" dirty="0" smtClean="0"/>
              <a:t> award </a:t>
            </a:r>
            <a:r>
              <a:rPr lang="it-IT" b="1" dirty="0" err="1" smtClean="0"/>
              <a:t>documents</a:t>
            </a:r>
            <a:r>
              <a:rPr lang="it-IT" b="1" dirty="0" smtClean="0"/>
              <a:t>:</a:t>
            </a:r>
            <a:r>
              <a:rPr lang="it-IT" dirty="0" smtClean="0"/>
              <a:t/>
            </a:r>
            <a:br>
              <a:rPr lang="it-IT" dirty="0" smtClean="0"/>
            </a:br>
            <a:endParaRPr lang="it-IT" dirty="0"/>
          </a:p>
        </p:txBody>
      </p:sp>
      <p:pic>
        <p:nvPicPr>
          <p:cNvPr id="11266" name="Picture 2" descr="C:\Users\ausilio\Desktop\2514.jpg"/>
          <p:cNvPicPr>
            <a:picLocks noChangeAspect="1" noChangeArrowheads="1"/>
          </p:cNvPicPr>
          <p:nvPr/>
        </p:nvPicPr>
        <p:blipFill>
          <a:blip r:embed="rId2" cstate="print"/>
          <a:srcRect/>
          <a:stretch>
            <a:fillRect/>
          </a:stretch>
        </p:blipFill>
        <p:spPr bwMode="auto">
          <a:xfrm>
            <a:off x="2843808" y="0"/>
            <a:ext cx="6120680" cy="68580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179512" y="548680"/>
            <a:ext cx="8496944" cy="5852844"/>
          </a:xfrm>
          <a:prstGeom prst="rect">
            <a:avLst/>
          </a:prstGeom>
          <a:noFill/>
          <a:ln w="9525">
            <a:noFill/>
            <a:miter lim="800000"/>
            <a:headEnd/>
            <a:tailEnd/>
          </a:ln>
          <a:effectLst/>
        </p:spPr>
        <p:txBody>
          <a:bodyPr vert="horz" wrap="square" lIns="91440" tIns="126960" rIns="9144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48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Forms of Aid</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it-IT" sz="20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3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sheltering</a:t>
            </a:r>
          </a:p>
          <a:p>
            <a:pPr marL="0" marR="0" lvl="0" indent="0" algn="just" defTabSz="914400" rtl="0" eaLnBrk="0" fontAlgn="base" latinLnBrk="0" hangingPunct="0">
              <a:lnSpc>
                <a:spcPct val="100000"/>
              </a:lnSpc>
              <a:spcBef>
                <a:spcPct val="0"/>
              </a:spcBef>
              <a:spcAft>
                <a:spcPct val="0"/>
              </a:spcAft>
              <a:buClrTx/>
              <a:buSzTx/>
              <a:buFontTx/>
              <a:buNone/>
              <a:tabLst/>
            </a:pPr>
            <a:r>
              <a:rPr lang="en-US" sz="3600" dirty="0" smtClean="0">
                <a:latin typeface="Times New Roman" pitchFamily="18" charset="0"/>
                <a:ea typeface="Times New Roman" pitchFamily="18" charset="0"/>
                <a:cs typeface="Times New Roman" pitchFamily="18" charset="0"/>
              </a:rPr>
              <a:t> - </a:t>
            </a:r>
            <a:r>
              <a:rPr kumimoji="0" lang="en-US" sz="3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dissimulating </a:t>
            </a:r>
          </a:p>
          <a:p>
            <a:pPr marL="0" marR="0" lvl="0" indent="0" algn="just" defTabSz="914400" rtl="0" eaLnBrk="0" fontAlgn="base" latinLnBrk="0" hangingPunct="0">
              <a:lnSpc>
                <a:spcPct val="100000"/>
              </a:lnSpc>
              <a:spcBef>
                <a:spcPct val="0"/>
              </a:spcBef>
              <a:spcAft>
                <a:spcPct val="0"/>
              </a:spcAft>
              <a:buClrTx/>
              <a:buSzTx/>
              <a:buFontTx/>
              <a:buNone/>
              <a:tabLst/>
            </a:pPr>
            <a:r>
              <a:rPr lang="en-US" sz="3600" dirty="0" smtClean="0">
                <a:latin typeface="Times New Roman" pitchFamily="18" charset="0"/>
                <a:ea typeface="Times New Roman" pitchFamily="18" charset="0"/>
                <a:cs typeface="Times New Roman" pitchFamily="18" charset="0"/>
              </a:rPr>
              <a:t> -  </a:t>
            </a:r>
            <a:r>
              <a:rPr kumimoji="0" lang="en-US" sz="3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moving </a:t>
            </a:r>
          </a:p>
          <a:p>
            <a:pPr marL="0" marR="0" lvl="0" indent="0" algn="just" defTabSz="914400" rtl="0" eaLnBrk="0" fontAlgn="base" latinLnBrk="0" hangingPunct="0">
              <a:lnSpc>
                <a:spcPct val="100000"/>
              </a:lnSpc>
              <a:spcBef>
                <a:spcPct val="0"/>
              </a:spcBef>
              <a:spcAft>
                <a:spcPct val="0"/>
              </a:spcAft>
              <a:buClrTx/>
              <a:buSzTx/>
              <a:buFontTx/>
              <a:buNone/>
              <a:tabLst/>
            </a:pPr>
            <a:r>
              <a:rPr lang="en-US" sz="3600" dirty="0" smtClean="0">
                <a:latin typeface="Times New Roman" pitchFamily="18" charset="0"/>
                <a:ea typeface="Times New Roman" pitchFamily="18" charset="0"/>
                <a:cs typeface="Times New Roman" pitchFamily="18" charset="0"/>
              </a:rPr>
              <a:t> -  </a:t>
            </a:r>
            <a:r>
              <a:rPr kumimoji="0" lang="en-US" sz="3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help to children</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2000" dirty="0" smtClean="0">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it-IT" sz="16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48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Risks to the Rescuer</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it-IT" sz="4000" b="1" i="0" u="sng"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3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death penalty</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315416"/>
            <a:ext cx="7772400" cy="1470025"/>
          </a:xfrm>
        </p:spPr>
        <p:txBody>
          <a:bodyPr>
            <a:normAutofit/>
          </a:bodyPr>
          <a:lstStyle/>
          <a:p>
            <a:r>
              <a:rPr lang="it-IT" sz="4000" dirty="0" err="1" smtClean="0"/>
              <a:t>Stones</a:t>
            </a:r>
            <a:r>
              <a:rPr lang="it-IT" sz="4000" dirty="0" smtClean="0"/>
              <a:t> on Oscar Schindler’s grave</a:t>
            </a:r>
            <a:endParaRPr lang="it-IT" sz="4000" dirty="0"/>
          </a:p>
        </p:txBody>
      </p:sp>
      <p:pic>
        <p:nvPicPr>
          <p:cNvPr id="1026" name="Picture 2" descr="C:\Users\ausilio\Desktop\SOBIBOR TOPF\untitled.png"/>
          <p:cNvPicPr>
            <a:picLocks noChangeAspect="1" noChangeArrowheads="1"/>
          </p:cNvPicPr>
          <p:nvPr/>
        </p:nvPicPr>
        <p:blipFill>
          <a:blip r:embed="rId2" cstate="print"/>
          <a:srcRect r="943" b="6154"/>
          <a:stretch>
            <a:fillRect/>
          </a:stretch>
        </p:blipFill>
        <p:spPr bwMode="auto">
          <a:xfrm>
            <a:off x="323528" y="1052736"/>
            <a:ext cx="8424936" cy="5544616"/>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u="sng" dirty="0" smtClean="0"/>
              <a:t>Putting Stones on Jewish Graves</a:t>
            </a:r>
            <a:r>
              <a:rPr lang="it-IT" b="1" u="sng" dirty="0" smtClean="0"/>
              <a:t/>
            </a:r>
            <a:br>
              <a:rPr lang="it-IT" b="1" u="sng" dirty="0" smtClean="0"/>
            </a:br>
            <a:endParaRPr lang="it-IT" u="sng" dirty="0"/>
          </a:p>
        </p:txBody>
      </p:sp>
      <p:sp>
        <p:nvSpPr>
          <p:cNvPr id="3" name="Segnaposto contenuto 2"/>
          <p:cNvSpPr>
            <a:spLocks noGrp="1"/>
          </p:cNvSpPr>
          <p:nvPr>
            <p:ph idx="1"/>
          </p:nvPr>
        </p:nvSpPr>
        <p:spPr>
          <a:xfrm>
            <a:off x="467544" y="1124744"/>
            <a:ext cx="8229600" cy="4525963"/>
          </a:xfrm>
        </p:spPr>
        <p:txBody>
          <a:bodyPr>
            <a:normAutofit/>
          </a:bodyPr>
          <a:lstStyle/>
          <a:p>
            <a:pPr>
              <a:buNone/>
            </a:pPr>
            <a:r>
              <a:rPr lang="en-US" b="1" dirty="0" smtClean="0"/>
              <a:t>the stones symbolize the permanence of memory</a:t>
            </a:r>
            <a:endParaRPr lang="it-IT" b="1" dirty="0" smtClean="0"/>
          </a:p>
          <a:p>
            <a:pPr>
              <a:buNone/>
            </a:pPr>
            <a:endParaRPr lang="en-US" dirty="0" smtClean="0"/>
          </a:p>
          <a:p>
            <a:pPr>
              <a:buNone/>
            </a:pPr>
            <a:r>
              <a:rPr lang="en-US" dirty="0" smtClean="0"/>
              <a:t>Why should they leave stones rather than flowers? </a:t>
            </a:r>
          </a:p>
          <a:p>
            <a:pPr>
              <a:buNone/>
            </a:pPr>
            <a:endParaRPr lang="en-US" dirty="0" smtClean="0"/>
          </a:p>
          <a:p>
            <a:pPr>
              <a:buNone/>
            </a:pPr>
            <a:endParaRPr lang="en-US" dirty="0" smtClean="0"/>
          </a:p>
          <a:p>
            <a:endParaRPr lang="it-IT" dirty="0"/>
          </a:p>
        </p:txBody>
      </p:sp>
      <p:sp>
        <p:nvSpPr>
          <p:cNvPr id="4" name="Rectangle 1"/>
          <p:cNvSpPr>
            <a:spLocks noChangeArrowheads="1"/>
          </p:cNvSpPr>
          <p:nvPr/>
        </p:nvSpPr>
        <p:spPr bwMode="auto">
          <a:xfrm>
            <a:off x="611560" y="4314587"/>
            <a:ext cx="7992888" cy="16927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the sense of solidity that stones give</a:t>
            </a:r>
            <a:endParaRPr kumimoji="0" lang="it-IT" sz="1200" b="0" i="0" u="none" strike="noStrike" cap="none" normalizeH="0" baseline="0" dirty="0" smtClean="0">
              <a:ln>
                <a:noFill/>
              </a:ln>
              <a:solidFill>
                <a:srgbClr val="FFFFFF"/>
              </a:solidFill>
              <a:effectLst/>
              <a:latin typeface="Verdana"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the permanence of memory. Stones do not die</a:t>
            </a:r>
            <a:endParaRPr kumimoji="0" lang="it-IT" sz="1200" b="0" i="0" u="none" strike="noStrike" cap="none" normalizeH="0" baseline="0" dirty="0" smtClean="0">
              <a:ln>
                <a:noFill/>
              </a:ln>
              <a:solidFill>
                <a:srgbClr val="FFFFFF"/>
              </a:solidFill>
              <a:effectLst/>
              <a:latin typeface="Verdana"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2400" dirty="0" smtClean="0">
                <a:latin typeface="Times New Roman" pitchFamily="18" charset="0"/>
                <a:ea typeface="Times New Roman" pitchFamily="18" charset="0"/>
                <a:cs typeface="Times New Roman" pitchFamily="18" charset="0"/>
              </a:rPr>
              <a:t>  w</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hile other things fade, stones and souls endure</a:t>
            </a:r>
            <a:endParaRPr kumimoji="0" lang="it-IT" sz="1200" b="0" i="0" u="none" strike="noStrike" cap="none" normalizeH="0" baseline="0" dirty="0" smtClean="0">
              <a:ln>
                <a:noFill/>
              </a:ln>
              <a:solidFill>
                <a:srgbClr val="FFFFFF"/>
              </a:solidFill>
              <a:effectLst/>
              <a:latin typeface="Verdana"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TotalTime>
  <Words>497</Words>
  <Application>Microsoft Office PowerPoint</Application>
  <PresentationFormat>Presentazione su schermo (4:3)</PresentationFormat>
  <Paragraphs>47</Paragraphs>
  <Slides>10</Slides>
  <Notes>0</Notes>
  <HiddenSlides>0</HiddenSlides>
  <MMClips>0</MMClips>
  <ScaleCrop>false</ScaleCrop>
  <HeadingPairs>
    <vt:vector size="4" baseType="variant">
      <vt:variant>
        <vt:lpstr>Tema</vt:lpstr>
      </vt:variant>
      <vt:variant>
        <vt:i4>1</vt:i4>
      </vt:variant>
      <vt:variant>
        <vt:lpstr>Titoli diapositive</vt:lpstr>
      </vt:variant>
      <vt:variant>
        <vt:i4>10</vt:i4>
      </vt:variant>
    </vt:vector>
  </HeadingPairs>
  <TitlesOfParts>
    <vt:vector size="11" baseType="lpstr">
      <vt:lpstr>Tema di Office</vt:lpstr>
      <vt:lpstr>Diapositiva 1</vt:lpstr>
      <vt:lpstr>Diapositiva 2</vt:lpstr>
      <vt:lpstr>Diapositiva 3</vt:lpstr>
      <vt:lpstr>Diapositiva 4</vt:lpstr>
      <vt:lpstr>Diapositiva 5</vt:lpstr>
      <vt:lpstr>Sample of award documents: </vt:lpstr>
      <vt:lpstr>Diapositiva 7</vt:lpstr>
      <vt:lpstr>Stones on Oscar Schindler’s grave</vt:lpstr>
      <vt:lpstr>Putting Stones on Jewish Graves </vt:lpstr>
      <vt:lpstr>From where does this strange custom come?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Franco</dc:creator>
  <cp:lastModifiedBy>ausilio</cp:lastModifiedBy>
  <cp:revision>16</cp:revision>
  <dcterms:created xsi:type="dcterms:W3CDTF">2012-02-22T11:19:23Z</dcterms:created>
  <dcterms:modified xsi:type="dcterms:W3CDTF">2012-04-19T17:33:03Z</dcterms:modified>
</cp:coreProperties>
</file>