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FF0066"/>
    <a:srgbClr val="111111"/>
    <a:srgbClr val="1C1C1C"/>
    <a:srgbClr val="FFFF00"/>
    <a:srgbClr val="003300"/>
    <a:srgbClr val="663300"/>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4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6760685-CB39-4668-B8E2-30A4C11DAF7A}" type="datetimeFigureOut">
              <a:rPr lang="en-US"/>
              <a:pPr>
                <a:defRPr/>
              </a:pPr>
              <a:t>3/25/2012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BE8AE1-4819-492E-B40F-FFEA208DD40A}" type="slidenum">
              <a:rPr lang="en-US"/>
              <a:pPr>
                <a:defRPr/>
              </a:pPr>
              <a:t>‹N›</a:t>
            </a:fld>
            <a:endParaRPr lang="en-US" dirty="0"/>
          </a:p>
        </p:txBody>
      </p:sp>
    </p:spTree>
  </p:cSld>
  <p:clrMapOvr>
    <a:masterClrMapping/>
  </p:clrMapOvr>
  <p:transition spd="slow">
    <p:circle/>
    <p:sndAc>
      <p:stSnd>
        <p:snd r:embed="rId1" name="las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4D37EC-734C-4199-A94B-A834EE884347}" type="datetimeFigureOut">
              <a:rPr lang="en-US"/>
              <a:pPr>
                <a:defRPr/>
              </a:pPr>
              <a:t>3/25/2012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CE6B0C-135D-42A1-873D-6BD867FD4075}" type="slidenum">
              <a:rPr lang="en-US"/>
              <a:pPr>
                <a:defRPr/>
              </a:pPr>
              <a:t>‹N›</a:t>
            </a:fld>
            <a:endParaRPr lang="en-US" dirty="0"/>
          </a:p>
        </p:txBody>
      </p:sp>
    </p:spTree>
  </p:cSld>
  <p:clrMapOvr>
    <a:masterClrMapping/>
  </p:clrMapOvr>
  <p:transition spd="slow">
    <p:circle/>
    <p:sndAc>
      <p:stSnd>
        <p:snd r:embed="rId1" name="las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EEC06F-8255-4469-A14B-99AF146EC34F}" type="datetimeFigureOut">
              <a:rPr lang="en-US"/>
              <a:pPr>
                <a:defRPr/>
              </a:pPr>
              <a:t>3/25/2012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38572B-A4F2-4571-A3FB-8AB445586A45}" type="slidenum">
              <a:rPr lang="en-US"/>
              <a:pPr>
                <a:defRPr/>
              </a:pPr>
              <a:t>‹N›</a:t>
            </a:fld>
            <a:endParaRPr lang="en-US" dirty="0"/>
          </a:p>
        </p:txBody>
      </p:sp>
    </p:spTree>
  </p:cSld>
  <p:clrMapOvr>
    <a:masterClrMapping/>
  </p:clrMapOvr>
  <p:transition spd="slow">
    <p:circle/>
    <p:sndAc>
      <p:stSnd>
        <p:snd r:embed="rId1" name="las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060341-0216-4D6F-965E-97613099FBEC}" type="datetimeFigureOut">
              <a:rPr lang="en-US"/>
              <a:pPr>
                <a:defRPr/>
              </a:pPr>
              <a:t>3/25/2012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919482-0868-48AC-B970-71B218549A88}" type="slidenum">
              <a:rPr lang="en-US"/>
              <a:pPr>
                <a:defRPr/>
              </a:pPr>
              <a:t>‹N›</a:t>
            </a:fld>
            <a:endParaRPr lang="en-US" dirty="0"/>
          </a:p>
        </p:txBody>
      </p:sp>
    </p:spTree>
  </p:cSld>
  <p:clrMapOvr>
    <a:masterClrMapping/>
  </p:clrMapOvr>
  <p:transition spd="slow">
    <p:circle/>
    <p:sndAc>
      <p:stSnd>
        <p:snd r:embed="rId1" name="las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5362C9-9C85-42E5-BA5B-5A64E0BD4C19}" type="datetimeFigureOut">
              <a:rPr lang="en-US"/>
              <a:pPr>
                <a:defRPr/>
              </a:pPr>
              <a:t>3/25/2012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86B690-BE14-4157-BECB-14DCFAC32140}" type="slidenum">
              <a:rPr lang="en-US"/>
              <a:pPr>
                <a:defRPr/>
              </a:pPr>
              <a:t>‹N›</a:t>
            </a:fld>
            <a:endParaRPr lang="en-US" dirty="0"/>
          </a:p>
        </p:txBody>
      </p:sp>
    </p:spTree>
  </p:cSld>
  <p:clrMapOvr>
    <a:masterClrMapping/>
  </p:clrMapOvr>
  <p:transition spd="slow">
    <p:circle/>
    <p:sndAc>
      <p:stSnd>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216B17-B6EE-4727-B0EE-25CB56C99412}" type="datetimeFigureOut">
              <a:rPr lang="en-US"/>
              <a:pPr>
                <a:defRPr/>
              </a:pPr>
              <a:t>3/25/2012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100E88-12A6-4207-950D-0E70091CAE26}" type="slidenum">
              <a:rPr lang="en-US"/>
              <a:pPr>
                <a:defRPr/>
              </a:pPr>
              <a:t>‹N›</a:t>
            </a:fld>
            <a:endParaRPr lang="en-US" dirty="0"/>
          </a:p>
        </p:txBody>
      </p:sp>
    </p:spTree>
  </p:cSld>
  <p:clrMapOvr>
    <a:masterClrMapping/>
  </p:clrMapOvr>
  <p:transition spd="slow">
    <p:circle/>
    <p:sndAc>
      <p:stSnd>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B10BA4-F7ED-4370-9225-4C819145DDF5}" type="datetimeFigureOut">
              <a:rPr lang="en-US"/>
              <a:pPr>
                <a:defRPr/>
              </a:pPr>
              <a:t>3/25/2012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2BCBDD-8F89-469E-9DB2-9CCDDBE8E9AE}" type="slidenum">
              <a:rPr lang="en-US"/>
              <a:pPr>
                <a:defRPr/>
              </a:pPr>
              <a:t>‹N›</a:t>
            </a:fld>
            <a:endParaRPr lang="en-US" dirty="0"/>
          </a:p>
        </p:txBody>
      </p:sp>
    </p:spTree>
  </p:cSld>
  <p:clrMapOvr>
    <a:masterClrMapping/>
  </p:clrMapOvr>
  <p:transition spd="slow">
    <p:circle/>
    <p:sndAc>
      <p:stSnd>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FB21EE-44A9-4672-9703-DBEC7A689AAA}" type="datetimeFigureOut">
              <a:rPr lang="en-US"/>
              <a:pPr>
                <a:defRPr/>
              </a:pPr>
              <a:t>3/25/2012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7A3444-F081-46BE-ACD7-93EA21519E63}" type="slidenum">
              <a:rPr lang="en-US"/>
              <a:pPr>
                <a:defRPr/>
              </a:pPr>
              <a:t>‹N›</a:t>
            </a:fld>
            <a:endParaRPr lang="en-US" dirty="0"/>
          </a:p>
        </p:txBody>
      </p:sp>
    </p:spTree>
  </p:cSld>
  <p:clrMapOvr>
    <a:masterClrMapping/>
  </p:clrMapOvr>
  <p:transition spd="slow">
    <p:circle/>
    <p:sndAc>
      <p:stSnd>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402F7B-FE92-4373-A539-5AAAC563AB8E}" type="datetimeFigureOut">
              <a:rPr lang="en-US"/>
              <a:pPr>
                <a:defRPr/>
              </a:pPr>
              <a:t>3/25/2012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2E774D-34E4-4387-8E70-4B2A14867870}" type="slidenum">
              <a:rPr lang="en-US"/>
              <a:pPr>
                <a:defRPr/>
              </a:pPr>
              <a:t>‹N›</a:t>
            </a:fld>
            <a:endParaRPr lang="en-US" dirty="0"/>
          </a:p>
        </p:txBody>
      </p:sp>
    </p:spTree>
  </p:cSld>
  <p:clrMapOvr>
    <a:masterClrMapping/>
  </p:clrMapOvr>
  <p:transition spd="slow">
    <p:circle/>
    <p:sndAc>
      <p:stSnd>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7BF783-0278-4F27-BE17-1D8252DDB60E}" type="datetimeFigureOut">
              <a:rPr lang="en-US"/>
              <a:pPr>
                <a:defRPr/>
              </a:pPr>
              <a:t>3/25/2012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8083E3-FDC2-40F9-94FE-E80C1A73A614}" type="slidenum">
              <a:rPr lang="en-US"/>
              <a:pPr>
                <a:defRPr/>
              </a:pPr>
              <a:t>‹N›</a:t>
            </a:fld>
            <a:endParaRPr lang="en-US" dirty="0"/>
          </a:p>
        </p:txBody>
      </p:sp>
    </p:spTree>
  </p:cSld>
  <p:clrMapOvr>
    <a:masterClrMapping/>
  </p:clrMapOvr>
  <p:transition spd="slow">
    <p:circle/>
    <p:sndAc>
      <p:stSnd>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5E9C19-7BD2-490E-891D-18F2F16ACF94}" type="datetimeFigureOut">
              <a:rPr lang="en-US"/>
              <a:pPr>
                <a:defRPr/>
              </a:pPr>
              <a:t>3/25/2012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A537D0-20C8-4A20-8484-BF756A203722}" type="slidenum">
              <a:rPr lang="en-US"/>
              <a:pPr>
                <a:defRPr/>
              </a:pPr>
              <a:t>‹N›</a:t>
            </a:fld>
            <a:endParaRPr lang="en-US" dirty="0"/>
          </a:p>
        </p:txBody>
      </p:sp>
    </p:spTree>
  </p:cSld>
  <p:clrMapOvr>
    <a:masterClrMapping/>
  </p:clrMapOvr>
  <p:transition spd="slow">
    <p:circle/>
    <p:sndAc>
      <p:stSnd>
        <p:snd r:embed="rId1" name="las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EE26144-3FEE-47E5-995F-5486A63B064C}" type="datetimeFigureOut">
              <a:rPr lang="en-US"/>
              <a:pPr>
                <a:defRPr/>
              </a:pPr>
              <a:t>3/25/2012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22721ED-4189-4227-A3CC-E076E5E9736A}"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sndAc>
      <p:stSnd>
        <p:snd r:embed="rId13" name="laser.wav"/>
      </p:stSnd>
    </p:sndAc>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rainyquote.com/quotes/quotes/k/kenhill274866.html" TargetMode="External"/><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0"/>
            <a:ext cx="8229600" cy="2133600"/>
          </a:xfrm>
        </p:spPr>
        <p:txBody>
          <a:bodyPr/>
          <a:lstStyle/>
          <a:p>
            <a:r>
              <a:rPr lang="en-US" sz="9600" smtClean="0">
                <a:solidFill>
                  <a:schemeClr val="bg1"/>
                </a:solidFill>
                <a:latin typeface="AR DELANEY" pitchFamily="2" charset="0"/>
              </a:rPr>
              <a:t>FOOD</a:t>
            </a:r>
          </a:p>
        </p:txBody>
      </p:sp>
      <p:sp>
        <p:nvSpPr>
          <p:cNvPr id="2051" name="Subtitle 2"/>
          <p:cNvSpPr>
            <a:spLocks noGrp="1"/>
          </p:cNvSpPr>
          <p:nvPr>
            <p:ph type="subTitle" idx="1"/>
          </p:nvPr>
        </p:nvSpPr>
        <p:spPr>
          <a:xfrm>
            <a:off x="1447800" y="1676400"/>
            <a:ext cx="6400800" cy="1752600"/>
          </a:xfrm>
        </p:spPr>
        <p:txBody>
          <a:bodyPr/>
          <a:lstStyle/>
          <a:p>
            <a:r>
              <a:rPr lang="en-US" sz="9600" smtClean="0">
                <a:solidFill>
                  <a:srgbClr val="FF0066"/>
                </a:solidFill>
                <a:latin typeface="AR DELANEY" pitchFamily="2" charset="0"/>
              </a:rPr>
              <a:t>Around My Country </a:t>
            </a:r>
          </a:p>
          <a:p>
            <a:r>
              <a:rPr lang="en-US" sz="9600" smtClean="0">
                <a:solidFill>
                  <a:srgbClr val="FF0066"/>
                </a:solidFill>
                <a:latin typeface="AR DELANEY" pitchFamily="2" charset="0"/>
              </a:rPr>
              <a:t>IRAQ!</a:t>
            </a:r>
          </a:p>
        </p:txBody>
      </p:sp>
    </p:spTree>
  </p:cSld>
  <p:clrMapOvr>
    <a:masterClrMapping/>
  </p:clrMapOvr>
  <p:transition spd="slow">
    <p:circle/>
    <p:sndAc>
      <p:stSnd>
        <p:snd r:embed="rId2" name="lase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http://www.rjeem.com/up/images/hn8mbfpxyusuol7tm93o.jpg"/>
          <p:cNvPicPr>
            <a:picLocks noChangeAspect="1" noChangeArrowheads="1"/>
          </p:cNvPicPr>
          <p:nvPr/>
        </p:nvPicPr>
        <p:blipFill>
          <a:blip r:embed="rId3" cstate="print"/>
          <a:srcRect b="12500"/>
          <a:stretch>
            <a:fillRect/>
          </a:stretch>
        </p:blipFill>
        <p:spPr bwMode="auto">
          <a:xfrm rot="551360">
            <a:off x="3635893" y="568914"/>
            <a:ext cx="4499277" cy="2952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7" name="TextBox 2"/>
          <p:cNvSpPr txBox="1">
            <a:spLocks noChangeArrowheads="1"/>
          </p:cNvSpPr>
          <p:nvPr/>
        </p:nvSpPr>
        <p:spPr bwMode="auto">
          <a:xfrm>
            <a:off x="381000" y="457200"/>
            <a:ext cx="2971800" cy="708025"/>
          </a:xfrm>
          <a:prstGeom prst="rect">
            <a:avLst/>
          </a:prstGeom>
          <a:noFill/>
          <a:ln w="9525">
            <a:noFill/>
            <a:miter lim="800000"/>
            <a:headEnd/>
            <a:tailEnd/>
          </a:ln>
        </p:spPr>
        <p:txBody>
          <a:bodyPr>
            <a:spAutoFit/>
          </a:bodyPr>
          <a:lstStyle/>
          <a:p>
            <a:r>
              <a:rPr lang="en-US" sz="4000" b="1">
                <a:solidFill>
                  <a:schemeClr val="bg1"/>
                </a:solidFill>
                <a:latin typeface="Monotype Corsiva" pitchFamily="66" charset="0"/>
              </a:rPr>
              <a:t>After Digging </a:t>
            </a:r>
          </a:p>
        </p:txBody>
      </p:sp>
      <p:sp>
        <p:nvSpPr>
          <p:cNvPr id="5" name="Curved Right Arrow 4"/>
          <p:cNvSpPr/>
          <p:nvPr/>
        </p:nvSpPr>
        <p:spPr>
          <a:xfrm rot="20673498">
            <a:off x="1447800" y="1371600"/>
            <a:ext cx="1676400" cy="1219200"/>
          </a:xfrm>
          <a:prstGeom prst="curvedRightArrow">
            <a:avLst>
              <a:gd name="adj1" fmla="val 6632"/>
              <a:gd name="adj2" fmla="val 50000"/>
              <a:gd name="adj3" fmla="val 25000"/>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22532" name="Picture 4" descr="http://ramocafe.com/img4/6/8771ramocafe.png"/>
          <p:cNvPicPr>
            <a:picLocks noChangeAspect="1" noChangeArrowheads="1"/>
          </p:cNvPicPr>
          <p:nvPr/>
        </p:nvPicPr>
        <p:blipFill>
          <a:blip r:embed="rId4" cstate="print"/>
          <a:srcRect/>
          <a:stretch>
            <a:fillRect/>
          </a:stretch>
        </p:blipFill>
        <p:spPr bwMode="auto">
          <a:xfrm rot="545817">
            <a:off x="753314" y="3475339"/>
            <a:ext cx="3553671" cy="2665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ircle/>
    <p:sndAc>
      <p:stSnd>
        <p:snd r:embed="rId2" name="lase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3" name="TextBox 2"/>
          <p:cNvSpPr txBox="1"/>
          <p:nvPr/>
        </p:nvSpPr>
        <p:spPr>
          <a:xfrm>
            <a:off x="228600" y="228600"/>
            <a:ext cx="8305800" cy="7848600"/>
          </a:xfrm>
          <a:prstGeom prst="rect">
            <a:avLst/>
          </a:prstGeom>
          <a:noFill/>
        </p:spPr>
        <p:txBody>
          <a:bodyPr>
            <a:spAutoFit/>
          </a:bodyPr>
          <a:lstStyle/>
          <a:p>
            <a:pPr fontAlgn="auto">
              <a:spcBef>
                <a:spcPts val="0"/>
              </a:spcBef>
              <a:spcAft>
                <a:spcPts val="0"/>
              </a:spcAft>
              <a:defRPr/>
            </a:pPr>
            <a:r>
              <a:rPr lang="en-US" sz="2800" b="1" dirty="0">
                <a:solidFill>
                  <a:schemeClr val="bg1"/>
                </a:solidFill>
                <a:latin typeface="Monotype Corsiva" pitchFamily="66" charset="0"/>
                <a:cs typeface="+mn-cs"/>
              </a:rPr>
              <a:t>This one is special for everyone who loves meat and trust me this dish no one can make it well and tasty like Iraqi and the Levant! </a:t>
            </a:r>
          </a:p>
          <a:p>
            <a:pPr fontAlgn="auto">
              <a:spcBef>
                <a:spcPts val="0"/>
              </a:spcBef>
              <a:spcAft>
                <a:spcPts val="0"/>
              </a:spcAft>
              <a:defRPr/>
            </a:pPr>
            <a:r>
              <a:rPr lang="en-US" sz="2800" b="1" dirty="0">
                <a:solidFill>
                  <a:schemeClr val="bg1"/>
                </a:solidFill>
                <a:latin typeface="Monotype Corsiva" pitchFamily="66" charset="0"/>
                <a:cs typeface="+mn-cs"/>
              </a:rPr>
              <a:t>For me I don’t eat it a lot, but only during trips and outgoings. I think you know it because it’s so famous even in Turkey..</a:t>
            </a:r>
          </a:p>
          <a:p>
            <a:pPr fontAlgn="auto">
              <a:spcBef>
                <a:spcPts val="0"/>
              </a:spcBef>
              <a:spcAft>
                <a:spcPts val="0"/>
              </a:spcAft>
              <a:defRPr/>
            </a:pPr>
            <a:r>
              <a:rPr lang="en-US" sz="2800" b="1" dirty="0">
                <a:solidFill>
                  <a:schemeClr val="bg1"/>
                </a:solidFill>
                <a:latin typeface="Monotype Corsiva" pitchFamily="66" charset="0"/>
                <a:cs typeface="+mn-cs"/>
              </a:rPr>
              <a:t>It’s “KEBAB “ or “Shish Kebab”…. But we call </a:t>
            </a:r>
            <a:r>
              <a:rPr lang="en-US" sz="2800" b="1" dirty="0" err="1">
                <a:solidFill>
                  <a:schemeClr val="bg1"/>
                </a:solidFill>
                <a:latin typeface="Monotype Corsiva" pitchFamily="66" charset="0"/>
                <a:cs typeface="+mn-cs"/>
              </a:rPr>
              <a:t>it“Iraqi</a:t>
            </a:r>
            <a:r>
              <a:rPr lang="en-US" sz="2800" b="1" dirty="0">
                <a:solidFill>
                  <a:schemeClr val="bg1"/>
                </a:solidFill>
                <a:latin typeface="Monotype Corsiva" pitchFamily="66" charset="0"/>
                <a:cs typeface="+mn-cs"/>
              </a:rPr>
              <a:t> Kebab” it makes no different with the others but maybe a little..</a:t>
            </a:r>
          </a:p>
          <a:p>
            <a:pPr fontAlgn="auto">
              <a:spcBef>
                <a:spcPts val="0"/>
              </a:spcBef>
              <a:spcAft>
                <a:spcPts val="0"/>
              </a:spcAft>
              <a:defRPr/>
            </a:pPr>
            <a:r>
              <a:rPr lang="en-US" sz="2800" b="1" dirty="0">
                <a:solidFill>
                  <a:schemeClr val="bg1"/>
                </a:solidFill>
                <a:latin typeface="Monotype Corsiva" pitchFamily="66" charset="0"/>
                <a:cs typeface="+mn-cs"/>
              </a:rPr>
              <a:t>You need:</a:t>
            </a:r>
          </a:p>
          <a:p>
            <a:pPr marL="514350" indent="-514350" fontAlgn="auto">
              <a:spcBef>
                <a:spcPts val="0"/>
              </a:spcBef>
              <a:spcAft>
                <a:spcPts val="0"/>
              </a:spcAft>
              <a:buFontTx/>
              <a:buAutoNum type="arabicParenR"/>
              <a:defRPr/>
            </a:pPr>
            <a:r>
              <a:rPr lang="en-US" sz="2800" b="1" dirty="0">
                <a:solidFill>
                  <a:schemeClr val="bg1"/>
                </a:solidFill>
                <a:latin typeface="Monotype Corsiva" pitchFamily="66" charset="0"/>
                <a:cs typeface="+mn-cs"/>
              </a:rPr>
              <a:t>250 gm minced  meat                      9) Salt</a:t>
            </a:r>
          </a:p>
          <a:p>
            <a:pPr marL="514350" indent="-514350" fontAlgn="auto">
              <a:spcBef>
                <a:spcPts val="0"/>
              </a:spcBef>
              <a:spcAft>
                <a:spcPts val="0"/>
              </a:spcAft>
              <a:buFontTx/>
              <a:buAutoNum type="arabicParenR" startAt="2"/>
              <a:defRPr/>
            </a:pPr>
            <a:r>
              <a:rPr lang="en-US" sz="2800" b="1" dirty="0">
                <a:solidFill>
                  <a:schemeClr val="bg1"/>
                </a:solidFill>
                <a:latin typeface="Monotype Corsiva" pitchFamily="66" charset="0"/>
                <a:cs typeface="+mn-cs"/>
              </a:rPr>
              <a:t>Parsley                                           10) Black Pepper </a:t>
            </a:r>
          </a:p>
          <a:p>
            <a:pPr marL="514350" indent="-514350" fontAlgn="auto">
              <a:spcBef>
                <a:spcPts val="0"/>
              </a:spcBef>
              <a:spcAft>
                <a:spcPts val="0"/>
              </a:spcAft>
              <a:buFontTx/>
              <a:buAutoNum type="arabicParenR" startAt="2"/>
              <a:defRPr/>
            </a:pPr>
            <a:r>
              <a:rPr lang="en-US" sz="2800" b="1" dirty="0">
                <a:solidFill>
                  <a:schemeClr val="bg1"/>
                </a:solidFill>
                <a:latin typeface="Monotype Corsiva" pitchFamily="66" charset="0"/>
                <a:cs typeface="+mn-cs"/>
              </a:rPr>
              <a:t>2 onions</a:t>
            </a:r>
          </a:p>
          <a:p>
            <a:pPr marL="514350" indent="-514350" fontAlgn="auto">
              <a:spcBef>
                <a:spcPts val="0"/>
              </a:spcBef>
              <a:spcAft>
                <a:spcPts val="0"/>
              </a:spcAft>
              <a:buFontTx/>
              <a:buAutoNum type="arabicParenR" startAt="2"/>
              <a:defRPr/>
            </a:pPr>
            <a:r>
              <a:rPr lang="en-US" sz="2800" b="1" dirty="0">
                <a:solidFill>
                  <a:schemeClr val="bg1"/>
                </a:solidFill>
                <a:latin typeface="Monotype Corsiva" pitchFamily="66" charset="0"/>
                <a:cs typeface="+mn-cs"/>
              </a:rPr>
              <a:t>1 carrot</a:t>
            </a:r>
          </a:p>
          <a:p>
            <a:pPr marL="514350" indent="-514350" fontAlgn="auto">
              <a:spcBef>
                <a:spcPts val="0"/>
              </a:spcBef>
              <a:spcAft>
                <a:spcPts val="0"/>
              </a:spcAft>
              <a:buFontTx/>
              <a:buAutoNum type="arabicParenR" startAt="2"/>
              <a:defRPr/>
            </a:pPr>
            <a:r>
              <a:rPr lang="en-US" sz="2800" b="1" dirty="0">
                <a:solidFill>
                  <a:schemeClr val="bg1"/>
                </a:solidFill>
                <a:latin typeface="Monotype Corsiva" pitchFamily="66" charset="0"/>
                <a:cs typeface="+mn-cs"/>
              </a:rPr>
              <a:t>1 tomato</a:t>
            </a:r>
          </a:p>
          <a:p>
            <a:pPr marL="514350" indent="-514350" fontAlgn="auto">
              <a:spcBef>
                <a:spcPts val="0"/>
              </a:spcBef>
              <a:spcAft>
                <a:spcPts val="0"/>
              </a:spcAft>
              <a:buFontTx/>
              <a:buAutoNum type="arabicParenR" startAt="2"/>
              <a:defRPr/>
            </a:pPr>
            <a:r>
              <a:rPr lang="en-US" sz="2800" b="1" dirty="0">
                <a:solidFill>
                  <a:schemeClr val="bg1"/>
                </a:solidFill>
                <a:latin typeface="Monotype Corsiva" pitchFamily="66" charset="0"/>
                <a:cs typeface="+mn-cs"/>
              </a:rPr>
              <a:t>4 tablespoon of flour </a:t>
            </a:r>
          </a:p>
          <a:p>
            <a:pPr marL="514350" indent="-514350" fontAlgn="auto">
              <a:spcBef>
                <a:spcPts val="0"/>
              </a:spcBef>
              <a:spcAft>
                <a:spcPts val="0"/>
              </a:spcAft>
              <a:buFontTx/>
              <a:buAutoNum type="arabicParenR" startAt="2"/>
              <a:defRPr/>
            </a:pPr>
            <a:r>
              <a:rPr lang="en-US" sz="2800" b="1" dirty="0">
                <a:solidFill>
                  <a:schemeClr val="bg1"/>
                </a:solidFill>
                <a:latin typeface="Monotype Corsiva" pitchFamily="66" charset="0"/>
                <a:cs typeface="+mn-cs"/>
              </a:rPr>
              <a:t>Curry</a:t>
            </a:r>
          </a:p>
          <a:p>
            <a:pPr marL="514350" indent="-514350" fontAlgn="auto">
              <a:spcBef>
                <a:spcPts val="0"/>
              </a:spcBef>
              <a:spcAft>
                <a:spcPts val="0"/>
              </a:spcAft>
              <a:buFontTx/>
              <a:buAutoNum type="arabicParenR" startAt="2"/>
              <a:defRPr/>
            </a:pPr>
            <a:r>
              <a:rPr lang="en-US" sz="2800" b="1" dirty="0">
                <a:solidFill>
                  <a:schemeClr val="bg1"/>
                </a:solidFill>
                <a:latin typeface="Monotype Corsiva" pitchFamily="66" charset="0"/>
                <a:cs typeface="+mn-cs"/>
              </a:rPr>
              <a:t>Turmeric</a:t>
            </a:r>
          </a:p>
          <a:p>
            <a:pPr marL="514350" indent="-514350" fontAlgn="auto">
              <a:spcBef>
                <a:spcPts val="0"/>
              </a:spcBef>
              <a:spcAft>
                <a:spcPts val="0"/>
              </a:spcAft>
              <a:defRPr/>
            </a:pPr>
            <a:r>
              <a:rPr lang="en-US" sz="2800" b="1" dirty="0">
                <a:solidFill>
                  <a:schemeClr val="bg1"/>
                </a:solidFill>
                <a:latin typeface="Monotype Corsiva" pitchFamily="66" charset="0"/>
                <a:cs typeface="+mn-cs"/>
              </a:rPr>
              <a:t> </a:t>
            </a:r>
          </a:p>
          <a:p>
            <a:pPr marL="514350" indent="-514350" fontAlgn="auto">
              <a:spcBef>
                <a:spcPts val="0"/>
              </a:spcBef>
              <a:spcAft>
                <a:spcPts val="0"/>
              </a:spcAft>
              <a:buFontTx/>
              <a:buAutoNum type="arabicParenR" startAt="2"/>
              <a:defRPr/>
            </a:pPr>
            <a:endParaRPr lang="en-US" sz="2800" b="1" dirty="0">
              <a:solidFill>
                <a:schemeClr val="bg1"/>
              </a:solidFill>
              <a:latin typeface="Monotype Corsiva" pitchFamily="66" charset="0"/>
              <a:cs typeface="+mn-cs"/>
            </a:endParaRPr>
          </a:p>
          <a:p>
            <a:pPr fontAlgn="auto">
              <a:spcBef>
                <a:spcPts val="0"/>
              </a:spcBef>
              <a:spcAft>
                <a:spcPts val="0"/>
              </a:spcAft>
              <a:defRPr/>
            </a:pPr>
            <a:endParaRPr lang="en-US" sz="2800" b="1" dirty="0">
              <a:solidFill>
                <a:schemeClr val="bg1"/>
              </a:solidFill>
              <a:latin typeface="Monotype Corsiva" pitchFamily="66" charset="0"/>
              <a:cs typeface="+mn-cs"/>
            </a:endParaRPr>
          </a:p>
        </p:txBody>
      </p:sp>
    </p:spTree>
  </p:cSld>
  <p:clrMapOvr>
    <a:masterClrMapping/>
  </p:clrMapOvr>
  <p:transition spd="slow">
    <p:circle/>
    <p:sndAc>
      <p:stSnd>
        <p:snd r:embed="rId2" name="las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28600" y="228600"/>
            <a:ext cx="8382000" cy="6862763"/>
          </a:xfrm>
          <a:prstGeom prst="rect">
            <a:avLst/>
          </a:prstGeom>
          <a:noFill/>
          <a:ln w="9525">
            <a:noFill/>
            <a:miter lim="800000"/>
            <a:headEnd/>
            <a:tailEnd/>
          </a:ln>
        </p:spPr>
        <p:txBody>
          <a:bodyPr>
            <a:spAutoFit/>
          </a:bodyPr>
          <a:lstStyle/>
          <a:p>
            <a:pPr marL="514350" indent="-514350">
              <a:buFontTx/>
              <a:buAutoNum type="arabicParenR"/>
            </a:pPr>
            <a:r>
              <a:rPr lang="en-US" sz="4000" b="1">
                <a:latin typeface="Monotype Corsiva" pitchFamily="66" charset="0"/>
              </a:rPr>
              <a:t>Chop vegetables except the tomatoes because they don’t bear the chop of more than 2-3 seconds. </a:t>
            </a:r>
          </a:p>
          <a:p>
            <a:pPr marL="514350" indent="-514350">
              <a:buFontTx/>
              <a:buAutoNum type="arabicParenR"/>
            </a:pPr>
            <a:r>
              <a:rPr lang="en-GB" sz="4000" b="1">
                <a:latin typeface="Monotype Corsiva" pitchFamily="66" charset="0"/>
              </a:rPr>
              <a:t>Add the vegetables after chopping tomatoes.</a:t>
            </a:r>
          </a:p>
          <a:p>
            <a:pPr marL="514350" indent="-514350">
              <a:buFontTx/>
              <a:buAutoNum type="arabicParenR"/>
            </a:pPr>
            <a:r>
              <a:rPr lang="en-US" sz="4000" b="1">
                <a:latin typeface="Monotype Corsiva" pitchFamily="66" charset="0"/>
              </a:rPr>
              <a:t>Add the pepper and flour.</a:t>
            </a:r>
          </a:p>
          <a:p>
            <a:pPr marL="514350" indent="-514350">
              <a:buFontTx/>
              <a:buAutoNum type="arabicParenR"/>
            </a:pPr>
            <a:r>
              <a:rPr lang="en-US" sz="4000" b="1">
                <a:latin typeface="Monotype Corsiva" pitchFamily="66" charset="0"/>
              </a:rPr>
              <a:t>Mix them until it becomes a paste .</a:t>
            </a:r>
          </a:p>
          <a:p>
            <a:pPr marL="514350" indent="-514350">
              <a:buFontTx/>
              <a:buAutoNum type="arabicParenR"/>
            </a:pPr>
            <a:r>
              <a:rPr lang="en-US" sz="4000" b="1">
                <a:latin typeface="Monotype Corsiva" pitchFamily="66" charset="0"/>
              </a:rPr>
              <a:t>Make each small piece of the paste as a Cylindrical shape .</a:t>
            </a:r>
          </a:p>
          <a:p>
            <a:pPr marL="514350" indent="-514350">
              <a:buFontTx/>
              <a:buAutoNum type="arabicParenR"/>
            </a:pPr>
            <a:r>
              <a:rPr lang="en-US" sz="4000" b="1">
                <a:latin typeface="Monotype Corsiva" pitchFamily="66" charset="0"/>
              </a:rPr>
              <a:t>Heat oil and fry them.</a:t>
            </a:r>
          </a:p>
          <a:p>
            <a:pPr marL="514350" indent="-514350">
              <a:buFontTx/>
              <a:buAutoNum type="arabicParenR"/>
            </a:pPr>
            <a:endParaRPr lang="en-US" sz="4000" b="1">
              <a:latin typeface="Monotype Corsiva" pitchFamily="66" charset="0"/>
            </a:endParaRPr>
          </a:p>
        </p:txBody>
      </p:sp>
      <p:sp>
        <p:nvSpPr>
          <p:cNvPr id="13315" name="TextBox 3"/>
          <p:cNvSpPr txBox="1">
            <a:spLocks noChangeArrowheads="1"/>
          </p:cNvSpPr>
          <p:nvPr/>
        </p:nvSpPr>
        <p:spPr bwMode="auto">
          <a:xfrm>
            <a:off x="5562600" y="6096000"/>
            <a:ext cx="3352800" cy="523875"/>
          </a:xfrm>
          <a:prstGeom prst="rect">
            <a:avLst/>
          </a:prstGeom>
          <a:noFill/>
          <a:ln w="9525">
            <a:noFill/>
            <a:miter lim="800000"/>
            <a:headEnd/>
            <a:tailEnd/>
          </a:ln>
        </p:spPr>
        <p:txBody>
          <a:bodyPr>
            <a:spAutoFit/>
          </a:bodyPr>
          <a:lstStyle/>
          <a:p>
            <a:r>
              <a:rPr lang="en-US" sz="2800" b="1">
                <a:solidFill>
                  <a:srgbClr val="FFFF00"/>
                </a:solidFill>
                <a:latin typeface="Monotype Corsiva" pitchFamily="66" charset="0"/>
              </a:rPr>
              <a:t>*Illustrations next page*</a:t>
            </a:r>
          </a:p>
        </p:txBody>
      </p:sp>
    </p:spTree>
  </p:cSld>
  <p:clrMapOvr>
    <a:masterClrMapping/>
  </p:clrMapOvr>
  <p:transition spd="slow">
    <p:circle/>
    <p:sndAc>
      <p:stSnd>
        <p:snd r:embed="rId2" name="laser.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l="6358" t="8108" r="7616" b="9459"/>
          <a:stretch>
            <a:fillRect/>
          </a:stretch>
        </p:blipFill>
        <p:spPr bwMode="auto">
          <a:xfrm>
            <a:off x="304800" y="762000"/>
            <a:ext cx="2743200" cy="2061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5" name="Picture 3"/>
          <p:cNvPicPr>
            <a:picLocks noChangeAspect="1" noChangeArrowheads="1"/>
          </p:cNvPicPr>
          <p:nvPr/>
        </p:nvPicPr>
        <p:blipFill>
          <a:blip r:embed="rId4" cstate="print"/>
          <a:srcRect l="6358" t="8108" r="8874" b="9459"/>
          <a:stretch>
            <a:fillRect/>
          </a:stretch>
        </p:blipFill>
        <p:spPr bwMode="auto">
          <a:xfrm>
            <a:off x="3352800" y="533400"/>
            <a:ext cx="2598294"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6" name="Picture 4"/>
          <p:cNvPicPr>
            <a:picLocks noChangeAspect="1" noChangeArrowheads="1"/>
          </p:cNvPicPr>
          <p:nvPr/>
        </p:nvPicPr>
        <p:blipFill>
          <a:blip r:embed="rId5" cstate="print"/>
          <a:srcRect l="7616" t="8108" r="8676" b="9460"/>
          <a:stretch>
            <a:fillRect/>
          </a:stretch>
        </p:blipFill>
        <p:spPr bwMode="auto">
          <a:xfrm>
            <a:off x="6400800" y="838200"/>
            <a:ext cx="2514600" cy="1941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8" name="Picture 6" descr="http://m002.maktoob.com/alfrasha/up/1685289585308723351.jpg"/>
          <p:cNvPicPr>
            <a:picLocks noChangeAspect="1" noChangeArrowheads="1"/>
          </p:cNvPicPr>
          <p:nvPr/>
        </p:nvPicPr>
        <p:blipFill>
          <a:blip r:embed="rId6" cstate="print"/>
          <a:srcRect l="11656" t="12162" r="19986" b="14796"/>
          <a:stretch>
            <a:fillRect/>
          </a:stretch>
        </p:blipFill>
        <p:spPr bwMode="auto">
          <a:xfrm>
            <a:off x="228600" y="3581400"/>
            <a:ext cx="2667000" cy="2234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60" name="Picture 8" descr="http://m002.maktoob.com/alfrasha/up/2123858321018697523.jpg"/>
          <p:cNvPicPr>
            <a:picLocks noChangeAspect="1" noChangeArrowheads="1"/>
          </p:cNvPicPr>
          <p:nvPr/>
        </p:nvPicPr>
        <p:blipFill>
          <a:blip r:embed="rId7" cstate="print"/>
          <a:srcRect l="8477" t="13514" r="14172" b="17567"/>
          <a:stretch>
            <a:fillRect/>
          </a:stretch>
        </p:blipFill>
        <p:spPr bwMode="auto">
          <a:xfrm>
            <a:off x="3200400" y="4191000"/>
            <a:ext cx="2825377"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62" name="Picture 10" descr="http://m002.maktoob.com/alfrasha/up/15489494031839119740.jpg"/>
          <p:cNvPicPr>
            <a:picLocks noChangeAspect="1" noChangeArrowheads="1"/>
          </p:cNvPicPr>
          <p:nvPr/>
        </p:nvPicPr>
        <p:blipFill>
          <a:blip r:embed="rId8" cstate="print"/>
          <a:srcRect l="8477" t="12162" r="16959" b="16163"/>
          <a:stretch>
            <a:fillRect/>
          </a:stretch>
        </p:blipFill>
        <p:spPr bwMode="auto">
          <a:xfrm>
            <a:off x="6400800" y="3733800"/>
            <a:ext cx="2527467"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44" name="TextBox 10"/>
          <p:cNvSpPr txBox="1">
            <a:spLocks noChangeArrowheads="1"/>
          </p:cNvSpPr>
          <p:nvPr/>
        </p:nvSpPr>
        <p:spPr bwMode="auto">
          <a:xfrm>
            <a:off x="1066800" y="990600"/>
            <a:ext cx="1143000" cy="1570038"/>
          </a:xfrm>
          <a:prstGeom prst="rect">
            <a:avLst/>
          </a:prstGeom>
          <a:noFill/>
          <a:ln w="9525">
            <a:noFill/>
            <a:miter lim="800000"/>
            <a:headEnd/>
            <a:tailEnd/>
          </a:ln>
        </p:spPr>
        <p:txBody>
          <a:bodyPr>
            <a:spAutoFit/>
          </a:bodyPr>
          <a:lstStyle/>
          <a:p>
            <a:r>
              <a:rPr lang="en-US" sz="9600" b="1">
                <a:solidFill>
                  <a:srgbClr val="FF0000"/>
                </a:solidFill>
                <a:latin typeface="Monotype Corsiva" pitchFamily="66" charset="0"/>
              </a:rPr>
              <a:t>1</a:t>
            </a:r>
          </a:p>
        </p:txBody>
      </p:sp>
      <p:sp>
        <p:nvSpPr>
          <p:cNvPr id="14345" name="TextBox 11"/>
          <p:cNvSpPr txBox="1">
            <a:spLocks noChangeArrowheads="1"/>
          </p:cNvSpPr>
          <p:nvPr/>
        </p:nvSpPr>
        <p:spPr bwMode="auto">
          <a:xfrm>
            <a:off x="4191000" y="914400"/>
            <a:ext cx="914400" cy="1570038"/>
          </a:xfrm>
          <a:prstGeom prst="rect">
            <a:avLst/>
          </a:prstGeom>
          <a:noFill/>
          <a:ln w="9525">
            <a:noFill/>
            <a:miter lim="800000"/>
            <a:headEnd/>
            <a:tailEnd/>
          </a:ln>
        </p:spPr>
        <p:txBody>
          <a:bodyPr>
            <a:spAutoFit/>
          </a:bodyPr>
          <a:lstStyle/>
          <a:p>
            <a:r>
              <a:rPr lang="en-US" sz="9600" b="1">
                <a:solidFill>
                  <a:srgbClr val="FF0000"/>
                </a:solidFill>
                <a:latin typeface="Monotype Corsiva" pitchFamily="66" charset="0"/>
              </a:rPr>
              <a:t>2</a:t>
            </a:r>
            <a:endParaRPr lang="en-US" sz="9600" b="1" i="1">
              <a:solidFill>
                <a:srgbClr val="FF0000"/>
              </a:solidFill>
              <a:latin typeface="Monotype Corsiva" pitchFamily="66" charset="0"/>
            </a:endParaRPr>
          </a:p>
        </p:txBody>
      </p:sp>
      <p:sp>
        <p:nvSpPr>
          <p:cNvPr id="14346" name="TextBox 12"/>
          <p:cNvSpPr txBox="1">
            <a:spLocks noChangeArrowheads="1"/>
          </p:cNvSpPr>
          <p:nvPr/>
        </p:nvSpPr>
        <p:spPr bwMode="auto">
          <a:xfrm>
            <a:off x="7162800" y="990600"/>
            <a:ext cx="990600" cy="1570038"/>
          </a:xfrm>
          <a:prstGeom prst="rect">
            <a:avLst/>
          </a:prstGeom>
          <a:noFill/>
          <a:ln w="9525">
            <a:noFill/>
            <a:miter lim="800000"/>
            <a:headEnd/>
            <a:tailEnd/>
          </a:ln>
        </p:spPr>
        <p:txBody>
          <a:bodyPr>
            <a:spAutoFit/>
          </a:bodyPr>
          <a:lstStyle/>
          <a:p>
            <a:r>
              <a:rPr lang="en-US" sz="9600" b="1">
                <a:solidFill>
                  <a:srgbClr val="FF0000"/>
                </a:solidFill>
                <a:latin typeface="Monotype Corsiva" pitchFamily="66" charset="0"/>
              </a:rPr>
              <a:t>3</a:t>
            </a:r>
          </a:p>
        </p:txBody>
      </p:sp>
      <p:sp>
        <p:nvSpPr>
          <p:cNvPr id="14347" name="TextBox 13"/>
          <p:cNvSpPr txBox="1">
            <a:spLocks noChangeArrowheads="1"/>
          </p:cNvSpPr>
          <p:nvPr/>
        </p:nvSpPr>
        <p:spPr bwMode="auto">
          <a:xfrm>
            <a:off x="838200" y="3886200"/>
            <a:ext cx="1219200" cy="1570038"/>
          </a:xfrm>
          <a:prstGeom prst="rect">
            <a:avLst/>
          </a:prstGeom>
          <a:noFill/>
          <a:ln w="9525">
            <a:noFill/>
            <a:miter lim="800000"/>
            <a:headEnd/>
            <a:tailEnd/>
          </a:ln>
        </p:spPr>
        <p:txBody>
          <a:bodyPr>
            <a:spAutoFit/>
          </a:bodyPr>
          <a:lstStyle/>
          <a:p>
            <a:pPr algn="ctr"/>
            <a:r>
              <a:rPr lang="en-US" sz="9600" b="1">
                <a:solidFill>
                  <a:srgbClr val="FF0000"/>
                </a:solidFill>
                <a:latin typeface="Monotype Corsiva" pitchFamily="66" charset="0"/>
              </a:rPr>
              <a:t>4</a:t>
            </a:r>
          </a:p>
        </p:txBody>
      </p:sp>
      <p:sp>
        <p:nvSpPr>
          <p:cNvPr id="14348" name="TextBox 14"/>
          <p:cNvSpPr txBox="1">
            <a:spLocks noChangeArrowheads="1"/>
          </p:cNvSpPr>
          <p:nvPr/>
        </p:nvSpPr>
        <p:spPr bwMode="auto">
          <a:xfrm>
            <a:off x="3810000" y="4419600"/>
            <a:ext cx="1371600" cy="1570038"/>
          </a:xfrm>
          <a:prstGeom prst="rect">
            <a:avLst/>
          </a:prstGeom>
          <a:noFill/>
          <a:ln w="9525">
            <a:noFill/>
            <a:miter lim="800000"/>
            <a:headEnd/>
            <a:tailEnd/>
          </a:ln>
        </p:spPr>
        <p:txBody>
          <a:bodyPr>
            <a:spAutoFit/>
          </a:bodyPr>
          <a:lstStyle/>
          <a:p>
            <a:pPr algn="ctr"/>
            <a:r>
              <a:rPr lang="en-US" sz="9600" b="1">
                <a:solidFill>
                  <a:srgbClr val="FF0000"/>
                </a:solidFill>
                <a:latin typeface="Monotype Corsiva" pitchFamily="66" charset="0"/>
              </a:rPr>
              <a:t>5</a:t>
            </a:r>
          </a:p>
        </p:txBody>
      </p:sp>
      <p:sp>
        <p:nvSpPr>
          <p:cNvPr id="14349" name="TextBox 15"/>
          <p:cNvSpPr txBox="1">
            <a:spLocks noChangeArrowheads="1"/>
          </p:cNvSpPr>
          <p:nvPr/>
        </p:nvSpPr>
        <p:spPr bwMode="auto">
          <a:xfrm>
            <a:off x="7010400" y="4038600"/>
            <a:ext cx="1143000" cy="1570038"/>
          </a:xfrm>
          <a:prstGeom prst="rect">
            <a:avLst/>
          </a:prstGeom>
          <a:noFill/>
          <a:ln w="9525">
            <a:noFill/>
            <a:miter lim="800000"/>
            <a:headEnd/>
            <a:tailEnd/>
          </a:ln>
        </p:spPr>
        <p:txBody>
          <a:bodyPr>
            <a:spAutoFit/>
          </a:bodyPr>
          <a:lstStyle/>
          <a:p>
            <a:pPr algn="ctr"/>
            <a:r>
              <a:rPr lang="en-US" sz="9600" b="1">
                <a:solidFill>
                  <a:srgbClr val="FF0000"/>
                </a:solidFill>
                <a:latin typeface="Monotype Corsiva" pitchFamily="66" charset="0"/>
              </a:rPr>
              <a:t>6</a:t>
            </a:r>
          </a:p>
        </p:txBody>
      </p:sp>
    </p:spTree>
  </p:cSld>
  <p:clrMapOvr>
    <a:masterClrMapping/>
  </p:clrMapOvr>
  <p:transition spd="slow">
    <p:circle/>
    <p:sndAc>
      <p:stSnd>
        <p:snd r:embed="rId2" name="laser.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m002.maktoob.com/alfrasha/up/19811017134611294.jpg"/>
          <p:cNvPicPr>
            <a:picLocks noChangeAspect="1" noChangeArrowheads="1"/>
          </p:cNvPicPr>
          <p:nvPr/>
        </p:nvPicPr>
        <p:blipFill>
          <a:blip r:embed="rId3" cstate="print"/>
          <a:srcRect l="7417" t="8108" r="8874" b="9459"/>
          <a:stretch>
            <a:fillRect/>
          </a:stretch>
        </p:blipFill>
        <p:spPr bwMode="auto">
          <a:xfrm>
            <a:off x="304800" y="228600"/>
            <a:ext cx="8534400" cy="6400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circle/>
    <p:sndAc>
      <p:stSnd>
        <p:snd r:embed="rId2" name="laser.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04800" y="304800"/>
            <a:ext cx="8610600" cy="6986588"/>
          </a:xfrm>
          <a:prstGeom prst="rect">
            <a:avLst/>
          </a:prstGeom>
          <a:noFill/>
          <a:ln w="9525">
            <a:noFill/>
            <a:miter lim="800000"/>
            <a:headEnd/>
            <a:tailEnd/>
          </a:ln>
        </p:spPr>
        <p:txBody>
          <a:bodyPr>
            <a:spAutoFit/>
          </a:bodyPr>
          <a:lstStyle/>
          <a:p>
            <a:r>
              <a:rPr lang="en-US" sz="3200" b="1">
                <a:solidFill>
                  <a:schemeClr val="bg1"/>
                </a:solidFill>
                <a:latin typeface="Monotype Corsiva" pitchFamily="66" charset="0"/>
              </a:rPr>
              <a:t>When it comes to </a:t>
            </a:r>
            <a:r>
              <a:rPr lang="en-US" sz="3200" b="1" u="sng">
                <a:solidFill>
                  <a:schemeClr val="bg1"/>
                </a:solidFill>
                <a:latin typeface="Monotype Corsiva" pitchFamily="66" charset="0"/>
              </a:rPr>
              <a:t>desserts</a:t>
            </a:r>
            <a:r>
              <a:rPr lang="en-US" sz="3200" b="1">
                <a:solidFill>
                  <a:schemeClr val="bg1"/>
                </a:solidFill>
                <a:latin typeface="Monotype Corsiva" pitchFamily="66" charset="0"/>
              </a:rPr>
              <a:t> , I can only say that  “</a:t>
            </a:r>
            <a:r>
              <a:rPr lang="en-GB" sz="3200" b="1">
                <a:solidFill>
                  <a:schemeClr val="bg1"/>
                </a:solidFill>
                <a:latin typeface="Monotype Corsiva" pitchFamily="66" charset="0"/>
              </a:rPr>
              <a:t>Life is uncertain. Eat dessert first.” Ernestine Ulmer </a:t>
            </a:r>
            <a:r>
              <a:rPr lang="en-US" sz="3200" b="1">
                <a:solidFill>
                  <a:schemeClr val="bg1"/>
                </a:solidFill>
                <a:latin typeface="Monotype Corsiva" pitchFamily="66" charset="0"/>
              </a:rPr>
              <a:t> .</a:t>
            </a:r>
          </a:p>
          <a:p>
            <a:r>
              <a:rPr lang="en-US" sz="3200" b="1">
                <a:solidFill>
                  <a:schemeClr val="bg1"/>
                </a:solidFill>
                <a:latin typeface="Monotype Corsiva" pitchFamily="66" charset="0"/>
              </a:rPr>
              <a:t>We eat many kinds of desserts, even if it wasn’t Iraqi ones. We eat chocolate cakes, caramel cream cake , lazy cake and brownies. </a:t>
            </a:r>
          </a:p>
          <a:p>
            <a:endParaRPr lang="en-US" sz="3200" b="1">
              <a:solidFill>
                <a:schemeClr val="bg1"/>
              </a:solidFill>
              <a:latin typeface="Monotype Corsiva" pitchFamily="66" charset="0"/>
            </a:endParaRPr>
          </a:p>
          <a:p>
            <a:r>
              <a:rPr lang="en-US" sz="3200" b="1">
                <a:solidFill>
                  <a:schemeClr val="bg1"/>
                </a:solidFill>
                <a:latin typeface="Monotype Corsiva" pitchFamily="66" charset="0"/>
              </a:rPr>
              <a:t>But we have very special desserts , This one you can’t make at home because it needs a special paste that you can’t get so easily! It’s “Znood Alsit” . I simply adore it, we usually eat it in the holy month “Ramadan” . The  delicous taste is in the magical cream that I can’t describe……</a:t>
            </a:r>
            <a:r>
              <a:rPr lang="en-US" sz="3200" b="1">
                <a:solidFill>
                  <a:schemeClr val="bg1"/>
                </a:solidFill>
                <a:latin typeface="Monotype Corsiva" pitchFamily="66" charset="0"/>
                <a:sym typeface="Wingdings" pitchFamily="2" charset="2"/>
              </a:rPr>
              <a:t> </a:t>
            </a:r>
            <a:endParaRPr lang="en-US" sz="3200" b="1">
              <a:solidFill>
                <a:schemeClr val="bg1"/>
              </a:solidFill>
              <a:latin typeface="Monotype Corsiva" pitchFamily="66" charset="0"/>
            </a:endParaRPr>
          </a:p>
          <a:p>
            <a:endParaRPr lang="en-US" sz="3200" b="1">
              <a:solidFill>
                <a:schemeClr val="bg1"/>
              </a:solidFill>
              <a:latin typeface="Monotype Corsiva" pitchFamily="66" charset="0"/>
            </a:endParaRPr>
          </a:p>
          <a:p>
            <a:endParaRPr lang="en-US" sz="3200" b="1">
              <a:solidFill>
                <a:schemeClr val="bg1"/>
              </a:solidFill>
              <a:latin typeface="Monotype Corsiva" pitchFamily="66" charset="0"/>
            </a:endParaRPr>
          </a:p>
        </p:txBody>
      </p:sp>
    </p:spTree>
  </p:cSld>
  <p:clrMapOvr>
    <a:masterClrMapping/>
  </p:clrMapOvr>
  <p:transition spd="slow">
    <p:circle/>
    <p:sndAc>
      <p:stSnd>
        <p:snd r:embed="rId2" name="laser.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yabeyrouth.com/images/Maggi732.jpg"/>
          <p:cNvPicPr>
            <a:picLocks noChangeAspect="1" noChangeArrowheads="1"/>
          </p:cNvPicPr>
          <p:nvPr/>
        </p:nvPicPr>
        <p:blipFill>
          <a:blip r:embed="rId3" cstate="print"/>
          <a:srcRect b="11041"/>
          <a:stretch>
            <a:fillRect/>
          </a:stretch>
        </p:blipFill>
        <p:spPr bwMode="auto">
          <a:xfrm>
            <a:off x="381000" y="304800"/>
            <a:ext cx="8331200" cy="6248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circle/>
    <p:sndAc>
      <p:stSnd>
        <p:snd r:embed="rId2" name="laser.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70195"/>
          </a:srgbClr>
        </a:solidFill>
        <a:effectLst/>
      </p:bgPr>
    </p:bg>
    <p:spTree>
      <p:nvGrpSpPr>
        <p:cNvPr id="1" name=""/>
        <p:cNvGrpSpPr/>
        <p:nvPr/>
      </p:nvGrpSpPr>
      <p:grpSpPr>
        <a:xfrm>
          <a:off x="0" y="0"/>
          <a:ext cx="0" cy="0"/>
          <a:chOff x="0" y="0"/>
          <a:chExt cx="0" cy="0"/>
        </a:xfrm>
      </p:grpSpPr>
      <p:sp>
        <p:nvSpPr>
          <p:cNvPr id="3" name="TextBox 2"/>
          <p:cNvSpPr txBox="1"/>
          <p:nvPr/>
        </p:nvSpPr>
        <p:spPr>
          <a:xfrm>
            <a:off x="152400" y="152400"/>
            <a:ext cx="8458200" cy="6986588"/>
          </a:xfrm>
          <a:prstGeom prst="rect">
            <a:avLst/>
          </a:prstGeom>
          <a:noFill/>
        </p:spPr>
        <p:txBody>
          <a:bodyPr>
            <a:spAutoFit/>
          </a:bodyPr>
          <a:lstStyle/>
          <a:p>
            <a:pPr fontAlgn="auto">
              <a:spcBef>
                <a:spcPts val="0"/>
              </a:spcBef>
              <a:spcAft>
                <a:spcPts val="0"/>
              </a:spcAft>
              <a:defRPr/>
            </a:pPr>
            <a:r>
              <a:rPr lang="en-US" sz="2800" b="1" dirty="0">
                <a:latin typeface="Monotype Corsiva" pitchFamily="66" charset="0"/>
                <a:cs typeface="+mn-cs"/>
              </a:rPr>
              <a:t>Here’s  a dessert that you can make at home and it’s very easy! </a:t>
            </a:r>
          </a:p>
          <a:p>
            <a:pPr fontAlgn="auto">
              <a:spcBef>
                <a:spcPts val="0"/>
              </a:spcBef>
              <a:spcAft>
                <a:spcPts val="0"/>
              </a:spcAft>
              <a:defRPr/>
            </a:pPr>
            <a:r>
              <a:rPr lang="en-US" sz="2800" b="1" dirty="0">
                <a:latin typeface="Monotype Corsiva" pitchFamily="66" charset="0"/>
                <a:cs typeface="+mn-cs"/>
              </a:rPr>
              <a:t>“Milk Dessert” …….. But first you need :</a:t>
            </a:r>
          </a:p>
          <a:p>
            <a:pPr marL="514350" indent="-514350" fontAlgn="auto">
              <a:spcBef>
                <a:spcPts val="0"/>
              </a:spcBef>
              <a:spcAft>
                <a:spcPts val="0"/>
              </a:spcAft>
              <a:buFontTx/>
              <a:buAutoNum type="arabicParenR"/>
              <a:defRPr/>
            </a:pPr>
            <a:r>
              <a:rPr lang="en-US" sz="2800" b="1" dirty="0">
                <a:latin typeface="Monotype Corsiva" pitchFamily="66" charset="0"/>
                <a:cs typeface="+mn-cs"/>
              </a:rPr>
              <a:t>1 cup of flour</a:t>
            </a:r>
          </a:p>
          <a:p>
            <a:pPr marL="514350" indent="-514350" fontAlgn="auto">
              <a:spcBef>
                <a:spcPts val="0"/>
              </a:spcBef>
              <a:spcAft>
                <a:spcPts val="0"/>
              </a:spcAft>
              <a:buFontTx/>
              <a:buAutoNum type="arabicParenR"/>
              <a:defRPr/>
            </a:pPr>
            <a:r>
              <a:rPr lang="en-US" sz="2800" b="1" dirty="0">
                <a:latin typeface="Monotype Corsiva" pitchFamily="66" charset="0"/>
                <a:cs typeface="+mn-cs"/>
              </a:rPr>
              <a:t>1 cup of dry milk</a:t>
            </a:r>
          </a:p>
          <a:p>
            <a:pPr marL="514350" indent="-514350" fontAlgn="auto">
              <a:spcBef>
                <a:spcPts val="0"/>
              </a:spcBef>
              <a:spcAft>
                <a:spcPts val="0"/>
              </a:spcAft>
              <a:buFontTx/>
              <a:buAutoNum type="arabicParenR"/>
              <a:defRPr/>
            </a:pPr>
            <a:r>
              <a:rPr lang="en-US" sz="2800" b="1" dirty="0">
                <a:latin typeface="Monotype Corsiva" pitchFamily="66" charset="0"/>
                <a:cs typeface="+mn-cs"/>
              </a:rPr>
              <a:t>1 cup of oil</a:t>
            </a:r>
          </a:p>
          <a:p>
            <a:pPr marL="514350" indent="-514350" fontAlgn="auto">
              <a:spcBef>
                <a:spcPts val="0"/>
              </a:spcBef>
              <a:spcAft>
                <a:spcPts val="0"/>
              </a:spcAft>
              <a:buFontTx/>
              <a:buAutoNum type="arabicParenR"/>
              <a:defRPr/>
            </a:pPr>
            <a:r>
              <a:rPr lang="en-US" sz="2800" b="1" dirty="0">
                <a:latin typeface="Monotype Corsiva" pitchFamily="66" charset="0"/>
                <a:cs typeface="+mn-cs"/>
              </a:rPr>
              <a:t>1-2 tablespoon of starch</a:t>
            </a:r>
          </a:p>
          <a:p>
            <a:pPr marL="514350" indent="-514350" fontAlgn="auto">
              <a:spcBef>
                <a:spcPts val="0"/>
              </a:spcBef>
              <a:spcAft>
                <a:spcPts val="0"/>
              </a:spcAft>
              <a:buFontTx/>
              <a:buAutoNum type="arabicParenR"/>
              <a:defRPr/>
            </a:pPr>
            <a:r>
              <a:rPr lang="en-US" sz="2800" b="1" dirty="0">
                <a:latin typeface="Monotype Corsiva" pitchFamily="66" charset="0"/>
                <a:cs typeface="+mn-cs"/>
              </a:rPr>
              <a:t>Sugar sauce ( 2 cups of sugar, 1 cup of water , 1 tablespoon of lemon juice.</a:t>
            </a:r>
          </a:p>
          <a:p>
            <a:pPr marL="514350" indent="-514350" fontAlgn="auto">
              <a:spcBef>
                <a:spcPts val="0"/>
              </a:spcBef>
              <a:spcAft>
                <a:spcPts val="0"/>
              </a:spcAft>
              <a:buFontTx/>
              <a:buAutoNum type="arabicParenR"/>
              <a:defRPr/>
            </a:pPr>
            <a:r>
              <a:rPr lang="en-US" sz="2800" b="1" dirty="0">
                <a:latin typeface="Monotype Corsiva" pitchFamily="66" charset="0"/>
                <a:cs typeface="+mn-cs"/>
              </a:rPr>
              <a:t>For tooling : crushed green peanut , nuts.</a:t>
            </a:r>
          </a:p>
          <a:p>
            <a:pPr marL="514350" indent="-514350" fontAlgn="auto">
              <a:spcBef>
                <a:spcPts val="0"/>
              </a:spcBef>
              <a:spcAft>
                <a:spcPts val="0"/>
              </a:spcAft>
              <a:defRPr/>
            </a:pPr>
            <a:r>
              <a:rPr lang="en-US" sz="2800" b="1" dirty="0">
                <a:latin typeface="Monotype Corsiva" pitchFamily="66" charset="0"/>
                <a:cs typeface="+mn-cs"/>
              </a:rPr>
              <a:t>First make the sugar sauce then put the flour, oil , the dry milk and the starch in a large pot and put it on low heat and continue stirring until it becomes brown . Add the sugar sauce to it intermittently while continuing to stir. Keep it for several minutes on the oven to be quiet hold together, finally put it into a flat plate then put the tooling (optional). </a:t>
            </a:r>
          </a:p>
          <a:p>
            <a:pPr fontAlgn="auto">
              <a:spcBef>
                <a:spcPts val="0"/>
              </a:spcBef>
              <a:spcAft>
                <a:spcPts val="0"/>
              </a:spcAft>
              <a:defRPr/>
            </a:pPr>
            <a:endParaRPr lang="en-US" sz="2800" b="1" dirty="0">
              <a:latin typeface="Monotype Corsiva" pitchFamily="66" charset="0"/>
              <a:cs typeface="+mn-cs"/>
            </a:endParaRPr>
          </a:p>
        </p:txBody>
      </p:sp>
    </p:spTree>
  </p:cSld>
  <p:clrMapOvr>
    <a:masterClrMapping/>
  </p:clrMapOvr>
  <p:transition spd="slow">
    <p:circle/>
    <p:sndAc>
      <p:stSnd>
        <p:snd r:embed="rId2" name="laser.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2" descr="http://www.aliraqi.org/forums/attachment.php?attachmentid=4618&amp;stc=1&amp;d=1187549653"/>
          <p:cNvPicPr>
            <a:picLocks noChangeAspect="1" noChangeArrowheads="1"/>
          </p:cNvPicPr>
          <p:nvPr/>
        </p:nvPicPr>
        <p:blipFill>
          <a:blip r:embed="rId3" cstate="print"/>
          <a:srcRect l="4000" t="-2667" r="4000" b="4000"/>
          <a:stretch>
            <a:fillRect/>
          </a:stretch>
        </p:blipFill>
        <p:spPr bwMode="auto">
          <a:xfrm rot="21064073">
            <a:off x="1823166" y="1039728"/>
            <a:ext cx="4756828" cy="382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ircle/>
    <p:sndAc>
      <p:stSnd>
        <p:snd r:embed="rId2" name="laser.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pic>
        <p:nvPicPr>
          <p:cNvPr id="31746" name="Picture 2" descr="http://www.touristinformationcentres.net/webshop/images/webshop/287/product/large/Napkins-x-20---Bon-Appetit48.jpg"/>
          <p:cNvPicPr>
            <a:picLocks noChangeAspect="1" noChangeArrowheads="1"/>
          </p:cNvPicPr>
          <p:nvPr/>
        </p:nvPicPr>
        <p:blipFill>
          <a:blip r:embed="rId3" cstate="print"/>
          <a:srcRect/>
          <a:stretch>
            <a:fillRect/>
          </a:stretch>
        </p:blipFill>
        <p:spPr bwMode="auto">
          <a:xfrm>
            <a:off x="533400" y="381000"/>
            <a:ext cx="7696200" cy="6172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circle/>
    <p:sndAc>
      <p:stSnd>
        <p:snd r:embed="rId2" name="laser.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5546049\AppData\Local\Microsoft\Windows\Temporary Internet Files\Content.IE5\Z6IYY65Q\MC90018940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ircle/>
    <p:sndAc>
      <p:stSnd>
        <p:snd r:embed="rId2" name="laser.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3" descr="C:\Users\5546049\AppData\Local\Microsoft\Windows\Temporary Internet Files\Content.IE5\438FH4M6\MC900105222[1].wmf"/>
          <p:cNvPicPr>
            <a:picLocks noChangeAspect="1" noChangeArrowheads="1"/>
          </p:cNvPicPr>
          <p:nvPr/>
        </p:nvPicPr>
        <p:blipFill>
          <a:blip r:embed="rId3" cstate="print"/>
          <a:srcRect/>
          <a:stretch>
            <a:fillRect/>
          </a:stretch>
        </p:blipFill>
        <p:spPr bwMode="auto">
          <a:xfrm>
            <a:off x="381000" y="381000"/>
            <a:ext cx="3679825" cy="1981200"/>
          </a:xfrm>
          <a:prstGeom prst="rect">
            <a:avLst/>
          </a:prstGeom>
          <a:noFill/>
          <a:ln w="9525">
            <a:noFill/>
            <a:miter lim="800000"/>
            <a:headEnd/>
            <a:tailEnd/>
          </a:ln>
        </p:spPr>
      </p:pic>
      <p:pic>
        <p:nvPicPr>
          <p:cNvPr id="21507" name="Picture 7" descr="http://www.astrogle.com/images/articles/numerology/number-4.jpg"/>
          <p:cNvPicPr>
            <a:picLocks noChangeAspect="1" noChangeArrowheads="1"/>
          </p:cNvPicPr>
          <p:nvPr/>
        </p:nvPicPr>
        <p:blipFill>
          <a:blip r:embed="rId4" cstate="print"/>
          <a:srcRect/>
          <a:stretch>
            <a:fillRect/>
          </a:stretch>
        </p:blipFill>
        <p:spPr bwMode="auto">
          <a:xfrm>
            <a:off x="3124200" y="2133600"/>
            <a:ext cx="2667000" cy="2667000"/>
          </a:xfrm>
          <a:prstGeom prst="rect">
            <a:avLst/>
          </a:prstGeom>
          <a:noFill/>
          <a:ln w="9525">
            <a:noFill/>
            <a:miter lim="800000"/>
            <a:headEnd/>
            <a:tailEnd/>
          </a:ln>
        </p:spPr>
      </p:pic>
      <p:pic>
        <p:nvPicPr>
          <p:cNvPr id="21508" name="Picture 10" descr="http://www.awn.com/files/imagepicker/1/raiti01_kidTV.gif"/>
          <p:cNvPicPr>
            <a:picLocks noChangeAspect="1" noChangeArrowheads="1"/>
          </p:cNvPicPr>
          <p:nvPr/>
        </p:nvPicPr>
        <p:blipFill>
          <a:blip r:embed="rId5" cstate="print"/>
          <a:srcRect/>
          <a:stretch>
            <a:fillRect/>
          </a:stretch>
        </p:blipFill>
        <p:spPr bwMode="auto">
          <a:xfrm>
            <a:off x="5715000" y="3124200"/>
            <a:ext cx="2819400" cy="3382963"/>
          </a:xfrm>
          <a:prstGeom prst="rect">
            <a:avLst/>
          </a:prstGeom>
          <a:noFill/>
          <a:ln w="9525">
            <a:noFill/>
            <a:miter lim="800000"/>
            <a:headEnd/>
            <a:tailEnd/>
          </a:ln>
        </p:spPr>
      </p:pic>
      <p:sp>
        <p:nvSpPr>
          <p:cNvPr id="21509" name="TextBox 7"/>
          <p:cNvSpPr txBox="1">
            <a:spLocks noChangeArrowheads="1"/>
          </p:cNvSpPr>
          <p:nvPr/>
        </p:nvSpPr>
        <p:spPr bwMode="auto">
          <a:xfrm>
            <a:off x="0" y="6273800"/>
            <a:ext cx="6477000" cy="584200"/>
          </a:xfrm>
          <a:prstGeom prst="rect">
            <a:avLst/>
          </a:prstGeom>
          <a:noFill/>
          <a:ln w="9525">
            <a:noFill/>
            <a:miter lim="800000"/>
            <a:headEnd/>
            <a:tailEnd/>
          </a:ln>
        </p:spPr>
        <p:txBody>
          <a:bodyPr>
            <a:spAutoFit/>
          </a:bodyPr>
          <a:lstStyle/>
          <a:p>
            <a:r>
              <a:rPr lang="en-US" sz="3200" b="1" i="1" u="sng">
                <a:solidFill>
                  <a:srgbClr val="552579"/>
                </a:solidFill>
                <a:latin typeface="Monotype Corsiva" pitchFamily="66" charset="0"/>
              </a:rPr>
              <a:t>Made By : Fedda M.Jaber – SILVER- </a:t>
            </a:r>
          </a:p>
        </p:txBody>
      </p:sp>
    </p:spTree>
  </p:cSld>
  <p:clrMapOvr>
    <a:masterClrMapping/>
  </p:clrMapOvr>
  <p:transition spd="slow">
    <p:circle/>
    <p:sndAc>
      <p:stSnd>
        <p:snd r:embed="rId2" name="laser.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incomebooster.org/wp-content/uploads/2010/06/ciao.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ircle/>
    <p:sndAc>
      <p:stSnd>
        <p:snd r:embed="rId2" name="laser.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533400"/>
            <a:ext cx="8610600" cy="7848600"/>
          </a:xfrm>
          <a:prstGeom prst="rect">
            <a:avLst/>
          </a:prstGeom>
          <a:noFill/>
          <a:ln w="9525">
            <a:noFill/>
            <a:miter lim="800000"/>
            <a:headEnd/>
            <a:tailEnd/>
          </a:ln>
        </p:spPr>
        <p:txBody>
          <a:bodyPr>
            <a:spAutoFit/>
          </a:bodyPr>
          <a:lstStyle/>
          <a:p>
            <a:pPr algn="ctr"/>
            <a:r>
              <a:rPr lang="en-US" sz="2800" b="1">
                <a:latin typeface="Monotype Corsiva" pitchFamily="66" charset="0"/>
              </a:rPr>
              <a:t>FOOD is so important for us and that’s why eating is a social activity. We eat in the morning, we eat in the afternoon and we eat in the night. We eat different dishes form meal to another and from occasion to another. Sometimes we eat our own Iraqi dishes and sometimes we eat Jordanian, American, European and any middle east dish. </a:t>
            </a:r>
          </a:p>
          <a:p>
            <a:pPr algn="ctr"/>
            <a:r>
              <a:rPr lang="en-US" sz="2800" b="1">
                <a:latin typeface="Monotype Corsiva" pitchFamily="66" charset="0"/>
              </a:rPr>
              <a:t>We eat fast food especially in week-ends. People who are busy in working and studying they also usually eat fast food. </a:t>
            </a:r>
          </a:p>
          <a:p>
            <a:pPr algn="ctr"/>
            <a:endParaRPr lang="en-US" sz="2800" b="1">
              <a:latin typeface="Monotype Corsiva" pitchFamily="66" charset="0"/>
            </a:endParaRPr>
          </a:p>
          <a:p>
            <a:pPr algn="ctr"/>
            <a:r>
              <a:rPr lang="en-US" sz="2800" b="1">
                <a:latin typeface="Monotype Corsiva" pitchFamily="66" charset="0"/>
              </a:rPr>
              <a:t>For me, I eat everything delicious and I don’t care if it’s Iraqi, Jordanian or even Italian. And this is my banner :</a:t>
            </a:r>
          </a:p>
          <a:p>
            <a:pPr algn="ctr"/>
            <a:r>
              <a:rPr lang="en-US" sz="2800" b="1">
                <a:latin typeface="Monotype Corsiva" pitchFamily="66" charset="0"/>
              </a:rPr>
              <a:t>  </a:t>
            </a:r>
            <a:r>
              <a:rPr lang="en-GB" sz="2800" b="1">
                <a:solidFill>
                  <a:srgbClr val="FF0000"/>
                </a:solidFill>
                <a:latin typeface="Monotype Corsiva" pitchFamily="66" charset="0"/>
              </a:rPr>
              <a:t>Food is your body's fuel. Without fuel, your body wants to shut down! </a:t>
            </a:r>
            <a:r>
              <a:rPr lang="en-GB" sz="2800" b="1">
                <a:latin typeface="Monotype Corsiva" pitchFamily="66" charset="0"/>
              </a:rPr>
              <a:t/>
            </a:r>
            <a:br>
              <a:rPr lang="en-GB" sz="2800" b="1">
                <a:latin typeface="Monotype Corsiva" pitchFamily="66" charset="0"/>
              </a:rPr>
            </a:br>
            <a:r>
              <a:rPr lang="en-GB" sz="2800" b="1">
                <a:latin typeface="Monotype Corsiva" pitchFamily="66" charset="0"/>
                <a:hlinkClick r:id="rId3" action="ppaction://hlinkfile"/>
              </a:rPr>
              <a:t>Ken Hill</a:t>
            </a:r>
            <a:r>
              <a:rPr lang="en-GB" sz="2800" b="1">
                <a:latin typeface="Monotype Corsiva" pitchFamily="66" charset="0"/>
              </a:rPr>
              <a:t> </a:t>
            </a:r>
            <a:endParaRPr lang="en-US" sz="2800" b="1">
              <a:latin typeface="Monotype Corsiva" pitchFamily="66" charset="0"/>
            </a:endParaRPr>
          </a:p>
          <a:p>
            <a:pPr algn="ctr"/>
            <a:endParaRPr lang="en-US" sz="2800" b="1">
              <a:latin typeface="Monotype Corsiva" pitchFamily="66" charset="0"/>
            </a:endParaRPr>
          </a:p>
          <a:p>
            <a:pPr algn="ctr"/>
            <a:endParaRPr lang="en-US" sz="2800" b="1">
              <a:latin typeface="Monotype Corsiva" pitchFamily="66" charset="0"/>
            </a:endParaRPr>
          </a:p>
          <a:p>
            <a:pPr algn="ctr"/>
            <a:endParaRPr lang="en-US" sz="2800" b="1">
              <a:latin typeface="Monotype Corsiva" pitchFamily="66" charset="0"/>
            </a:endParaRPr>
          </a:p>
          <a:p>
            <a:pPr algn="ctr"/>
            <a:endParaRPr lang="en-US" sz="2800" b="1">
              <a:latin typeface="Monotype Corsiva" pitchFamily="66" charset="0"/>
            </a:endParaRPr>
          </a:p>
        </p:txBody>
      </p:sp>
    </p:spTree>
  </p:cSld>
  <p:clrMapOvr>
    <a:masterClrMapping/>
  </p:clrMapOvr>
  <p:transition spd="slow">
    <p:circle/>
    <p:sndAc>
      <p:stSnd>
        <p:snd r:embed="rId2" name="lase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tudentaffairs.case.edu/health/medical/img/foodPyramid.gif"/>
          <p:cNvPicPr>
            <a:picLocks noChangeAspect="1" noChangeArrowheads="1"/>
          </p:cNvPicPr>
          <p:nvPr/>
        </p:nvPicPr>
        <p:blipFill>
          <a:blip r:embed="rId3" cstate="print"/>
          <a:srcRect/>
          <a:stretch>
            <a:fillRect/>
          </a:stretch>
        </p:blipFill>
        <p:spPr bwMode="auto">
          <a:xfrm>
            <a:off x="228600" y="228600"/>
            <a:ext cx="8705850" cy="6324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circle/>
    <p:sndAc>
      <p:stSnd>
        <p:snd r:embed="rId2" name="las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0" y="381000"/>
            <a:ext cx="9144000" cy="6986588"/>
          </a:xfrm>
          <a:prstGeom prst="rect">
            <a:avLst/>
          </a:prstGeom>
          <a:noFill/>
          <a:ln w="9525">
            <a:noFill/>
            <a:miter lim="800000"/>
            <a:headEnd/>
            <a:tailEnd/>
          </a:ln>
        </p:spPr>
        <p:txBody>
          <a:bodyPr>
            <a:spAutoFit/>
          </a:bodyPr>
          <a:lstStyle/>
          <a:p>
            <a:r>
              <a:rPr lang="en-US" sz="2800" b="1">
                <a:latin typeface="Monotype Corsiva" pitchFamily="66" charset="0"/>
              </a:rPr>
              <a:t>I will start with </a:t>
            </a:r>
            <a:r>
              <a:rPr lang="en-US" sz="2800" b="1" u="sng">
                <a:latin typeface="Monotype Corsiva" pitchFamily="66" charset="0"/>
              </a:rPr>
              <a:t>Breakfast: </a:t>
            </a:r>
            <a:r>
              <a:rPr lang="en-US" sz="2800" b="1">
                <a:latin typeface="Monotype Corsiva" pitchFamily="66" charset="0"/>
              </a:rPr>
              <a:t>We usually eat a dish called “KAHI” </a:t>
            </a:r>
            <a:r>
              <a:rPr lang="en-US" sz="2800" b="1">
                <a:latin typeface="Monotype Corsiva" pitchFamily="66" charset="0"/>
                <a:ea typeface="Calibri" pitchFamily="34" charset="0"/>
              </a:rPr>
              <a:t>it’s the most famous paste in Iraq and it’s the most eaten dish on breakfast especially on Fridays! </a:t>
            </a:r>
            <a:endParaRPr lang="en-US" sz="2800"/>
          </a:p>
          <a:p>
            <a:pPr eaLnBrk="0" hangingPunct="0"/>
            <a:r>
              <a:rPr lang="en-US" sz="2800" b="1">
                <a:latin typeface="Monotype Corsiva" pitchFamily="66" charset="0"/>
                <a:ea typeface="Calibri" pitchFamily="34" charset="0"/>
              </a:rPr>
              <a:t>Here’s its recipe:</a:t>
            </a:r>
            <a:endParaRPr lang="en-US" sz="2800"/>
          </a:p>
          <a:p>
            <a:pPr eaLnBrk="0" hangingPunct="0"/>
            <a:r>
              <a:rPr lang="en-US" sz="2800" b="1">
                <a:latin typeface="Monotype Corsiva" pitchFamily="66" charset="0"/>
                <a:cs typeface="Calibri" pitchFamily="34" charset="0"/>
              </a:rPr>
              <a:t>1)1 kilo of flour </a:t>
            </a:r>
            <a:endParaRPr lang="en-US" sz="2800"/>
          </a:p>
          <a:p>
            <a:pPr eaLnBrk="0" hangingPunct="0"/>
            <a:r>
              <a:rPr lang="en-US" sz="2800" b="1">
                <a:latin typeface="Monotype Corsiva" pitchFamily="66" charset="0"/>
                <a:cs typeface="Calibri" pitchFamily="34" charset="0"/>
              </a:rPr>
              <a:t>2) Small amount of Salt</a:t>
            </a:r>
            <a:endParaRPr lang="en-US" sz="2800"/>
          </a:p>
          <a:p>
            <a:pPr eaLnBrk="0" hangingPunct="0"/>
            <a:r>
              <a:rPr lang="en-US" sz="2800" b="1">
                <a:latin typeface="Monotype Corsiva" pitchFamily="66" charset="0"/>
                <a:cs typeface="Calibri" pitchFamily="34" charset="0"/>
              </a:rPr>
              <a:t>3) Warm water</a:t>
            </a:r>
            <a:endParaRPr lang="en-US" sz="2800"/>
          </a:p>
          <a:p>
            <a:pPr eaLnBrk="0" hangingPunct="0"/>
            <a:r>
              <a:rPr lang="en-US" sz="2800" b="1">
                <a:latin typeface="Monotype Corsiva" pitchFamily="66" charset="0"/>
                <a:cs typeface="Calibri" pitchFamily="34" charset="0"/>
              </a:rPr>
              <a:t>4) Left the paste outside for a quarter hour </a:t>
            </a:r>
            <a:endParaRPr lang="en-US" sz="2800"/>
          </a:p>
          <a:p>
            <a:pPr eaLnBrk="0" hangingPunct="0"/>
            <a:r>
              <a:rPr lang="en-US" sz="2800" b="1">
                <a:latin typeface="Monotype Corsiva" pitchFamily="66" charset="0"/>
                <a:cs typeface="Calibri" pitchFamily="34" charset="0"/>
              </a:rPr>
              <a:t>5) Put oil on the dough and extend it</a:t>
            </a:r>
            <a:endParaRPr lang="en-US" sz="2800"/>
          </a:p>
          <a:p>
            <a:pPr eaLnBrk="0" hangingPunct="0"/>
            <a:r>
              <a:rPr lang="en-US" sz="2800" b="1">
                <a:latin typeface="Monotype Corsiva" pitchFamily="66" charset="0"/>
                <a:cs typeface="Calibri" pitchFamily="34" charset="0"/>
              </a:rPr>
              <a:t>6) Put a moderate amount of butter while you are extending </a:t>
            </a:r>
            <a:endParaRPr lang="en-US" sz="2800"/>
          </a:p>
          <a:p>
            <a:pPr eaLnBrk="0" hangingPunct="0"/>
            <a:r>
              <a:rPr lang="en-US" sz="2800" b="1">
                <a:latin typeface="Monotype Corsiva" pitchFamily="66" charset="0"/>
                <a:cs typeface="Calibri" pitchFamily="34" charset="0"/>
              </a:rPr>
              <a:t>7) Put the dough in a tray then put it in the oven for 10 minutes on 250 F*</a:t>
            </a:r>
            <a:endParaRPr lang="en-US" sz="2800"/>
          </a:p>
          <a:p>
            <a:pPr eaLnBrk="0" hangingPunct="0"/>
            <a:r>
              <a:rPr lang="en-US" sz="2800" b="1">
                <a:latin typeface="Monotype Corsiva" pitchFamily="66" charset="0"/>
                <a:cs typeface="Calibri" pitchFamily="34" charset="0"/>
              </a:rPr>
              <a:t>Then get it out of the oven and put a large amount of honey on it and you could eat it with cream, it would be more delicious! </a:t>
            </a:r>
            <a:endParaRPr lang="en-US" sz="2800"/>
          </a:p>
          <a:p>
            <a:r>
              <a:rPr lang="en-US" sz="2800" b="1">
                <a:latin typeface="Monotype Corsiva" pitchFamily="66" charset="0"/>
              </a:rPr>
              <a:t> </a:t>
            </a:r>
          </a:p>
          <a:p>
            <a:endParaRPr lang="en-US" sz="2800" b="1">
              <a:latin typeface="Monotype Corsiva" pitchFamily="66" charset="0"/>
            </a:endParaRPr>
          </a:p>
        </p:txBody>
      </p:sp>
    </p:spTree>
  </p:cSld>
  <p:clrMapOvr>
    <a:masterClrMapping/>
  </p:clrMapOvr>
  <p:transition spd="slow">
    <p:circle/>
    <p:sndAc>
      <p:stSnd>
        <p:snd r:embed="rId2" name="las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alrafidain.files.wordpress.com/2011/05/19027-imgcache.jpg"/>
          <p:cNvPicPr>
            <a:picLocks noChangeAspect="1" noChangeArrowheads="1"/>
          </p:cNvPicPr>
          <p:nvPr/>
        </p:nvPicPr>
        <p:blipFill>
          <a:blip r:embed="rId3" cstate="print"/>
          <a:srcRect/>
          <a:stretch>
            <a:fillRect/>
          </a:stretch>
        </p:blipFill>
        <p:spPr bwMode="auto">
          <a:xfrm>
            <a:off x="304800" y="304800"/>
            <a:ext cx="8458200" cy="6172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circle/>
    <p:sndAc>
      <p:stSnd>
        <p:snd r:embed="rId2" name="las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extBox 1"/>
          <p:cNvSpPr txBox="1"/>
          <p:nvPr/>
        </p:nvSpPr>
        <p:spPr>
          <a:xfrm>
            <a:off x="304800" y="152400"/>
            <a:ext cx="8077200" cy="7416800"/>
          </a:xfrm>
          <a:prstGeom prst="rect">
            <a:avLst/>
          </a:prstGeom>
          <a:noFill/>
        </p:spPr>
        <p:txBody>
          <a:bodyPr>
            <a:spAutoFit/>
          </a:bodyPr>
          <a:lstStyle/>
          <a:p>
            <a:pPr fontAlgn="auto">
              <a:spcBef>
                <a:spcPts val="0"/>
              </a:spcBef>
              <a:spcAft>
                <a:spcPts val="0"/>
              </a:spcAft>
              <a:defRPr/>
            </a:pPr>
            <a:r>
              <a:rPr lang="en-US" sz="2800" b="1" dirty="0">
                <a:latin typeface="Monotype Corsiva" pitchFamily="66" charset="0"/>
                <a:cs typeface="+mn-cs"/>
              </a:rPr>
              <a:t>Here’s another famous breakfast dish: </a:t>
            </a:r>
          </a:p>
          <a:p>
            <a:pPr fontAlgn="auto">
              <a:spcBef>
                <a:spcPts val="0"/>
              </a:spcBef>
              <a:spcAft>
                <a:spcPts val="0"/>
              </a:spcAft>
              <a:defRPr/>
            </a:pPr>
            <a:r>
              <a:rPr lang="en-US" sz="2800" b="1" dirty="0">
                <a:latin typeface="Monotype Corsiva" pitchFamily="66" charset="0"/>
                <a:cs typeface="+mn-cs"/>
              </a:rPr>
              <a:t>“Bean Porridge “(Bean with Bread)  - the Recipe :</a:t>
            </a:r>
          </a:p>
          <a:p>
            <a:pPr marL="514350" indent="-514350" fontAlgn="auto">
              <a:spcBef>
                <a:spcPts val="0"/>
              </a:spcBef>
              <a:spcAft>
                <a:spcPts val="0"/>
              </a:spcAft>
              <a:buFontTx/>
              <a:buAutoNum type="arabicParenR"/>
              <a:defRPr/>
            </a:pPr>
            <a:r>
              <a:rPr lang="en-US" sz="2800" b="1" dirty="0">
                <a:latin typeface="Monotype Corsiva" pitchFamily="66" charset="0"/>
                <a:cs typeface="+mn-cs"/>
              </a:rPr>
              <a:t>Soaked bean</a:t>
            </a:r>
          </a:p>
          <a:p>
            <a:pPr marL="514350" indent="-514350" fontAlgn="auto">
              <a:spcBef>
                <a:spcPts val="0"/>
              </a:spcBef>
              <a:spcAft>
                <a:spcPts val="0"/>
              </a:spcAft>
              <a:buFontTx/>
              <a:buAutoNum type="arabicParenR"/>
              <a:defRPr/>
            </a:pPr>
            <a:r>
              <a:rPr lang="en-US" sz="2800" b="1" dirty="0">
                <a:latin typeface="Monotype Corsiva" pitchFamily="66" charset="0"/>
                <a:cs typeface="+mn-cs"/>
              </a:rPr>
              <a:t> Salt</a:t>
            </a:r>
          </a:p>
          <a:p>
            <a:pPr marL="514350" indent="-514350" fontAlgn="auto">
              <a:spcBef>
                <a:spcPts val="0"/>
              </a:spcBef>
              <a:spcAft>
                <a:spcPts val="0"/>
              </a:spcAft>
              <a:buFontTx/>
              <a:buAutoNum type="arabicParenR"/>
              <a:defRPr/>
            </a:pPr>
            <a:r>
              <a:rPr lang="en-US" sz="2800" b="1" dirty="0">
                <a:latin typeface="Monotype Corsiva" pitchFamily="66" charset="0"/>
                <a:cs typeface="+mn-cs"/>
              </a:rPr>
              <a:t>Onion</a:t>
            </a:r>
          </a:p>
          <a:p>
            <a:pPr marL="514350" indent="-514350" fontAlgn="auto">
              <a:spcBef>
                <a:spcPts val="0"/>
              </a:spcBef>
              <a:spcAft>
                <a:spcPts val="0"/>
              </a:spcAft>
              <a:buFontTx/>
              <a:buAutoNum type="arabicParenR"/>
              <a:defRPr/>
            </a:pPr>
            <a:r>
              <a:rPr lang="en-US" sz="2800" b="1" dirty="0">
                <a:latin typeface="Monotype Corsiva" pitchFamily="66" charset="0"/>
                <a:cs typeface="+mn-cs"/>
              </a:rPr>
              <a:t>Oil (2 tablespoon)</a:t>
            </a:r>
          </a:p>
          <a:p>
            <a:pPr marL="514350" indent="-514350" fontAlgn="auto">
              <a:spcBef>
                <a:spcPts val="0"/>
              </a:spcBef>
              <a:spcAft>
                <a:spcPts val="0"/>
              </a:spcAft>
              <a:buFontTx/>
              <a:buAutoNum type="arabicParenR"/>
              <a:defRPr/>
            </a:pPr>
            <a:r>
              <a:rPr lang="en-US" sz="2800" b="1" dirty="0">
                <a:latin typeface="Monotype Corsiva" pitchFamily="66" charset="0"/>
                <a:cs typeface="+mn-cs"/>
              </a:rPr>
              <a:t>Lemon</a:t>
            </a:r>
          </a:p>
          <a:p>
            <a:pPr marL="514350" indent="-514350" fontAlgn="auto">
              <a:spcBef>
                <a:spcPts val="0"/>
              </a:spcBef>
              <a:spcAft>
                <a:spcPts val="0"/>
              </a:spcAft>
              <a:buFontTx/>
              <a:buAutoNum type="arabicParenR"/>
              <a:defRPr/>
            </a:pPr>
            <a:r>
              <a:rPr lang="en-US" sz="2800" b="1" dirty="0">
                <a:latin typeface="Monotype Corsiva" pitchFamily="66" charset="0"/>
                <a:cs typeface="+mn-cs"/>
              </a:rPr>
              <a:t>Dry spearmint</a:t>
            </a:r>
          </a:p>
          <a:p>
            <a:pPr marL="514350" indent="-514350" fontAlgn="auto">
              <a:spcBef>
                <a:spcPts val="0"/>
              </a:spcBef>
              <a:spcAft>
                <a:spcPts val="0"/>
              </a:spcAft>
              <a:buFontTx/>
              <a:buAutoNum type="arabicParenR"/>
              <a:defRPr/>
            </a:pPr>
            <a:r>
              <a:rPr lang="en-US" sz="2800" b="1" dirty="0">
                <a:latin typeface="Monotype Corsiva" pitchFamily="66" charset="0"/>
                <a:cs typeface="+mn-cs"/>
              </a:rPr>
              <a:t>Bread </a:t>
            </a:r>
          </a:p>
          <a:p>
            <a:pPr marL="514350" indent="-514350" algn="just" fontAlgn="auto">
              <a:spcBef>
                <a:spcPts val="0"/>
              </a:spcBef>
              <a:spcAft>
                <a:spcPts val="0"/>
              </a:spcAft>
              <a:defRPr/>
            </a:pPr>
            <a:r>
              <a:rPr lang="en-US" sz="2800" b="1" dirty="0">
                <a:latin typeface="Monotype Corsiva" pitchFamily="66" charset="0"/>
                <a:cs typeface="+mn-cs"/>
              </a:rPr>
              <a:t>Put the bean into warm water for 5 hours or more. Then start Reddening the bean with the onion, oil and salt for I,5 min. put the bread into a large dish and then pour the bean boiling water over it, and finally put the lemon and the dry spearmint on the bread and bean for tooling! Sometimes we add stirred egg over it. </a:t>
            </a:r>
          </a:p>
          <a:p>
            <a:pPr marL="514350" indent="-514350" fontAlgn="auto">
              <a:spcBef>
                <a:spcPts val="0"/>
              </a:spcBef>
              <a:spcAft>
                <a:spcPts val="0"/>
              </a:spcAft>
              <a:buFontTx/>
              <a:buAutoNum type="arabicParenR"/>
              <a:defRPr/>
            </a:pPr>
            <a:endParaRPr lang="en-US" sz="2800" b="1" dirty="0">
              <a:latin typeface="Monotype Corsiva" pitchFamily="66" charset="0"/>
              <a:cs typeface="+mn-cs"/>
            </a:endParaRPr>
          </a:p>
          <a:p>
            <a:pPr fontAlgn="auto">
              <a:spcBef>
                <a:spcPts val="0"/>
              </a:spcBef>
              <a:spcAft>
                <a:spcPts val="0"/>
              </a:spcAft>
              <a:defRPr/>
            </a:pPr>
            <a:endParaRPr lang="en-US" sz="2800" b="1" dirty="0">
              <a:latin typeface="Monotype Corsiva" pitchFamily="66" charset="0"/>
              <a:cs typeface="+mn-cs"/>
            </a:endParaRPr>
          </a:p>
        </p:txBody>
      </p:sp>
    </p:spTree>
  </p:cSld>
  <p:clrMapOvr>
    <a:masterClrMapping/>
  </p:clrMapOvr>
  <p:transition spd="slow">
    <p:circle/>
    <p:sndAc>
      <p:stSnd>
        <p:snd r:embed="rId2" name="lase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iraqeyes.net/up/uploads/images/iraqeyes42ac09ae7d.jpg"/>
          <p:cNvPicPr>
            <a:picLocks noChangeAspect="1" noChangeArrowheads="1"/>
          </p:cNvPicPr>
          <p:nvPr/>
        </p:nvPicPr>
        <p:blipFill>
          <a:blip r:embed="rId3" cstate="print"/>
          <a:srcRect/>
          <a:stretch>
            <a:fillRect/>
          </a:stretch>
        </p:blipFill>
        <p:spPr bwMode="auto">
          <a:xfrm>
            <a:off x="381000" y="381000"/>
            <a:ext cx="8153400" cy="60674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circle/>
    <p:sndAc>
      <p:stSnd>
        <p:snd r:embed="rId2" name="las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382000" cy="7848600"/>
          </a:xfrm>
          <a:prstGeom prst="rect">
            <a:avLst/>
          </a:prstGeom>
          <a:noFill/>
        </p:spPr>
        <p:txBody>
          <a:bodyPr>
            <a:spAutoFit/>
          </a:bodyPr>
          <a:lstStyle/>
          <a:p>
            <a:pPr fontAlgn="auto">
              <a:spcBef>
                <a:spcPts val="0"/>
              </a:spcBef>
              <a:spcAft>
                <a:spcPts val="0"/>
              </a:spcAft>
              <a:defRPr/>
            </a:pPr>
            <a:r>
              <a:rPr lang="en-US" sz="2800" b="1" dirty="0">
                <a:solidFill>
                  <a:schemeClr val="bg1"/>
                </a:solidFill>
                <a:latin typeface="Monotype Corsiva" pitchFamily="66" charset="0"/>
                <a:cs typeface="+mn-cs"/>
              </a:rPr>
              <a:t>For l</a:t>
            </a:r>
            <a:r>
              <a:rPr lang="en-US" sz="2800" b="1" u="sng" dirty="0">
                <a:solidFill>
                  <a:schemeClr val="bg1"/>
                </a:solidFill>
                <a:latin typeface="Monotype Corsiva" pitchFamily="66" charset="0"/>
                <a:cs typeface="+mn-cs"/>
              </a:rPr>
              <a:t>aunch </a:t>
            </a:r>
            <a:r>
              <a:rPr lang="en-US" sz="2800" b="1" dirty="0">
                <a:solidFill>
                  <a:schemeClr val="bg1"/>
                </a:solidFill>
                <a:latin typeface="Monotype Corsiva" pitchFamily="66" charset="0"/>
                <a:cs typeface="+mn-cs"/>
              </a:rPr>
              <a:t>, we eat different dishes but for me this is the best: “Doulma “, it contains grape leaves, tomato, onion, eggplants , zucchini  and bell pepper . We annotate them with special  filling </a:t>
            </a:r>
          </a:p>
          <a:p>
            <a:pPr marL="514350" indent="-514350" fontAlgn="auto">
              <a:spcBef>
                <a:spcPts val="0"/>
              </a:spcBef>
              <a:spcAft>
                <a:spcPts val="0"/>
              </a:spcAft>
              <a:buFontTx/>
              <a:buAutoNum type="arabicParenR"/>
              <a:defRPr/>
            </a:pPr>
            <a:r>
              <a:rPr lang="en-US" sz="2800" b="1" dirty="0">
                <a:solidFill>
                  <a:schemeClr val="bg1"/>
                </a:solidFill>
                <a:latin typeface="Monotype Corsiva" pitchFamily="66" charset="0"/>
                <a:cs typeface="+mn-cs"/>
              </a:rPr>
              <a:t>Minced meat (optional) </a:t>
            </a:r>
          </a:p>
          <a:p>
            <a:pPr marL="514350" indent="-514350" fontAlgn="auto">
              <a:spcBef>
                <a:spcPts val="0"/>
              </a:spcBef>
              <a:spcAft>
                <a:spcPts val="0"/>
              </a:spcAft>
              <a:buFontTx/>
              <a:buAutoNum type="arabicParenR"/>
              <a:defRPr/>
            </a:pPr>
            <a:r>
              <a:rPr lang="en-US" sz="2800" b="1" dirty="0">
                <a:solidFill>
                  <a:schemeClr val="bg1"/>
                </a:solidFill>
                <a:latin typeface="Monotype Corsiva" pitchFamily="66" charset="0"/>
                <a:cs typeface="+mn-cs"/>
              </a:rPr>
              <a:t>Minced onion</a:t>
            </a:r>
          </a:p>
          <a:p>
            <a:pPr marL="514350" indent="-514350" fontAlgn="auto">
              <a:spcBef>
                <a:spcPts val="0"/>
              </a:spcBef>
              <a:spcAft>
                <a:spcPts val="0"/>
              </a:spcAft>
              <a:buFontTx/>
              <a:buAutoNum type="arabicParenR"/>
              <a:defRPr/>
            </a:pPr>
            <a:r>
              <a:rPr lang="en-US" sz="2800" b="1" dirty="0">
                <a:solidFill>
                  <a:schemeClr val="bg1"/>
                </a:solidFill>
                <a:latin typeface="Monotype Corsiva" pitchFamily="66" charset="0"/>
                <a:cs typeface="+mn-cs"/>
              </a:rPr>
              <a:t>Minced tomato</a:t>
            </a:r>
          </a:p>
          <a:p>
            <a:pPr marL="514350" indent="-514350" fontAlgn="auto">
              <a:spcBef>
                <a:spcPts val="0"/>
              </a:spcBef>
              <a:spcAft>
                <a:spcPts val="0"/>
              </a:spcAft>
              <a:buFontTx/>
              <a:buAutoNum type="arabicParenR"/>
              <a:defRPr/>
            </a:pPr>
            <a:r>
              <a:rPr lang="en-US" sz="2800" b="1" dirty="0">
                <a:solidFill>
                  <a:schemeClr val="bg1"/>
                </a:solidFill>
                <a:latin typeface="Monotype Corsiva" pitchFamily="66" charset="0"/>
                <a:cs typeface="+mn-cs"/>
              </a:rPr>
              <a:t>Spices – any kind you want-</a:t>
            </a:r>
          </a:p>
          <a:p>
            <a:pPr marL="514350" indent="-514350" fontAlgn="auto">
              <a:spcBef>
                <a:spcPts val="0"/>
              </a:spcBef>
              <a:spcAft>
                <a:spcPts val="0"/>
              </a:spcAft>
              <a:buFontTx/>
              <a:buAutoNum type="arabicParenR"/>
              <a:defRPr/>
            </a:pPr>
            <a:r>
              <a:rPr lang="en-US" sz="2800" b="1" dirty="0">
                <a:solidFill>
                  <a:schemeClr val="bg1"/>
                </a:solidFill>
                <a:latin typeface="Monotype Corsiva" pitchFamily="66" charset="0"/>
                <a:cs typeface="+mn-cs"/>
              </a:rPr>
              <a:t>Rice </a:t>
            </a:r>
          </a:p>
          <a:p>
            <a:pPr marL="514350" indent="-514350" fontAlgn="auto">
              <a:spcBef>
                <a:spcPts val="0"/>
              </a:spcBef>
              <a:spcAft>
                <a:spcPts val="0"/>
              </a:spcAft>
              <a:buFontTx/>
              <a:buAutoNum type="arabicParenR"/>
              <a:defRPr/>
            </a:pPr>
            <a:r>
              <a:rPr lang="en-US" sz="2800" b="1" dirty="0">
                <a:solidFill>
                  <a:schemeClr val="bg1"/>
                </a:solidFill>
                <a:latin typeface="Monotype Corsiva" pitchFamily="66" charset="0"/>
                <a:cs typeface="+mn-cs"/>
              </a:rPr>
              <a:t>Lemon juice </a:t>
            </a:r>
          </a:p>
          <a:p>
            <a:pPr marL="514350" indent="-514350" fontAlgn="auto">
              <a:spcBef>
                <a:spcPts val="0"/>
              </a:spcBef>
              <a:spcAft>
                <a:spcPts val="0"/>
              </a:spcAft>
              <a:buFontTx/>
              <a:buAutoNum type="arabicParenR"/>
              <a:defRPr/>
            </a:pPr>
            <a:r>
              <a:rPr lang="en-US" sz="2800" b="1" dirty="0">
                <a:solidFill>
                  <a:schemeClr val="bg1"/>
                </a:solidFill>
                <a:latin typeface="Monotype Corsiva" pitchFamily="66" charset="0"/>
                <a:cs typeface="+mn-cs"/>
              </a:rPr>
              <a:t>Minced  parsley </a:t>
            </a:r>
          </a:p>
          <a:p>
            <a:pPr marL="514350" indent="-514350" fontAlgn="auto">
              <a:spcBef>
                <a:spcPts val="0"/>
              </a:spcBef>
              <a:spcAft>
                <a:spcPts val="0"/>
              </a:spcAft>
              <a:defRPr/>
            </a:pPr>
            <a:r>
              <a:rPr lang="en-US" sz="2800" b="1" dirty="0">
                <a:solidFill>
                  <a:schemeClr val="bg1"/>
                </a:solidFill>
                <a:latin typeface="Monotype Corsiva" pitchFamily="66" charset="0"/>
                <a:cs typeface="+mn-cs"/>
              </a:rPr>
              <a:t>Put the fillings into the vegetables I mentioned after digging them except the grape leaves of course, you should put the filling inside it and then wrap it carefully. Put them all in a pot on oil  with small amount of water then leave the pot on the oven  until you smell the scent!!! </a:t>
            </a:r>
            <a:r>
              <a:rPr lang="en-US" sz="2800" b="1" dirty="0">
                <a:solidFill>
                  <a:schemeClr val="bg1"/>
                </a:solidFill>
                <a:latin typeface="Monotype Corsiva" pitchFamily="66" charset="0"/>
                <a:cs typeface="+mn-cs"/>
                <a:sym typeface="Wingdings" pitchFamily="2" charset="2"/>
              </a:rPr>
              <a:t> </a:t>
            </a:r>
            <a:endParaRPr lang="en-US" sz="2800" b="1" dirty="0">
              <a:solidFill>
                <a:schemeClr val="bg1"/>
              </a:solidFill>
              <a:latin typeface="Monotype Corsiva" pitchFamily="66" charset="0"/>
              <a:cs typeface="+mn-cs"/>
            </a:endParaRPr>
          </a:p>
          <a:p>
            <a:pPr marL="514350" indent="-514350" fontAlgn="auto">
              <a:spcBef>
                <a:spcPts val="0"/>
              </a:spcBef>
              <a:spcAft>
                <a:spcPts val="0"/>
              </a:spcAft>
              <a:defRPr/>
            </a:pPr>
            <a:endParaRPr lang="en-US" sz="2800" b="1" dirty="0">
              <a:solidFill>
                <a:schemeClr val="bg1"/>
              </a:solidFill>
              <a:latin typeface="Monotype Corsiva" pitchFamily="66" charset="0"/>
              <a:cs typeface="+mn-cs"/>
            </a:endParaRPr>
          </a:p>
          <a:p>
            <a:pPr marL="514350" indent="-514350" fontAlgn="auto">
              <a:spcBef>
                <a:spcPts val="0"/>
              </a:spcBef>
              <a:spcAft>
                <a:spcPts val="0"/>
              </a:spcAft>
              <a:buFontTx/>
              <a:buAutoNum type="arabicParenR"/>
              <a:defRPr/>
            </a:pPr>
            <a:endParaRPr lang="en-US" sz="2800" b="1" dirty="0">
              <a:solidFill>
                <a:schemeClr val="bg1"/>
              </a:solidFill>
              <a:latin typeface="Monotype Corsiva" pitchFamily="66" charset="0"/>
              <a:cs typeface="+mn-cs"/>
            </a:endParaRPr>
          </a:p>
          <a:p>
            <a:pPr fontAlgn="auto">
              <a:spcBef>
                <a:spcPts val="0"/>
              </a:spcBef>
              <a:spcAft>
                <a:spcPts val="0"/>
              </a:spcAft>
              <a:defRPr/>
            </a:pPr>
            <a:r>
              <a:rPr lang="en-US" sz="2800" b="1" dirty="0">
                <a:solidFill>
                  <a:schemeClr val="bg1"/>
                </a:solidFill>
                <a:latin typeface="Monotype Corsiva" pitchFamily="66" charset="0"/>
                <a:cs typeface="+mn-cs"/>
              </a:rPr>
              <a:t>  </a:t>
            </a:r>
          </a:p>
        </p:txBody>
      </p:sp>
    </p:spTree>
  </p:cSld>
  <p:clrMapOvr>
    <a:masterClrMapping/>
  </p:clrMapOvr>
  <p:transition spd="slow">
    <p:circle/>
    <p:sndAc>
      <p:stSnd>
        <p:snd r:embed="rId2" name="laser.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946</Words>
  <Application>Microsoft Office PowerPoint</Application>
  <PresentationFormat>Presentazione su schermo (4:3)</PresentationFormat>
  <Paragraphs>84</Paragraphs>
  <Slides>21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Calibri</vt:lpstr>
      <vt:lpstr>Arial</vt:lpstr>
      <vt:lpstr>AR DELANEY</vt:lpstr>
      <vt:lpstr>Monotype Corsiva</vt:lpstr>
      <vt:lpstr>Wingdings</vt:lpstr>
      <vt:lpstr>Office Theme</vt:lpstr>
      <vt:lpstr>FOOD</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dc:title>
  <dc:creator>5546049</dc:creator>
  <cp:lastModifiedBy>ausilio</cp:lastModifiedBy>
  <cp:revision>58</cp:revision>
  <dcterms:created xsi:type="dcterms:W3CDTF">2012-03-25T04:48:43Z</dcterms:created>
  <dcterms:modified xsi:type="dcterms:W3CDTF">2012-03-25T17:50:52Z</dcterms:modified>
</cp:coreProperties>
</file>