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64" r:id="rId3"/>
    <p:sldId id="256" r:id="rId4"/>
    <p:sldId id="263" r:id="rId5"/>
    <p:sldId id="262" r:id="rId6"/>
    <p:sldId id="261" r:id="rId7"/>
    <p:sldId id="257" r:id="rId8"/>
    <p:sldId id="260" r:id="rId9"/>
    <p:sldId id="259" r:id="rId10"/>
    <p:sldId id="268" r:id="rId11"/>
    <p:sldId id="265" r:id="rId12"/>
    <p:sldId id="266" r:id="rId13"/>
    <p:sldId id="267" r:id="rId14"/>
    <p:sldId id="258" r:id="rId15"/>
    <p:sldId id="271" r:id="rId16"/>
    <p:sldId id="269" r:id="rId17"/>
    <p:sldId id="272" r:id="rId18"/>
    <p:sldId id="275" r:id="rId19"/>
    <p:sldId id="276"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D2EC9641-9AFF-49B2-B291-178600F998A4}" type="datetimeFigureOut">
              <a:rPr lang="it-IT" smtClean="0"/>
              <a:pPr/>
              <a:t>12/04/2012</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1E301BEB-0DDF-4029-9787-827B84E5E45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2EC9641-9AFF-49B2-B291-178600F998A4}" type="datetimeFigureOut">
              <a:rPr lang="it-IT" smtClean="0"/>
              <a:pPr/>
              <a:t>12/04/2012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301BEB-0DDF-4029-9787-827B84E5E454}" type="slidenum">
              <a:rPr lang="it-IT" smtClean="0"/>
              <a:pPr/>
              <a:t>‹N›</a:t>
            </a:fld>
            <a:endParaRPr lang="it-IT"/>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2EC9641-9AFF-49B2-B291-178600F998A4}" type="datetimeFigureOut">
              <a:rPr lang="it-IT" smtClean="0"/>
              <a:pPr/>
              <a:t>12/04/2012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301BEB-0DDF-4029-9787-827B84E5E454}" type="slidenum">
              <a:rPr lang="it-IT" smtClean="0"/>
              <a:pPr/>
              <a:t>‹N›</a:t>
            </a:fld>
            <a:endParaRPr lang="it-IT"/>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D2EC9641-9AFF-49B2-B291-178600F998A4}" type="datetimeFigureOut">
              <a:rPr lang="it-IT" smtClean="0"/>
              <a:pPr/>
              <a:t>12/04/2012</a:t>
            </a:fld>
            <a:endParaRPr lang="it-IT"/>
          </a:p>
        </p:txBody>
      </p:sp>
      <p:sp>
        <p:nvSpPr>
          <p:cNvPr id="9" name="Segnaposto numero diapositiva 8"/>
          <p:cNvSpPr>
            <a:spLocks noGrp="1"/>
          </p:cNvSpPr>
          <p:nvPr>
            <p:ph type="sldNum" sz="quarter" idx="15"/>
          </p:nvPr>
        </p:nvSpPr>
        <p:spPr/>
        <p:txBody>
          <a:bodyPr rtlCol="0"/>
          <a:lstStyle/>
          <a:p>
            <a:fld id="{1E301BEB-0DDF-4029-9787-827B84E5E454}"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D2EC9641-9AFF-49B2-B291-178600F998A4}" type="datetimeFigureOut">
              <a:rPr lang="it-IT" smtClean="0"/>
              <a:pPr/>
              <a:t>12/04/2012</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1E301BEB-0DDF-4029-9787-827B84E5E45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D2EC9641-9AFF-49B2-B291-178600F998A4}" type="datetimeFigureOut">
              <a:rPr lang="it-IT" smtClean="0"/>
              <a:pPr/>
              <a:t>12/04/2012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301BEB-0DDF-4029-9787-827B84E5E454}"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D2EC9641-9AFF-49B2-B291-178600F998A4}" type="datetimeFigureOut">
              <a:rPr lang="it-IT" smtClean="0"/>
              <a:pPr/>
              <a:t>12/04/2012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E301BEB-0DDF-4029-9787-827B84E5E454}"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D2EC9641-9AFF-49B2-B291-178600F998A4}" type="datetimeFigureOut">
              <a:rPr lang="it-IT" smtClean="0"/>
              <a:pPr/>
              <a:t>12/04/2012</a:t>
            </a:fld>
            <a:endParaRPr lang="it-IT"/>
          </a:p>
        </p:txBody>
      </p:sp>
      <p:sp>
        <p:nvSpPr>
          <p:cNvPr id="7" name="Segnaposto numero diapositiva 6"/>
          <p:cNvSpPr>
            <a:spLocks noGrp="1"/>
          </p:cNvSpPr>
          <p:nvPr>
            <p:ph type="sldNum" sz="quarter" idx="11"/>
          </p:nvPr>
        </p:nvSpPr>
        <p:spPr/>
        <p:txBody>
          <a:bodyPr rtlCol="0"/>
          <a:lstStyle/>
          <a:p>
            <a:fld id="{1E301BEB-0DDF-4029-9787-827B84E5E454}"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2EC9641-9AFF-49B2-B291-178600F998A4}" type="datetimeFigureOut">
              <a:rPr lang="it-IT" smtClean="0"/>
              <a:pPr/>
              <a:t>12/04/2012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E301BEB-0DDF-4029-9787-827B84E5E454}" type="slidenum">
              <a:rPr lang="it-IT" smtClean="0"/>
              <a:pPr/>
              <a:t>‹N›</a:t>
            </a:fld>
            <a:endParaRPr lang="it-IT"/>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D2EC9641-9AFF-49B2-B291-178600F998A4}" type="datetimeFigureOut">
              <a:rPr lang="it-IT" smtClean="0"/>
              <a:pPr/>
              <a:t>12/04/2012</a:t>
            </a:fld>
            <a:endParaRPr lang="it-IT"/>
          </a:p>
        </p:txBody>
      </p:sp>
      <p:sp>
        <p:nvSpPr>
          <p:cNvPr id="22" name="Segnaposto numero diapositiva 21"/>
          <p:cNvSpPr>
            <a:spLocks noGrp="1"/>
          </p:cNvSpPr>
          <p:nvPr>
            <p:ph type="sldNum" sz="quarter" idx="15"/>
          </p:nvPr>
        </p:nvSpPr>
        <p:spPr/>
        <p:txBody>
          <a:bodyPr rtlCol="0"/>
          <a:lstStyle/>
          <a:p>
            <a:fld id="{1E301BEB-0DDF-4029-9787-827B84E5E454}"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D2EC9641-9AFF-49B2-B291-178600F998A4}" type="datetimeFigureOut">
              <a:rPr lang="it-IT" smtClean="0"/>
              <a:pPr/>
              <a:t>12/04/2012</a:t>
            </a:fld>
            <a:endParaRPr lang="it-IT"/>
          </a:p>
        </p:txBody>
      </p:sp>
      <p:sp>
        <p:nvSpPr>
          <p:cNvPr id="18" name="Segnaposto numero diapositiva 17"/>
          <p:cNvSpPr>
            <a:spLocks noGrp="1"/>
          </p:cNvSpPr>
          <p:nvPr>
            <p:ph type="sldNum" sz="quarter" idx="11"/>
          </p:nvPr>
        </p:nvSpPr>
        <p:spPr/>
        <p:txBody>
          <a:bodyPr rtlCol="0"/>
          <a:lstStyle/>
          <a:p>
            <a:fld id="{1E301BEB-0DDF-4029-9787-827B84E5E454}"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2EC9641-9AFF-49B2-B291-178600F998A4}" type="datetimeFigureOut">
              <a:rPr lang="it-IT" smtClean="0"/>
              <a:pPr/>
              <a:t>12/04/2012</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E301BEB-0DDF-4029-9787-827B84E5E45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napoliunplugged.com/wp-content/uploads/2011/04/IMG_1311_edited1_web.jpg"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napoliunplugged.com/wp-content/uploads/2011/04/IMG_1254_edited1_web.jpg" TargetMode="External"/><Relationship Id="rId1" Type="http://schemas.openxmlformats.org/officeDocument/2006/relationships/slideLayout" Target="../slideLayouts/slideLayout2.xml"/><Relationship Id="rId6" Type="http://schemas.openxmlformats.org/officeDocument/2006/relationships/hyperlink" Target="http://www.napoliunplugged.com/wp-content/uploads/2011/04/IMG_1259_edited1_web.jpg" TargetMode="External"/><Relationship Id="rId5" Type="http://schemas.openxmlformats.org/officeDocument/2006/relationships/image" Target="../media/image20.jpeg"/><Relationship Id="rId4" Type="http://schemas.openxmlformats.org/officeDocument/2006/relationships/hyperlink" Target="http://www.napoliunplugged.com/wp-content/uploads/2011/04/IMG_1271_edited1_web.jp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ww.napoliunplugged.com/wp-content/uploads/2011/04/IMG_1276_edited1_web.jpg" TargetMode="External"/><Relationship Id="rId1" Type="http://schemas.openxmlformats.org/officeDocument/2006/relationships/slideLayout" Target="../slideLayouts/slideLayout2.xml"/><Relationship Id="rId6" Type="http://schemas.openxmlformats.org/officeDocument/2006/relationships/hyperlink" Target="http://www.napoliunplugged.com/wp-content/uploads/2011/04/IMG_1285_edited1_web.jpg" TargetMode="External"/><Relationship Id="rId5" Type="http://schemas.openxmlformats.org/officeDocument/2006/relationships/image" Target="../media/image23.jpeg"/><Relationship Id="rId10" Type="http://schemas.openxmlformats.org/officeDocument/2006/relationships/image" Target="../media/image26.gif"/><Relationship Id="rId4" Type="http://schemas.openxmlformats.org/officeDocument/2006/relationships/hyperlink" Target="http://www.napoliunplugged.com/wp-content/uploads/2011/04/IMG_1277_edited1_web.jpg" TargetMode="External"/><Relationship Id="rId9"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2.gif"/><Relationship Id="rId2" Type="http://schemas.openxmlformats.org/officeDocument/2006/relationships/hyperlink" Target="http://www.napoliunplugged.com/wp-content/uploads/2011/04/IMG_1289_edited1_web.jpg" TargetMode="Externa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hyperlink" Target="http://www.napoliunplugged.com/wp-content/uploads/2011/04/IMG_1295_edited1_web.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eccezziunalo.com/preview_Uovo_o_gallina/53/262/gif.html" TargetMode="Externa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hyperlink" Target="http://www.eccezziunalo.com/preview_Coniglio_strillone/53/263/gif.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2.bp.blogspot.com/-hqloO-aycUY/TZDolvXYMgI/AAAAAAAACV8/t2l7L70ALWY/s1600/small+chick+wishes+you+Happy+Easter+inside+the+egg+3d-gif-animation.blogspot.com.gif"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hyperlink" Target="http://2.bp.blogspot.com/-hqloO-aycUY/TZDolvXYMgI/AAAAAAAACV8/t2l7L70ALWY/s1600/small+chick+wishes+you+Happy+Easter+inside+the+egg+3d-gif-animation.blogspot.com.gif"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cademiabarilla.com/anteprima_ciambella-easter-eggs-itali_1000.aspx" TargetMode="Externa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hyperlink" Target="http://2.bp.blogspot.com/-hqloO-aycUY/TZDolvXYMgI/AAAAAAAACV8/t2l7L70ALWY/s1600/small+chick+wishes+you+Happy+Easter+inside+the+egg+3d-gif-animation.blogspot.com.gif" TargetMode="Externa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hyperlink" Target="http://2.bp.blogspot.com/-hqloO-aycUY/TZDolvXYMgI/AAAAAAAACV8/t2l7L70ALWY/s1600/small+chick+wishes+you+Happy+Easter+inside+the+egg+3d-gif-animation.blogspot.com.gif"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cademiabarilla.com/anteprima_pastiera_1000.aspx"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611065">
            <a:off x="1175258" y="2583610"/>
            <a:ext cx="7689218" cy="1143000"/>
          </a:xfrm>
        </p:spPr>
        <p:txBody>
          <a:bodyPr>
            <a:noAutofit/>
          </a:bodyPr>
          <a:lstStyle/>
          <a:p>
            <a:r>
              <a:rPr lang="it-IT" sz="4400" dirty="0" smtClean="0"/>
              <a:t>GORGEOUS   </a:t>
            </a:r>
            <a:r>
              <a:rPr lang="it-IT" sz="4400" dirty="0" err="1" smtClean="0"/>
              <a:t>EASTER……</a:t>
            </a:r>
            <a:endParaRPr lang="it-IT" sz="4400" dirty="0"/>
          </a:p>
        </p:txBody>
      </p:sp>
      <p:pic>
        <p:nvPicPr>
          <p:cNvPr id="1026" name="Picture 2" descr="uova, uovo, morte, resurrezione, cristo, ascesa, regno, cieli, coniglio, salame, corallina, agnello"/>
          <p:cNvPicPr>
            <a:picLocks noChangeAspect="1" noChangeArrowheads="1" noCrop="1"/>
          </p:cNvPicPr>
          <p:nvPr/>
        </p:nvPicPr>
        <p:blipFill>
          <a:blip r:embed="rId2" cstate="print"/>
          <a:srcRect/>
          <a:stretch>
            <a:fillRect/>
          </a:stretch>
        </p:blipFill>
        <p:spPr bwMode="auto">
          <a:xfrm>
            <a:off x="5148064" y="290106"/>
            <a:ext cx="2952328" cy="3354918"/>
          </a:xfrm>
          <a:prstGeom prst="rect">
            <a:avLst/>
          </a:prstGeom>
          <a:noFill/>
        </p:spPr>
      </p:pic>
      <p:pic>
        <p:nvPicPr>
          <p:cNvPr id="1028" name="Picture 4" descr="105.gif"/>
          <p:cNvPicPr>
            <a:picLocks noChangeAspect="1" noChangeArrowheads="1" noCrop="1"/>
          </p:cNvPicPr>
          <p:nvPr/>
        </p:nvPicPr>
        <p:blipFill>
          <a:blip r:embed="rId3" cstate="print"/>
          <a:srcRect/>
          <a:stretch>
            <a:fillRect/>
          </a:stretch>
        </p:blipFill>
        <p:spPr bwMode="auto">
          <a:xfrm>
            <a:off x="827584" y="3429000"/>
            <a:ext cx="3097138" cy="3216003"/>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23528" y="260648"/>
            <a:ext cx="7601272" cy="6213304"/>
          </a:xfrm>
        </p:spPr>
        <p:txBody>
          <a:bodyPr>
            <a:normAutofit fontScale="70000" lnSpcReduction="20000"/>
          </a:bodyPr>
          <a:lstStyle/>
          <a:p>
            <a:pPr algn="just"/>
            <a:r>
              <a:rPr lang="en-US" sz="2900" dirty="0" smtClean="0">
                <a:solidFill>
                  <a:schemeClr val="accent2">
                    <a:lumMod val="75000"/>
                  </a:schemeClr>
                </a:solidFill>
                <a:latin typeface="Arial" pitchFamily="34" charset="0"/>
                <a:cs typeface="Arial" pitchFamily="34" charset="0"/>
              </a:rPr>
              <a:t>Neapolitan </a:t>
            </a:r>
            <a:r>
              <a:rPr lang="en-US" sz="2900" dirty="0" err="1" smtClean="0">
                <a:solidFill>
                  <a:schemeClr val="accent2">
                    <a:lumMod val="75000"/>
                  </a:schemeClr>
                </a:solidFill>
                <a:latin typeface="Arial" pitchFamily="34" charset="0"/>
                <a:cs typeface="Arial" pitchFamily="34" charset="0"/>
              </a:rPr>
              <a:t>pastiera</a:t>
            </a:r>
            <a:r>
              <a:rPr lang="en-US" sz="2900" dirty="0" smtClean="0">
                <a:solidFill>
                  <a:schemeClr val="accent2">
                    <a:lumMod val="75000"/>
                  </a:schemeClr>
                </a:solidFill>
                <a:latin typeface="Arial" pitchFamily="34" charset="0"/>
                <a:cs typeface="Arial" pitchFamily="34" charset="0"/>
              </a:rPr>
              <a:t> is an Easter cake and, according to tradition, every family in Naples prepares one during Holy Week to be eaten on Easter day. The recipe for this cake probably derives from the breads made from milk and honey that were commonly eaten during the baptism ceremonies the night of Easter when </a:t>
            </a:r>
            <a:r>
              <a:rPr lang="en-US" sz="2900" dirty="0" err="1" smtClean="0">
                <a:solidFill>
                  <a:schemeClr val="accent2">
                    <a:lumMod val="75000"/>
                  </a:schemeClr>
                </a:solidFill>
                <a:latin typeface="Arial" pitchFamily="34" charset="0"/>
                <a:cs typeface="Arial" pitchFamily="34" charset="0"/>
              </a:rPr>
              <a:t>Constatine</a:t>
            </a:r>
            <a:r>
              <a:rPr lang="en-US" sz="2900" dirty="0" smtClean="0">
                <a:solidFill>
                  <a:schemeClr val="accent2">
                    <a:lumMod val="75000"/>
                  </a:schemeClr>
                </a:solidFill>
                <a:latin typeface="Arial" pitchFamily="34" charset="0"/>
                <a:cs typeface="Arial" pitchFamily="34" charset="0"/>
              </a:rPr>
              <a:t> was Emperor. The modern version of this cake was invented at the convent of San Gregorio </a:t>
            </a:r>
            <a:r>
              <a:rPr lang="en-US" sz="2900" dirty="0" err="1" smtClean="0">
                <a:solidFill>
                  <a:schemeClr val="accent2">
                    <a:lumMod val="75000"/>
                  </a:schemeClr>
                </a:solidFill>
                <a:latin typeface="Arial" pitchFamily="34" charset="0"/>
                <a:cs typeface="Arial" pitchFamily="34" charset="0"/>
              </a:rPr>
              <a:t>Armeno</a:t>
            </a:r>
            <a:r>
              <a:rPr lang="en-US" sz="2900" dirty="0" smtClean="0">
                <a:solidFill>
                  <a:schemeClr val="accent2">
                    <a:lumMod val="75000"/>
                  </a:schemeClr>
                </a:solidFill>
                <a:latin typeface="Arial" pitchFamily="34" charset="0"/>
                <a:cs typeface="Arial" pitchFamily="34" charset="0"/>
              </a:rPr>
              <a:t>, which at the time was located in Naples. A nun decided to make a cake using the ingredients that symbolized life and the resurrection. However, there is another ancient legend surrounding the creation of the </a:t>
            </a:r>
            <a:r>
              <a:rPr lang="en-US" sz="2900" dirty="0" err="1" smtClean="0">
                <a:solidFill>
                  <a:schemeClr val="accent2">
                    <a:lumMod val="75000"/>
                  </a:schemeClr>
                </a:solidFill>
                <a:latin typeface="Arial" pitchFamily="34" charset="0"/>
                <a:cs typeface="Arial" pitchFamily="34" charset="0"/>
              </a:rPr>
              <a:t>pastiera</a:t>
            </a:r>
            <a:r>
              <a:rPr lang="en-US" sz="2900" dirty="0" smtClean="0">
                <a:solidFill>
                  <a:schemeClr val="accent2">
                    <a:lumMod val="75000"/>
                  </a:schemeClr>
                </a:solidFill>
                <a:latin typeface="Arial" pitchFamily="34" charset="0"/>
                <a:cs typeface="Arial" pitchFamily="34" charset="0"/>
              </a:rPr>
              <a:t>. Some believe that the siren </a:t>
            </a:r>
            <a:r>
              <a:rPr lang="en-US" sz="2900" dirty="0" err="1" smtClean="0">
                <a:solidFill>
                  <a:schemeClr val="accent2">
                    <a:lumMod val="75000"/>
                  </a:schemeClr>
                </a:solidFill>
                <a:latin typeface="Arial" pitchFamily="34" charset="0"/>
                <a:cs typeface="Arial" pitchFamily="34" charset="0"/>
              </a:rPr>
              <a:t>Partenope</a:t>
            </a:r>
            <a:r>
              <a:rPr lang="en-US" sz="2900" dirty="0" smtClean="0">
                <a:solidFill>
                  <a:schemeClr val="accent2">
                    <a:lumMod val="75000"/>
                  </a:schemeClr>
                </a:solidFill>
                <a:latin typeface="Arial" pitchFamily="34" charset="0"/>
                <a:cs typeface="Arial" pitchFamily="34" charset="0"/>
              </a:rPr>
              <a:t> would come out from the water of the Gulf of Naples every spring, delighting people with her lovely songs. Apparently on year, the people of Naples fell so in love with her songs that they decided to offer her the most precious products of their land. Seven of the most beautiful girls of the area gave the beautiful siren flour, ricotta, eggs, wheat, orange flower water and spices, including cinnamon and sugar. </a:t>
            </a:r>
            <a:r>
              <a:rPr lang="en-US" sz="2900" dirty="0" err="1" smtClean="0">
                <a:solidFill>
                  <a:schemeClr val="accent2">
                    <a:lumMod val="75000"/>
                  </a:schemeClr>
                </a:solidFill>
                <a:latin typeface="Arial" pitchFamily="34" charset="0"/>
                <a:cs typeface="Arial" pitchFamily="34" charset="0"/>
              </a:rPr>
              <a:t>Partenope</a:t>
            </a:r>
            <a:r>
              <a:rPr lang="en-US" sz="2900" dirty="0" smtClean="0">
                <a:solidFill>
                  <a:schemeClr val="accent2">
                    <a:lumMod val="75000"/>
                  </a:schemeClr>
                </a:solidFill>
                <a:latin typeface="Arial" pitchFamily="34" charset="0"/>
                <a:cs typeface="Arial" pitchFamily="34" charset="0"/>
              </a:rPr>
              <a:t>, thrilled with her gifts, decided to return to her home under the sea and to offer her gifts to the Gods. To honor her beauty, the Gods mixed the ingredients together, creating a cake as delicious as the voice of the siren:</a:t>
            </a:r>
            <a:r>
              <a:rPr lang="en-US" sz="2900" i="1" dirty="0" smtClean="0">
                <a:solidFill>
                  <a:schemeClr val="accent2">
                    <a:lumMod val="75000"/>
                  </a:schemeClr>
                </a:solidFill>
                <a:latin typeface="Arial" pitchFamily="34" charset="0"/>
                <a:cs typeface="Arial" pitchFamily="34" charset="0"/>
              </a:rPr>
              <a:t> la</a:t>
            </a:r>
            <a:r>
              <a:rPr lang="en-US" sz="2900" dirty="0" smtClean="0">
                <a:solidFill>
                  <a:schemeClr val="accent2">
                    <a:lumMod val="75000"/>
                  </a:schemeClr>
                </a:solidFill>
                <a:latin typeface="Arial" pitchFamily="34" charset="0"/>
                <a:cs typeface="Arial" pitchFamily="34" charset="0"/>
              </a:rPr>
              <a:t> </a:t>
            </a:r>
            <a:r>
              <a:rPr lang="en-US" sz="2900" i="1" dirty="0" err="1" smtClean="0">
                <a:solidFill>
                  <a:schemeClr val="accent2">
                    <a:lumMod val="75000"/>
                  </a:schemeClr>
                </a:solidFill>
                <a:latin typeface="Arial" pitchFamily="34" charset="0"/>
                <a:cs typeface="Arial" pitchFamily="34" charset="0"/>
              </a:rPr>
              <a:t>pastiera</a:t>
            </a:r>
            <a:r>
              <a:rPr lang="en-US" sz="2900" i="1" dirty="0" smtClean="0">
                <a:solidFill>
                  <a:schemeClr val="accent2">
                    <a:lumMod val="75000"/>
                  </a:schemeClr>
                </a:solidFill>
                <a:latin typeface="Arial" pitchFamily="34" charset="0"/>
                <a:cs typeface="Arial" pitchFamily="34" charset="0"/>
              </a:rPr>
              <a:t> </a:t>
            </a:r>
            <a:r>
              <a:rPr lang="en-US" sz="2900" i="1" dirty="0" err="1" smtClean="0">
                <a:solidFill>
                  <a:schemeClr val="accent2">
                    <a:lumMod val="75000"/>
                  </a:schemeClr>
                </a:solidFill>
                <a:latin typeface="Arial" pitchFamily="34" charset="0"/>
                <a:cs typeface="Arial" pitchFamily="34" charset="0"/>
              </a:rPr>
              <a:t>napoletana</a:t>
            </a:r>
            <a:r>
              <a:rPr lang="en-US" sz="2900" dirty="0" smtClean="0">
                <a:solidFill>
                  <a:schemeClr val="accent2">
                    <a:lumMod val="75000"/>
                  </a:schemeClr>
                </a:solidFill>
                <a:latin typeface="Arial" pitchFamily="34" charset="0"/>
                <a:cs typeface="Arial" pitchFamily="34" charset="0"/>
              </a:rPr>
              <a:t>.</a:t>
            </a:r>
            <a:endParaRPr lang="it-IT" sz="2900" dirty="0" smtClean="0">
              <a:solidFill>
                <a:schemeClr val="accent2">
                  <a:lumMod val="75000"/>
                </a:schemeClr>
              </a:solidFill>
              <a:latin typeface="Arial" pitchFamily="34" charset="0"/>
              <a:cs typeface="Arial" pitchFamily="34" charset="0"/>
            </a:endParaRPr>
          </a:p>
          <a:p>
            <a:endParaRPr lang="it-IT" dirty="0"/>
          </a:p>
        </p:txBody>
      </p:sp>
      <p:pic>
        <p:nvPicPr>
          <p:cNvPr id="13314" name="Picture 2" descr="Easter line"/>
          <p:cNvPicPr>
            <a:picLocks noChangeAspect="1" noChangeArrowheads="1" noCrop="1"/>
          </p:cNvPicPr>
          <p:nvPr/>
        </p:nvPicPr>
        <p:blipFill>
          <a:blip r:embed="rId2" cstate="print"/>
          <a:srcRect/>
          <a:stretch>
            <a:fillRect/>
          </a:stretch>
        </p:blipFill>
        <p:spPr bwMode="auto">
          <a:xfrm>
            <a:off x="395536" y="5877272"/>
            <a:ext cx="7704856" cy="792088"/>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856" y="332656"/>
            <a:ext cx="5256584" cy="1143000"/>
          </a:xfrm>
        </p:spPr>
        <p:txBody>
          <a:bodyPr>
            <a:normAutofit fontScale="90000"/>
          </a:bodyPr>
          <a:lstStyle/>
          <a:p>
            <a:r>
              <a:rPr lang="en-US" sz="2000" b="1" u="sng" dirty="0" smtClean="0">
                <a:solidFill>
                  <a:schemeClr val="accent2">
                    <a:lumMod val="75000"/>
                  </a:schemeClr>
                </a:solidFill>
                <a:latin typeface="Arial" pitchFamily="34" charset="0"/>
                <a:cs typeface="Arial" pitchFamily="34" charset="0"/>
              </a:rPr>
              <a:t>Step 1</a:t>
            </a:r>
            <a:r>
              <a:rPr lang="it-IT" sz="2000" dirty="0" smtClean="0">
                <a:solidFill>
                  <a:schemeClr val="accent2">
                    <a:lumMod val="75000"/>
                  </a:schemeClr>
                </a:solidFill>
                <a:latin typeface="Arial" pitchFamily="34" charset="0"/>
                <a:cs typeface="Arial" pitchFamily="34" charset="0"/>
              </a:rPr>
              <a:t/>
            </a:r>
            <a:br>
              <a:rPr lang="it-IT" sz="2000" dirty="0" smtClean="0">
                <a:solidFill>
                  <a:schemeClr val="accent2">
                    <a:lumMod val="75000"/>
                  </a:schemeClr>
                </a:solidFill>
                <a:latin typeface="Arial" pitchFamily="34" charset="0"/>
                <a:cs typeface="Arial" pitchFamily="34" charset="0"/>
              </a:rPr>
            </a:br>
            <a:r>
              <a:rPr lang="en-US" sz="2200" dirty="0" smtClean="0">
                <a:solidFill>
                  <a:schemeClr val="accent2">
                    <a:lumMod val="75000"/>
                  </a:schemeClr>
                </a:solidFill>
                <a:latin typeface="Arial" pitchFamily="34" charset="0"/>
                <a:cs typeface="Arial" pitchFamily="34" charset="0"/>
              </a:rPr>
              <a:t>Put the flour and butter into a food mixer, mix until grainy</a:t>
            </a:r>
            <a:r>
              <a:rPr lang="en-US" sz="2000" dirty="0" smtClean="0">
                <a:solidFill>
                  <a:schemeClr val="accent2">
                    <a:lumMod val="75000"/>
                  </a:schemeClr>
                </a:solidFill>
                <a:latin typeface="Arial" pitchFamily="34" charset="0"/>
                <a:cs typeface="Arial" pitchFamily="34" charset="0"/>
              </a:rPr>
              <a:t>.</a:t>
            </a:r>
            <a:r>
              <a:rPr lang="it-IT" dirty="0" smtClean="0"/>
              <a:t/>
            </a:r>
            <a:br>
              <a:rPr lang="it-IT" dirty="0" smtClean="0"/>
            </a:br>
            <a:endParaRPr lang="it-IT" dirty="0"/>
          </a:p>
        </p:txBody>
      </p:sp>
      <p:pic>
        <p:nvPicPr>
          <p:cNvPr id="4" name="Immagine 3" descr="Pastiera - step 1"/>
          <p:cNvPicPr/>
          <p:nvPr/>
        </p:nvPicPr>
        <p:blipFill>
          <a:blip r:embed="rId2" cstate="print"/>
          <a:srcRect/>
          <a:stretch>
            <a:fillRect/>
          </a:stretch>
        </p:blipFill>
        <p:spPr bwMode="auto">
          <a:xfrm>
            <a:off x="323528" y="188641"/>
            <a:ext cx="2808312" cy="2232248"/>
          </a:xfrm>
          <a:prstGeom prst="rect">
            <a:avLst/>
          </a:prstGeom>
          <a:noFill/>
          <a:ln w="9525">
            <a:noFill/>
            <a:miter lim="800000"/>
            <a:headEnd/>
            <a:tailEnd/>
          </a:ln>
        </p:spPr>
      </p:pic>
      <p:pic>
        <p:nvPicPr>
          <p:cNvPr id="5" name="Immagine 4" descr="Pastiera - step 2"/>
          <p:cNvPicPr/>
          <p:nvPr/>
        </p:nvPicPr>
        <p:blipFill>
          <a:blip r:embed="rId3" cstate="print"/>
          <a:srcRect/>
          <a:stretch>
            <a:fillRect/>
          </a:stretch>
        </p:blipFill>
        <p:spPr bwMode="auto">
          <a:xfrm>
            <a:off x="323528" y="2708920"/>
            <a:ext cx="3024336" cy="2004244"/>
          </a:xfrm>
          <a:prstGeom prst="rect">
            <a:avLst/>
          </a:prstGeom>
          <a:noFill/>
          <a:ln w="9525">
            <a:noFill/>
            <a:miter lim="800000"/>
            <a:headEnd/>
            <a:tailEnd/>
          </a:ln>
        </p:spPr>
      </p:pic>
      <p:sp>
        <p:nvSpPr>
          <p:cNvPr id="6" name="Titolo 1"/>
          <p:cNvSpPr txBox="1">
            <a:spLocks/>
          </p:cNvSpPr>
          <p:nvPr/>
        </p:nvSpPr>
        <p:spPr>
          <a:xfrm>
            <a:off x="3491880" y="2780928"/>
            <a:ext cx="5112568" cy="11430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small" spc="0" normalizeH="0" baseline="0" noProof="0" dirty="0" smtClean="0">
                <a:ln>
                  <a:noFill/>
                </a:ln>
                <a:solidFill>
                  <a:schemeClr val="accent2">
                    <a:lumMod val="75000"/>
                  </a:schemeClr>
                </a:solidFill>
                <a:effectLst/>
                <a:uLnTx/>
                <a:uFillTx/>
                <a:latin typeface="Arial" pitchFamily="34" charset="0"/>
                <a:ea typeface="+mj-ea"/>
                <a:cs typeface="Arial" pitchFamily="34" charset="0"/>
              </a:rPr>
              <a:t>.</a:t>
            </a:r>
            <a:r>
              <a:rPr kumimoji="0" lang="it-IT" sz="3000" b="0" i="0" u="none" strike="noStrike" kern="1200" cap="small" spc="0" normalizeH="0" baseline="0" noProof="0" dirty="0" smtClean="0">
                <a:ln>
                  <a:noFill/>
                </a:ln>
                <a:solidFill>
                  <a:schemeClr val="tx2"/>
                </a:solidFill>
                <a:effectLst/>
                <a:uLnTx/>
                <a:uFillTx/>
                <a:latin typeface="+mj-lt"/>
                <a:ea typeface="+mj-ea"/>
                <a:cs typeface="+mj-cs"/>
              </a:rPr>
              <a:t/>
            </a:r>
            <a:br>
              <a:rPr kumimoji="0" lang="it-IT" sz="3000" b="0" i="0" u="none" strike="noStrike" kern="1200" cap="small" spc="0" normalizeH="0" baseline="0" noProof="0" dirty="0" smtClean="0">
                <a:ln>
                  <a:noFill/>
                </a:ln>
                <a:solidFill>
                  <a:schemeClr val="tx2"/>
                </a:solidFill>
                <a:effectLst/>
                <a:uLnTx/>
                <a:uFillTx/>
                <a:latin typeface="+mj-lt"/>
                <a:ea typeface="+mj-ea"/>
                <a:cs typeface="+mj-cs"/>
              </a:rPr>
            </a:br>
            <a:endParaRPr kumimoji="0" lang="it-IT"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24578" name="Rectangle 2"/>
          <p:cNvSpPr>
            <a:spLocks noChangeArrowheads="1"/>
          </p:cNvSpPr>
          <p:nvPr/>
        </p:nvSpPr>
        <p:spPr bwMode="auto">
          <a:xfrm>
            <a:off x="3491880" y="2636912"/>
            <a:ext cx="518457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Step 2</a:t>
            </a:r>
            <a:endParaRPr kumimoji="0" lang="it-IT" sz="3600" b="0" i="0" u="sng"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Then blend in the yolks, the powdered sugar, the vanilla and mix further (being careful not to over-mix).</a:t>
            </a:r>
            <a:endParaRPr kumimoji="0" lang="en-US" sz="48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9" name="Immagine 8" descr="Pastiera - step 3"/>
          <p:cNvPicPr/>
          <p:nvPr/>
        </p:nvPicPr>
        <p:blipFill>
          <a:blip r:embed="rId4" cstate="print"/>
          <a:srcRect/>
          <a:stretch>
            <a:fillRect/>
          </a:stretch>
        </p:blipFill>
        <p:spPr bwMode="auto">
          <a:xfrm>
            <a:off x="251520" y="4853756"/>
            <a:ext cx="3168352" cy="1743596"/>
          </a:xfrm>
          <a:prstGeom prst="rect">
            <a:avLst/>
          </a:prstGeom>
          <a:noFill/>
          <a:ln w="9525">
            <a:noFill/>
            <a:miter lim="800000"/>
            <a:headEnd/>
            <a:tailEnd/>
          </a:ln>
        </p:spPr>
      </p:pic>
      <p:sp>
        <p:nvSpPr>
          <p:cNvPr id="24579" name="Rectangle 3"/>
          <p:cNvSpPr>
            <a:spLocks noChangeArrowheads="1"/>
          </p:cNvSpPr>
          <p:nvPr/>
        </p:nvSpPr>
        <p:spPr bwMode="auto">
          <a:xfrm>
            <a:off x="3563888" y="4999533"/>
            <a:ext cx="47525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Step 3</a:t>
            </a:r>
            <a:endParaRPr kumimoji="0" lang="it-IT" sz="2000" b="0" i="0" u="sng"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When the dough is ready, wrap it in cling-film and leave in the fridge for 2 hours.</a:t>
            </a:r>
            <a:endParaRPr kumimoji="0" lang="en-US" sz="20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12290" name="Picture 2" descr="easter egg rabbit bell clipart graphics"/>
          <p:cNvPicPr>
            <a:picLocks noChangeAspect="1" noChangeArrowheads="1" noCrop="1"/>
          </p:cNvPicPr>
          <p:nvPr/>
        </p:nvPicPr>
        <p:blipFill>
          <a:blip r:embed="rId5" cstate="print"/>
          <a:srcRect/>
          <a:stretch>
            <a:fillRect/>
          </a:stretch>
        </p:blipFill>
        <p:spPr bwMode="auto">
          <a:xfrm>
            <a:off x="6492212" y="1412776"/>
            <a:ext cx="1520197" cy="1368177"/>
          </a:xfrm>
          <a:prstGeom prst="rect">
            <a:avLst/>
          </a:prstGeom>
          <a:noFill/>
        </p:spPr>
      </p:pic>
      <p:pic>
        <p:nvPicPr>
          <p:cNvPr id="12292" name="Picture 4" descr="easter egg rabbit bell clipart graphics"/>
          <p:cNvPicPr>
            <a:picLocks noChangeAspect="1" noChangeArrowheads="1" noCrop="1"/>
          </p:cNvPicPr>
          <p:nvPr/>
        </p:nvPicPr>
        <p:blipFill>
          <a:blip r:embed="rId5" cstate="print"/>
          <a:srcRect/>
          <a:stretch>
            <a:fillRect/>
          </a:stretch>
        </p:blipFill>
        <p:spPr bwMode="auto">
          <a:xfrm>
            <a:off x="6876256" y="3861048"/>
            <a:ext cx="1520169" cy="136815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78"/>
                                        </p:tgtEl>
                                        <p:attrNameLst>
                                          <p:attrName>style.visibility</p:attrName>
                                        </p:attrNameLst>
                                      </p:cBhvr>
                                      <p:to>
                                        <p:strVal val="visible"/>
                                      </p:to>
                                    </p:set>
                                    <p:animEffect transition="in" filter="blinds(horizontal)">
                                      <p:cBhvr>
                                        <p:cTn id="22" dur="500"/>
                                        <p:tgtEl>
                                          <p:spTgt spid="2457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79"/>
                                        </p:tgtEl>
                                        <p:attrNameLst>
                                          <p:attrName>style.visibility</p:attrName>
                                        </p:attrNameLst>
                                      </p:cBhvr>
                                      <p:to>
                                        <p:strVal val="visible"/>
                                      </p:to>
                                    </p:set>
                                    <p:animEffect transition="in" filter="blinds(horizontal)">
                                      <p:cBhvr>
                                        <p:cTn id="3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8" grpId="0"/>
      <p:bldP spid="245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astiera - step 4"/>
          <p:cNvPicPr/>
          <p:nvPr/>
        </p:nvPicPr>
        <p:blipFill>
          <a:blip r:embed="rId2" cstate="print"/>
          <a:srcRect/>
          <a:stretch>
            <a:fillRect/>
          </a:stretch>
        </p:blipFill>
        <p:spPr bwMode="auto">
          <a:xfrm>
            <a:off x="611560" y="404665"/>
            <a:ext cx="3096344" cy="1872208"/>
          </a:xfrm>
          <a:prstGeom prst="rect">
            <a:avLst/>
          </a:prstGeom>
          <a:noFill/>
          <a:ln w="9525">
            <a:noFill/>
            <a:miter lim="800000"/>
            <a:headEnd/>
            <a:tailEnd/>
          </a:ln>
        </p:spPr>
      </p:pic>
      <p:sp>
        <p:nvSpPr>
          <p:cNvPr id="23553" name="Rectangle 1"/>
          <p:cNvSpPr>
            <a:spLocks noChangeArrowheads="1"/>
          </p:cNvSpPr>
          <p:nvPr/>
        </p:nvSpPr>
        <p:spPr bwMode="auto">
          <a:xfrm>
            <a:off x="3923929" y="394792"/>
            <a:ext cx="46085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Step 4</a:t>
            </a:r>
            <a:endPar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Roll the dough to a thickness of 0.2 inch, use it to line a cake pan and prick the pastry all over with a fork</a:t>
            </a:r>
            <a:r>
              <a:rPr kumimoji="0" lang="it-IT" sz="2000" b="0" i="0" u="none" strike="noStrike" cap="none" normalizeH="0" baseline="0" dirty="0" smtClean="0">
                <a:ln>
                  <a:noFill/>
                </a:ln>
                <a:solidFill>
                  <a:schemeClr val="accent2">
                    <a:lumMod val="75000"/>
                  </a:schemeClr>
                </a:solidFill>
                <a:effectLst/>
                <a:latin typeface="Arial" pitchFamily="34" charset="0"/>
                <a:cs typeface="Arial" pitchFamily="34" charset="0"/>
              </a:rPr>
              <a:t> </a:t>
            </a:r>
          </a:p>
        </p:txBody>
      </p:sp>
      <p:sp>
        <p:nvSpPr>
          <p:cNvPr id="23554" name="Rectangle 2"/>
          <p:cNvSpPr>
            <a:spLocks noChangeArrowheads="1"/>
          </p:cNvSpPr>
          <p:nvPr/>
        </p:nvSpPr>
        <p:spPr bwMode="auto">
          <a:xfrm>
            <a:off x="323528" y="2348880"/>
            <a:ext cx="55081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Step 5</a:t>
            </a:r>
            <a:endParaRPr kumimoji="0" lang="it-IT" sz="20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Put the ricotta into a bowl with the sugar and mix together</a:t>
            </a:r>
            <a:r>
              <a:rPr kumimoji="0" lang="en-US" sz="900" b="0" i="0" u="none" strike="noStrike" cap="none" normalizeH="0" baseline="0" dirty="0" smtClean="0">
                <a:ln>
                  <a:noFill/>
                </a:ln>
                <a:solidFill>
                  <a:srgbClr val="404040"/>
                </a:solidFill>
                <a:effectLst/>
                <a:latin typeface="Lucida Sans Unicode" pitchFamily="34" charset="0"/>
                <a:ea typeface="Times New Roman" pitchFamily="18" charset="0"/>
                <a:cs typeface="Lucida Sans Unicode"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descr="Pastiera - step 5"/>
          <p:cNvPicPr/>
          <p:nvPr/>
        </p:nvPicPr>
        <p:blipFill>
          <a:blip r:embed="rId3" cstate="print"/>
          <a:srcRect/>
          <a:stretch>
            <a:fillRect/>
          </a:stretch>
        </p:blipFill>
        <p:spPr bwMode="auto">
          <a:xfrm>
            <a:off x="5580112" y="1916832"/>
            <a:ext cx="2736304" cy="1728192"/>
          </a:xfrm>
          <a:prstGeom prst="rect">
            <a:avLst/>
          </a:prstGeom>
          <a:noFill/>
          <a:ln w="9525">
            <a:noFill/>
            <a:miter lim="800000"/>
            <a:headEnd/>
            <a:tailEnd/>
          </a:ln>
        </p:spPr>
      </p:pic>
      <p:pic>
        <p:nvPicPr>
          <p:cNvPr id="8" name="Immagine 7" descr="Pastiera - step 6"/>
          <p:cNvPicPr/>
          <p:nvPr/>
        </p:nvPicPr>
        <p:blipFill>
          <a:blip r:embed="rId4" cstate="print"/>
          <a:srcRect l="16926" t="-399" r="16925"/>
          <a:stretch>
            <a:fillRect/>
          </a:stretch>
        </p:blipFill>
        <p:spPr bwMode="auto">
          <a:xfrm>
            <a:off x="971600" y="3429000"/>
            <a:ext cx="3024336" cy="3012355"/>
          </a:xfrm>
          <a:prstGeom prst="rect">
            <a:avLst/>
          </a:prstGeom>
          <a:noFill/>
          <a:ln w="9525">
            <a:noFill/>
            <a:miter lim="800000"/>
            <a:headEnd/>
            <a:tailEnd/>
          </a:ln>
        </p:spPr>
      </p:pic>
      <p:sp>
        <p:nvSpPr>
          <p:cNvPr id="23555" name="Rectangle 3"/>
          <p:cNvSpPr>
            <a:spLocks noChangeArrowheads="1"/>
          </p:cNvSpPr>
          <p:nvPr/>
        </p:nvSpPr>
        <p:spPr bwMode="auto">
          <a:xfrm>
            <a:off x="4067944" y="3867726"/>
            <a:ext cx="449999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Step 6</a:t>
            </a:r>
            <a:endParaRPr kumimoji="0" lang="en-US" sz="2000" b="0" i="0" u="none" strike="noStrike" cap="none" normalizeH="0" baseline="0" dirty="0" smtClean="0">
              <a:ln>
                <a:noFill/>
              </a:ln>
              <a:solidFill>
                <a:schemeClr val="accent2">
                  <a:lumMod val="75000"/>
                </a:schemeClr>
              </a:solidFill>
              <a:effectLst/>
              <a:latin typeface="Lucida Sans Unicode" pitchFamily="34" charset="0"/>
              <a:ea typeface="Calibri"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Lucida Sans Unicode" pitchFamily="34" charset="0"/>
                <a:ea typeface="Calibri" pitchFamily="34" charset="0"/>
                <a:cs typeface="Lucida Sans Unicode" pitchFamily="34" charset="0"/>
              </a:rPr>
              <a:t>Finish by adding all the ingredients for the filling, mixing together well, and taking care not to let it collapse</a:t>
            </a:r>
            <a:r>
              <a:rPr kumimoji="0" lang="it-IT" sz="2000" b="0" i="0" u="none" strike="noStrike" cap="none" normalizeH="0" baseline="0" dirty="0" smtClean="0">
                <a:ln>
                  <a:noFill/>
                </a:ln>
                <a:solidFill>
                  <a:schemeClr val="accent2">
                    <a:lumMod val="75000"/>
                  </a:schemeClr>
                </a:solidFill>
                <a:effectLst/>
                <a:latin typeface="Arial" pitchFamily="34" charset="0"/>
                <a:cs typeface="Arial" pitchFamily="34" charset="0"/>
              </a:rPr>
              <a:t> </a:t>
            </a:r>
          </a:p>
        </p:txBody>
      </p:sp>
      <p:pic>
        <p:nvPicPr>
          <p:cNvPr id="11266" name="Picture 2" descr="easter egg rabbit bell clipart graphics"/>
          <p:cNvPicPr>
            <a:picLocks noChangeAspect="1" noChangeArrowheads="1" noCrop="1"/>
          </p:cNvPicPr>
          <p:nvPr/>
        </p:nvPicPr>
        <p:blipFill>
          <a:blip r:embed="rId5" cstate="print"/>
          <a:srcRect/>
          <a:stretch>
            <a:fillRect/>
          </a:stretch>
        </p:blipFill>
        <p:spPr bwMode="auto">
          <a:xfrm>
            <a:off x="6444208" y="5157192"/>
            <a:ext cx="1489742" cy="1340768"/>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blinds(horizontal)">
                                      <p:cBhvr>
                                        <p:cTn id="12" dur="500"/>
                                        <p:tgtEl>
                                          <p:spTgt spid="2355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blinds(horizontal)">
                                      <p:cBhvr>
                                        <p:cTn id="22" dur="500"/>
                                        <p:tgtEl>
                                          <p:spTgt spid="2355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55"/>
                                        </p:tgtEl>
                                        <p:attrNameLst>
                                          <p:attrName>style.visibility</p:attrName>
                                        </p:attrNameLst>
                                      </p:cBhvr>
                                      <p:to>
                                        <p:strVal val="visible"/>
                                      </p:to>
                                    </p:set>
                                    <p:animEffect transition="in" filter="blinds(horizontal)">
                                      <p:cBhvr>
                                        <p:cTn id="3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3554" grpId="0"/>
      <p:bldP spid="235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astiera - step 7"/>
          <p:cNvPicPr/>
          <p:nvPr/>
        </p:nvPicPr>
        <p:blipFill>
          <a:blip r:embed="rId2" cstate="print"/>
          <a:srcRect/>
          <a:stretch>
            <a:fillRect/>
          </a:stretch>
        </p:blipFill>
        <p:spPr bwMode="auto">
          <a:xfrm>
            <a:off x="323528" y="332657"/>
            <a:ext cx="3312368" cy="2160240"/>
          </a:xfrm>
          <a:prstGeom prst="rect">
            <a:avLst/>
          </a:prstGeom>
          <a:noFill/>
          <a:ln w="9525">
            <a:noFill/>
            <a:miter lim="800000"/>
            <a:headEnd/>
            <a:tailEnd/>
          </a:ln>
        </p:spPr>
      </p:pic>
      <p:sp>
        <p:nvSpPr>
          <p:cNvPr id="22529" name="Rectangle 1"/>
          <p:cNvSpPr>
            <a:spLocks noChangeArrowheads="1"/>
          </p:cNvSpPr>
          <p:nvPr/>
        </p:nvSpPr>
        <p:spPr bwMode="auto">
          <a:xfrm>
            <a:off x="3851920" y="486544"/>
            <a:ext cx="460851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Step 7</a:t>
            </a:r>
            <a:endParaRPr kumimoji="0" lang="it-IT" sz="20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When the filling is finished lay it in the lined cake pan</a:t>
            </a:r>
            <a:r>
              <a:rPr kumimoji="0" lang="en-US" sz="900" b="0" i="0" u="none" strike="noStrike" cap="none" normalizeH="0" baseline="0" dirty="0" smtClean="0">
                <a:ln>
                  <a:noFill/>
                </a:ln>
                <a:solidFill>
                  <a:srgbClr val="404040"/>
                </a:solidFill>
                <a:effectLst/>
                <a:latin typeface="Lucida Sans Unicode" pitchFamily="34" charset="0"/>
                <a:ea typeface="Times New Roman" pitchFamily="18" charset="0"/>
                <a:cs typeface="Lucida Sans Unicode"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magine 5" descr="Pastiera - step 8"/>
          <p:cNvPicPr/>
          <p:nvPr/>
        </p:nvPicPr>
        <p:blipFill>
          <a:blip r:embed="rId3" cstate="print"/>
          <a:srcRect/>
          <a:stretch>
            <a:fillRect/>
          </a:stretch>
        </p:blipFill>
        <p:spPr bwMode="auto">
          <a:xfrm>
            <a:off x="395536" y="2924944"/>
            <a:ext cx="3024336" cy="1644204"/>
          </a:xfrm>
          <a:prstGeom prst="rect">
            <a:avLst/>
          </a:prstGeom>
          <a:noFill/>
          <a:ln w="9525">
            <a:noFill/>
            <a:miter lim="800000"/>
            <a:headEnd/>
            <a:tailEnd/>
          </a:ln>
        </p:spPr>
      </p:pic>
      <p:sp>
        <p:nvSpPr>
          <p:cNvPr id="22530" name="Rectangle 2"/>
          <p:cNvSpPr>
            <a:spLocks noChangeArrowheads="1"/>
          </p:cNvSpPr>
          <p:nvPr/>
        </p:nvSpPr>
        <p:spPr bwMode="auto">
          <a:xfrm>
            <a:off x="3635896" y="2996952"/>
            <a:ext cx="489654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Step 8</a:t>
            </a:r>
            <a:endParaRPr kumimoji="0" lang="en-US" sz="2000" b="0" i="0" u="none" strike="noStrike" cap="none" normalizeH="0" baseline="0" dirty="0" smtClean="0">
              <a:ln>
                <a:noFill/>
              </a:ln>
              <a:solidFill>
                <a:schemeClr val="accent2">
                  <a:lumMod val="75000"/>
                </a:schemeClr>
              </a:solidFill>
              <a:effectLst/>
              <a:latin typeface="Lucida Sans Unicode" pitchFamily="34" charset="0"/>
              <a:ea typeface="Calibri"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Lucida Sans Unicode" pitchFamily="34" charset="0"/>
                <a:ea typeface="Calibri" pitchFamily="34" charset="0"/>
                <a:cs typeface="Lucida Sans Unicode" pitchFamily="34" charset="0"/>
              </a:rPr>
              <a:t>Make strips of pastry and lay them crisscross across the top of the cake like a fruit flan. </a:t>
            </a:r>
            <a:r>
              <a:rPr kumimoji="0" lang="it-IT" sz="2000" b="0" i="0" u="none" strike="noStrike" cap="none" normalizeH="0" baseline="0" dirty="0" err="1" smtClean="0">
                <a:ln>
                  <a:noFill/>
                </a:ln>
                <a:solidFill>
                  <a:schemeClr val="accent2">
                    <a:lumMod val="75000"/>
                  </a:schemeClr>
                </a:solidFill>
                <a:effectLst/>
                <a:latin typeface="Lucida Sans Unicode" pitchFamily="34" charset="0"/>
                <a:ea typeface="Calibri" pitchFamily="34" charset="0"/>
                <a:cs typeface="Lucida Sans Unicode" pitchFamily="34" charset="0"/>
              </a:rPr>
              <a:t>Bake</a:t>
            </a:r>
            <a:r>
              <a:rPr kumimoji="0" lang="it-IT" sz="2000" b="0" i="0" u="none" strike="noStrike" cap="none" normalizeH="0" baseline="0" dirty="0" smtClean="0">
                <a:ln>
                  <a:noFill/>
                </a:ln>
                <a:solidFill>
                  <a:schemeClr val="accent2">
                    <a:lumMod val="75000"/>
                  </a:schemeClr>
                </a:solidFill>
                <a:effectLst/>
                <a:latin typeface="Lucida Sans Unicode" pitchFamily="34" charset="0"/>
                <a:ea typeface="Calibri" pitchFamily="34" charset="0"/>
                <a:cs typeface="Lucida Sans Unicode" pitchFamily="34" charset="0"/>
              </a:rPr>
              <a:t> at 360°F </a:t>
            </a:r>
            <a:r>
              <a:rPr kumimoji="0" lang="it-IT" sz="2000" b="0" i="0" u="none" strike="noStrike" cap="none" normalizeH="0" baseline="0" dirty="0" err="1" smtClean="0">
                <a:ln>
                  <a:noFill/>
                </a:ln>
                <a:solidFill>
                  <a:schemeClr val="accent2">
                    <a:lumMod val="75000"/>
                  </a:schemeClr>
                </a:solidFill>
                <a:effectLst/>
                <a:latin typeface="Lucida Sans Unicode" pitchFamily="34" charset="0"/>
                <a:ea typeface="Calibri" pitchFamily="34" charset="0"/>
                <a:cs typeface="Lucida Sans Unicode" pitchFamily="34" charset="0"/>
              </a:rPr>
              <a:t>for</a:t>
            </a:r>
            <a:r>
              <a:rPr kumimoji="0" lang="it-IT" sz="2000" b="0" i="0" u="none" strike="noStrike" cap="none" normalizeH="0" baseline="0" dirty="0" smtClean="0">
                <a:ln>
                  <a:noFill/>
                </a:ln>
                <a:solidFill>
                  <a:schemeClr val="accent2">
                    <a:lumMod val="75000"/>
                  </a:schemeClr>
                </a:solidFill>
                <a:effectLst/>
                <a:latin typeface="Lucida Sans Unicode" pitchFamily="34" charset="0"/>
                <a:ea typeface="Calibri" pitchFamily="34" charset="0"/>
                <a:cs typeface="Lucida Sans Unicode" pitchFamily="34" charset="0"/>
              </a:rPr>
              <a:t> </a:t>
            </a:r>
            <a:r>
              <a:rPr kumimoji="0" lang="it-IT" sz="2000" b="0" i="0" u="none" strike="noStrike" cap="none" normalizeH="0" baseline="0" dirty="0" err="1" smtClean="0">
                <a:ln>
                  <a:noFill/>
                </a:ln>
                <a:solidFill>
                  <a:schemeClr val="accent2">
                    <a:lumMod val="75000"/>
                  </a:schemeClr>
                </a:solidFill>
                <a:effectLst/>
                <a:latin typeface="Lucida Sans Unicode" pitchFamily="34" charset="0"/>
                <a:ea typeface="Calibri" pitchFamily="34" charset="0"/>
                <a:cs typeface="Lucida Sans Unicode" pitchFamily="34" charset="0"/>
              </a:rPr>
              <a:t>about</a:t>
            </a:r>
            <a:r>
              <a:rPr kumimoji="0" lang="it-IT" sz="2000" b="0" i="0" u="none" strike="noStrike" cap="none" normalizeH="0" baseline="0" dirty="0" smtClean="0">
                <a:ln>
                  <a:noFill/>
                </a:ln>
                <a:solidFill>
                  <a:schemeClr val="accent2">
                    <a:lumMod val="75000"/>
                  </a:schemeClr>
                </a:solidFill>
                <a:effectLst/>
                <a:latin typeface="Lucida Sans Unicode" pitchFamily="34" charset="0"/>
                <a:ea typeface="Calibri" pitchFamily="34" charset="0"/>
                <a:cs typeface="Lucida Sans Unicode" pitchFamily="34" charset="0"/>
              </a:rPr>
              <a:t> 1hour and 30 </a:t>
            </a:r>
            <a:r>
              <a:rPr kumimoji="0" lang="it-IT" sz="2000" b="0" i="0" u="none" strike="noStrike" cap="none" normalizeH="0" baseline="0" dirty="0" err="1" smtClean="0">
                <a:ln>
                  <a:noFill/>
                </a:ln>
                <a:solidFill>
                  <a:schemeClr val="accent2">
                    <a:lumMod val="75000"/>
                  </a:schemeClr>
                </a:solidFill>
                <a:effectLst/>
                <a:latin typeface="Lucida Sans Unicode" pitchFamily="34" charset="0"/>
                <a:ea typeface="Calibri" pitchFamily="34" charset="0"/>
                <a:cs typeface="Lucida Sans Unicode" pitchFamily="34" charset="0"/>
              </a:rPr>
              <a:t>minutes</a:t>
            </a:r>
            <a:r>
              <a:rPr kumimoji="0" lang="it-IT" sz="2000" b="0" i="0" u="none" strike="noStrike" cap="none" normalizeH="0" baseline="0" dirty="0" smtClean="0">
                <a:ln>
                  <a:noFill/>
                </a:ln>
                <a:solidFill>
                  <a:schemeClr val="accent2">
                    <a:lumMod val="75000"/>
                  </a:schemeClr>
                </a:solidFill>
                <a:effectLst/>
                <a:latin typeface="Arial" pitchFamily="34" charset="0"/>
                <a:cs typeface="Arial" pitchFamily="34" charset="0"/>
              </a:rPr>
              <a:t> </a:t>
            </a:r>
          </a:p>
        </p:txBody>
      </p:sp>
      <p:sp>
        <p:nvSpPr>
          <p:cNvPr id="22531" name="Rectangle 3"/>
          <p:cNvSpPr>
            <a:spLocks noChangeArrowheads="1"/>
          </p:cNvSpPr>
          <p:nvPr/>
        </p:nvSpPr>
        <p:spPr bwMode="auto">
          <a:xfrm>
            <a:off x="539552" y="4611231"/>
            <a:ext cx="712879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accent2">
                    <a:lumMod val="75000"/>
                  </a:schemeClr>
                </a:solidFill>
                <a:effectLst/>
                <a:latin typeface="Georgia" pitchFamily="18" charset="0"/>
                <a:ea typeface="Times New Roman" pitchFamily="18" charset="0"/>
                <a:cs typeface="Lucida Sans Unicode" pitchFamily="34" charset="0"/>
              </a:rPr>
              <a:t>TIPS   </a:t>
            </a:r>
            <a:r>
              <a:rPr kumimoji="0" lang="en-US" sz="1400" b="0" i="0" u="none" strike="noStrike" cap="none" normalizeH="0" baseline="0" dirty="0" smtClean="0">
                <a:ln>
                  <a:noFill/>
                </a:ln>
                <a:solidFill>
                  <a:schemeClr val="accent2">
                    <a:lumMod val="75000"/>
                  </a:schemeClr>
                </a:solidFill>
                <a:effectLst/>
                <a:latin typeface="Georgia" pitchFamily="18" charset="0"/>
                <a:ea typeface="Times New Roman" pitchFamily="18" charset="0"/>
                <a:cs typeface="Lucida Sans Unicode" pitchFamily="34" charset="0"/>
              </a:rPr>
              <a:t>                                                                                                                                                                                            </a:t>
            </a:r>
            <a: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THE FILLING MUST BE PARTICULARLY SOFT, BUT NOT TOO MOIST.</a:t>
            </a:r>
            <a:b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br>
            <a: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IT IS PREFERABLE TO USE A RICOTTA CONTAINING PART EWE’S MILK.</a:t>
            </a:r>
            <a:b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br>
            <a: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THE WHEAT MUST BE WELL-COOKED.</a:t>
            </a:r>
            <a:b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br>
            <a: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BEFORE REMOVING FROM THE TRAY, WAIT UNTIL IT HAS COOLED ENOUGH. THIS IS A DESSERT SERVED AT ROOM TEMPERATURE WHICH REQUIRES A LONG PREPARATION TIME.</a:t>
            </a:r>
            <a:b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br>
            <a:r>
              <a:rPr kumimoji="0" lang="en-US" sz="1400" b="0" i="0" u="none" strike="noStrike" cap="none" normalizeH="0" baseline="0" dirty="0" smtClean="0">
                <a:ln>
                  <a:noFill/>
                </a:ln>
                <a:solidFill>
                  <a:schemeClr val="accent2">
                    <a:lumMod val="75000"/>
                  </a:schemeClr>
                </a:solidFill>
                <a:effectLst/>
                <a:latin typeface="Lucida Sans Unicode" pitchFamily="34" charset="0"/>
                <a:ea typeface="Times New Roman" pitchFamily="18" charset="0"/>
                <a:cs typeface="Lucida Sans Unicode" pitchFamily="34" charset="0"/>
              </a:rPr>
              <a:t>WHAT IS CHARACTERISTIC ABOUT THE CAKE IS THE USE OF THE WHEAT AND THE RICOTTA CHEESE. MOREOVER, ITS CHARACTERISTIC AROMA IS BASED AROUND THE MILLEFIORI ESSENCE</a:t>
            </a:r>
            <a:r>
              <a:rPr kumimoji="0" lang="en-US" sz="900" b="0" i="0" u="none" strike="noStrike" cap="none" normalizeH="0" baseline="0" dirty="0" smtClean="0">
                <a:ln>
                  <a:noFill/>
                </a:ln>
                <a:solidFill>
                  <a:srgbClr val="404040"/>
                </a:solidFill>
                <a:effectLst/>
                <a:latin typeface="Lucida Sans Unicode" pitchFamily="34" charset="0"/>
                <a:ea typeface="Times New Roman" pitchFamily="18" charset="0"/>
                <a:cs typeface="Lucida Sans Unicode"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2" name="Picture 2" descr="easter egg rabbit bell clipart graphics"/>
          <p:cNvPicPr>
            <a:picLocks noChangeAspect="1" noChangeArrowheads="1" noCrop="1"/>
          </p:cNvPicPr>
          <p:nvPr/>
        </p:nvPicPr>
        <p:blipFill>
          <a:blip r:embed="rId4" cstate="print"/>
          <a:srcRect/>
          <a:stretch>
            <a:fillRect/>
          </a:stretch>
        </p:blipFill>
        <p:spPr bwMode="auto">
          <a:xfrm>
            <a:off x="6227042" y="1556792"/>
            <a:ext cx="1857375" cy="1872208"/>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29"/>
                                        </p:tgtEl>
                                        <p:attrNameLst>
                                          <p:attrName>style.visibility</p:attrName>
                                        </p:attrNameLst>
                                      </p:cBhvr>
                                      <p:to>
                                        <p:strVal val="visible"/>
                                      </p:to>
                                    </p:set>
                                    <p:animEffect transition="in" filter="blinds(horizontal)">
                                      <p:cBhvr>
                                        <p:cTn id="12" dur="500"/>
                                        <p:tgtEl>
                                          <p:spTgt spid="2252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0"/>
                                        </p:tgtEl>
                                        <p:attrNameLst>
                                          <p:attrName>style.visibility</p:attrName>
                                        </p:attrNameLst>
                                      </p:cBhvr>
                                      <p:to>
                                        <p:strVal val="visible"/>
                                      </p:to>
                                    </p:set>
                                    <p:animEffect transition="in" filter="blinds(horizontal)">
                                      <p:cBhvr>
                                        <p:cTn id="22" dur="500"/>
                                        <p:tgtEl>
                                          <p:spTgt spid="225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1"/>
                                        </p:tgtEl>
                                        <p:attrNameLst>
                                          <p:attrName>style.visibility</p:attrName>
                                        </p:attrNameLst>
                                      </p:cBhvr>
                                      <p:to>
                                        <p:strVal val="visible"/>
                                      </p:to>
                                    </p:set>
                                    <p:animEffect transition="in" filter="blinds(horizontal)">
                                      <p:cBhvr>
                                        <p:cTn id="2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225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7467600" cy="1143000"/>
          </a:xfrm>
        </p:spPr>
        <p:txBody>
          <a:bodyPr/>
          <a:lstStyle/>
          <a:p>
            <a:r>
              <a:rPr lang="it-IT" dirty="0" smtClean="0">
                <a:solidFill>
                  <a:schemeClr val="accent2">
                    <a:lumMod val="75000"/>
                  </a:schemeClr>
                </a:solidFill>
              </a:rPr>
              <a:t>NAPOLITAN  CASATIELLO</a:t>
            </a:r>
            <a:endParaRPr lang="it-IT" dirty="0">
              <a:solidFill>
                <a:schemeClr val="accent2">
                  <a:lumMod val="75000"/>
                </a:schemeClr>
              </a:solidFill>
            </a:endParaRPr>
          </a:p>
        </p:txBody>
      </p:sp>
      <p:sp>
        <p:nvSpPr>
          <p:cNvPr id="3" name="Segnaposto contenuto 2"/>
          <p:cNvSpPr>
            <a:spLocks noGrp="1"/>
          </p:cNvSpPr>
          <p:nvPr>
            <p:ph sz="quarter" idx="1"/>
          </p:nvPr>
        </p:nvSpPr>
        <p:spPr>
          <a:xfrm>
            <a:off x="467544" y="1268760"/>
            <a:ext cx="4402832" cy="4873752"/>
          </a:xfrm>
        </p:spPr>
        <p:txBody>
          <a:bodyPr>
            <a:noAutofit/>
          </a:bodyPr>
          <a:lstStyle/>
          <a:p>
            <a:r>
              <a:rPr lang="en-US" sz="1800" dirty="0" smtClean="0">
                <a:solidFill>
                  <a:schemeClr val="accent2">
                    <a:lumMod val="75000"/>
                  </a:schemeClr>
                </a:solidFill>
                <a:latin typeface="Arial" pitchFamily="34" charset="0"/>
                <a:cs typeface="Arial" pitchFamily="34" charset="0"/>
              </a:rPr>
              <a:t>A type of </a:t>
            </a:r>
            <a:r>
              <a:rPr lang="en-US" sz="1800" i="1" dirty="0" err="1" smtClean="0">
                <a:solidFill>
                  <a:schemeClr val="accent2">
                    <a:lumMod val="75000"/>
                  </a:schemeClr>
                </a:solidFill>
                <a:latin typeface="Arial" pitchFamily="34" charset="0"/>
                <a:cs typeface="Arial" pitchFamily="34" charset="0"/>
              </a:rPr>
              <a:t>rustico</a:t>
            </a:r>
            <a:r>
              <a:rPr lang="en-US" sz="1800" dirty="0" smtClean="0">
                <a:solidFill>
                  <a:schemeClr val="accent2">
                    <a:lumMod val="75000"/>
                  </a:schemeClr>
                </a:solidFill>
                <a:latin typeface="Arial" pitchFamily="34" charset="0"/>
                <a:cs typeface="Arial" pitchFamily="34" charset="0"/>
              </a:rPr>
              <a:t>, or a rustic bread, </a:t>
            </a:r>
            <a:r>
              <a:rPr lang="en-US" sz="1800" dirty="0" err="1" smtClean="0">
                <a:solidFill>
                  <a:schemeClr val="accent2">
                    <a:lumMod val="75000"/>
                  </a:schemeClr>
                </a:solidFill>
                <a:latin typeface="Arial" pitchFamily="34" charset="0"/>
                <a:cs typeface="Arial" pitchFamily="34" charset="0"/>
              </a:rPr>
              <a:t>Casatiello</a:t>
            </a:r>
            <a:r>
              <a:rPr lang="en-US" sz="1800" dirty="0" smtClean="0">
                <a:solidFill>
                  <a:schemeClr val="accent2">
                    <a:lumMod val="75000"/>
                  </a:schemeClr>
                </a:solidFill>
                <a:latin typeface="Arial" pitchFamily="34" charset="0"/>
                <a:cs typeface="Arial" pitchFamily="34" charset="0"/>
              </a:rPr>
              <a:t> is hardy, filling, and oh so satisfying. </a:t>
            </a:r>
            <a:endParaRPr lang="it-IT" sz="1800" dirty="0" smtClean="0">
              <a:solidFill>
                <a:schemeClr val="accent2">
                  <a:lumMod val="75000"/>
                </a:schemeClr>
              </a:solidFill>
              <a:latin typeface="Arial" pitchFamily="34" charset="0"/>
              <a:cs typeface="Arial" pitchFamily="34" charset="0"/>
            </a:endParaRPr>
          </a:p>
          <a:p>
            <a:r>
              <a:rPr lang="en-US" sz="1800" dirty="0" smtClean="0">
                <a:solidFill>
                  <a:schemeClr val="accent2">
                    <a:lumMod val="75000"/>
                  </a:schemeClr>
                </a:solidFill>
                <a:latin typeface="Arial" pitchFamily="34" charset="0"/>
                <a:cs typeface="Arial" pitchFamily="34" charset="0"/>
              </a:rPr>
              <a:t>Two breads cut from the same dough, the only difference between them – hard-boiled eggs. Perhaps symbolic of creation, I can only guess the addition of eggs to </a:t>
            </a:r>
            <a:r>
              <a:rPr lang="en-US" sz="1800" dirty="0" err="1" smtClean="0">
                <a:solidFill>
                  <a:schemeClr val="accent2">
                    <a:lumMod val="75000"/>
                  </a:schemeClr>
                </a:solidFill>
                <a:latin typeface="Arial" pitchFamily="34" charset="0"/>
                <a:cs typeface="Arial" pitchFamily="34" charset="0"/>
              </a:rPr>
              <a:t>Casatiello</a:t>
            </a:r>
            <a:r>
              <a:rPr lang="en-US" sz="1800" dirty="0" smtClean="0">
                <a:solidFill>
                  <a:schemeClr val="accent2">
                    <a:lumMod val="75000"/>
                  </a:schemeClr>
                </a:solidFill>
                <a:latin typeface="Arial" pitchFamily="34" charset="0"/>
                <a:cs typeface="Arial" pitchFamily="34" charset="0"/>
              </a:rPr>
              <a:t> render it suitable only for the Easter holiday. Made in a round pan similar to an American Bundt pan, the shape is said to symbolize the crown of thorns.</a:t>
            </a:r>
            <a:endParaRPr lang="it-IT" sz="1800" dirty="0" smtClean="0">
              <a:solidFill>
                <a:schemeClr val="accent2">
                  <a:lumMod val="75000"/>
                </a:schemeClr>
              </a:solidFill>
              <a:latin typeface="Arial" pitchFamily="34" charset="0"/>
              <a:cs typeface="Arial" pitchFamily="34" charset="0"/>
            </a:endParaRPr>
          </a:p>
          <a:p>
            <a:r>
              <a:rPr lang="en-US" sz="1800" dirty="0" smtClean="0">
                <a:solidFill>
                  <a:schemeClr val="accent2">
                    <a:lumMod val="75000"/>
                  </a:schemeClr>
                </a:solidFill>
                <a:latin typeface="Arial" pitchFamily="34" charset="0"/>
                <a:cs typeface="Arial" pitchFamily="34" charset="0"/>
              </a:rPr>
              <a:t>The recipe dates to at least the 1600s and they say, the </a:t>
            </a:r>
            <a:r>
              <a:rPr lang="en-US" sz="1800" dirty="0" err="1" smtClean="0">
                <a:solidFill>
                  <a:schemeClr val="accent2">
                    <a:lumMod val="75000"/>
                  </a:schemeClr>
                </a:solidFill>
                <a:latin typeface="Arial" pitchFamily="34" charset="0"/>
                <a:cs typeface="Arial" pitchFamily="34" charset="0"/>
              </a:rPr>
              <a:t>Napoletani</a:t>
            </a:r>
            <a:r>
              <a:rPr lang="en-US" sz="1800" dirty="0" smtClean="0">
                <a:solidFill>
                  <a:schemeClr val="accent2">
                    <a:lumMod val="75000"/>
                  </a:schemeClr>
                </a:solidFill>
                <a:latin typeface="Arial" pitchFamily="34" charset="0"/>
                <a:cs typeface="Arial" pitchFamily="34" charset="0"/>
              </a:rPr>
              <a:t> that is, that it is not </a:t>
            </a:r>
            <a:r>
              <a:rPr lang="en-US" sz="1800" dirty="0" err="1" smtClean="0">
                <a:solidFill>
                  <a:schemeClr val="accent2">
                    <a:lumMod val="75000"/>
                  </a:schemeClr>
                </a:solidFill>
                <a:latin typeface="Arial" pitchFamily="34" charset="0"/>
                <a:cs typeface="Arial" pitchFamily="34" charset="0"/>
              </a:rPr>
              <a:t>Casatiello</a:t>
            </a:r>
            <a:r>
              <a:rPr lang="en-US" sz="1800" dirty="0" smtClean="0">
                <a:solidFill>
                  <a:schemeClr val="accent2">
                    <a:lumMod val="75000"/>
                  </a:schemeClr>
                </a:solidFill>
                <a:latin typeface="Arial" pitchFamily="34" charset="0"/>
                <a:cs typeface="Arial" pitchFamily="34" charset="0"/>
              </a:rPr>
              <a:t> without </a:t>
            </a:r>
            <a:r>
              <a:rPr lang="en-US" sz="1800" i="1" dirty="0" err="1" smtClean="0">
                <a:solidFill>
                  <a:schemeClr val="accent2">
                    <a:lumMod val="75000"/>
                  </a:schemeClr>
                </a:solidFill>
                <a:latin typeface="Arial" pitchFamily="34" charset="0"/>
                <a:cs typeface="Arial" pitchFamily="34" charset="0"/>
              </a:rPr>
              <a:t>sugna</a:t>
            </a:r>
            <a:r>
              <a:rPr lang="en-US" sz="1800" dirty="0" smtClean="0">
                <a:solidFill>
                  <a:schemeClr val="accent2">
                    <a:lumMod val="75000"/>
                  </a:schemeClr>
                </a:solidFill>
                <a:latin typeface="Arial" pitchFamily="34" charset="0"/>
                <a:cs typeface="Arial" pitchFamily="34" charset="0"/>
              </a:rPr>
              <a:t> (or </a:t>
            </a:r>
            <a:r>
              <a:rPr lang="en-US" sz="1800" i="1" dirty="0" err="1" smtClean="0">
                <a:solidFill>
                  <a:schemeClr val="accent2">
                    <a:lumMod val="75000"/>
                  </a:schemeClr>
                </a:solidFill>
                <a:latin typeface="Arial" pitchFamily="34" charset="0"/>
                <a:cs typeface="Arial" pitchFamily="34" charset="0"/>
              </a:rPr>
              <a:t>strutto</a:t>
            </a:r>
            <a:r>
              <a:rPr lang="en-US" sz="1800" dirty="0" smtClean="0">
                <a:solidFill>
                  <a:schemeClr val="accent2">
                    <a:lumMod val="75000"/>
                  </a:schemeClr>
                </a:solidFill>
                <a:latin typeface="Arial" pitchFamily="34" charset="0"/>
                <a:cs typeface="Arial" pitchFamily="34" charset="0"/>
              </a:rPr>
              <a:t> in Italian) - pork fat/lard. Served as part of the antipasti on Easter day, it tastes even better the next day, </a:t>
            </a:r>
            <a:r>
              <a:rPr lang="en-US" sz="1800" i="1" dirty="0" err="1" smtClean="0">
                <a:solidFill>
                  <a:schemeClr val="accent2">
                    <a:lumMod val="75000"/>
                  </a:schemeClr>
                </a:solidFill>
                <a:latin typeface="Arial" pitchFamily="34" charset="0"/>
                <a:cs typeface="Arial" pitchFamily="34" charset="0"/>
              </a:rPr>
              <a:t>Pasquetta</a:t>
            </a:r>
            <a:r>
              <a:rPr lang="en-US" sz="1800" dirty="0" smtClean="0">
                <a:solidFill>
                  <a:schemeClr val="accent2">
                    <a:lumMod val="75000"/>
                  </a:schemeClr>
                </a:solidFill>
                <a:latin typeface="Arial" pitchFamily="34" charset="0"/>
                <a:cs typeface="Arial" pitchFamily="34" charset="0"/>
              </a:rPr>
              <a:t> – Easter Monday.</a:t>
            </a:r>
            <a:endParaRPr lang="it-IT" sz="1800" dirty="0" smtClean="0">
              <a:solidFill>
                <a:schemeClr val="accent2">
                  <a:lumMod val="75000"/>
                </a:schemeClr>
              </a:solidFill>
              <a:latin typeface="Arial" pitchFamily="34" charset="0"/>
              <a:cs typeface="Arial" pitchFamily="34" charset="0"/>
            </a:endParaRPr>
          </a:p>
          <a:p>
            <a:endParaRPr lang="it-IT" sz="1200" dirty="0"/>
          </a:p>
        </p:txBody>
      </p:sp>
      <p:pic>
        <p:nvPicPr>
          <p:cNvPr id="4" name="Immagine 3" descr="Casatiello Napoletano">
            <a:hlinkClick r:id="rId2"/>
          </p:cNvPr>
          <p:cNvPicPr/>
          <p:nvPr/>
        </p:nvPicPr>
        <p:blipFill>
          <a:blip r:embed="rId3" cstate="print"/>
          <a:srcRect/>
          <a:stretch>
            <a:fillRect/>
          </a:stretch>
        </p:blipFill>
        <p:spPr bwMode="auto">
          <a:xfrm>
            <a:off x="5004048" y="1916832"/>
            <a:ext cx="3528392" cy="3744416"/>
          </a:xfrm>
          <a:prstGeom prst="rect">
            <a:avLst/>
          </a:prstGeom>
          <a:noFill/>
          <a:ln w="9525">
            <a:noFill/>
            <a:miter lim="800000"/>
            <a:headEnd/>
            <a:tailEnd/>
          </a:ln>
        </p:spPr>
      </p:pic>
      <p:pic>
        <p:nvPicPr>
          <p:cNvPr id="9218" name="Picture 2" descr="easter egg rabbit bell clipart graphics"/>
          <p:cNvPicPr>
            <a:picLocks noChangeAspect="1" noChangeArrowheads="1" noCrop="1"/>
          </p:cNvPicPr>
          <p:nvPr/>
        </p:nvPicPr>
        <p:blipFill>
          <a:blip r:embed="rId4" cstate="print"/>
          <a:srcRect/>
          <a:stretch>
            <a:fillRect/>
          </a:stretch>
        </p:blipFill>
        <p:spPr bwMode="auto">
          <a:xfrm>
            <a:off x="6444208" y="332656"/>
            <a:ext cx="1520197" cy="1368177"/>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23528" y="166328"/>
            <a:ext cx="8280920" cy="6591508"/>
          </a:xfrm>
          <a:prstGeom prst="rect">
            <a:avLst/>
          </a:prstGeom>
          <a:solidFill>
            <a:srgbClr val="F4F4F4"/>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Ingredients</a:t>
            </a:r>
            <a:endParaRPr kumimoji="0" lang="it-IT" sz="20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For the dough</a:t>
            </a: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 kg flour plus extra for rolling the dough</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 cake (.6 oz) fresh yeast or one package or 2 1/4 tsp active dry yeast</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Warm water</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Salt and pepper</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About 4 tbsp of lard for the dough plus more for coating the dough</a:t>
            </a:r>
            <a:endParaRPr kumimoji="0" lang="it-IT" sz="20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For the filling</a:t>
            </a: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1/2 kg assorted </a:t>
            </a:r>
            <a:r>
              <a:rPr kumimoji="0" lang="en-US"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salumi</a:t>
            </a: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and cheese</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6 hard-boiled eggs</a:t>
            </a:r>
            <a:endParaRPr kumimoji="0" lang="it-IT" sz="20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Cooking Method</a:t>
            </a:r>
            <a:endParaRPr kumimoji="0" lang="it-IT" sz="20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Pour flour onto a work surface</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Mix in salt and a very generous amount of pepper</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Add yeast (if you are using active dry yeast you will need to dissolve it in about 1/2 cup warm water first)</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Add water a little bit at a time, working it in until a soft dough begins to form</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Add the lard and work it completely into the dough</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Continue working the dough, adding water as needed until the dough is just slightly damp and very elastic</a:t>
            </a:r>
            <a:b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Cover with a kitchen towel and let rise 1 hr</a:t>
            </a:r>
            <a:endParaRPr kumimoji="0" lang="en-US" sz="20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linds(horizontal)">
                                      <p:cBhvr>
                                        <p:cTn id="7"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Dough for Casatiello Napoletano Naples, Italy">
            <a:hlinkClick r:id="rId2"/>
          </p:cNvPr>
          <p:cNvPicPr>
            <a:picLocks noGrp="1"/>
          </p:cNvPicPr>
          <p:nvPr>
            <p:ph sz="quarter" idx="1"/>
          </p:nvPr>
        </p:nvPicPr>
        <p:blipFill>
          <a:blip r:embed="rId3" cstate="print"/>
          <a:srcRect/>
          <a:stretch>
            <a:fillRect/>
          </a:stretch>
        </p:blipFill>
        <p:spPr bwMode="auto">
          <a:xfrm>
            <a:off x="323528" y="404664"/>
            <a:ext cx="2304256" cy="2448272"/>
          </a:xfrm>
          <a:prstGeom prst="rect">
            <a:avLst/>
          </a:prstGeom>
          <a:noFill/>
          <a:ln w="9525">
            <a:noFill/>
            <a:miter lim="800000"/>
            <a:headEnd/>
            <a:tailEnd/>
          </a:ln>
        </p:spPr>
      </p:pic>
      <p:sp>
        <p:nvSpPr>
          <p:cNvPr id="27649" name="Rectangle 1"/>
          <p:cNvSpPr>
            <a:spLocks noChangeArrowheads="1"/>
          </p:cNvSpPr>
          <p:nvPr/>
        </p:nvSpPr>
        <p:spPr bwMode="auto">
          <a:xfrm>
            <a:off x="2771800" y="404664"/>
            <a:ext cx="59401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The </a:t>
            </a:r>
            <a:r>
              <a:rPr kumimoji="0" lang="en-US" sz="24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Casatiello</a:t>
            </a:r>
            <a: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dough after the first rise</a:t>
            </a:r>
            <a:endParaRPr kumimoji="0" lang="it-IT" sz="14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Meanwhile chop the </a:t>
            </a:r>
            <a:r>
              <a:rPr kumimoji="0" lang="en-US" sz="24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salumi</a:t>
            </a:r>
            <a: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and cheese</a:t>
            </a:r>
            <a:b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Boil and chop the eggs and add them to the </a:t>
            </a:r>
            <a:r>
              <a:rPr kumimoji="0" lang="en-US" sz="24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salumi</a:t>
            </a:r>
            <a: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mixture</a:t>
            </a:r>
            <a:endParaRPr kumimoji="0" lang="en-US" sz="40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6" name="Immagine 5" descr="Salumi and Egg Mixture for Casatiello Napoletano">
            <a:hlinkClick r:id="rId4"/>
          </p:cNvPr>
          <p:cNvPicPr/>
          <p:nvPr/>
        </p:nvPicPr>
        <p:blipFill>
          <a:blip r:embed="rId5" cstate="print"/>
          <a:srcRect/>
          <a:stretch>
            <a:fillRect/>
          </a:stretch>
        </p:blipFill>
        <p:spPr bwMode="auto">
          <a:xfrm>
            <a:off x="5148064" y="1988840"/>
            <a:ext cx="3467100" cy="2600325"/>
          </a:xfrm>
          <a:prstGeom prst="rect">
            <a:avLst/>
          </a:prstGeom>
          <a:noFill/>
          <a:ln w="9525">
            <a:noFill/>
            <a:miter lim="800000"/>
            <a:headEnd/>
            <a:tailEnd/>
          </a:ln>
        </p:spPr>
      </p:pic>
      <p:sp>
        <p:nvSpPr>
          <p:cNvPr id="27650" name="Rectangle 2"/>
          <p:cNvSpPr>
            <a:spLocks noChangeArrowheads="1"/>
          </p:cNvSpPr>
          <p:nvPr/>
        </p:nvSpPr>
        <p:spPr bwMode="auto">
          <a:xfrm>
            <a:off x="251520" y="4149080"/>
            <a:ext cx="50405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After the dough has risen one hour, flour the work surface and roll it out into a large rectangular form.</a:t>
            </a:r>
            <a:endParaRPr kumimoji="0" lang="en-US" sz="20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8" name="Immagine 7" descr="Rolling the Casatiello dough">
            <a:hlinkClick r:id="rId6"/>
          </p:cNvPr>
          <p:cNvPicPr/>
          <p:nvPr/>
        </p:nvPicPr>
        <p:blipFill>
          <a:blip r:embed="rId7" cstate="print"/>
          <a:srcRect t="72937" r="26415"/>
          <a:stretch>
            <a:fillRect/>
          </a:stretch>
        </p:blipFill>
        <p:spPr bwMode="auto">
          <a:xfrm>
            <a:off x="2555776" y="4869160"/>
            <a:ext cx="2664296" cy="1772816"/>
          </a:xfrm>
          <a:prstGeom prst="rect">
            <a:avLst/>
          </a:prstGeom>
          <a:noFill/>
          <a:ln w="9525">
            <a:noFill/>
            <a:miter lim="800000"/>
            <a:headEnd/>
            <a:tailEnd/>
          </a:ln>
        </p:spPr>
      </p:pic>
      <p:pic>
        <p:nvPicPr>
          <p:cNvPr id="7170" name="Picture 2" descr="easter egg rabbit bell clipart graphics"/>
          <p:cNvPicPr>
            <a:picLocks noChangeAspect="1" noChangeArrowheads="1" noCrop="1"/>
          </p:cNvPicPr>
          <p:nvPr/>
        </p:nvPicPr>
        <p:blipFill>
          <a:blip r:embed="rId8" cstate="print"/>
          <a:srcRect/>
          <a:stretch>
            <a:fillRect/>
          </a:stretch>
        </p:blipFill>
        <p:spPr bwMode="auto">
          <a:xfrm>
            <a:off x="3059832" y="2276872"/>
            <a:ext cx="1520197" cy="1368177"/>
          </a:xfrm>
          <a:prstGeom prst="rect">
            <a:avLst/>
          </a:prstGeom>
          <a:noFill/>
        </p:spPr>
      </p:pic>
      <p:pic>
        <p:nvPicPr>
          <p:cNvPr id="7172" name="Picture 4" descr="easter egg rabbit bell clipart graphics"/>
          <p:cNvPicPr>
            <a:picLocks noChangeAspect="1" noChangeArrowheads="1" noCrop="1"/>
          </p:cNvPicPr>
          <p:nvPr/>
        </p:nvPicPr>
        <p:blipFill>
          <a:blip r:embed="rId8" cstate="print"/>
          <a:srcRect/>
          <a:stretch>
            <a:fillRect/>
          </a:stretch>
        </p:blipFill>
        <p:spPr bwMode="auto">
          <a:xfrm>
            <a:off x="6444208" y="4941168"/>
            <a:ext cx="1569751" cy="1412776"/>
          </a:xfrm>
          <a:prstGeom prst="rect">
            <a:avLst/>
          </a:prstGeom>
          <a:noFill/>
        </p:spPr>
      </p:pic>
      <p:pic>
        <p:nvPicPr>
          <p:cNvPr id="7174" name="Picture 6" descr="easter egg rabbit bell clipart graphics"/>
          <p:cNvPicPr>
            <a:picLocks noChangeAspect="1" noChangeArrowheads="1" noCrop="1"/>
          </p:cNvPicPr>
          <p:nvPr/>
        </p:nvPicPr>
        <p:blipFill>
          <a:blip r:embed="rId8" cstate="print"/>
          <a:srcRect/>
          <a:stretch>
            <a:fillRect/>
          </a:stretch>
        </p:blipFill>
        <p:spPr bwMode="auto">
          <a:xfrm>
            <a:off x="539552" y="5301208"/>
            <a:ext cx="1245637" cy="1121073"/>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49"/>
                                        </p:tgtEl>
                                        <p:attrNameLst>
                                          <p:attrName>style.visibility</p:attrName>
                                        </p:attrNameLst>
                                      </p:cBhvr>
                                      <p:to>
                                        <p:strVal val="visible"/>
                                      </p:to>
                                    </p:set>
                                    <p:animEffect transition="in" filter="blinds(horizontal)">
                                      <p:cBhvr>
                                        <p:cTn id="12" dur="500"/>
                                        <p:tgtEl>
                                          <p:spTgt spid="2764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0"/>
                                        </p:tgtEl>
                                        <p:attrNameLst>
                                          <p:attrName>style.visibility</p:attrName>
                                        </p:attrNameLst>
                                      </p:cBhvr>
                                      <p:to>
                                        <p:strVal val="visible"/>
                                      </p:to>
                                    </p:set>
                                    <p:animEffect transition="in" filter="blinds(horizontal)">
                                      <p:cBhvr>
                                        <p:cTn id="22" dur="500"/>
                                        <p:tgtEl>
                                          <p:spTgt spid="2765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332656"/>
            <a:ext cx="5904656" cy="707886"/>
          </a:xfrm>
          <a:prstGeom prst="rect">
            <a:avLst/>
          </a:prstGeom>
        </p:spPr>
        <p:txBody>
          <a:bodyPr wrap="square">
            <a:spAutoFit/>
          </a:bodyPr>
          <a:lstStyle/>
          <a:p>
            <a:r>
              <a:rPr lang="en-US" sz="2000" dirty="0">
                <a:solidFill>
                  <a:schemeClr val="accent2">
                    <a:lumMod val="75000"/>
                  </a:schemeClr>
                </a:solidFill>
                <a:latin typeface="Arial" pitchFamily="34" charset="0"/>
                <a:cs typeface="Arial" pitchFamily="34" charset="0"/>
              </a:rPr>
              <a:t>Spread the </a:t>
            </a:r>
            <a:r>
              <a:rPr lang="en-US" sz="2000" dirty="0" err="1">
                <a:solidFill>
                  <a:schemeClr val="accent2">
                    <a:lumMod val="75000"/>
                  </a:schemeClr>
                </a:solidFill>
                <a:latin typeface="Arial" pitchFamily="34" charset="0"/>
                <a:cs typeface="Arial" pitchFamily="34" charset="0"/>
              </a:rPr>
              <a:t>salumi</a:t>
            </a:r>
            <a:r>
              <a:rPr lang="en-US" sz="2000" dirty="0">
                <a:solidFill>
                  <a:schemeClr val="accent2">
                    <a:lumMod val="75000"/>
                  </a:schemeClr>
                </a:solidFill>
                <a:latin typeface="Arial" pitchFamily="34" charset="0"/>
                <a:cs typeface="Arial" pitchFamily="34" charset="0"/>
              </a:rPr>
              <a:t> mixture across the length of the dough starting near the bottom of the dough</a:t>
            </a:r>
            <a:endParaRPr lang="it-IT" sz="2000" dirty="0">
              <a:solidFill>
                <a:schemeClr val="accent2">
                  <a:lumMod val="75000"/>
                </a:schemeClr>
              </a:solidFill>
              <a:latin typeface="Arial" pitchFamily="34" charset="0"/>
              <a:cs typeface="Arial" pitchFamily="34" charset="0"/>
            </a:endParaRPr>
          </a:p>
        </p:txBody>
      </p:sp>
      <p:pic>
        <p:nvPicPr>
          <p:cNvPr id="5" name="Immagine 4" descr="Casatiello Napoletano - adding the filling.">
            <a:hlinkClick r:id="rId2"/>
          </p:cNvPr>
          <p:cNvPicPr/>
          <p:nvPr/>
        </p:nvPicPr>
        <p:blipFill>
          <a:blip r:embed="rId3" cstate="print"/>
          <a:srcRect/>
          <a:stretch>
            <a:fillRect/>
          </a:stretch>
        </p:blipFill>
        <p:spPr bwMode="auto">
          <a:xfrm>
            <a:off x="6300192" y="260648"/>
            <a:ext cx="2367334" cy="1728191"/>
          </a:xfrm>
          <a:prstGeom prst="rect">
            <a:avLst/>
          </a:prstGeom>
          <a:noFill/>
          <a:ln w="9525">
            <a:noFill/>
            <a:miter lim="800000"/>
            <a:headEnd/>
            <a:tailEnd/>
          </a:ln>
        </p:spPr>
      </p:pic>
      <p:sp>
        <p:nvSpPr>
          <p:cNvPr id="33793" name="Rectangle 1"/>
          <p:cNvSpPr>
            <a:spLocks noChangeArrowheads="1"/>
          </p:cNvSpPr>
          <p:nvPr/>
        </p:nvSpPr>
        <p:spPr bwMode="auto">
          <a:xfrm>
            <a:off x="467544" y="2420888"/>
            <a:ext cx="41044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Spread the filling out towards the bottom of the dough</a:t>
            </a:r>
            <a:endParaRPr kumimoji="0" lang="it-IT" sz="20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Roll the dough up like a cigar, pinch the edges and coat them with lard.</a:t>
            </a:r>
            <a:endParaRPr kumimoji="0" lang="en-US" sz="20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7" name="Immagine 6" descr="Rolling up the casatiello napoletano, Naples Italy.">
            <a:hlinkClick r:id="rId4"/>
          </p:cNvPr>
          <p:cNvPicPr/>
          <p:nvPr/>
        </p:nvPicPr>
        <p:blipFill>
          <a:blip r:embed="rId5" cstate="print"/>
          <a:srcRect/>
          <a:stretch>
            <a:fillRect/>
          </a:stretch>
        </p:blipFill>
        <p:spPr bwMode="auto">
          <a:xfrm>
            <a:off x="4860032" y="2492896"/>
            <a:ext cx="3384376" cy="2001583"/>
          </a:xfrm>
          <a:prstGeom prst="rect">
            <a:avLst/>
          </a:prstGeom>
          <a:noFill/>
          <a:ln w="9525">
            <a:noFill/>
            <a:miter lim="800000"/>
            <a:headEnd/>
            <a:tailEnd/>
          </a:ln>
        </p:spPr>
      </p:pic>
      <p:sp>
        <p:nvSpPr>
          <p:cNvPr id="33794" name="Rectangle 2"/>
          <p:cNvSpPr>
            <a:spLocks noChangeArrowheads="1"/>
          </p:cNvSpPr>
          <p:nvPr/>
        </p:nvSpPr>
        <p:spPr bwMode="auto">
          <a:xfrm>
            <a:off x="3851920" y="5157192"/>
            <a:ext cx="39604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Roll up the </a:t>
            </a:r>
            <a:r>
              <a:rPr kumimoji="0" lang="en-US"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Casatiello</a:t>
            </a:r>
            <a:endPar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Bring the ends together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to form a circular shape</a:t>
            </a:r>
            <a:r>
              <a:rPr kumimoji="0" lang="it-IT" sz="2000" b="0" i="0" u="none" strike="noStrike" cap="none" normalizeH="0" baseline="0" dirty="0" smtClean="0">
                <a:ln>
                  <a:noFill/>
                </a:ln>
                <a:solidFill>
                  <a:schemeClr val="accent2">
                    <a:lumMod val="75000"/>
                  </a:schemeClr>
                </a:solidFill>
                <a:effectLst/>
                <a:latin typeface="Arial" pitchFamily="34" charset="0"/>
                <a:cs typeface="Arial" pitchFamily="34" charset="0"/>
              </a:rPr>
              <a:t> </a:t>
            </a:r>
          </a:p>
        </p:txBody>
      </p:sp>
      <p:pic>
        <p:nvPicPr>
          <p:cNvPr id="9" name="Immagine 8" descr="Forming the Casatiello Naples, Italy">
            <a:hlinkClick r:id="rId6"/>
          </p:cNvPr>
          <p:cNvPicPr/>
          <p:nvPr/>
        </p:nvPicPr>
        <p:blipFill>
          <a:blip r:embed="rId7" cstate="print"/>
          <a:srcRect/>
          <a:stretch>
            <a:fillRect/>
          </a:stretch>
        </p:blipFill>
        <p:spPr bwMode="auto">
          <a:xfrm>
            <a:off x="467544" y="4653136"/>
            <a:ext cx="2952328" cy="2016224"/>
          </a:xfrm>
          <a:prstGeom prst="rect">
            <a:avLst/>
          </a:prstGeom>
          <a:noFill/>
          <a:ln w="9525">
            <a:noFill/>
            <a:miter lim="800000"/>
            <a:headEnd/>
            <a:tailEnd/>
          </a:ln>
        </p:spPr>
      </p:pic>
      <p:pic>
        <p:nvPicPr>
          <p:cNvPr id="6146" name="Picture 2" descr="easter egg rabbit bell clipart graphics"/>
          <p:cNvPicPr>
            <a:picLocks noChangeAspect="1" noChangeArrowheads="1" noCrop="1"/>
          </p:cNvPicPr>
          <p:nvPr/>
        </p:nvPicPr>
        <p:blipFill>
          <a:blip r:embed="rId8" cstate="print"/>
          <a:srcRect/>
          <a:stretch>
            <a:fillRect/>
          </a:stretch>
        </p:blipFill>
        <p:spPr bwMode="auto">
          <a:xfrm>
            <a:off x="1907704" y="1052736"/>
            <a:ext cx="1512168" cy="1360951"/>
          </a:xfrm>
          <a:prstGeom prst="rect">
            <a:avLst/>
          </a:prstGeom>
          <a:noFill/>
        </p:spPr>
      </p:pic>
      <p:pic>
        <p:nvPicPr>
          <p:cNvPr id="6148" name="Picture 4" descr="easter egg rabbit bell clipart graphics"/>
          <p:cNvPicPr>
            <a:picLocks noChangeAspect="1" noChangeArrowheads="1" noCrop="1"/>
          </p:cNvPicPr>
          <p:nvPr/>
        </p:nvPicPr>
        <p:blipFill>
          <a:blip r:embed="rId9" cstate="print"/>
          <a:srcRect/>
          <a:stretch>
            <a:fillRect/>
          </a:stretch>
        </p:blipFill>
        <p:spPr bwMode="auto">
          <a:xfrm>
            <a:off x="3635896" y="3861048"/>
            <a:ext cx="960041" cy="864037"/>
          </a:xfrm>
          <a:prstGeom prst="rect">
            <a:avLst/>
          </a:prstGeom>
          <a:noFill/>
        </p:spPr>
      </p:pic>
      <p:pic>
        <p:nvPicPr>
          <p:cNvPr id="6150" name="Picture 6" descr="easter egg rabbit bell clipart graphics"/>
          <p:cNvPicPr>
            <a:picLocks noChangeAspect="1" noChangeArrowheads="1" noCrop="1"/>
          </p:cNvPicPr>
          <p:nvPr/>
        </p:nvPicPr>
        <p:blipFill>
          <a:blip r:embed="rId10" cstate="print"/>
          <a:srcRect/>
          <a:stretch>
            <a:fillRect/>
          </a:stretch>
        </p:blipFill>
        <p:spPr bwMode="auto">
          <a:xfrm>
            <a:off x="6948265" y="5085184"/>
            <a:ext cx="1080120" cy="1121073"/>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3"/>
                                        </p:tgtEl>
                                        <p:attrNameLst>
                                          <p:attrName>style.visibility</p:attrName>
                                        </p:attrNameLst>
                                      </p:cBhvr>
                                      <p:to>
                                        <p:strVal val="visible"/>
                                      </p:to>
                                    </p:set>
                                    <p:animEffect transition="in" filter="blinds(horizontal)">
                                      <p:cBhvr>
                                        <p:cTn id="22" dur="500"/>
                                        <p:tgtEl>
                                          <p:spTgt spid="3379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794"/>
                                        </p:tgtEl>
                                        <p:attrNameLst>
                                          <p:attrName>style.visibility</p:attrName>
                                        </p:attrNameLst>
                                      </p:cBhvr>
                                      <p:to>
                                        <p:strVal val="visible"/>
                                      </p:to>
                                    </p:set>
                                    <p:animEffect transition="in" filter="blinds(horizontal)">
                                      <p:cBhvr>
                                        <p:cTn id="32"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793" grpId="0"/>
      <p:bldP spid="337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5536" y="476672"/>
            <a:ext cx="435597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Grease the </a:t>
            </a:r>
            <a:r>
              <a:rPr kumimoji="0" lang="en-US"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Casatiello</a:t>
            </a: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pan with lard, work the dough into the pan and generously coat the top of the dough with lard</a:t>
            </a:r>
            <a:r>
              <a:rPr kumimoji="0" lang="en-US" sz="1100" b="0" i="0" u="none" strike="noStrike" cap="none" normalizeH="0" baseline="0" dirty="0" smtClean="0">
                <a:ln>
                  <a:noFill/>
                </a:ln>
                <a:solidFill>
                  <a:srgbClr val="424242"/>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magine 4" descr="Putting the Casatiello Napoletana in the baking pan">
            <a:hlinkClick r:id="rId2"/>
          </p:cNvPr>
          <p:cNvPicPr/>
          <p:nvPr/>
        </p:nvPicPr>
        <p:blipFill>
          <a:blip r:embed="rId3" cstate="print"/>
          <a:srcRect/>
          <a:stretch>
            <a:fillRect/>
          </a:stretch>
        </p:blipFill>
        <p:spPr bwMode="auto">
          <a:xfrm>
            <a:off x="5292080" y="260648"/>
            <a:ext cx="3168352" cy="2304256"/>
          </a:xfrm>
          <a:prstGeom prst="rect">
            <a:avLst/>
          </a:prstGeom>
          <a:noFill/>
          <a:ln w="9525">
            <a:noFill/>
            <a:miter lim="800000"/>
            <a:headEnd/>
            <a:tailEnd/>
          </a:ln>
        </p:spPr>
      </p:pic>
      <p:sp>
        <p:nvSpPr>
          <p:cNvPr id="30721" name="Rectangle 1"/>
          <p:cNvSpPr>
            <a:spLocks noChangeArrowheads="1"/>
          </p:cNvSpPr>
          <p:nvPr/>
        </p:nvSpPr>
        <p:spPr bwMode="auto">
          <a:xfrm>
            <a:off x="323528" y="2711679"/>
            <a:ext cx="50760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Cover and let rise an hour.</a:t>
            </a:r>
            <a:endParaRPr kumimoji="0" lang="en-US" sz="36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7" name="Immagine 6" descr="Casatiello after the second rise, Naples, Italy">
            <a:hlinkClick r:id="rId4"/>
          </p:cNvPr>
          <p:cNvPicPr/>
          <p:nvPr/>
        </p:nvPicPr>
        <p:blipFill>
          <a:blip r:embed="rId5" cstate="print"/>
          <a:srcRect/>
          <a:stretch>
            <a:fillRect/>
          </a:stretch>
        </p:blipFill>
        <p:spPr bwMode="auto">
          <a:xfrm>
            <a:off x="395536" y="3284984"/>
            <a:ext cx="4111388" cy="2295525"/>
          </a:xfrm>
          <a:prstGeom prst="rect">
            <a:avLst/>
          </a:prstGeom>
          <a:noFill/>
          <a:ln w="9525">
            <a:noFill/>
            <a:miter lim="800000"/>
            <a:headEnd/>
            <a:tailEnd/>
          </a:ln>
        </p:spPr>
      </p:pic>
      <p:sp>
        <p:nvSpPr>
          <p:cNvPr id="30722" name="Rectangle 2"/>
          <p:cNvSpPr>
            <a:spLocks noChangeArrowheads="1"/>
          </p:cNvSpPr>
          <p:nvPr/>
        </p:nvSpPr>
        <p:spPr bwMode="auto">
          <a:xfrm>
            <a:off x="4716016" y="3928702"/>
            <a:ext cx="38884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Casatiello</a:t>
            </a: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after the second rise</a:t>
            </a:r>
            <a:endParaRPr kumimoji="0" lang="it-IT" sz="20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Bake at 160º C for approximately 1 1/2 to 2 hours.</a:t>
            </a:r>
            <a:endParaRPr kumimoji="0" lang="en-US" sz="20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5122" name="Picture 2" descr="easter egg rabbit bell clipart graphics"/>
          <p:cNvPicPr>
            <a:picLocks noChangeAspect="1" noChangeArrowheads="1" noCrop="1"/>
          </p:cNvPicPr>
          <p:nvPr/>
        </p:nvPicPr>
        <p:blipFill>
          <a:blip r:embed="rId6" cstate="print"/>
          <a:srcRect/>
          <a:stretch>
            <a:fillRect/>
          </a:stretch>
        </p:blipFill>
        <p:spPr bwMode="auto">
          <a:xfrm>
            <a:off x="3563888" y="1556792"/>
            <a:ext cx="1208161" cy="1087345"/>
          </a:xfrm>
          <a:prstGeom prst="rect">
            <a:avLst/>
          </a:prstGeom>
          <a:noFill/>
        </p:spPr>
      </p:pic>
      <p:pic>
        <p:nvPicPr>
          <p:cNvPr id="5124" name="Picture 4" descr="easter egg rabbit bell clipart graphics"/>
          <p:cNvPicPr>
            <a:picLocks noChangeAspect="1" noChangeArrowheads="1" noCrop="1"/>
          </p:cNvPicPr>
          <p:nvPr/>
        </p:nvPicPr>
        <p:blipFill>
          <a:blip r:embed="rId7" cstate="print"/>
          <a:srcRect/>
          <a:stretch>
            <a:fillRect/>
          </a:stretch>
        </p:blipFill>
        <p:spPr bwMode="auto">
          <a:xfrm>
            <a:off x="6372200" y="5229200"/>
            <a:ext cx="1512168" cy="1360951"/>
          </a:xfrm>
          <a:prstGeom prst="rect">
            <a:avLst/>
          </a:prstGeom>
          <a:noFill/>
        </p:spPr>
      </p:pic>
      <p:pic>
        <p:nvPicPr>
          <p:cNvPr id="5126" name="Picture 6" descr="easter egg rabbit bell clipart graphics"/>
          <p:cNvPicPr>
            <a:picLocks noChangeAspect="1" noChangeArrowheads="1" noCrop="1"/>
          </p:cNvPicPr>
          <p:nvPr/>
        </p:nvPicPr>
        <p:blipFill>
          <a:blip r:embed="rId7" cstate="print"/>
          <a:srcRect/>
          <a:stretch>
            <a:fillRect/>
          </a:stretch>
        </p:blipFill>
        <p:spPr bwMode="auto">
          <a:xfrm>
            <a:off x="6588224" y="2636912"/>
            <a:ext cx="1325646" cy="1193081"/>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1"/>
                                        </p:tgtEl>
                                        <p:attrNameLst>
                                          <p:attrName>style.visibility</p:attrName>
                                        </p:attrNameLst>
                                      </p:cBhvr>
                                      <p:to>
                                        <p:strVal val="visible"/>
                                      </p:to>
                                    </p:set>
                                    <p:animEffect transition="in" filter="blinds(horizontal)">
                                      <p:cBhvr>
                                        <p:cTn id="22" dur="500"/>
                                        <p:tgtEl>
                                          <p:spTgt spid="307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22"/>
                                        </p:tgtEl>
                                        <p:attrNameLst>
                                          <p:attrName>style.visibility</p:attrName>
                                        </p:attrNameLst>
                                      </p:cBhvr>
                                      <p:to>
                                        <p:strVal val="visible"/>
                                      </p:to>
                                    </p:set>
                                    <p:animEffect transition="in" filter="blinds(horizontal)">
                                      <p:cBhvr>
                                        <p:cTn id="2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21" grpId="0"/>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asquale, sorpresa, nascita, primavera, stagione, risveglio, amore, imprinting, prima vista, gallo, giallo">
            <a:hlinkClick r:id="rId2"/>
          </p:cNvPr>
          <p:cNvPicPr>
            <a:picLocks noChangeAspect="1" noChangeArrowheads="1" noCrop="1"/>
          </p:cNvPicPr>
          <p:nvPr/>
        </p:nvPicPr>
        <p:blipFill>
          <a:blip r:embed="rId3" cstate="print"/>
          <a:srcRect/>
          <a:stretch>
            <a:fillRect/>
          </a:stretch>
        </p:blipFill>
        <p:spPr bwMode="auto">
          <a:xfrm>
            <a:off x="475547" y="332656"/>
            <a:ext cx="7048782" cy="6198997"/>
          </a:xfrm>
          <a:prstGeom prst="rect">
            <a:avLst/>
          </a:prstGeom>
          <a:noFill/>
        </p:spPr>
      </p:pic>
      <p:pic>
        <p:nvPicPr>
          <p:cNvPr id="4102" name="Picture 6" descr="gridare, felice pasqua, a tutti, happy, easter, inglese, augurare, auguri, colazione, pastiera, corallina, spremuta, formaggio">
            <a:hlinkClick r:id="rId4"/>
          </p:cNvPr>
          <p:cNvPicPr>
            <a:picLocks noChangeAspect="1" noChangeArrowheads="1" noCrop="1"/>
          </p:cNvPicPr>
          <p:nvPr/>
        </p:nvPicPr>
        <p:blipFill>
          <a:blip r:embed="rId5" cstate="print"/>
          <a:srcRect/>
          <a:stretch>
            <a:fillRect/>
          </a:stretch>
        </p:blipFill>
        <p:spPr bwMode="auto">
          <a:xfrm>
            <a:off x="539551" y="404664"/>
            <a:ext cx="1252313" cy="1440160"/>
          </a:xfrm>
          <a:prstGeom prst="rect">
            <a:avLst/>
          </a:prstGeom>
          <a:noFill/>
        </p:spPr>
      </p:pic>
      <p:pic>
        <p:nvPicPr>
          <p:cNvPr id="4104" name="Picture 8" descr="gridare, felice pasqua, a tutti, happy, easter, inglese, augurare, auguri, colazione, pastiera, corallina, spremuta, formaggio">
            <a:hlinkClick r:id="rId4"/>
          </p:cNvPr>
          <p:cNvPicPr>
            <a:picLocks noChangeAspect="1" noChangeArrowheads="1" noCrop="1"/>
          </p:cNvPicPr>
          <p:nvPr/>
        </p:nvPicPr>
        <p:blipFill>
          <a:blip r:embed="rId5" cstate="print"/>
          <a:srcRect/>
          <a:stretch>
            <a:fillRect/>
          </a:stretch>
        </p:blipFill>
        <p:spPr bwMode="auto">
          <a:xfrm>
            <a:off x="7092279" y="941123"/>
            <a:ext cx="1224137" cy="1623781"/>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0"/>
            <a:ext cx="7772400" cy="1080120"/>
          </a:xfrm>
        </p:spPr>
        <p:txBody>
          <a:bodyPr>
            <a:normAutofit/>
          </a:bodyPr>
          <a:lstStyle/>
          <a:p>
            <a:r>
              <a:rPr lang="it-IT" cap="all" dirty="0" err="1" smtClean="0">
                <a:solidFill>
                  <a:schemeClr val="accent2">
                    <a:lumMod val="75000"/>
                  </a:schemeClr>
                </a:solidFill>
                <a:latin typeface="Arial" pitchFamily="34" charset="0"/>
                <a:cs typeface="Arial" pitchFamily="34" charset="0"/>
              </a:rPr>
              <a:t>Easter</a:t>
            </a:r>
            <a:r>
              <a:rPr lang="it-IT" cap="all" dirty="0" smtClean="0">
                <a:solidFill>
                  <a:schemeClr val="accent2">
                    <a:lumMod val="75000"/>
                  </a:schemeClr>
                </a:solidFill>
                <a:latin typeface="Arial" pitchFamily="34" charset="0"/>
                <a:cs typeface="Arial" pitchFamily="34" charset="0"/>
              </a:rPr>
              <a:t>  </a:t>
            </a:r>
            <a:r>
              <a:rPr lang="it-IT" cap="all" dirty="0" err="1" smtClean="0">
                <a:solidFill>
                  <a:schemeClr val="accent2">
                    <a:lumMod val="75000"/>
                  </a:schemeClr>
                </a:solidFill>
                <a:latin typeface="Arial" pitchFamily="34" charset="0"/>
                <a:cs typeface="Arial" pitchFamily="34" charset="0"/>
              </a:rPr>
              <a:t>Food</a:t>
            </a:r>
            <a:r>
              <a:rPr lang="it-IT" cap="all" dirty="0" smtClean="0">
                <a:solidFill>
                  <a:schemeClr val="accent2">
                    <a:lumMod val="75000"/>
                  </a:schemeClr>
                </a:solidFill>
                <a:latin typeface="Arial" pitchFamily="34" charset="0"/>
                <a:cs typeface="Arial" pitchFamily="34" charset="0"/>
              </a:rPr>
              <a:t> </a:t>
            </a:r>
            <a:r>
              <a:rPr lang="it-IT" cap="all" dirty="0" err="1">
                <a:solidFill>
                  <a:schemeClr val="accent2">
                    <a:lumMod val="75000"/>
                  </a:schemeClr>
                </a:solidFill>
                <a:latin typeface="Arial" pitchFamily="34" charset="0"/>
                <a:cs typeface="Arial" pitchFamily="34" charset="0"/>
              </a:rPr>
              <a:t>History</a:t>
            </a:r>
            <a:r>
              <a:rPr lang="it-IT" cap="all" dirty="0">
                <a:solidFill>
                  <a:schemeClr val="tx2"/>
                </a:solidFill>
                <a:latin typeface="Arial" pitchFamily="34" charset="0"/>
                <a:cs typeface="Arial" pitchFamily="34" charset="0"/>
              </a:rPr>
              <a:t/>
            </a:r>
            <a:br>
              <a:rPr lang="it-IT" cap="all" dirty="0">
                <a:solidFill>
                  <a:schemeClr val="tx2"/>
                </a:solidFill>
                <a:latin typeface="Arial" pitchFamily="34" charset="0"/>
                <a:cs typeface="Arial" pitchFamily="34" charset="0"/>
              </a:rPr>
            </a:br>
            <a:endParaRPr lang="it-IT" dirty="0">
              <a:solidFill>
                <a:schemeClr val="tx2"/>
              </a:solidFill>
              <a:latin typeface="Arial" pitchFamily="34" charset="0"/>
              <a:cs typeface="Arial" pitchFamily="34" charset="0"/>
            </a:endParaRPr>
          </a:p>
        </p:txBody>
      </p:sp>
      <p:sp>
        <p:nvSpPr>
          <p:cNvPr id="3" name="Sottotitolo 2"/>
          <p:cNvSpPr>
            <a:spLocks noGrp="1"/>
          </p:cNvSpPr>
          <p:nvPr>
            <p:ph type="subTitle" idx="1"/>
          </p:nvPr>
        </p:nvSpPr>
        <p:spPr>
          <a:xfrm>
            <a:off x="2483768" y="836712"/>
            <a:ext cx="6045224" cy="5112568"/>
          </a:xfrm>
        </p:spPr>
        <p:txBody>
          <a:bodyPr>
            <a:noAutofit/>
          </a:bodyPr>
          <a:lstStyle/>
          <a:p>
            <a:pPr algn="just"/>
            <a:r>
              <a:rPr lang="en-US" dirty="0">
                <a:solidFill>
                  <a:schemeClr val="accent2">
                    <a:lumMod val="75000"/>
                  </a:schemeClr>
                </a:solidFill>
                <a:latin typeface="Arial" pitchFamily="34" charset="0"/>
                <a:cs typeface="Arial" pitchFamily="34" charset="0"/>
              </a:rPr>
              <a:t>Eggs are often associated with Easter and are considered a symbol of birth and </a:t>
            </a:r>
            <a:r>
              <a:rPr lang="en-US" dirty="0" smtClean="0">
                <a:solidFill>
                  <a:schemeClr val="accent2">
                    <a:lumMod val="75000"/>
                  </a:schemeClr>
                </a:solidFill>
                <a:latin typeface="Arial" pitchFamily="34" charset="0"/>
                <a:cs typeface="Arial" pitchFamily="34" charset="0"/>
              </a:rPr>
              <a:t>life. </a:t>
            </a:r>
            <a:r>
              <a:rPr lang="en-US" dirty="0">
                <a:solidFill>
                  <a:schemeClr val="accent2">
                    <a:lumMod val="75000"/>
                  </a:schemeClr>
                </a:solidFill>
                <a:latin typeface="Arial" pitchFamily="34" charset="0"/>
                <a:cs typeface="Arial" pitchFamily="34" charset="0"/>
              </a:rPr>
              <a:t>The tradition of giving eggs as gifts can be traced back to the Persians who used to exchange eggs at the beginning of Spring, while the custom of decorating eggs was popular in ancient Egypt. The tradition of exchanging eggs for Easter, however, dates back to the Middle Ages, beginning in 837 AC when it was prohibited to eat animal products during Lent. </a:t>
            </a:r>
            <a:r>
              <a:rPr lang="it-IT" dirty="0" err="1">
                <a:solidFill>
                  <a:schemeClr val="accent2">
                    <a:lumMod val="75000"/>
                  </a:schemeClr>
                </a:solidFill>
                <a:latin typeface="Arial" pitchFamily="34" charset="0"/>
                <a:cs typeface="Arial" pitchFamily="34" charset="0"/>
              </a:rPr>
              <a:t>During</a:t>
            </a:r>
            <a:r>
              <a:rPr lang="it-IT" dirty="0">
                <a:solidFill>
                  <a:schemeClr val="accent2">
                    <a:lumMod val="75000"/>
                  </a:schemeClr>
                </a:solidFill>
                <a:latin typeface="Arial" pitchFamily="34" charset="0"/>
                <a:cs typeface="Arial" pitchFamily="34" charset="0"/>
              </a:rPr>
              <a:t> the </a:t>
            </a:r>
            <a:r>
              <a:rPr lang="it-IT" dirty="0" err="1">
                <a:solidFill>
                  <a:schemeClr val="accent2">
                    <a:lumMod val="75000"/>
                  </a:schemeClr>
                </a:solidFill>
                <a:latin typeface="Arial" pitchFamily="34" charset="0"/>
                <a:cs typeface="Arial" pitchFamily="34" charset="0"/>
              </a:rPr>
              <a:t>forty</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days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prior</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to</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Easter</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eggs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were</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conserved</a:t>
            </a:r>
            <a:r>
              <a:rPr lang="it-IT" dirty="0">
                <a:solidFill>
                  <a:schemeClr val="accent2">
                    <a:lumMod val="75000"/>
                  </a:schemeClr>
                </a:solidFill>
                <a:latin typeface="Arial" pitchFamily="34" charset="0"/>
                <a:cs typeface="Arial" pitchFamily="34" charset="0"/>
              </a:rPr>
              <a:t> and </a:t>
            </a:r>
            <a:r>
              <a:rPr lang="it-IT" dirty="0" err="1">
                <a:solidFill>
                  <a:schemeClr val="accent2">
                    <a:lumMod val="75000"/>
                  </a:schemeClr>
                </a:solidFill>
                <a:latin typeface="Arial" pitchFamily="34" charset="0"/>
                <a:cs typeface="Arial" pitchFamily="34" charset="0"/>
              </a:rPr>
              <a:t>decorated</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Beginning</a:t>
            </a:r>
            <a:r>
              <a:rPr lang="it-IT" dirty="0">
                <a:solidFill>
                  <a:schemeClr val="accent2">
                    <a:lumMod val="75000"/>
                  </a:schemeClr>
                </a:solidFill>
                <a:latin typeface="Arial" pitchFamily="34" charset="0"/>
                <a:cs typeface="Arial" pitchFamily="34" charset="0"/>
              </a:rPr>
              <a:t> in the 12th </a:t>
            </a:r>
            <a:r>
              <a:rPr lang="it-IT" dirty="0" err="1">
                <a:solidFill>
                  <a:schemeClr val="accent2">
                    <a:lumMod val="75000"/>
                  </a:schemeClr>
                </a:solidFill>
                <a:latin typeface="Arial" pitchFamily="34" charset="0"/>
                <a:cs typeface="Arial" pitchFamily="34" charset="0"/>
              </a:rPr>
              <a:t>century</a:t>
            </a:r>
            <a:r>
              <a:rPr lang="it-IT" dirty="0">
                <a:solidFill>
                  <a:schemeClr val="accent2">
                    <a:lumMod val="75000"/>
                  </a:schemeClr>
                </a:solidFill>
                <a:latin typeface="Arial" pitchFamily="34" charset="0"/>
                <a:cs typeface="Arial" pitchFamily="34" charset="0"/>
              </a:rPr>
              <a:t>, the </a:t>
            </a:r>
            <a:r>
              <a:rPr lang="it-IT" dirty="0" err="1">
                <a:solidFill>
                  <a:schemeClr val="accent2">
                    <a:lumMod val="75000"/>
                  </a:schemeClr>
                </a:solidFill>
                <a:latin typeface="Arial" pitchFamily="34" charset="0"/>
                <a:cs typeface="Arial" pitchFamily="34" charset="0"/>
              </a:rPr>
              <a:t>eggs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were</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blessed</a:t>
            </a:r>
            <a:r>
              <a:rPr lang="it-IT" dirty="0">
                <a:solidFill>
                  <a:schemeClr val="accent2">
                    <a:lumMod val="75000"/>
                  </a:schemeClr>
                </a:solidFill>
                <a:latin typeface="Arial" pitchFamily="34" charset="0"/>
                <a:cs typeface="Arial" pitchFamily="34" charset="0"/>
              </a:rPr>
              <a:t> and </a:t>
            </a:r>
            <a:r>
              <a:rPr lang="it-IT" dirty="0" err="1">
                <a:solidFill>
                  <a:schemeClr val="accent2">
                    <a:lumMod val="75000"/>
                  </a:schemeClr>
                </a:solidFill>
                <a:latin typeface="Arial" pitchFamily="34" charset="0"/>
                <a:cs typeface="Arial" pitchFamily="34" charset="0"/>
              </a:rPr>
              <a:t>given</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to</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servants</a:t>
            </a:r>
            <a:r>
              <a:rPr lang="it-IT" dirty="0">
                <a:solidFill>
                  <a:schemeClr val="accent2">
                    <a:lumMod val="75000"/>
                  </a:schemeClr>
                </a:solidFill>
                <a:latin typeface="Arial" pitchFamily="34" charset="0"/>
                <a:cs typeface="Arial" pitchFamily="34" charset="0"/>
              </a:rPr>
              <a:t> and </a:t>
            </a:r>
            <a:r>
              <a:rPr lang="it-IT" dirty="0" err="1">
                <a:solidFill>
                  <a:schemeClr val="accent2">
                    <a:lumMod val="75000"/>
                  </a:schemeClr>
                </a:solidFill>
                <a:latin typeface="Arial" pitchFamily="34" charset="0"/>
                <a:cs typeface="Arial" pitchFamily="34" charset="0"/>
              </a:rPr>
              <a:t>children</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as</a:t>
            </a:r>
            <a:r>
              <a:rPr lang="it-IT" dirty="0">
                <a:solidFill>
                  <a:schemeClr val="accent2">
                    <a:lumMod val="75000"/>
                  </a:schemeClr>
                </a:solidFill>
                <a:latin typeface="Arial" pitchFamily="34" charset="0"/>
                <a:cs typeface="Arial" pitchFamily="34" charset="0"/>
              </a:rPr>
              <a:t> part </a:t>
            </a:r>
            <a:r>
              <a:rPr lang="it-IT" dirty="0" err="1">
                <a:solidFill>
                  <a:schemeClr val="accent2">
                    <a:lumMod val="75000"/>
                  </a:schemeClr>
                </a:solidFill>
                <a:latin typeface="Arial" pitchFamily="34" charset="0"/>
                <a:cs typeface="Arial" pitchFamily="34" charset="0"/>
              </a:rPr>
              <a:t>of</a:t>
            </a:r>
            <a:r>
              <a:rPr lang="it-IT" dirty="0">
                <a:solidFill>
                  <a:schemeClr val="accent2">
                    <a:lumMod val="75000"/>
                  </a:schemeClr>
                </a:solidFill>
                <a:latin typeface="Arial" pitchFamily="34" charset="0"/>
                <a:cs typeface="Arial" pitchFamily="34" charset="0"/>
              </a:rPr>
              <a:t> a </a:t>
            </a:r>
            <a:r>
              <a:rPr lang="it-IT" dirty="0" err="1">
                <a:solidFill>
                  <a:schemeClr val="accent2">
                    <a:lumMod val="75000"/>
                  </a:schemeClr>
                </a:solidFill>
                <a:latin typeface="Arial" pitchFamily="34" charset="0"/>
                <a:cs typeface="Arial" pitchFamily="34" charset="0"/>
              </a:rPr>
              <a:t>ritual</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called</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Benedictio</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ovorum</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This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is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where</a:t>
            </a:r>
            <a:r>
              <a:rPr lang="it-IT" dirty="0">
                <a:solidFill>
                  <a:schemeClr val="accent2">
                    <a:lumMod val="75000"/>
                  </a:schemeClr>
                </a:solidFill>
                <a:latin typeface="Arial" pitchFamily="34" charset="0"/>
                <a:cs typeface="Arial" pitchFamily="34" charset="0"/>
              </a:rPr>
              <a:t> the </a:t>
            </a:r>
            <a:r>
              <a:rPr lang="it-IT" dirty="0" err="1">
                <a:solidFill>
                  <a:schemeClr val="accent2">
                    <a:lumMod val="75000"/>
                  </a:schemeClr>
                </a:solidFill>
                <a:latin typeface="Arial" pitchFamily="34" charset="0"/>
                <a:cs typeface="Arial" pitchFamily="34" charset="0"/>
              </a:rPr>
              <a:t>tradition</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of</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exchanging</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Easter</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eggs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all</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began</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well</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before</a:t>
            </a:r>
            <a:r>
              <a:rPr lang="it-IT" dirty="0">
                <a:solidFill>
                  <a:schemeClr val="accent2">
                    <a:lumMod val="75000"/>
                  </a:schemeClr>
                </a:solidFill>
                <a:latin typeface="Arial" pitchFamily="34" charset="0"/>
                <a:cs typeface="Arial" pitchFamily="34" charset="0"/>
              </a:rPr>
              <a:t> the </a:t>
            </a:r>
            <a:r>
              <a:rPr lang="it-IT" dirty="0" err="1">
                <a:solidFill>
                  <a:schemeClr val="accent2">
                    <a:lumMod val="75000"/>
                  </a:schemeClr>
                </a:solidFill>
                <a:latin typeface="Arial" pitchFamily="34" charset="0"/>
                <a:cs typeface="Arial" pitchFamily="34" charset="0"/>
              </a:rPr>
              <a:t>arrival</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of</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chocolate</a:t>
            </a:r>
            <a:r>
              <a:rPr lang="it-IT" dirty="0">
                <a:solidFill>
                  <a:schemeClr val="accent2">
                    <a:lumMod val="75000"/>
                  </a:schemeClr>
                </a:solidFill>
                <a:latin typeface="Arial" pitchFamily="34" charset="0"/>
                <a:cs typeface="Arial" pitchFamily="34" charset="0"/>
              </a:rPr>
              <a:t> in </a:t>
            </a:r>
            <a:r>
              <a:rPr lang="it-IT" dirty="0" err="1">
                <a:solidFill>
                  <a:schemeClr val="accent2">
                    <a:lumMod val="75000"/>
                  </a:schemeClr>
                </a:solidFill>
                <a:latin typeface="Arial" pitchFamily="34" charset="0"/>
                <a:cs typeface="Arial" pitchFamily="34" charset="0"/>
              </a:rPr>
              <a:t>Europe</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Originally</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eggs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were</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painted</a:t>
            </a:r>
            <a:r>
              <a:rPr lang="it-IT" dirty="0">
                <a:solidFill>
                  <a:schemeClr val="accent2">
                    <a:lumMod val="75000"/>
                  </a:schemeClr>
                </a:solidFill>
                <a:latin typeface="Arial" pitchFamily="34" charset="0"/>
                <a:cs typeface="Arial" pitchFamily="34" charset="0"/>
              </a:rPr>
              <a:t> in </a:t>
            </a:r>
            <a:r>
              <a:rPr lang="it-IT" dirty="0" err="1">
                <a:solidFill>
                  <a:schemeClr val="accent2">
                    <a:lumMod val="75000"/>
                  </a:schemeClr>
                </a:solidFill>
                <a:latin typeface="Arial" pitchFamily="34" charset="0"/>
                <a:cs typeface="Arial" pitchFamily="34" charset="0"/>
              </a:rPr>
              <a:t>various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colors</a:t>
            </a:r>
            <a:r>
              <a:rPr lang="it-IT" dirty="0">
                <a:solidFill>
                  <a:schemeClr val="accent2">
                    <a:lumMod val="75000"/>
                  </a:schemeClr>
                </a:solidFill>
                <a:latin typeface="Arial" pitchFamily="34" charset="0"/>
                <a:cs typeface="Arial" pitchFamily="34" charset="0"/>
              </a:rPr>
              <a:t> and </a:t>
            </a:r>
            <a:r>
              <a:rPr lang="it-IT" dirty="0" err="1">
                <a:solidFill>
                  <a:schemeClr val="accent2">
                    <a:lumMod val="75000"/>
                  </a:schemeClr>
                </a:solidFill>
                <a:latin typeface="Arial" pitchFamily="34" charset="0"/>
                <a:cs typeface="Arial" pitchFamily="34" charset="0"/>
              </a:rPr>
              <a:t>given</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to</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children</a:t>
            </a:r>
            <a:r>
              <a:rPr lang="it-IT" dirty="0">
                <a:solidFill>
                  <a:schemeClr val="accent2">
                    <a:lumMod val="75000"/>
                  </a:schemeClr>
                </a:solidFill>
                <a:latin typeface="Arial" pitchFamily="34" charset="0"/>
                <a:cs typeface="Arial" pitchFamily="34" charset="0"/>
              </a:rPr>
              <a:t> in the </a:t>
            </a:r>
            <a:r>
              <a:rPr lang="it-IT" dirty="0" err="1">
                <a:solidFill>
                  <a:schemeClr val="accent2">
                    <a:lumMod val="75000"/>
                  </a:schemeClr>
                </a:solidFill>
                <a:latin typeface="Arial" pitchFamily="34" charset="0"/>
                <a:cs typeface="Arial" pitchFamily="34" charset="0"/>
              </a:rPr>
              <a:t>streets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of</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Europe</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as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an</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Easter</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present</a:t>
            </a:r>
            <a:r>
              <a:rPr lang="it-IT" dirty="0">
                <a:solidFill>
                  <a:schemeClr val="accent2">
                    <a:lumMod val="75000"/>
                  </a:schemeClr>
                </a:solidFill>
                <a:latin typeface="Arial" pitchFamily="34" charset="0"/>
                <a:cs typeface="Arial" pitchFamily="34" charset="0"/>
              </a:rPr>
              <a:t>. The </a:t>
            </a:r>
            <a:r>
              <a:rPr lang="it-IT" dirty="0" err="1">
                <a:solidFill>
                  <a:schemeClr val="accent2">
                    <a:lumMod val="75000"/>
                  </a:schemeClr>
                </a:solidFill>
                <a:latin typeface="Arial" pitchFamily="34" charset="0"/>
                <a:cs typeface="Arial" pitchFamily="34" charset="0"/>
              </a:rPr>
              <a:t>tradition</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of</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chocolate</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Easter</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eggs</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probably</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began</a:t>
            </a:r>
            <a:r>
              <a:rPr lang="it-IT" dirty="0">
                <a:solidFill>
                  <a:schemeClr val="accent2">
                    <a:lumMod val="75000"/>
                  </a:schemeClr>
                </a:solidFill>
                <a:latin typeface="Arial" pitchFamily="34" charset="0"/>
                <a:cs typeface="Arial" pitchFamily="34" charset="0"/>
              </a:rPr>
              <a:t> </a:t>
            </a:r>
            <a:r>
              <a:rPr lang="it-IT" dirty="0" err="1">
                <a:solidFill>
                  <a:schemeClr val="accent2">
                    <a:lumMod val="75000"/>
                  </a:schemeClr>
                </a:solidFill>
                <a:latin typeface="Arial" pitchFamily="34" charset="0"/>
                <a:cs typeface="Arial" pitchFamily="34" charset="0"/>
              </a:rPr>
              <a:t>as</a:t>
            </a:r>
            <a:r>
              <a:rPr lang="it-IT" dirty="0">
                <a:solidFill>
                  <a:schemeClr val="accent2">
                    <a:lumMod val="75000"/>
                  </a:schemeClr>
                </a:solidFill>
                <a:latin typeface="Arial" pitchFamily="34" charset="0"/>
                <a:cs typeface="Arial" pitchFamily="34" charset="0"/>
              </a:rPr>
              <a:t> late </a:t>
            </a:r>
            <a:r>
              <a:rPr lang="it-IT" dirty="0" err="1">
                <a:solidFill>
                  <a:schemeClr val="accent2">
                    <a:lumMod val="75000"/>
                  </a:schemeClr>
                </a:solidFill>
                <a:latin typeface="Arial" pitchFamily="34" charset="0"/>
                <a:cs typeface="Arial" pitchFamily="34" charset="0"/>
              </a:rPr>
              <a:t>as</a:t>
            </a:r>
            <a:r>
              <a:rPr lang="it-IT" dirty="0">
                <a:solidFill>
                  <a:schemeClr val="accent2">
                    <a:lumMod val="75000"/>
                  </a:schemeClr>
                </a:solidFill>
                <a:latin typeface="Arial" pitchFamily="34" charset="0"/>
                <a:cs typeface="Arial" pitchFamily="34" charset="0"/>
              </a:rPr>
              <a:t> the 19th </a:t>
            </a:r>
            <a:r>
              <a:rPr lang="it-IT" dirty="0" err="1">
                <a:solidFill>
                  <a:schemeClr val="accent2">
                    <a:lumMod val="75000"/>
                  </a:schemeClr>
                </a:solidFill>
                <a:latin typeface="Arial" pitchFamily="34" charset="0"/>
                <a:cs typeface="Arial" pitchFamily="34" charset="0"/>
              </a:rPr>
              <a:t>century</a:t>
            </a:r>
            <a:r>
              <a:rPr lang="it-IT" dirty="0">
                <a:solidFill>
                  <a:schemeClr val="accent2">
                    <a:lumMod val="75000"/>
                  </a:schemeClr>
                </a:solidFill>
              </a:rPr>
              <a:t>.</a:t>
            </a:r>
          </a:p>
          <a:p>
            <a:pPr algn="l"/>
            <a:endParaRPr lang="it-IT" dirty="0">
              <a:solidFill>
                <a:schemeClr val="tx2"/>
              </a:solidFill>
            </a:endParaRPr>
          </a:p>
        </p:txBody>
      </p:sp>
      <p:pic>
        <p:nvPicPr>
          <p:cNvPr id="21506" name="Picture 2" descr="Easter line"/>
          <p:cNvPicPr>
            <a:picLocks noChangeAspect="1" noChangeArrowheads="1" noCrop="1"/>
          </p:cNvPicPr>
          <p:nvPr/>
        </p:nvPicPr>
        <p:blipFill>
          <a:blip r:embed="rId2" cstate="print"/>
          <a:srcRect/>
          <a:stretch>
            <a:fillRect/>
          </a:stretch>
        </p:blipFill>
        <p:spPr bwMode="auto">
          <a:xfrm rot="3489666">
            <a:off x="-519801" y="1700823"/>
            <a:ext cx="3895725" cy="864475"/>
          </a:xfrm>
          <a:prstGeom prst="rect">
            <a:avLst/>
          </a:prstGeom>
          <a:noFill/>
        </p:spPr>
      </p:pic>
      <p:pic>
        <p:nvPicPr>
          <p:cNvPr id="21510" name="Picture 6" descr="http://2.bp.blogspot.com/-hqloO-aycUY/TZDolvXYMgI/AAAAAAAACV8/t2l7L70ALWY/s1600/small+chick+wishes+you+Happy+Easter+inside+the+egg+3d-gif-animation.blogspot.com.gif">
            <a:hlinkClick r:id="rId3"/>
          </p:cNvPr>
          <p:cNvPicPr>
            <a:picLocks noChangeAspect="1" noChangeArrowheads="1" noCrop="1"/>
          </p:cNvPicPr>
          <p:nvPr/>
        </p:nvPicPr>
        <p:blipFill>
          <a:blip r:embed="rId4" cstate="print"/>
          <a:srcRect/>
          <a:stretch>
            <a:fillRect/>
          </a:stretch>
        </p:blipFill>
        <p:spPr bwMode="auto">
          <a:xfrm>
            <a:off x="467544" y="3284984"/>
            <a:ext cx="1584176" cy="152792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483768" y="692696"/>
            <a:ext cx="6172200" cy="5256584"/>
          </a:xfrm>
        </p:spPr>
        <p:txBody>
          <a:bodyPr>
            <a:normAutofit/>
          </a:bodyPr>
          <a:lstStyle/>
          <a:p>
            <a:pPr algn="just"/>
            <a:r>
              <a:rPr lang="en-US" dirty="0" smtClean="0">
                <a:solidFill>
                  <a:schemeClr val="accent2">
                    <a:lumMod val="75000"/>
                  </a:schemeClr>
                </a:solidFill>
                <a:latin typeface="Arial" pitchFamily="34" charset="0"/>
                <a:cs typeface="Arial" pitchFamily="34" charset="0"/>
              </a:rPr>
              <a:t>Traditional Easter meals vary from region to region, but eggs and roasted lamb are common elements everywhere. Eggs represent life, fertility, and renewal, all of which are essential symbols of Easter. Dyed eggs grace many Easter tables, and eggs are often found in soups </a:t>
            </a:r>
          </a:p>
          <a:p>
            <a:pPr algn="just"/>
            <a:r>
              <a:rPr lang="en-US" dirty="0" smtClean="0">
                <a:solidFill>
                  <a:schemeClr val="accent2">
                    <a:lumMod val="75000"/>
                  </a:schemeClr>
                </a:solidFill>
                <a:latin typeface="Arial" pitchFamily="34" charset="0"/>
                <a:cs typeface="Arial" pitchFamily="34" charset="0"/>
              </a:rPr>
              <a:t>Roasted lamb, as a symbol of birth and the </a:t>
            </a:r>
            <a:r>
              <a:rPr lang="en-US" dirty="0" err="1" smtClean="0">
                <a:solidFill>
                  <a:schemeClr val="accent2">
                    <a:lumMod val="75000"/>
                  </a:schemeClr>
                </a:solidFill>
                <a:latin typeface="Arial" pitchFamily="34" charset="0"/>
                <a:cs typeface="Arial" pitchFamily="34" charset="0"/>
              </a:rPr>
              <a:t>Shepard</a:t>
            </a:r>
            <a:r>
              <a:rPr lang="en-US" dirty="0" smtClean="0">
                <a:solidFill>
                  <a:schemeClr val="accent2">
                    <a:lumMod val="75000"/>
                  </a:schemeClr>
                </a:solidFill>
                <a:latin typeface="Arial" pitchFamily="34" charset="0"/>
                <a:cs typeface="Arial" pitchFamily="34" charset="0"/>
              </a:rPr>
              <a:t>, is a traditional main course. </a:t>
            </a:r>
          </a:p>
          <a:p>
            <a:pPr algn="just"/>
            <a:r>
              <a:rPr lang="en-US" dirty="0" smtClean="0">
                <a:solidFill>
                  <a:schemeClr val="accent2">
                    <a:lumMod val="75000"/>
                  </a:schemeClr>
                </a:solidFill>
                <a:latin typeface="Arial" pitchFamily="34" charset="0"/>
                <a:cs typeface="Arial" pitchFamily="34" charset="0"/>
              </a:rPr>
              <a:t>Chocolate bunnies are not common, but beautifully decorated chocolate eggs are a traditional Easter treat and gift! Chocolate eggs are a symbol of Easter even for non religious people. Everybody gets an egg for their dear ones. </a:t>
            </a:r>
            <a:endParaRPr lang="it-IT" dirty="0" smtClean="0">
              <a:solidFill>
                <a:schemeClr val="accent2">
                  <a:lumMod val="75000"/>
                </a:schemeClr>
              </a:solidFill>
              <a:latin typeface="Arial" pitchFamily="34" charset="0"/>
              <a:cs typeface="Arial" pitchFamily="34" charset="0"/>
            </a:endParaRPr>
          </a:p>
          <a:p>
            <a:pPr algn="just"/>
            <a:r>
              <a:rPr lang="en-US" dirty="0" smtClean="0">
                <a:solidFill>
                  <a:schemeClr val="accent2">
                    <a:lumMod val="75000"/>
                  </a:schemeClr>
                </a:solidFill>
                <a:latin typeface="Arial" pitchFamily="34" charset="0"/>
                <a:cs typeface="Arial" pitchFamily="34" charset="0"/>
              </a:rPr>
              <a:t>The official Easter cake is the Eastern Dove (</a:t>
            </a:r>
            <a:r>
              <a:rPr lang="en-US" dirty="0" err="1" smtClean="0">
                <a:solidFill>
                  <a:schemeClr val="accent2">
                    <a:lumMod val="75000"/>
                  </a:schemeClr>
                </a:solidFill>
                <a:latin typeface="Arial" pitchFamily="34" charset="0"/>
                <a:cs typeface="Arial" pitchFamily="34" charset="0"/>
              </a:rPr>
              <a:t>Colomba</a:t>
            </a:r>
            <a:r>
              <a:rPr lang="en-US" dirty="0" smtClean="0">
                <a:solidFill>
                  <a:schemeClr val="accent2">
                    <a:lumMod val="75000"/>
                  </a:schemeClr>
                </a:solidFill>
                <a:latin typeface="Arial" pitchFamily="34" charset="0"/>
                <a:cs typeface="Arial" pitchFamily="34" charset="0"/>
              </a:rPr>
              <a:t>) that represents peace</a:t>
            </a:r>
            <a:endParaRPr lang="it-IT" dirty="0" smtClean="0">
              <a:solidFill>
                <a:schemeClr val="accent2">
                  <a:lumMod val="75000"/>
                </a:schemeClr>
              </a:solidFill>
              <a:latin typeface="Arial" pitchFamily="34" charset="0"/>
              <a:cs typeface="Arial" pitchFamily="34" charset="0"/>
            </a:endParaRPr>
          </a:p>
          <a:p>
            <a:pPr algn="just"/>
            <a:endParaRPr lang="it-IT" dirty="0">
              <a:latin typeface="Arial" pitchFamily="34" charset="0"/>
              <a:cs typeface="Arial" pitchFamily="34" charset="0"/>
            </a:endParaRPr>
          </a:p>
        </p:txBody>
      </p:sp>
      <p:pic>
        <p:nvPicPr>
          <p:cNvPr id="20482" name="Picture 2" descr="Easter line"/>
          <p:cNvPicPr>
            <a:picLocks noChangeAspect="1" noChangeArrowheads="1" noCrop="1"/>
          </p:cNvPicPr>
          <p:nvPr/>
        </p:nvPicPr>
        <p:blipFill>
          <a:blip r:embed="rId2" cstate="print"/>
          <a:srcRect/>
          <a:stretch>
            <a:fillRect/>
          </a:stretch>
        </p:blipFill>
        <p:spPr bwMode="auto">
          <a:xfrm rot="2510574">
            <a:off x="23641" y="1889914"/>
            <a:ext cx="2465604" cy="1013458"/>
          </a:xfrm>
          <a:prstGeom prst="rect">
            <a:avLst/>
          </a:prstGeom>
          <a:noFill/>
        </p:spPr>
      </p:pic>
      <p:pic>
        <p:nvPicPr>
          <p:cNvPr id="20484" name="Picture 4" descr="Easter line"/>
          <p:cNvPicPr>
            <a:picLocks noChangeAspect="1" noChangeArrowheads="1" noCrop="1"/>
          </p:cNvPicPr>
          <p:nvPr/>
        </p:nvPicPr>
        <p:blipFill>
          <a:blip r:embed="rId2" cstate="print"/>
          <a:srcRect/>
          <a:stretch>
            <a:fillRect/>
          </a:stretch>
        </p:blipFill>
        <p:spPr bwMode="auto">
          <a:xfrm rot="510849">
            <a:off x="3219840" y="5869116"/>
            <a:ext cx="5063050" cy="565489"/>
          </a:xfrm>
          <a:prstGeom prst="rect">
            <a:avLst/>
          </a:prstGeom>
          <a:noFill/>
        </p:spPr>
      </p:pic>
      <p:pic>
        <p:nvPicPr>
          <p:cNvPr id="6" name="Picture 6" descr="http://2.bp.blogspot.com/-hqloO-aycUY/TZDolvXYMgI/AAAAAAAACV8/t2l7L70ALWY/s1600/small+chick+wishes+you+Happy+Easter+inside+the+egg+3d-gif-animation.blogspot.com.gif">
            <a:hlinkClick r:id="rId3"/>
          </p:cNvPr>
          <p:cNvPicPr>
            <a:picLocks noChangeAspect="1" noChangeArrowheads="1" noCrop="1"/>
          </p:cNvPicPr>
          <p:nvPr/>
        </p:nvPicPr>
        <p:blipFill>
          <a:blip r:embed="rId4" cstate="print"/>
          <a:srcRect/>
          <a:stretch>
            <a:fillRect/>
          </a:stretch>
        </p:blipFill>
        <p:spPr bwMode="auto">
          <a:xfrm>
            <a:off x="467544" y="3284984"/>
            <a:ext cx="1584176" cy="152792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95536" y="260648"/>
            <a:ext cx="7467600" cy="6336704"/>
          </a:xfrm>
        </p:spPr>
        <p:txBody>
          <a:bodyPr>
            <a:normAutofit fontScale="77500" lnSpcReduction="20000"/>
          </a:bodyPr>
          <a:lstStyle/>
          <a:p>
            <a:r>
              <a:rPr lang="en-US" b="1" dirty="0" smtClean="0">
                <a:solidFill>
                  <a:schemeClr val="accent2">
                    <a:lumMod val="75000"/>
                  </a:schemeClr>
                </a:solidFill>
                <a:latin typeface="Arial" pitchFamily="34" charset="0"/>
                <a:cs typeface="Arial" pitchFamily="34" charset="0"/>
              </a:rPr>
              <a:t>1. Easter breakfast</a:t>
            </a:r>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dirty="0" smtClean="0">
                <a:solidFill>
                  <a:schemeClr val="accent2">
                    <a:lumMod val="75000"/>
                  </a:schemeClr>
                </a:solidFill>
                <a:latin typeface="Arial" pitchFamily="34" charset="0"/>
                <a:cs typeface="Arial" pitchFamily="34" charset="0"/>
              </a:rPr>
              <a:t>Families from Italy’s central regions prepare a nest for the Easter breakfast, containing holy Easter bread, salami, wine and colored boiled-eggs. They usually go to the church on the Saturday before Easter to let the nest be blessed with a catholic ritual.</a:t>
            </a:r>
            <a:endParaRPr lang="it-IT" dirty="0" smtClean="0">
              <a:solidFill>
                <a:schemeClr val="accent2">
                  <a:lumMod val="75000"/>
                </a:schemeClr>
              </a:solidFill>
              <a:latin typeface="Arial" pitchFamily="34" charset="0"/>
              <a:cs typeface="Arial" pitchFamily="34" charset="0"/>
            </a:endParaRPr>
          </a:p>
          <a:p>
            <a:r>
              <a:rPr lang="en-US" b="1" dirty="0" smtClean="0">
                <a:solidFill>
                  <a:schemeClr val="accent2">
                    <a:lumMod val="75000"/>
                  </a:schemeClr>
                </a:solidFill>
                <a:latin typeface="Arial" pitchFamily="34" charset="0"/>
                <a:cs typeface="Arial" pitchFamily="34" charset="0"/>
              </a:rPr>
              <a:t>2. Easter breads and pies</a:t>
            </a:r>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dirty="0" smtClean="0">
                <a:solidFill>
                  <a:schemeClr val="accent2">
                    <a:lumMod val="75000"/>
                  </a:schemeClr>
                </a:solidFill>
                <a:latin typeface="Arial" pitchFamily="34" charset="0"/>
                <a:cs typeface="Arial" pitchFamily="34" charset="0"/>
              </a:rPr>
              <a:t>These are not the standard breads one buys day-to-day in Italian bakeries, but rather something more: Breads that contain cheese, sausage, salami, a lot of butter and even hard-boiled eggs.</a:t>
            </a:r>
            <a:endParaRPr lang="it-IT" dirty="0" smtClean="0">
              <a:solidFill>
                <a:schemeClr val="accent2">
                  <a:lumMod val="75000"/>
                </a:schemeClr>
              </a:solidFill>
              <a:latin typeface="Arial" pitchFamily="34" charset="0"/>
              <a:cs typeface="Arial" pitchFamily="34" charset="0"/>
            </a:endParaRPr>
          </a:p>
          <a:p>
            <a:r>
              <a:rPr lang="en-US" b="1" dirty="0" smtClean="0">
                <a:solidFill>
                  <a:schemeClr val="accent2">
                    <a:lumMod val="75000"/>
                  </a:schemeClr>
                </a:solidFill>
                <a:latin typeface="Arial" pitchFamily="34" charset="0"/>
                <a:cs typeface="Arial" pitchFamily="34" charset="0"/>
              </a:rPr>
              <a:t>3. Fresh peas</a:t>
            </a:r>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dirty="0" smtClean="0">
                <a:solidFill>
                  <a:schemeClr val="accent2">
                    <a:lumMod val="75000"/>
                  </a:schemeClr>
                </a:solidFill>
                <a:latin typeface="Arial" pitchFamily="34" charset="0"/>
                <a:cs typeface="Arial" pitchFamily="34" charset="0"/>
              </a:rPr>
              <a:t>Fresh peas are one of the most eagerly awaited signs of Spring in Italy, and no Easter table is complete without them. The most classic Italian way of preparing peas is with pancetta or prosciutto and parsley.</a:t>
            </a:r>
            <a:endParaRPr lang="it-IT" dirty="0" smtClean="0">
              <a:solidFill>
                <a:schemeClr val="accent2">
                  <a:lumMod val="75000"/>
                </a:schemeClr>
              </a:solidFill>
              <a:latin typeface="Arial" pitchFamily="34" charset="0"/>
              <a:cs typeface="Arial" pitchFamily="34" charset="0"/>
            </a:endParaRPr>
          </a:p>
          <a:p>
            <a:r>
              <a:rPr lang="en-US" b="1" dirty="0" smtClean="0">
                <a:solidFill>
                  <a:schemeClr val="accent2">
                    <a:lumMod val="75000"/>
                  </a:schemeClr>
                </a:solidFill>
                <a:latin typeface="Arial" pitchFamily="34" charset="0"/>
                <a:cs typeface="Arial" pitchFamily="34" charset="0"/>
              </a:rPr>
              <a:t>4. Roast lamb</a:t>
            </a:r>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dirty="0" smtClean="0">
                <a:solidFill>
                  <a:schemeClr val="accent2">
                    <a:lumMod val="75000"/>
                  </a:schemeClr>
                </a:solidFill>
                <a:latin typeface="Arial" pitchFamily="34" charset="0"/>
                <a:cs typeface="Arial" pitchFamily="34" charset="0"/>
              </a:rPr>
              <a:t>The lamb is a central feature in the Christian religions. In Italy the leg of lamb is a typical Easter lunch dish.</a:t>
            </a:r>
            <a:endParaRPr lang="it-IT" dirty="0" smtClean="0">
              <a:solidFill>
                <a:schemeClr val="accent2">
                  <a:lumMod val="75000"/>
                </a:schemeClr>
              </a:solidFill>
              <a:latin typeface="Arial" pitchFamily="34" charset="0"/>
              <a:cs typeface="Arial" pitchFamily="34" charset="0"/>
            </a:endParaRPr>
          </a:p>
          <a:p>
            <a:r>
              <a:rPr lang="en-US" b="1" dirty="0" smtClean="0">
                <a:solidFill>
                  <a:schemeClr val="accent2">
                    <a:lumMod val="75000"/>
                  </a:schemeClr>
                </a:solidFill>
                <a:latin typeface="Arial" pitchFamily="34" charset="0"/>
                <a:cs typeface="Arial" pitchFamily="34" charset="0"/>
              </a:rPr>
              <a:t>6. </a:t>
            </a:r>
            <a:r>
              <a:rPr lang="en-US" b="1" dirty="0" err="1" smtClean="0">
                <a:solidFill>
                  <a:schemeClr val="accent2">
                    <a:lumMod val="75000"/>
                  </a:schemeClr>
                </a:solidFill>
                <a:latin typeface="Arial" pitchFamily="34" charset="0"/>
                <a:cs typeface="Arial" pitchFamily="34" charset="0"/>
              </a:rPr>
              <a:t>Colomba</a:t>
            </a:r>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dirty="0" smtClean="0">
                <a:solidFill>
                  <a:schemeClr val="accent2">
                    <a:lumMod val="75000"/>
                  </a:schemeClr>
                </a:solidFill>
                <a:latin typeface="Arial" pitchFamily="34" charset="0"/>
                <a:cs typeface="Arial" pitchFamily="34" charset="0"/>
              </a:rPr>
              <a:t>This dove shaped breads are often given as gifts. It´s made with almonds, sugar and egg whites.</a:t>
            </a:r>
            <a:endParaRPr lang="it-IT" dirty="0" smtClean="0">
              <a:solidFill>
                <a:schemeClr val="accent2">
                  <a:lumMod val="75000"/>
                </a:schemeClr>
              </a:solidFill>
              <a:latin typeface="Arial" pitchFamily="34" charset="0"/>
              <a:cs typeface="Arial" pitchFamily="34" charset="0"/>
            </a:endParaRPr>
          </a:p>
          <a:p>
            <a:r>
              <a:rPr lang="en-US" b="1" dirty="0" smtClean="0">
                <a:solidFill>
                  <a:schemeClr val="accent2">
                    <a:lumMod val="75000"/>
                  </a:schemeClr>
                </a:solidFill>
                <a:latin typeface="Arial" pitchFamily="34" charset="0"/>
                <a:cs typeface="Arial" pitchFamily="34" charset="0"/>
              </a:rPr>
              <a:t>7. Chocolate eggs</a:t>
            </a:r>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dirty="0" smtClean="0">
                <a:solidFill>
                  <a:schemeClr val="accent2">
                    <a:lumMod val="75000"/>
                  </a:schemeClr>
                </a:solidFill>
                <a:latin typeface="Arial" pitchFamily="34" charset="0"/>
                <a:cs typeface="Arial" pitchFamily="34" charset="0"/>
              </a:rPr>
              <a:t>Italian kids won't wait for the Easter bunny. Instead of that we have lots of other sweeties, for instance chocolate eggs, which usually come with a surprise inside</a:t>
            </a:r>
            <a:r>
              <a:rPr lang="en-US" dirty="0" smtClean="0"/>
              <a:t> </a:t>
            </a:r>
            <a:endParaRPr lang="it-IT" dirty="0" smtClean="0"/>
          </a:p>
          <a:p>
            <a:endParaRPr lang="it-IT" dirty="0"/>
          </a:p>
        </p:txBody>
      </p:sp>
      <p:pic>
        <p:nvPicPr>
          <p:cNvPr id="19458" name="Picture 2" descr="Easter line"/>
          <p:cNvPicPr>
            <a:picLocks noChangeAspect="1" noChangeArrowheads="1" noCrop="1"/>
          </p:cNvPicPr>
          <p:nvPr/>
        </p:nvPicPr>
        <p:blipFill>
          <a:blip r:embed="rId2" cstate="print"/>
          <a:srcRect/>
          <a:stretch>
            <a:fillRect/>
          </a:stretch>
        </p:blipFill>
        <p:spPr bwMode="auto">
          <a:xfrm rot="5400000">
            <a:off x="5590021" y="2554995"/>
            <a:ext cx="5400600" cy="811906"/>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476672"/>
            <a:ext cx="5184576" cy="1371600"/>
          </a:xfrm>
        </p:spPr>
        <p:txBody>
          <a:bodyPr>
            <a:normAutofit fontScale="92500" lnSpcReduction="20000"/>
          </a:bodyPr>
          <a:lstStyle/>
          <a:p>
            <a:r>
              <a:rPr lang="en-US" dirty="0" smtClean="0">
                <a:solidFill>
                  <a:schemeClr val="accent2">
                    <a:lumMod val="75000"/>
                  </a:schemeClr>
                </a:solidFill>
                <a:latin typeface="Arial" pitchFamily="34" charset="0"/>
                <a:cs typeface="Arial" pitchFamily="34" charset="0"/>
              </a:rPr>
              <a:t>PICCILLATU  A TYPICAL  EASTER  BREAD  FROM  CALABRIA</a:t>
            </a:r>
            <a:endParaRPr lang="it-IT" dirty="0" smtClean="0">
              <a:solidFill>
                <a:schemeClr val="accent2">
                  <a:lumMod val="75000"/>
                </a:schemeClr>
              </a:solidFill>
              <a:latin typeface="Arial" pitchFamily="34" charset="0"/>
              <a:cs typeface="Arial" pitchFamily="34" charset="0"/>
            </a:endParaRPr>
          </a:p>
          <a:p>
            <a:r>
              <a:rPr lang="en-US" dirty="0" smtClean="0">
                <a:solidFill>
                  <a:schemeClr val="accent2">
                    <a:lumMod val="75000"/>
                  </a:schemeClr>
                </a:solidFill>
                <a:latin typeface="Arial" pitchFamily="34" charset="0"/>
                <a:cs typeface="Arial" pitchFamily="34" charset="0"/>
              </a:rPr>
              <a:t>This old, yet original Easter recipe calls for eggs wrapped in dough</a:t>
            </a:r>
          </a:p>
          <a:p>
            <a:r>
              <a:rPr lang="en-US" dirty="0" smtClean="0">
                <a:solidFill>
                  <a:schemeClr val="accent2">
                    <a:lumMod val="75000"/>
                  </a:schemeClr>
                </a:solidFill>
                <a:latin typeface="Arial" pitchFamily="34" charset="0"/>
                <a:cs typeface="Arial" pitchFamily="34" charset="0"/>
              </a:rPr>
              <a:t>Time:  3 hours and 40 minutes</a:t>
            </a:r>
            <a:endParaRPr lang="it-IT" dirty="0">
              <a:solidFill>
                <a:schemeClr val="accent2">
                  <a:lumMod val="75000"/>
                </a:schemeClr>
              </a:solidFill>
              <a:latin typeface="Arial" pitchFamily="34" charset="0"/>
              <a:cs typeface="Arial" pitchFamily="34" charset="0"/>
            </a:endParaRPr>
          </a:p>
        </p:txBody>
      </p:sp>
      <p:pic>
        <p:nvPicPr>
          <p:cNvPr id="4" name="Immagine 3" descr="Ring-shaped Easter Cake">
            <a:hlinkClick r:id="rId2" tooltip="&quot;Ring-shaped Easter Cake&quot;"/>
          </p:cNvPr>
          <p:cNvPicPr/>
          <p:nvPr/>
        </p:nvPicPr>
        <p:blipFill>
          <a:blip r:embed="rId3" cstate="print"/>
          <a:srcRect/>
          <a:stretch>
            <a:fillRect/>
          </a:stretch>
        </p:blipFill>
        <p:spPr bwMode="auto">
          <a:xfrm>
            <a:off x="5076056" y="332656"/>
            <a:ext cx="3681214" cy="2160240"/>
          </a:xfrm>
          <a:prstGeom prst="rect">
            <a:avLst/>
          </a:prstGeom>
          <a:noFill/>
          <a:ln w="9525">
            <a:noFill/>
            <a:miter lim="800000"/>
            <a:headEnd/>
            <a:tailEnd/>
          </a:ln>
        </p:spPr>
      </p:pic>
      <p:sp>
        <p:nvSpPr>
          <p:cNvPr id="15361" name="Rectangle 1"/>
          <p:cNvSpPr>
            <a:spLocks noChangeArrowheads="1"/>
          </p:cNvSpPr>
          <p:nvPr/>
        </p:nvSpPr>
        <p:spPr bwMode="auto">
          <a:xfrm>
            <a:off x="2411760" y="2056686"/>
            <a:ext cx="471601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1lball-purpose </a:t>
            </a:r>
            <a:r>
              <a:rPr kumimoji="0" lang="it-IT" sz="200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flour</a:t>
            </a:r>
            <a:endParaRPr kumimoji="0" lang="it-IT" sz="200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½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oz</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fresh</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yeast</a:t>
            </a:r>
            <a:endParaRPr kumimoji="0" lang="it-IT" sz="32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3ozsugar</a:t>
            </a:r>
            <a:endParaRPr kumimoji="0" lang="it-IT" sz="32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3ozlard</a:t>
            </a:r>
            <a:endParaRPr kumimoji="0" lang="it-IT" sz="32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¼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cup</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water</a:t>
            </a:r>
            <a:endParaRPr kumimoji="0" lang="it-IT" sz="32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¼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cup</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anise</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liqueur</a:t>
            </a:r>
            <a:endParaRPr kumimoji="0" lang="it-IT" sz="32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half</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lemon</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zest</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grated</a:t>
            </a:r>
            <a:endParaRPr kumimoji="0" lang="it-IT" sz="32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2eggs</a:t>
            </a:r>
            <a:endParaRPr kumimoji="0" lang="it-IT" sz="32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salt</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to</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taste </a:t>
            </a:r>
            <a:endParaRPr kumimoji="0" lang="it-IT"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Garnish</a:t>
            </a:r>
            <a:endParaRPr kumimoji="0" lang="it-IT"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1whisked </a:t>
            </a: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egg</a:t>
            </a:r>
            <a:endParaRPr kumimoji="0" lang="it-IT" sz="32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egg</a:t>
            </a:r>
            <a:r>
              <a:rPr kumimoji="0" lang="it-IT" sz="2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per ring</a:t>
            </a:r>
            <a:endParaRPr kumimoji="0" lang="it-IT"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2" name="Rectangle 2"/>
          <p:cNvSpPr>
            <a:spLocks noChangeArrowheads="1"/>
          </p:cNvSpPr>
          <p:nvPr/>
        </p:nvSpPr>
        <p:spPr bwMode="auto">
          <a:xfrm>
            <a:off x="179512" y="2348880"/>
            <a:ext cx="53285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INGREDIENTS  </a:t>
            </a:r>
            <a:r>
              <a:rPr kumimoji="0" lang="en-US"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Servings 6</a:t>
            </a:r>
            <a:r>
              <a:rPr kumimoji="0" lang="en-US" sz="24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en-US"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For the dough</a:t>
            </a:r>
            <a:endParaRPr kumimoji="0" lang="en-US" sz="40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18434" name="Picture 2" descr="Easter line"/>
          <p:cNvPicPr>
            <a:picLocks noChangeAspect="1" noChangeArrowheads="1" noCrop="1"/>
          </p:cNvPicPr>
          <p:nvPr/>
        </p:nvPicPr>
        <p:blipFill>
          <a:blip r:embed="rId4" cstate="print"/>
          <a:srcRect/>
          <a:stretch>
            <a:fillRect/>
          </a:stretch>
        </p:blipFill>
        <p:spPr bwMode="auto">
          <a:xfrm rot="2513953">
            <a:off x="6068655" y="3299511"/>
            <a:ext cx="2616225" cy="523875"/>
          </a:xfrm>
          <a:prstGeom prst="rect">
            <a:avLst/>
          </a:prstGeom>
          <a:noFill/>
        </p:spPr>
      </p:pic>
      <p:pic>
        <p:nvPicPr>
          <p:cNvPr id="18436" name="Picture 4" descr="Easter line"/>
          <p:cNvPicPr>
            <a:picLocks noChangeAspect="1" noChangeArrowheads="1" noCrop="1"/>
          </p:cNvPicPr>
          <p:nvPr/>
        </p:nvPicPr>
        <p:blipFill>
          <a:blip r:embed="rId4" cstate="print"/>
          <a:srcRect/>
          <a:stretch>
            <a:fillRect/>
          </a:stretch>
        </p:blipFill>
        <p:spPr bwMode="auto">
          <a:xfrm rot="2658064">
            <a:off x="4921208" y="4138905"/>
            <a:ext cx="3895725" cy="523875"/>
          </a:xfrm>
          <a:prstGeom prst="rect">
            <a:avLst/>
          </a:prstGeom>
          <a:noFill/>
        </p:spPr>
      </p:pic>
      <p:pic>
        <p:nvPicPr>
          <p:cNvPr id="9" name="Picture 6" descr="http://2.bp.blogspot.com/-hqloO-aycUY/TZDolvXYMgI/AAAAAAAACV8/t2l7L70ALWY/s1600/small+chick+wishes+you+Happy+Easter+inside+the+egg+3d-gif-animation.blogspot.com.gif">
            <a:hlinkClick r:id="rId5"/>
          </p:cNvPr>
          <p:cNvPicPr>
            <a:picLocks noChangeAspect="1" noChangeArrowheads="1" noCrop="1"/>
          </p:cNvPicPr>
          <p:nvPr/>
        </p:nvPicPr>
        <p:blipFill>
          <a:blip r:embed="rId6" cstate="print"/>
          <a:srcRect/>
          <a:stretch>
            <a:fillRect/>
          </a:stretch>
        </p:blipFill>
        <p:spPr bwMode="auto">
          <a:xfrm>
            <a:off x="467544" y="3284984"/>
            <a:ext cx="1584176" cy="152792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1"/>
                                        </p:tgtEl>
                                        <p:attrNameLst>
                                          <p:attrName>style.visibility</p:attrName>
                                        </p:attrNameLst>
                                      </p:cBhvr>
                                      <p:to>
                                        <p:strVal val="visible"/>
                                      </p:to>
                                    </p:set>
                                    <p:animEffect transition="in" filter="blinds(horizontal)">
                                      <p:cBhvr>
                                        <p:cTn id="27" dur="20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3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95736" y="260648"/>
            <a:ext cx="6696744" cy="6264696"/>
          </a:xfrm>
        </p:spPr>
        <p:txBody>
          <a:bodyPr>
            <a:noAutofit/>
          </a:bodyPr>
          <a:lstStyle/>
          <a:p>
            <a:pPr algn="just"/>
            <a:endParaRPr lang="en-US" sz="1400" dirty="0" smtClean="0">
              <a:solidFill>
                <a:schemeClr val="accent2">
                  <a:lumMod val="75000"/>
                </a:schemeClr>
              </a:solidFill>
              <a:latin typeface="Arial" pitchFamily="34" charset="0"/>
              <a:cs typeface="Arial" pitchFamily="34" charset="0"/>
            </a:endParaRPr>
          </a:p>
          <a:p>
            <a:pPr algn="just"/>
            <a:endParaRPr lang="en-US" sz="1400" dirty="0" smtClean="0">
              <a:solidFill>
                <a:schemeClr val="accent2">
                  <a:lumMod val="75000"/>
                </a:schemeClr>
              </a:solidFill>
              <a:latin typeface="Arial" pitchFamily="34" charset="0"/>
              <a:cs typeface="Arial" pitchFamily="34" charset="0"/>
            </a:endParaRPr>
          </a:p>
          <a:p>
            <a:pPr algn="just"/>
            <a:r>
              <a:rPr lang="en-US" sz="1400" dirty="0" smtClean="0">
                <a:solidFill>
                  <a:schemeClr val="accent2">
                    <a:lumMod val="75000"/>
                  </a:schemeClr>
                </a:solidFill>
                <a:latin typeface="Arial" pitchFamily="34" charset="0"/>
                <a:cs typeface="Arial" pitchFamily="34" charset="0"/>
              </a:rPr>
              <a:t>3 hours preparation + 40 minutes cooking</a:t>
            </a:r>
            <a:endParaRPr lang="it-IT" sz="1400" dirty="0" smtClean="0">
              <a:solidFill>
                <a:schemeClr val="accent2">
                  <a:lumMod val="75000"/>
                </a:schemeClr>
              </a:solidFill>
              <a:latin typeface="Arial" pitchFamily="34" charset="0"/>
              <a:cs typeface="Arial" pitchFamily="34" charset="0"/>
            </a:endParaRPr>
          </a:p>
          <a:p>
            <a:pPr algn="just"/>
            <a:r>
              <a:rPr lang="en-US" sz="1400" dirty="0" smtClean="0">
                <a:solidFill>
                  <a:schemeClr val="accent2">
                    <a:lumMod val="75000"/>
                  </a:schemeClr>
                </a:solidFill>
                <a:latin typeface="Arial" pitchFamily="34" charset="0"/>
                <a:cs typeface="Arial" pitchFamily="34" charset="0"/>
              </a:rPr>
              <a:t>Begin by preparing the starter (</a:t>
            </a:r>
            <a:r>
              <a:rPr lang="en-US" sz="1400" dirty="0" err="1" smtClean="0">
                <a:solidFill>
                  <a:schemeClr val="accent2">
                    <a:lumMod val="75000"/>
                  </a:schemeClr>
                </a:solidFill>
                <a:latin typeface="Arial" pitchFamily="34" charset="0"/>
                <a:cs typeface="Arial" pitchFamily="34" charset="0"/>
              </a:rPr>
              <a:t>biga</a:t>
            </a:r>
            <a:r>
              <a:rPr lang="en-US" sz="1400" dirty="0" smtClean="0">
                <a:solidFill>
                  <a:schemeClr val="accent2">
                    <a:lumMod val="75000"/>
                  </a:schemeClr>
                </a:solidFill>
                <a:latin typeface="Arial" pitchFamily="34" charset="0"/>
                <a:cs typeface="Arial" pitchFamily="34" charset="0"/>
              </a:rPr>
              <a:t> in Italian), which will improve the leavening of the dough. To make the starter, mix together 1/3 of the flour, the yeast and water in a bowl. Mix until smooth and uniform. Then shape the starter into a ring and, to make it rise quickly, place it in the bottom of a bowl of hot water so that it is completely covered.                                                                                                                                             In the meantime, use the remaining dough to make a well on a flat work surface. To the middle, add the sugar, salt, lard and grated lemon peel.                                                                                                                        As soon as the starter floats to the top of the bowl, it has finished rising. It can now be removed from the water and placed in the center of the well with the other ingredients. Also add the eggs and anise liquor. Mix everything together for a long time, preferably using a mixer, until the dough is smooth and elastic.                             Shape the dough into a ball and dust with flour. Let rise in a glass bowl, covered with a sheet of plastic wrap, in a warm place for about half an hour.                                                                                                                                       Once the dough is done rising, divide the dough into as many cakes as you would like to make. Roll each piece into a long, thick log.                                                                                                                                             Shape each log into the form you prefer (a ring, an eight or a braid). Place the raw eggs (in their shells) in the middle of any holes in the dough.                                                                                                                                    Place the rings on a baking sheet lined with parchment paper. Cover with sheet of plastic wrap or and let rise for 30 to 45 minutes in a warm place.                                                                                                                       Once the dough is done rising, brush it with whisked egg and bake in a 400° F oven for 40 minutes or until golden.</a:t>
            </a:r>
            <a:endParaRPr lang="it-IT" sz="1400" dirty="0" smtClean="0">
              <a:solidFill>
                <a:schemeClr val="accent2">
                  <a:lumMod val="75000"/>
                </a:schemeClr>
              </a:solidFill>
              <a:latin typeface="Arial" pitchFamily="34" charset="0"/>
              <a:cs typeface="Arial" pitchFamily="34" charset="0"/>
            </a:endParaRPr>
          </a:p>
          <a:p>
            <a:pPr algn="just"/>
            <a:r>
              <a:rPr lang="en-US" sz="1400" dirty="0" smtClean="0"/>
              <a:t> </a:t>
            </a:r>
            <a:endParaRPr lang="it-IT" sz="1400" dirty="0" smtClean="0"/>
          </a:p>
          <a:p>
            <a:pPr algn="just"/>
            <a:endParaRPr lang="it-IT" sz="1400" dirty="0"/>
          </a:p>
        </p:txBody>
      </p:sp>
      <p:pic>
        <p:nvPicPr>
          <p:cNvPr id="17410" name="Picture 2" descr="Easter line"/>
          <p:cNvPicPr>
            <a:picLocks noChangeAspect="1" noChangeArrowheads="1" noCrop="1"/>
          </p:cNvPicPr>
          <p:nvPr/>
        </p:nvPicPr>
        <p:blipFill>
          <a:blip r:embed="rId2" cstate="print"/>
          <a:srcRect/>
          <a:stretch>
            <a:fillRect/>
          </a:stretch>
        </p:blipFill>
        <p:spPr bwMode="auto">
          <a:xfrm>
            <a:off x="323528" y="260648"/>
            <a:ext cx="8280920" cy="523875"/>
          </a:xfrm>
          <a:prstGeom prst="rect">
            <a:avLst/>
          </a:prstGeom>
          <a:noFill/>
        </p:spPr>
      </p:pic>
      <p:pic>
        <p:nvPicPr>
          <p:cNvPr id="17412" name="Picture 4" descr="Easter line"/>
          <p:cNvPicPr>
            <a:picLocks noChangeAspect="1" noChangeArrowheads="1" noCrop="1"/>
          </p:cNvPicPr>
          <p:nvPr/>
        </p:nvPicPr>
        <p:blipFill>
          <a:blip r:embed="rId2" cstate="print"/>
          <a:srcRect/>
          <a:stretch>
            <a:fillRect/>
          </a:stretch>
        </p:blipFill>
        <p:spPr bwMode="auto">
          <a:xfrm>
            <a:off x="4427984" y="5949280"/>
            <a:ext cx="3895725" cy="523875"/>
          </a:xfrm>
          <a:prstGeom prst="rect">
            <a:avLst/>
          </a:prstGeom>
          <a:noFill/>
        </p:spPr>
      </p:pic>
      <p:pic>
        <p:nvPicPr>
          <p:cNvPr id="6" name="Picture 6" descr="http://2.bp.blogspot.com/-hqloO-aycUY/TZDolvXYMgI/AAAAAAAACV8/t2l7L70ALWY/s1600/small+chick+wishes+you+Happy+Easter+inside+the+egg+3d-gif-animation.blogspot.com.gif">
            <a:hlinkClick r:id="rId3"/>
          </p:cNvPr>
          <p:cNvPicPr>
            <a:picLocks noChangeAspect="1" noChangeArrowheads="1" noCrop="1"/>
          </p:cNvPicPr>
          <p:nvPr/>
        </p:nvPicPr>
        <p:blipFill>
          <a:blip r:embed="rId4" cstate="print"/>
          <a:srcRect/>
          <a:stretch>
            <a:fillRect/>
          </a:stretch>
        </p:blipFill>
        <p:spPr bwMode="auto">
          <a:xfrm>
            <a:off x="467544" y="3284984"/>
            <a:ext cx="1584176" cy="152792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764704"/>
            <a:ext cx="8640960" cy="1143000"/>
          </a:xfrm>
        </p:spPr>
        <p:txBody>
          <a:bodyPr>
            <a:normAutofit fontScale="90000"/>
          </a:bodyPr>
          <a:lstStyle/>
          <a:p>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dirty="0" smtClean="0">
                <a:solidFill>
                  <a:schemeClr val="accent2">
                    <a:lumMod val="75000"/>
                  </a:schemeClr>
                </a:solidFill>
                <a:latin typeface="Arial" pitchFamily="34" charset="0"/>
                <a:cs typeface="Arial" pitchFamily="34" charset="0"/>
              </a:rPr>
              <a:t/>
            </a:r>
            <a:br>
              <a:rPr lang="en-US" dirty="0" smtClean="0">
                <a:solidFill>
                  <a:schemeClr val="accent2">
                    <a:lumMod val="75000"/>
                  </a:schemeClr>
                </a:solidFill>
                <a:latin typeface="Arial" pitchFamily="34" charset="0"/>
                <a:cs typeface="Arial" pitchFamily="34" charset="0"/>
              </a:rPr>
            </a:br>
            <a:r>
              <a:rPr lang="en-US" sz="2700" b="1" u="sng" dirty="0" err="1" smtClean="0">
                <a:solidFill>
                  <a:schemeClr val="accent2">
                    <a:lumMod val="75000"/>
                  </a:schemeClr>
                </a:solidFill>
                <a:latin typeface="Arial" pitchFamily="34" charset="0"/>
                <a:cs typeface="Arial" pitchFamily="34" charset="0"/>
              </a:rPr>
              <a:t>Colomba</a:t>
            </a:r>
            <a:r>
              <a:rPr lang="en-US" sz="2700" b="1" u="sng" dirty="0" smtClean="0">
                <a:solidFill>
                  <a:schemeClr val="accent2">
                    <a:lumMod val="75000"/>
                  </a:schemeClr>
                </a:solidFill>
                <a:latin typeface="Arial" pitchFamily="34" charset="0"/>
                <a:cs typeface="Arial" pitchFamily="34" charset="0"/>
              </a:rPr>
              <a:t> – Easter Dove Cake</a:t>
            </a:r>
            <a:r>
              <a:rPr lang="it-IT" sz="2700" b="1" u="sng" dirty="0" smtClean="0">
                <a:solidFill>
                  <a:schemeClr val="accent2">
                    <a:lumMod val="75000"/>
                  </a:schemeClr>
                </a:solidFill>
                <a:latin typeface="Arial" pitchFamily="34" charset="0"/>
                <a:cs typeface="Arial" pitchFamily="34" charset="0"/>
              </a:rPr>
              <a:t/>
            </a:r>
            <a:br>
              <a:rPr lang="it-IT" sz="2700" b="1" u="sng" dirty="0" smtClean="0">
                <a:solidFill>
                  <a:schemeClr val="accent2">
                    <a:lumMod val="75000"/>
                  </a:schemeClr>
                </a:solidFill>
                <a:latin typeface="Arial" pitchFamily="34" charset="0"/>
                <a:cs typeface="Arial" pitchFamily="34" charset="0"/>
              </a:rPr>
            </a:br>
            <a:r>
              <a:rPr lang="en-US" sz="2700" b="1" u="sng" dirty="0" smtClean="0">
                <a:solidFill>
                  <a:schemeClr val="accent2">
                    <a:lumMod val="75000"/>
                  </a:schemeClr>
                </a:solidFill>
                <a:latin typeface="Arial" pitchFamily="34" charset="0"/>
                <a:cs typeface="Arial" pitchFamily="34" charset="0"/>
              </a:rPr>
              <a:t>In Italy, this delicious cake is typically eaten at Easter</a:t>
            </a:r>
            <a:br>
              <a:rPr lang="en-US" sz="2700" b="1" u="sng" dirty="0" smtClean="0">
                <a:solidFill>
                  <a:schemeClr val="accent2">
                    <a:lumMod val="75000"/>
                  </a:schemeClr>
                </a:solidFill>
                <a:latin typeface="Arial" pitchFamily="34" charset="0"/>
                <a:cs typeface="Arial" pitchFamily="34" charset="0"/>
              </a:rPr>
            </a:br>
            <a:r>
              <a:rPr lang="it-IT" sz="2200" b="1" u="sng" dirty="0" err="1" smtClean="0">
                <a:solidFill>
                  <a:schemeClr val="accent2">
                    <a:lumMod val="75000"/>
                  </a:schemeClr>
                </a:solidFill>
                <a:latin typeface="Arial" pitchFamily="34" charset="0"/>
                <a:cs typeface="Arial" pitchFamily="34" charset="0"/>
              </a:rPr>
              <a:t>Time</a:t>
            </a:r>
            <a:r>
              <a:rPr lang="it-IT" sz="2200" b="1" u="sng" dirty="0" smtClean="0">
                <a:solidFill>
                  <a:schemeClr val="accent2">
                    <a:lumMod val="75000"/>
                  </a:schemeClr>
                </a:solidFill>
                <a:latin typeface="Arial" pitchFamily="34" charset="0"/>
                <a:cs typeface="Arial" pitchFamily="34" charset="0"/>
              </a:rPr>
              <a:t>:   55 </a:t>
            </a:r>
            <a:r>
              <a:rPr lang="it-IT" sz="2200" b="1" u="sng" dirty="0" err="1" smtClean="0">
                <a:solidFill>
                  <a:schemeClr val="accent2">
                    <a:lumMod val="75000"/>
                  </a:schemeClr>
                </a:solidFill>
                <a:latin typeface="Arial" pitchFamily="34" charset="0"/>
                <a:cs typeface="Arial" pitchFamily="34" charset="0"/>
              </a:rPr>
              <a:t>minutes</a:t>
            </a:r>
            <a:r>
              <a:rPr lang="en-US" sz="2700" b="1" dirty="0" smtClean="0">
                <a:solidFill>
                  <a:schemeClr val="accent2">
                    <a:lumMod val="75000"/>
                  </a:schemeClr>
                </a:solidFill>
                <a:latin typeface="Arial" pitchFamily="34" charset="0"/>
                <a:cs typeface="Arial" pitchFamily="34" charset="0"/>
              </a:rPr>
              <a:t>. </a:t>
            </a:r>
            <a:r>
              <a:rPr lang="it-IT" dirty="0" smtClean="0">
                <a:solidFill>
                  <a:schemeClr val="accent2">
                    <a:lumMod val="75000"/>
                  </a:schemeClr>
                </a:solidFill>
                <a:latin typeface="Arial" pitchFamily="34" charset="0"/>
                <a:cs typeface="Arial" pitchFamily="34" charset="0"/>
              </a:rPr>
              <a:t/>
            </a:r>
            <a:br>
              <a:rPr lang="it-IT" dirty="0" smtClean="0">
                <a:solidFill>
                  <a:schemeClr val="accent2">
                    <a:lumMod val="75000"/>
                  </a:schemeClr>
                </a:solidFill>
                <a:latin typeface="Arial" pitchFamily="34" charset="0"/>
                <a:cs typeface="Arial" pitchFamily="34" charset="0"/>
              </a:rPr>
            </a:br>
            <a:endParaRPr lang="it-IT" dirty="0">
              <a:solidFill>
                <a:schemeClr val="accent2">
                  <a:lumMod val="75000"/>
                </a:schemeClr>
              </a:solidFill>
              <a:latin typeface="Arial" pitchFamily="34" charset="0"/>
              <a:cs typeface="Arial" pitchFamily="34" charset="0"/>
            </a:endParaRPr>
          </a:p>
        </p:txBody>
      </p:sp>
      <p:sp>
        <p:nvSpPr>
          <p:cNvPr id="3" name="Segnaposto contenuto 2"/>
          <p:cNvSpPr>
            <a:spLocks noGrp="1"/>
          </p:cNvSpPr>
          <p:nvPr>
            <p:ph sz="quarter" idx="1"/>
          </p:nvPr>
        </p:nvSpPr>
        <p:spPr>
          <a:xfrm>
            <a:off x="539552" y="1628800"/>
            <a:ext cx="7467600" cy="4873752"/>
          </a:xfrm>
        </p:spPr>
        <p:txBody>
          <a:bodyPr>
            <a:normAutofit/>
          </a:bodyPr>
          <a:lstStyle/>
          <a:p>
            <a:pPr>
              <a:buNone/>
            </a:pPr>
            <a:r>
              <a:rPr lang="en-US" sz="1900" dirty="0" smtClean="0">
                <a:solidFill>
                  <a:schemeClr val="accent2">
                    <a:lumMod val="75000"/>
                  </a:schemeClr>
                </a:solidFill>
                <a:latin typeface="Arial" pitchFamily="34" charset="0"/>
                <a:cs typeface="Arial" pitchFamily="34" charset="0"/>
              </a:rPr>
              <a:t>The dove is a Christian symbol representing the Holy Spirit, announcing the reconciliation between God and man or, more simply, heralding the arrival of spring.</a:t>
            </a:r>
          </a:p>
          <a:p>
            <a:pPr>
              <a:buNone/>
            </a:pPr>
            <a:endParaRPr lang="it-IT" dirty="0" smtClean="0">
              <a:solidFill>
                <a:schemeClr val="accent2">
                  <a:lumMod val="75000"/>
                </a:schemeClr>
              </a:solidFill>
              <a:latin typeface="Arial" pitchFamily="34" charset="0"/>
              <a:cs typeface="Arial" pitchFamily="34" charset="0"/>
            </a:endParaRPr>
          </a:p>
          <a:p>
            <a:pPr lvl="0"/>
            <a:r>
              <a:rPr lang="it-IT" sz="1800" dirty="0" smtClean="0">
                <a:solidFill>
                  <a:schemeClr val="accent2">
                    <a:lumMod val="75000"/>
                  </a:schemeClr>
                </a:solidFill>
                <a:latin typeface="Arial" pitchFamily="34" charset="0"/>
                <a:cs typeface="Arial" pitchFamily="34" charset="0"/>
              </a:rPr>
              <a:t>1lball-purpose </a:t>
            </a:r>
            <a:r>
              <a:rPr lang="it-IT" sz="1800" dirty="0" err="1" smtClean="0">
                <a:solidFill>
                  <a:schemeClr val="accent2">
                    <a:lumMod val="75000"/>
                  </a:schemeClr>
                </a:solidFill>
                <a:latin typeface="Arial" pitchFamily="34" charset="0"/>
                <a:cs typeface="Arial" pitchFamily="34" charset="0"/>
              </a:rPr>
              <a:t>flour</a:t>
            </a:r>
            <a:endParaRPr lang="it-IT" sz="1800" dirty="0" smtClean="0">
              <a:solidFill>
                <a:schemeClr val="accent2">
                  <a:lumMod val="75000"/>
                </a:schemeClr>
              </a:solidFill>
              <a:latin typeface="Arial" pitchFamily="34" charset="0"/>
              <a:cs typeface="Arial" pitchFamily="34" charset="0"/>
            </a:endParaRPr>
          </a:p>
          <a:p>
            <a:pPr lvl="0"/>
            <a:r>
              <a:rPr lang="it-IT" sz="1800" dirty="0" smtClean="0">
                <a:solidFill>
                  <a:schemeClr val="accent2">
                    <a:lumMod val="75000"/>
                  </a:schemeClr>
                </a:solidFill>
                <a:latin typeface="Arial" pitchFamily="34" charset="0"/>
                <a:cs typeface="Arial" pitchFamily="34" charset="0"/>
              </a:rPr>
              <a:t>5ozbutter</a:t>
            </a:r>
          </a:p>
          <a:p>
            <a:pPr lvl="0"/>
            <a:r>
              <a:rPr lang="it-IT" sz="1800" dirty="0" smtClean="0">
                <a:solidFill>
                  <a:schemeClr val="accent2">
                    <a:lumMod val="75000"/>
                  </a:schemeClr>
                </a:solidFill>
                <a:latin typeface="Arial" pitchFamily="34" charset="0"/>
                <a:cs typeface="Arial" pitchFamily="34" charset="0"/>
              </a:rPr>
              <a:t>4 </a:t>
            </a:r>
            <a:r>
              <a:rPr lang="it-IT" sz="1800" dirty="0" err="1" smtClean="0">
                <a:solidFill>
                  <a:schemeClr val="accent2">
                    <a:lumMod val="75000"/>
                  </a:schemeClr>
                </a:solidFill>
                <a:latin typeface="Arial" pitchFamily="34" charset="0"/>
                <a:cs typeface="Arial" pitchFamily="34" charset="0"/>
              </a:rPr>
              <a:t>½ozsugar</a:t>
            </a:r>
            <a:endParaRPr lang="it-IT" sz="1800" dirty="0" smtClean="0">
              <a:solidFill>
                <a:schemeClr val="accent2">
                  <a:lumMod val="75000"/>
                </a:schemeClr>
              </a:solidFill>
              <a:latin typeface="Arial" pitchFamily="34" charset="0"/>
              <a:cs typeface="Arial" pitchFamily="34" charset="0"/>
            </a:endParaRPr>
          </a:p>
          <a:p>
            <a:pPr lvl="0"/>
            <a:r>
              <a:rPr lang="it-IT" sz="1800" dirty="0" smtClean="0">
                <a:solidFill>
                  <a:schemeClr val="accent2">
                    <a:lumMod val="75000"/>
                  </a:schemeClr>
                </a:solidFill>
                <a:latin typeface="Arial" pitchFamily="34" charset="0"/>
                <a:cs typeface="Arial" pitchFamily="34" charset="0"/>
              </a:rPr>
              <a:t>1 </a:t>
            </a:r>
            <a:r>
              <a:rPr lang="it-IT" sz="1800" dirty="0" err="1" smtClean="0">
                <a:solidFill>
                  <a:schemeClr val="accent2">
                    <a:lumMod val="75000"/>
                  </a:schemeClr>
                </a:solidFill>
                <a:latin typeface="Arial" pitchFamily="34" charset="0"/>
                <a:cs typeface="Arial" pitchFamily="34" charset="0"/>
              </a:rPr>
              <a:t>¾ozfresh</a:t>
            </a:r>
            <a:r>
              <a:rPr lang="it-IT" sz="1800" dirty="0" smtClean="0">
                <a:solidFill>
                  <a:schemeClr val="accent2">
                    <a:lumMod val="75000"/>
                  </a:schemeClr>
                </a:solidFill>
                <a:latin typeface="Arial" pitchFamily="34" charset="0"/>
                <a:cs typeface="Arial" pitchFamily="34" charset="0"/>
              </a:rPr>
              <a:t> </a:t>
            </a:r>
            <a:r>
              <a:rPr lang="it-IT" sz="1800" dirty="0" err="1" smtClean="0">
                <a:solidFill>
                  <a:schemeClr val="accent2">
                    <a:lumMod val="75000"/>
                  </a:schemeClr>
                </a:solidFill>
                <a:latin typeface="Arial" pitchFamily="34" charset="0"/>
                <a:cs typeface="Arial" pitchFamily="34" charset="0"/>
              </a:rPr>
              <a:t>yeast</a:t>
            </a:r>
            <a:endParaRPr lang="it-IT" sz="1800" dirty="0" smtClean="0">
              <a:solidFill>
                <a:schemeClr val="accent2">
                  <a:lumMod val="75000"/>
                </a:schemeClr>
              </a:solidFill>
              <a:latin typeface="Arial" pitchFamily="34" charset="0"/>
              <a:cs typeface="Arial" pitchFamily="34" charset="0"/>
            </a:endParaRPr>
          </a:p>
          <a:p>
            <a:pPr lvl="0"/>
            <a:r>
              <a:rPr lang="it-IT" sz="1800" dirty="0" smtClean="0">
                <a:solidFill>
                  <a:schemeClr val="accent2">
                    <a:lumMod val="75000"/>
                  </a:schemeClr>
                </a:solidFill>
                <a:latin typeface="Arial" pitchFamily="34" charset="0"/>
                <a:cs typeface="Arial" pitchFamily="34" charset="0"/>
              </a:rPr>
              <a:t>3eggs</a:t>
            </a:r>
          </a:p>
          <a:p>
            <a:pPr lvl="0"/>
            <a:r>
              <a:rPr lang="it-IT" sz="1800" dirty="0" smtClean="0">
                <a:solidFill>
                  <a:schemeClr val="accent2">
                    <a:lumMod val="75000"/>
                  </a:schemeClr>
                </a:solidFill>
                <a:latin typeface="Arial" pitchFamily="34" charset="0"/>
                <a:cs typeface="Arial" pitchFamily="34" charset="0"/>
              </a:rPr>
              <a:t>5ozmixed </a:t>
            </a:r>
            <a:r>
              <a:rPr lang="it-IT" sz="1800" dirty="0" err="1" smtClean="0">
                <a:solidFill>
                  <a:schemeClr val="accent2">
                    <a:lumMod val="75000"/>
                  </a:schemeClr>
                </a:solidFill>
                <a:latin typeface="Arial" pitchFamily="34" charset="0"/>
                <a:cs typeface="Arial" pitchFamily="34" charset="0"/>
              </a:rPr>
              <a:t>candied</a:t>
            </a:r>
            <a:r>
              <a:rPr lang="it-IT" sz="1800" dirty="0" smtClean="0">
                <a:solidFill>
                  <a:schemeClr val="accent2">
                    <a:lumMod val="75000"/>
                  </a:schemeClr>
                </a:solidFill>
                <a:latin typeface="Arial" pitchFamily="34" charset="0"/>
                <a:cs typeface="Arial" pitchFamily="34" charset="0"/>
              </a:rPr>
              <a:t> </a:t>
            </a:r>
            <a:r>
              <a:rPr lang="it-IT" sz="1800" dirty="0" err="1" smtClean="0">
                <a:solidFill>
                  <a:schemeClr val="accent2">
                    <a:lumMod val="75000"/>
                  </a:schemeClr>
                </a:solidFill>
                <a:latin typeface="Arial" pitchFamily="34" charset="0"/>
                <a:cs typeface="Arial" pitchFamily="34" charset="0"/>
              </a:rPr>
              <a:t>fruit</a:t>
            </a:r>
            <a:endParaRPr lang="it-IT" sz="1800" dirty="0" smtClean="0">
              <a:solidFill>
                <a:schemeClr val="accent2">
                  <a:lumMod val="75000"/>
                </a:schemeClr>
              </a:solidFill>
              <a:latin typeface="Arial" pitchFamily="34" charset="0"/>
              <a:cs typeface="Arial" pitchFamily="34" charset="0"/>
            </a:endParaRPr>
          </a:p>
          <a:p>
            <a:pPr lvl="0"/>
            <a:r>
              <a:rPr lang="it-IT" sz="1800" dirty="0" err="1" smtClean="0">
                <a:solidFill>
                  <a:schemeClr val="accent2">
                    <a:lumMod val="75000"/>
                  </a:schemeClr>
                </a:solidFill>
                <a:latin typeface="Arial" pitchFamily="34" charset="0"/>
                <a:cs typeface="Arial" pitchFamily="34" charset="0"/>
              </a:rPr>
              <a:t>almonds</a:t>
            </a:r>
            <a:r>
              <a:rPr lang="it-IT" sz="1800" dirty="0" smtClean="0">
                <a:solidFill>
                  <a:schemeClr val="accent2">
                    <a:lumMod val="75000"/>
                  </a:schemeClr>
                </a:solidFill>
                <a:latin typeface="Arial" pitchFamily="34" charset="0"/>
                <a:cs typeface="Arial" pitchFamily="34" charset="0"/>
              </a:rPr>
              <a:t>, </a:t>
            </a:r>
            <a:r>
              <a:rPr lang="it-IT" sz="1800" dirty="0" err="1" smtClean="0">
                <a:solidFill>
                  <a:schemeClr val="accent2">
                    <a:lumMod val="75000"/>
                  </a:schemeClr>
                </a:solidFill>
                <a:latin typeface="Arial" pitchFamily="34" charset="0"/>
                <a:cs typeface="Arial" pitchFamily="34" charset="0"/>
              </a:rPr>
              <a:t>sweet</a:t>
            </a:r>
            <a:r>
              <a:rPr lang="it-IT" sz="1800" dirty="0" smtClean="0">
                <a:solidFill>
                  <a:schemeClr val="accent2">
                    <a:lumMod val="75000"/>
                  </a:schemeClr>
                </a:solidFill>
                <a:latin typeface="Arial" pitchFamily="34" charset="0"/>
                <a:cs typeface="Arial" pitchFamily="34" charset="0"/>
              </a:rPr>
              <a:t> </a:t>
            </a:r>
            <a:r>
              <a:rPr lang="it-IT" sz="1800" dirty="0" err="1" smtClean="0">
                <a:solidFill>
                  <a:schemeClr val="accent2">
                    <a:lumMod val="75000"/>
                  </a:schemeClr>
                </a:solidFill>
                <a:latin typeface="Arial" pitchFamily="34" charset="0"/>
                <a:cs typeface="Arial" pitchFamily="34" charset="0"/>
              </a:rPr>
              <a:t>to</a:t>
            </a:r>
            <a:r>
              <a:rPr lang="it-IT" sz="1800" dirty="0" smtClean="0">
                <a:solidFill>
                  <a:schemeClr val="accent2">
                    <a:lumMod val="75000"/>
                  </a:schemeClr>
                </a:solidFill>
                <a:latin typeface="Arial" pitchFamily="34" charset="0"/>
                <a:cs typeface="Arial" pitchFamily="34" charset="0"/>
              </a:rPr>
              <a:t> taste </a:t>
            </a:r>
          </a:p>
          <a:p>
            <a:pPr lvl="0"/>
            <a:r>
              <a:rPr lang="it-IT" sz="1800" dirty="0" err="1" smtClean="0">
                <a:solidFill>
                  <a:schemeClr val="accent2">
                    <a:lumMod val="75000"/>
                  </a:schemeClr>
                </a:solidFill>
                <a:latin typeface="Arial" pitchFamily="34" charset="0"/>
                <a:cs typeface="Arial" pitchFamily="34" charset="0"/>
              </a:rPr>
              <a:t>coarse</a:t>
            </a:r>
            <a:r>
              <a:rPr lang="it-IT" sz="1800" dirty="0" smtClean="0">
                <a:solidFill>
                  <a:schemeClr val="accent2">
                    <a:lumMod val="75000"/>
                  </a:schemeClr>
                </a:solidFill>
                <a:latin typeface="Arial" pitchFamily="34" charset="0"/>
                <a:cs typeface="Arial" pitchFamily="34" charset="0"/>
              </a:rPr>
              <a:t> </a:t>
            </a:r>
            <a:r>
              <a:rPr lang="it-IT" sz="1800" dirty="0" err="1" smtClean="0">
                <a:solidFill>
                  <a:schemeClr val="accent2">
                    <a:lumMod val="75000"/>
                  </a:schemeClr>
                </a:solidFill>
                <a:latin typeface="Arial" pitchFamily="34" charset="0"/>
                <a:cs typeface="Arial" pitchFamily="34" charset="0"/>
              </a:rPr>
              <a:t>sugar</a:t>
            </a:r>
            <a:r>
              <a:rPr lang="it-IT" sz="1800" dirty="0" smtClean="0">
                <a:solidFill>
                  <a:schemeClr val="accent2">
                    <a:lumMod val="75000"/>
                  </a:schemeClr>
                </a:solidFill>
                <a:latin typeface="Arial" pitchFamily="34" charset="0"/>
                <a:cs typeface="Arial" pitchFamily="34" charset="0"/>
              </a:rPr>
              <a:t> </a:t>
            </a:r>
            <a:r>
              <a:rPr lang="it-IT" sz="1800" dirty="0" err="1" smtClean="0">
                <a:solidFill>
                  <a:schemeClr val="accent2">
                    <a:lumMod val="75000"/>
                  </a:schemeClr>
                </a:solidFill>
                <a:latin typeface="Arial" pitchFamily="34" charset="0"/>
                <a:cs typeface="Arial" pitchFamily="34" charset="0"/>
              </a:rPr>
              <a:t>to</a:t>
            </a:r>
            <a:r>
              <a:rPr lang="it-IT" sz="1800" dirty="0" smtClean="0">
                <a:solidFill>
                  <a:schemeClr val="accent2">
                    <a:lumMod val="75000"/>
                  </a:schemeClr>
                </a:solidFill>
                <a:latin typeface="Arial" pitchFamily="34" charset="0"/>
                <a:cs typeface="Arial" pitchFamily="34" charset="0"/>
              </a:rPr>
              <a:t> taste </a:t>
            </a:r>
          </a:p>
          <a:p>
            <a:pPr lvl="0"/>
            <a:r>
              <a:rPr lang="it-IT" sz="1800" dirty="0" smtClean="0">
                <a:solidFill>
                  <a:schemeClr val="accent2">
                    <a:lumMod val="75000"/>
                  </a:schemeClr>
                </a:solidFill>
                <a:latin typeface="Arial" pitchFamily="34" charset="0"/>
                <a:cs typeface="Arial" pitchFamily="34" charset="0"/>
              </a:rPr>
              <a:t>⅛</a:t>
            </a:r>
            <a:r>
              <a:rPr lang="it-IT" sz="1800" dirty="0" err="1" smtClean="0">
                <a:solidFill>
                  <a:schemeClr val="accent2">
                    <a:lumMod val="75000"/>
                  </a:schemeClr>
                </a:solidFill>
                <a:latin typeface="Arial" pitchFamily="34" charset="0"/>
                <a:cs typeface="Arial" pitchFamily="34" charset="0"/>
              </a:rPr>
              <a:t>oz</a:t>
            </a:r>
            <a:r>
              <a:rPr lang="it-IT" sz="1800" dirty="0" smtClean="0">
                <a:solidFill>
                  <a:schemeClr val="accent2">
                    <a:lumMod val="75000"/>
                  </a:schemeClr>
                </a:solidFill>
                <a:latin typeface="Arial" pitchFamily="34" charset="0"/>
                <a:cs typeface="Arial" pitchFamily="34" charset="0"/>
              </a:rPr>
              <a:t> </a:t>
            </a:r>
            <a:r>
              <a:rPr lang="it-IT" sz="1800" dirty="0" err="1" smtClean="0">
                <a:solidFill>
                  <a:schemeClr val="accent2">
                    <a:lumMod val="75000"/>
                  </a:schemeClr>
                </a:solidFill>
                <a:latin typeface="Arial" pitchFamily="34" charset="0"/>
                <a:cs typeface="Arial" pitchFamily="34" charset="0"/>
              </a:rPr>
              <a:t>salt</a:t>
            </a:r>
            <a:endParaRPr lang="it-IT" sz="1800" dirty="0" smtClean="0">
              <a:solidFill>
                <a:schemeClr val="accent2">
                  <a:lumMod val="75000"/>
                </a:schemeClr>
              </a:solidFill>
              <a:latin typeface="Arial" pitchFamily="34" charset="0"/>
              <a:cs typeface="Arial" pitchFamily="34" charset="0"/>
            </a:endParaRPr>
          </a:p>
          <a:p>
            <a:endParaRPr lang="it-IT" dirty="0"/>
          </a:p>
        </p:txBody>
      </p:sp>
      <p:pic>
        <p:nvPicPr>
          <p:cNvPr id="16386" name="Picture 2" descr="Easter line"/>
          <p:cNvPicPr>
            <a:picLocks noChangeAspect="1" noChangeArrowheads="1" noCrop="1"/>
          </p:cNvPicPr>
          <p:nvPr/>
        </p:nvPicPr>
        <p:blipFill>
          <a:blip r:embed="rId2" cstate="print"/>
          <a:srcRect/>
          <a:stretch>
            <a:fillRect/>
          </a:stretch>
        </p:blipFill>
        <p:spPr bwMode="auto">
          <a:xfrm>
            <a:off x="6300192" y="1124744"/>
            <a:ext cx="2215604" cy="595883"/>
          </a:xfrm>
          <a:prstGeom prst="rect">
            <a:avLst/>
          </a:prstGeom>
          <a:noFill/>
        </p:spPr>
      </p:pic>
      <p:pic>
        <p:nvPicPr>
          <p:cNvPr id="16388" name="Picture 4" descr="https://encrypted-tbn1.google.com/images?q=tbn:ANd9GcTucAnaq0Tf6JjS2gmO3_YFjOTaOrvrLd5T9ODsUDJ3e9WOxOjU"/>
          <p:cNvPicPr>
            <a:picLocks noChangeAspect="1" noChangeArrowheads="1"/>
          </p:cNvPicPr>
          <p:nvPr/>
        </p:nvPicPr>
        <p:blipFill>
          <a:blip r:embed="rId3" cstate="print"/>
          <a:srcRect/>
          <a:stretch>
            <a:fillRect/>
          </a:stretch>
        </p:blipFill>
        <p:spPr bwMode="auto">
          <a:xfrm>
            <a:off x="3491880" y="2636912"/>
            <a:ext cx="4797212" cy="3744416"/>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diamond(in)">
                                      <p:cBhvr>
                                        <p:cTn id="12" dur="20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67544" y="476672"/>
            <a:ext cx="7467600" cy="5760640"/>
          </a:xfrm>
        </p:spPr>
        <p:txBody>
          <a:bodyPr>
            <a:normAutofit fontScale="85000" lnSpcReduction="20000"/>
          </a:bodyPr>
          <a:lstStyle/>
          <a:p>
            <a:pPr>
              <a:buNone/>
            </a:pPr>
            <a:r>
              <a:rPr lang="en-US" sz="2800" cap="all" dirty="0" smtClean="0">
                <a:solidFill>
                  <a:schemeClr val="accent2">
                    <a:lumMod val="75000"/>
                  </a:schemeClr>
                </a:solidFill>
                <a:latin typeface="Arial" pitchFamily="34" charset="0"/>
                <a:cs typeface="Arial" pitchFamily="34" charset="0"/>
              </a:rPr>
              <a:t>Preparation   </a:t>
            </a:r>
            <a:r>
              <a:rPr lang="en-US" sz="2800" b="1" dirty="0" smtClean="0">
                <a:solidFill>
                  <a:schemeClr val="accent2">
                    <a:lumMod val="75000"/>
                  </a:schemeClr>
                </a:solidFill>
                <a:latin typeface="Arial" pitchFamily="34" charset="0"/>
                <a:cs typeface="Arial" pitchFamily="34" charset="0"/>
              </a:rPr>
              <a:t>30 minutes preparation + 25 minutes cooking</a:t>
            </a:r>
            <a:endParaRPr lang="it-IT" sz="2800" dirty="0" smtClean="0">
              <a:solidFill>
                <a:schemeClr val="accent2">
                  <a:lumMod val="75000"/>
                </a:schemeClr>
              </a:solidFill>
              <a:latin typeface="Arial" pitchFamily="34" charset="0"/>
              <a:cs typeface="Arial" pitchFamily="34" charset="0"/>
            </a:endParaRPr>
          </a:p>
          <a:p>
            <a:r>
              <a:rPr lang="en-US" sz="2800" dirty="0" smtClean="0">
                <a:solidFill>
                  <a:schemeClr val="accent2">
                    <a:lumMod val="75000"/>
                  </a:schemeClr>
                </a:solidFill>
                <a:latin typeface="Arial" pitchFamily="34" charset="0"/>
                <a:cs typeface="Arial" pitchFamily="34" charset="0"/>
              </a:rPr>
              <a:t>Dissolve the yeast in a little warm water and slowly work in half of the flour; allow the dough to rise in a warm place in a floured bowl.                                                                                                                                             When the dough has doubled in size, place it in a larger bowl and add the remaining flour, beaten eggs, melted butter, sugar and salt.                                                                                                                                         Work the dough gently until it stops sticking to the sides of the bowl, cover with a cloth and allow to rise for another hour. </a:t>
            </a:r>
            <a:br>
              <a:rPr lang="en-US" sz="2800" dirty="0" smtClean="0">
                <a:solidFill>
                  <a:schemeClr val="accent2">
                    <a:lumMod val="75000"/>
                  </a:schemeClr>
                </a:solidFill>
                <a:latin typeface="Arial" pitchFamily="34" charset="0"/>
                <a:cs typeface="Arial" pitchFamily="34" charset="0"/>
              </a:rPr>
            </a:br>
            <a:r>
              <a:rPr lang="en-US" sz="2800" dirty="0" smtClean="0">
                <a:solidFill>
                  <a:schemeClr val="accent2">
                    <a:lumMod val="75000"/>
                  </a:schemeClr>
                </a:solidFill>
                <a:latin typeface="Arial" pitchFamily="34" charset="0"/>
                <a:cs typeface="Arial" pitchFamily="34" charset="0"/>
              </a:rPr>
              <a:t>Sprinkle flour on the raisins and the candied peel then shake excess flour away in a sieve.                                                            Add the raisins and candied peel to the dough, place in a dove-shaped mould and decorate with almonds, baste with beaten egg and sprinkle with sugar crystals.                                                                                                               Cook in a moderate oven for 20-25 minutes.</a:t>
            </a:r>
            <a:endParaRPr lang="it-IT" sz="2800" dirty="0" smtClean="0">
              <a:solidFill>
                <a:schemeClr val="accent2">
                  <a:lumMod val="75000"/>
                </a:schemeClr>
              </a:solidFill>
              <a:latin typeface="Arial" pitchFamily="34" charset="0"/>
              <a:cs typeface="Arial" pitchFamily="34" charset="0"/>
            </a:endParaRPr>
          </a:p>
          <a:p>
            <a:endParaRPr lang="it-IT" dirty="0"/>
          </a:p>
        </p:txBody>
      </p:sp>
      <p:pic>
        <p:nvPicPr>
          <p:cNvPr id="15362" name="Picture 2" descr="Easter line"/>
          <p:cNvPicPr>
            <a:picLocks noChangeAspect="1" noChangeArrowheads="1" noCrop="1"/>
          </p:cNvPicPr>
          <p:nvPr/>
        </p:nvPicPr>
        <p:blipFill>
          <a:blip r:embed="rId2" cstate="print"/>
          <a:srcRect/>
          <a:stretch>
            <a:fillRect/>
          </a:stretch>
        </p:blipFill>
        <p:spPr bwMode="auto">
          <a:xfrm>
            <a:off x="827584" y="6021288"/>
            <a:ext cx="6840760" cy="523875"/>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23528" y="332656"/>
            <a:ext cx="8208912" cy="1440160"/>
          </a:xfrm>
        </p:spPr>
        <p:txBody>
          <a:bodyPr>
            <a:normAutofit lnSpcReduction="10000"/>
          </a:bodyPr>
          <a:lstStyle/>
          <a:p>
            <a:pPr>
              <a:buNone/>
            </a:pPr>
            <a:r>
              <a:rPr lang="en-US" sz="3600" dirty="0" err="1" smtClean="0">
                <a:solidFill>
                  <a:schemeClr val="accent2">
                    <a:lumMod val="75000"/>
                  </a:schemeClr>
                </a:solidFill>
                <a:latin typeface="Arial" pitchFamily="34" charset="0"/>
                <a:cs typeface="Arial" pitchFamily="34" charset="0"/>
              </a:rPr>
              <a:t>Pastiera</a:t>
            </a:r>
            <a:r>
              <a:rPr lang="en-US" sz="3600" dirty="0" smtClean="0">
                <a:solidFill>
                  <a:schemeClr val="accent2">
                    <a:lumMod val="75000"/>
                  </a:schemeClr>
                </a:solidFill>
                <a:latin typeface="Arial" pitchFamily="34" charset="0"/>
                <a:cs typeface="Arial" pitchFamily="34" charset="0"/>
              </a:rPr>
              <a:t> (traditional Neapolitan cake)</a:t>
            </a:r>
            <a:endParaRPr lang="it-IT" dirty="0" smtClean="0">
              <a:solidFill>
                <a:schemeClr val="accent2">
                  <a:lumMod val="75000"/>
                </a:schemeClr>
              </a:solidFill>
              <a:latin typeface="Arial" pitchFamily="34" charset="0"/>
              <a:cs typeface="Arial" pitchFamily="34" charset="0"/>
            </a:endParaRPr>
          </a:p>
          <a:p>
            <a:pPr>
              <a:buNone/>
            </a:pPr>
            <a:r>
              <a:rPr lang="en-US" dirty="0" smtClean="0">
                <a:solidFill>
                  <a:schemeClr val="accent2">
                    <a:lumMod val="75000"/>
                  </a:schemeClr>
                </a:solidFill>
                <a:latin typeface="Arial" pitchFamily="34" charset="0"/>
                <a:cs typeface="Arial" pitchFamily="34" charset="0"/>
              </a:rPr>
              <a:t>This rich Easter cake from Naples has a flavor all of its own. </a:t>
            </a:r>
            <a:r>
              <a:rPr lang="en-US" b="1" dirty="0" smtClean="0">
                <a:solidFill>
                  <a:schemeClr val="accent2">
                    <a:lumMod val="75000"/>
                  </a:schemeClr>
                </a:solidFill>
                <a:latin typeface="Arial" pitchFamily="34" charset="0"/>
                <a:cs typeface="Arial" pitchFamily="34" charset="0"/>
              </a:rPr>
              <a:t>                                                          </a:t>
            </a:r>
            <a:r>
              <a:rPr lang="it-IT" dirty="0" err="1" smtClean="0">
                <a:solidFill>
                  <a:schemeClr val="accent2">
                    <a:lumMod val="75000"/>
                  </a:schemeClr>
                </a:solidFill>
                <a:latin typeface="Arial" pitchFamily="34" charset="0"/>
                <a:cs typeface="Arial" pitchFamily="34" charset="0"/>
              </a:rPr>
              <a:t>Time</a:t>
            </a:r>
            <a:r>
              <a:rPr lang="it-IT" dirty="0" smtClean="0">
                <a:solidFill>
                  <a:schemeClr val="accent2">
                    <a:lumMod val="75000"/>
                  </a:schemeClr>
                </a:solidFill>
                <a:latin typeface="Arial" pitchFamily="34" charset="0"/>
                <a:cs typeface="Arial" pitchFamily="34" charset="0"/>
              </a:rPr>
              <a:t>:    2 </a:t>
            </a:r>
            <a:r>
              <a:rPr lang="it-IT" dirty="0" err="1" smtClean="0">
                <a:solidFill>
                  <a:schemeClr val="accent2">
                    <a:lumMod val="75000"/>
                  </a:schemeClr>
                </a:solidFill>
                <a:latin typeface="Arial" pitchFamily="34" charset="0"/>
                <a:cs typeface="Arial" pitchFamily="34" charset="0"/>
              </a:rPr>
              <a:t>hours</a:t>
            </a:r>
            <a:r>
              <a:rPr lang="it-IT" dirty="0" smtClean="0">
                <a:solidFill>
                  <a:schemeClr val="accent2">
                    <a:lumMod val="75000"/>
                  </a:schemeClr>
                </a:solidFill>
                <a:latin typeface="Arial" pitchFamily="34" charset="0"/>
                <a:cs typeface="Arial" pitchFamily="34" charset="0"/>
              </a:rPr>
              <a:t>    </a:t>
            </a:r>
          </a:p>
          <a:p>
            <a:endParaRPr lang="it-IT" dirty="0"/>
          </a:p>
        </p:txBody>
      </p:sp>
      <p:pic>
        <p:nvPicPr>
          <p:cNvPr id="4" name="Immagine 3" descr="Pastiera (traditional neapolitan cake)">
            <a:hlinkClick r:id="rId2" tooltip="&quot;Pastiera (traditional neapolitan cake)&quot;"/>
          </p:cNvPr>
          <p:cNvPicPr/>
          <p:nvPr/>
        </p:nvPicPr>
        <p:blipFill>
          <a:blip r:embed="rId3" cstate="print"/>
          <a:srcRect/>
          <a:stretch>
            <a:fillRect/>
          </a:stretch>
        </p:blipFill>
        <p:spPr bwMode="auto">
          <a:xfrm>
            <a:off x="3347864" y="1916832"/>
            <a:ext cx="4752528" cy="4392488"/>
          </a:xfrm>
          <a:prstGeom prst="rect">
            <a:avLst/>
          </a:prstGeom>
          <a:noFill/>
          <a:ln w="9525">
            <a:noFill/>
            <a:miter lim="800000"/>
            <a:headEnd/>
            <a:tailEnd/>
          </a:ln>
        </p:spPr>
      </p:pic>
      <p:sp>
        <p:nvSpPr>
          <p:cNvPr id="18433" name="Rectangle 1"/>
          <p:cNvSpPr>
            <a:spLocks noChangeArrowheads="1"/>
          </p:cNvSpPr>
          <p:nvPr/>
        </p:nvSpPr>
        <p:spPr bwMode="auto">
          <a:xfrm>
            <a:off x="251520" y="1628800"/>
            <a:ext cx="3960440"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INGREDIENTS</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For</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pasta</a:t>
            </a:r>
            <a:endParaRPr kumimoji="0" lang="it-IT" sz="1400" b="1"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5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oz</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butter</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4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oz</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confectioners</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sugar</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3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egg</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yolks</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½l</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ball-purpose</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flour</a:t>
            </a:r>
            <a:endParaRPr kumimoji="0" lang="it-IT" sz="1400" b="1"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sng"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For</a:t>
            </a:r>
            <a:r>
              <a:rPr kumimoji="0" lang="it-IT" sz="1600" b="1" i="0" u="sng"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sng"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filling</a:t>
            </a:r>
            <a:endParaRPr kumimoji="0" lang="it-IT" sz="1400" b="1" i="0" u="sng"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1lbricotta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cheese</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½lb</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granulated</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sugar</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½lb</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cooked</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wheat</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3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oz</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milk</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3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eggs</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lemon</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zest</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grated</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ozorange</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flower</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water</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vanilla</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to</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taste </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cinnamon</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to</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taste </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3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oz</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mixed</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candied</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fruit</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oz</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butter</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1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oz</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confectioners</a:t>
            </a:r>
            <a:r>
              <a:rPr kumimoji="0" lang="it-IT" sz="16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t>
            </a: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sugar</a:t>
            </a:r>
            <a:endParaRPr kumimoji="0" lang="it-IT" sz="2400" b="1"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err="1" smtClean="0">
                <a:ln>
                  <a:noFill/>
                </a:ln>
                <a:solidFill>
                  <a:schemeClr val="accent2">
                    <a:lumMod val="75000"/>
                  </a:schemeClr>
                </a:solidFill>
                <a:effectLst/>
                <a:latin typeface="Arial" pitchFamily="34" charset="0"/>
                <a:ea typeface="Calibri" pitchFamily="34" charset="0"/>
                <a:cs typeface="Arial" pitchFamily="34" charset="0"/>
              </a:rPr>
              <a:t>salt</a:t>
            </a:r>
            <a:endParaRPr kumimoji="0" lang="it-IT" sz="1400" b="1"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8" name="Picture 2" descr="Easter line"/>
          <p:cNvPicPr>
            <a:picLocks noChangeAspect="1" noChangeArrowheads="1" noCrop="1"/>
          </p:cNvPicPr>
          <p:nvPr/>
        </p:nvPicPr>
        <p:blipFill>
          <a:blip r:embed="rId4" cstate="print"/>
          <a:srcRect/>
          <a:stretch>
            <a:fillRect/>
          </a:stretch>
        </p:blipFill>
        <p:spPr bwMode="auto">
          <a:xfrm>
            <a:off x="2483768" y="1268760"/>
            <a:ext cx="3223716" cy="523875"/>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433"/>
                                        </p:tgtEl>
                                        <p:attrNameLst>
                                          <p:attrName>style.visibility</p:attrName>
                                        </p:attrNameLst>
                                      </p:cBhvr>
                                      <p:to>
                                        <p:strVal val="visible"/>
                                      </p:to>
                                    </p:set>
                                    <p:animEffect transition="in" filter="blinds(horizontal)">
                                      <p:cBhvr>
                                        <p:cTn id="20"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134</TotalTime>
  <Words>1686</Words>
  <Application>Microsoft Office PowerPoint</Application>
  <PresentationFormat>Presentazione su schermo (4:3)</PresentationFormat>
  <Paragraphs>110</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Loggia</vt:lpstr>
      <vt:lpstr>GORGEOUS   EASTER……</vt:lpstr>
      <vt:lpstr>Easter  Food History </vt:lpstr>
      <vt:lpstr>Diapositiva 3</vt:lpstr>
      <vt:lpstr>Diapositiva 4</vt:lpstr>
      <vt:lpstr>Diapositiva 5</vt:lpstr>
      <vt:lpstr>Diapositiva 6</vt:lpstr>
      <vt:lpstr>   Colomba – Easter Dove Cake In Italy, this delicious cake is typically eaten at Easter Time:   55 minutes.  </vt:lpstr>
      <vt:lpstr>Diapositiva 8</vt:lpstr>
      <vt:lpstr>Diapositiva 9</vt:lpstr>
      <vt:lpstr>Diapositiva 10</vt:lpstr>
      <vt:lpstr>Step 1 Put the flour and butter into a food mixer, mix until grainy. </vt:lpstr>
      <vt:lpstr>Diapositiva 12</vt:lpstr>
      <vt:lpstr>Diapositiva 13</vt:lpstr>
      <vt:lpstr>NAPOLITAN  CASATIELLO</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Food History</dc:title>
  <dc:creator>ausilio</dc:creator>
  <cp:lastModifiedBy>ausilio</cp:lastModifiedBy>
  <cp:revision>18</cp:revision>
  <dcterms:created xsi:type="dcterms:W3CDTF">2012-04-05T09:42:00Z</dcterms:created>
  <dcterms:modified xsi:type="dcterms:W3CDTF">2012-04-12T17:44:22Z</dcterms:modified>
</cp:coreProperties>
</file>